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3"/>
  </p:notesMasterIdLst>
  <p:sldIdLst>
    <p:sldId id="256" r:id="rId2"/>
    <p:sldId id="328" r:id="rId3"/>
    <p:sldId id="278" r:id="rId4"/>
    <p:sldId id="330" r:id="rId5"/>
    <p:sldId id="323" r:id="rId6"/>
    <p:sldId id="274" r:id="rId7"/>
    <p:sldId id="275" r:id="rId8"/>
    <p:sldId id="277" r:id="rId9"/>
    <p:sldId id="276" r:id="rId10"/>
    <p:sldId id="280" r:id="rId11"/>
    <p:sldId id="296" r:id="rId12"/>
    <p:sldId id="286" r:id="rId13"/>
    <p:sldId id="288" r:id="rId14"/>
    <p:sldId id="303" r:id="rId15"/>
    <p:sldId id="305" r:id="rId16"/>
    <p:sldId id="306" r:id="rId17"/>
    <p:sldId id="289" r:id="rId18"/>
    <p:sldId id="295" r:id="rId19"/>
    <p:sldId id="290" r:id="rId20"/>
    <p:sldId id="291" r:id="rId21"/>
    <p:sldId id="292" r:id="rId22"/>
    <p:sldId id="326" r:id="rId23"/>
    <p:sldId id="270" r:id="rId24"/>
    <p:sldId id="268" r:id="rId25"/>
    <p:sldId id="265" r:id="rId26"/>
    <p:sldId id="273" r:id="rId27"/>
    <p:sldId id="321" r:id="rId28"/>
    <p:sldId id="319" r:id="rId29"/>
    <p:sldId id="310" r:id="rId30"/>
    <p:sldId id="307" r:id="rId31"/>
    <p:sldId id="283" r:id="rId32"/>
    <p:sldId id="284" r:id="rId33"/>
    <p:sldId id="285" r:id="rId34"/>
    <p:sldId id="297" r:id="rId35"/>
    <p:sldId id="315" r:id="rId36"/>
    <p:sldId id="312" r:id="rId37"/>
    <p:sldId id="313" r:id="rId38"/>
    <p:sldId id="314" r:id="rId39"/>
    <p:sldId id="301" r:id="rId40"/>
    <p:sldId id="329" r:id="rId41"/>
    <p:sldId id="33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8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2" d="100"/>
          <a:sy n="82" d="100"/>
        </p:scale>
        <p:origin x="-56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96"/>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tx>
            <c:strRef>
              <c:f>Sheet1!$B$1</c:f>
              <c:strCache>
                <c:ptCount val="1"/>
                <c:pt idx="0">
                  <c:v>1993</c:v>
                </c:pt>
              </c:strCache>
            </c:strRef>
          </c:tx>
          <c:dLbls>
            <c:txPr>
              <a:bodyPr/>
              <a:lstStyle/>
              <a:p>
                <a:pPr>
                  <a:defRPr>
                    <a:solidFill>
                      <a:schemeClr val="bg1"/>
                    </a:solidFill>
                    <a:latin typeface="Times"/>
                  </a:defRPr>
                </a:pPr>
                <a:endParaRPr lang="en-US"/>
              </a:p>
            </c:txPr>
            <c:showVal val="1"/>
          </c:dLbls>
          <c:cat>
            <c:strRef>
              <c:f>Sheet1!$A$2:$A$4</c:f>
              <c:strCache>
                <c:ptCount val="3"/>
                <c:pt idx="0">
                  <c:v>All</c:v>
                </c:pt>
                <c:pt idx="1">
                  <c:v>University-based</c:v>
                </c:pt>
                <c:pt idx="2">
                  <c:v>Community-based</c:v>
                </c:pt>
              </c:strCache>
            </c:strRef>
          </c:cat>
          <c:val>
            <c:numRef>
              <c:f>Sheet1!$B$2:$B$4</c:f>
              <c:numCache>
                <c:formatCode>General</c:formatCode>
                <c:ptCount val="3"/>
                <c:pt idx="0">
                  <c:v>67.0</c:v>
                </c:pt>
                <c:pt idx="1">
                  <c:v>74.0</c:v>
                </c:pt>
                <c:pt idx="2">
                  <c:v>57.0</c:v>
                </c:pt>
              </c:numCache>
            </c:numRef>
          </c:val>
        </c:ser>
        <c:ser>
          <c:idx val="1"/>
          <c:order val="1"/>
          <c:tx>
            <c:strRef>
              <c:f>Sheet1!$C$1</c:f>
              <c:strCache>
                <c:ptCount val="1"/>
                <c:pt idx="0">
                  <c:v>2005</c:v>
                </c:pt>
              </c:strCache>
            </c:strRef>
          </c:tx>
          <c:dLbls>
            <c:txPr>
              <a:bodyPr/>
              <a:lstStyle/>
              <a:p>
                <a:pPr>
                  <a:defRPr>
                    <a:solidFill>
                      <a:schemeClr val="bg1"/>
                    </a:solidFill>
                    <a:latin typeface="Times"/>
                  </a:defRPr>
                </a:pPr>
                <a:endParaRPr lang="en-US"/>
              </a:p>
            </c:txPr>
            <c:showVal val="1"/>
          </c:dLbls>
          <c:cat>
            <c:strRef>
              <c:f>Sheet1!$A$2:$A$4</c:f>
              <c:strCache>
                <c:ptCount val="3"/>
                <c:pt idx="0">
                  <c:v>All</c:v>
                </c:pt>
                <c:pt idx="1">
                  <c:v>University-based</c:v>
                </c:pt>
                <c:pt idx="2">
                  <c:v>Community-based</c:v>
                </c:pt>
              </c:strCache>
            </c:strRef>
          </c:cat>
          <c:val>
            <c:numRef>
              <c:f>Sheet1!$C$2:$C$4</c:f>
              <c:numCache>
                <c:formatCode>General</c:formatCode>
                <c:ptCount val="3"/>
                <c:pt idx="0">
                  <c:v>77.0</c:v>
                </c:pt>
                <c:pt idx="1">
                  <c:v>79.0</c:v>
                </c:pt>
                <c:pt idx="2">
                  <c:v>78.0</c:v>
                </c:pt>
              </c:numCache>
            </c:numRef>
          </c:val>
        </c:ser>
        <c:dLbls>
          <c:showVal val="1"/>
        </c:dLbls>
        <c:axId val="551388936"/>
        <c:axId val="550692744"/>
      </c:barChart>
      <c:catAx>
        <c:axId val="551388936"/>
        <c:scaling>
          <c:orientation val="minMax"/>
        </c:scaling>
        <c:axPos val="b"/>
        <c:tickLblPos val="nextTo"/>
        <c:txPr>
          <a:bodyPr/>
          <a:lstStyle/>
          <a:p>
            <a:pPr>
              <a:defRPr>
                <a:solidFill>
                  <a:schemeClr val="bg1"/>
                </a:solidFill>
                <a:latin typeface="Times"/>
              </a:defRPr>
            </a:pPr>
            <a:endParaRPr lang="en-US"/>
          </a:p>
        </c:txPr>
        <c:crossAx val="550692744"/>
        <c:crosses val="autoZero"/>
        <c:auto val="1"/>
        <c:lblAlgn val="ctr"/>
        <c:lblOffset val="100"/>
      </c:catAx>
      <c:valAx>
        <c:axId val="550692744"/>
        <c:scaling>
          <c:orientation val="minMax"/>
        </c:scaling>
        <c:axPos val="l"/>
        <c:majorGridlines/>
        <c:numFmt formatCode="General" sourceLinked="1"/>
        <c:tickLblPos val="nextTo"/>
        <c:txPr>
          <a:bodyPr/>
          <a:lstStyle/>
          <a:p>
            <a:pPr>
              <a:defRPr>
                <a:solidFill>
                  <a:schemeClr val="bg1"/>
                </a:solidFill>
                <a:latin typeface="Times"/>
              </a:defRPr>
            </a:pPr>
            <a:endParaRPr lang="en-US"/>
          </a:p>
        </c:txPr>
        <c:crossAx val="551388936"/>
        <c:crosses val="autoZero"/>
        <c:crossBetween val="between"/>
      </c:valAx>
    </c:plotArea>
    <c:legend>
      <c:legendPos val="r"/>
      <c:layout/>
      <c:txPr>
        <a:bodyPr/>
        <a:lstStyle/>
        <a:p>
          <a:pPr>
            <a:defRPr>
              <a:solidFill>
                <a:schemeClr val="bg1"/>
              </a:solidFill>
              <a:latin typeface="Times"/>
            </a:defRPr>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barChart>
        <c:barDir val="col"/>
        <c:grouping val="clustered"/>
        <c:ser>
          <c:idx val="0"/>
          <c:order val="0"/>
          <c:tx>
            <c:strRef>
              <c:f>Sheet1!$B$1</c:f>
              <c:strCache>
                <c:ptCount val="1"/>
                <c:pt idx="0">
                  <c:v>Cases</c:v>
                </c:pt>
              </c:strCache>
            </c:strRef>
          </c:tx>
          <c:spPr>
            <a:solidFill>
              <a:srgbClr val="FFFF00"/>
            </a:solidFill>
          </c:spPr>
          <c:cat>
            <c:numRef>
              <c:f>Sheet1!$A$2:$A$10</c:f>
              <c:numCache>
                <c:formatCode>General</c:formatCode>
                <c:ptCount val="9"/>
                <c:pt idx="0">
                  <c:v>2000.0</c:v>
                </c:pt>
                <c:pt idx="1">
                  <c:v>2001.0</c:v>
                </c:pt>
                <c:pt idx="2">
                  <c:v>2002.0</c:v>
                </c:pt>
                <c:pt idx="3">
                  <c:v>2003.0</c:v>
                </c:pt>
                <c:pt idx="4">
                  <c:v>2004.0</c:v>
                </c:pt>
                <c:pt idx="5">
                  <c:v>2005.0</c:v>
                </c:pt>
                <c:pt idx="6">
                  <c:v>2006.0</c:v>
                </c:pt>
                <c:pt idx="7">
                  <c:v>2007.0</c:v>
                </c:pt>
                <c:pt idx="8">
                  <c:v>2008.0</c:v>
                </c:pt>
              </c:numCache>
            </c:numRef>
          </c:cat>
          <c:val>
            <c:numRef>
              <c:f>Sheet1!$B$2:$B$10</c:f>
              <c:numCache>
                <c:formatCode>General</c:formatCode>
                <c:ptCount val="9"/>
                <c:pt idx="0">
                  <c:v>933.0</c:v>
                </c:pt>
                <c:pt idx="1">
                  <c:v>942.0</c:v>
                </c:pt>
                <c:pt idx="2">
                  <c:v>912.0</c:v>
                </c:pt>
                <c:pt idx="3">
                  <c:v>922.0</c:v>
                </c:pt>
                <c:pt idx="4">
                  <c:v>917.0</c:v>
                </c:pt>
                <c:pt idx="5">
                  <c:v>878.0</c:v>
                </c:pt>
                <c:pt idx="6">
                  <c:v>896.0</c:v>
                </c:pt>
                <c:pt idx="7">
                  <c:v>911.0</c:v>
                </c:pt>
                <c:pt idx="8">
                  <c:v>914.0</c:v>
                </c:pt>
              </c:numCache>
            </c:numRef>
          </c:val>
        </c:ser>
        <c:axId val="255872536"/>
        <c:axId val="773993752"/>
      </c:barChart>
      <c:catAx>
        <c:axId val="255872536"/>
        <c:scaling>
          <c:orientation val="minMax"/>
        </c:scaling>
        <c:axPos val="b"/>
        <c:numFmt formatCode="General" sourceLinked="1"/>
        <c:tickLblPos val="nextTo"/>
        <c:txPr>
          <a:bodyPr/>
          <a:lstStyle/>
          <a:p>
            <a:pPr>
              <a:defRPr>
                <a:solidFill>
                  <a:schemeClr val="bg1"/>
                </a:solidFill>
                <a:latin typeface="Times"/>
              </a:defRPr>
            </a:pPr>
            <a:endParaRPr lang="en-US"/>
          </a:p>
        </c:txPr>
        <c:crossAx val="773993752"/>
        <c:crosses val="autoZero"/>
        <c:auto val="1"/>
        <c:lblAlgn val="ctr"/>
        <c:lblOffset val="100"/>
      </c:catAx>
      <c:valAx>
        <c:axId val="773993752"/>
        <c:scaling>
          <c:orientation val="minMax"/>
        </c:scaling>
        <c:axPos val="l"/>
        <c:majorGridlines/>
        <c:numFmt formatCode="General" sourceLinked="1"/>
        <c:tickLblPos val="nextTo"/>
        <c:txPr>
          <a:bodyPr/>
          <a:lstStyle/>
          <a:p>
            <a:pPr>
              <a:defRPr>
                <a:solidFill>
                  <a:schemeClr val="bg1"/>
                </a:solidFill>
                <a:latin typeface="Times"/>
              </a:defRPr>
            </a:pPr>
            <a:endParaRPr lang="en-US"/>
          </a:p>
        </c:txPr>
        <c:crossAx val="255872536"/>
        <c:crosses val="autoZero"/>
        <c:crossBetween val="between"/>
      </c:valAx>
    </c:plotArea>
    <c:legend>
      <c:legendPos val="r"/>
      <c:layout/>
      <c:txPr>
        <a:bodyPr/>
        <a:lstStyle/>
        <a:p>
          <a:pPr>
            <a:defRPr>
              <a:solidFill>
                <a:srgbClr val="FFFFFF"/>
              </a:solidFill>
              <a:latin typeface="Times"/>
            </a:defRPr>
          </a:pPr>
          <a:endParaRPr lang="en-US"/>
        </a:p>
      </c:txPr>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F98A9A-0FC3-C34E-8723-15CE045C8128}" type="datetimeFigureOut">
              <a:rPr lang="en-US" smtClean="0"/>
              <a:pPr/>
              <a:t>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2F97CA-B6AA-EE48-9B97-15739091E8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Increase in residents</a:t>
            </a:r>
            <a:r>
              <a:rPr lang="en-US" baseline="0" dirty="0" smtClean="0"/>
              <a:t> entering fellowships between 1993 and 2005, now nearly 80% enter</a:t>
            </a:r>
          </a:p>
          <a:p>
            <a:r>
              <a:rPr lang="en-US" baseline="0" dirty="0" smtClean="0"/>
              <a:t>The increase was mainly driven by community program graduates</a:t>
            </a:r>
          </a:p>
          <a:p>
            <a:r>
              <a:rPr lang="en-US" baseline="0" dirty="0" smtClean="0"/>
              <a:t>Men but more so women increased</a:t>
            </a:r>
          </a:p>
          <a:p>
            <a:r>
              <a:rPr lang="en-US" baseline="0" dirty="0" smtClean="0"/>
              <a:t>All areas of the nation had increases except the southwest which remained steady at 62%</a:t>
            </a:r>
          </a:p>
          <a:p>
            <a:r>
              <a:rPr lang="en-US" baseline="0" dirty="0" smtClean="0"/>
              <a:t>US medical school graduates increased but not IMG which remained steady in mid 80’s%</a:t>
            </a:r>
          </a:p>
          <a:p>
            <a:r>
              <a:rPr lang="en-US" baseline="0" dirty="0" smtClean="0"/>
              <a:t>Rate constant until after 2002, ? Influence of </a:t>
            </a:r>
            <a:r>
              <a:rPr lang="en-US" baseline="0" dirty="0" err="1" smtClean="0"/>
              <a:t>workhour</a:t>
            </a:r>
            <a:r>
              <a:rPr lang="en-US" baseline="0" dirty="0" smtClean="0"/>
              <a:t> restrictions</a:t>
            </a:r>
            <a:endParaRPr lang="en-US" dirty="0"/>
          </a:p>
        </p:txBody>
      </p:sp>
      <p:sp>
        <p:nvSpPr>
          <p:cNvPr id="4" name="Slide Number Placeholder 3"/>
          <p:cNvSpPr>
            <a:spLocks noGrp="1"/>
          </p:cNvSpPr>
          <p:nvPr>
            <p:ph type="sldNum" sz="quarter" idx="10"/>
          </p:nvPr>
        </p:nvSpPr>
        <p:spPr/>
        <p:txBody>
          <a:bodyPr/>
          <a:lstStyle/>
          <a:p>
            <a:fld id="{E16A9218-9BEA-6442-9CCC-B07AFA1BF192}"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6A9218-9BEA-6442-9CCC-B07AFA1BF192}"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US">
              <a:latin typeface="Times New Roman" pitchFamily="-65" charset="0"/>
              <a:ea typeface="ＭＳ Ｐゴシック" pitchFamily="-65" charset="-128"/>
              <a:cs typeface="ＭＳ Ｐゴシック" pitchFamily="-65" charset="-128"/>
            </a:endParaRPr>
          </a:p>
        </p:txBody>
      </p:sp>
      <p:sp>
        <p:nvSpPr>
          <p:cNvPr id="63492" name="Slide Number Placeholder 3"/>
          <p:cNvSpPr>
            <a:spLocks noGrp="1"/>
          </p:cNvSpPr>
          <p:nvPr>
            <p:ph type="sldNum" sz="quarter" idx="5"/>
          </p:nvPr>
        </p:nvSpPr>
        <p:spPr>
          <a:noFill/>
          <a:ln>
            <a:miter lim="800000"/>
            <a:headEnd/>
            <a:tailEnd/>
          </a:ln>
        </p:spPr>
        <p:txBody>
          <a:bodyPr/>
          <a:lstStyle/>
          <a:p>
            <a:fld id="{BCC8F3E3-470B-FE43-ACE1-57CBFB8B7324}" type="slidenum">
              <a:rPr lang="en-US"/>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Attendings</a:t>
            </a:r>
            <a:r>
              <a:rPr lang="en-US" baseline="0" dirty="0" smtClean="0"/>
              <a:t> are doing it now with signing out to partners, covering services based on weeks or on-call.  We need to teach residents how to function in similar conditions</a:t>
            </a:r>
            <a:endParaRPr lang="en-US" dirty="0"/>
          </a:p>
        </p:txBody>
      </p:sp>
      <p:sp>
        <p:nvSpPr>
          <p:cNvPr id="4" name="Slide Number Placeholder 3"/>
          <p:cNvSpPr>
            <a:spLocks noGrp="1"/>
          </p:cNvSpPr>
          <p:nvPr>
            <p:ph type="sldNum" sz="quarter" idx="10"/>
          </p:nvPr>
        </p:nvSpPr>
        <p:spPr/>
        <p:txBody>
          <a:bodyPr/>
          <a:lstStyle/>
          <a:p>
            <a:fld id="{E16A9218-9BEA-6442-9CCC-B07AFA1BF192}"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27557"/>
            <a:ext cx="7772400" cy="1470025"/>
          </a:xfrm>
        </p:spPr>
        <p:txBody>
          <a:bodyPr>
            <a:normAutofit/>
          </a:bodyPr>
          <a:lstStyle>
            <a:lvl1pPr algn="ctr">
              <a:defRPr sz="4400">
                <a:solidFill>
                  <a:srgbClr val="FFFF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D4DB1E1-141A-224E-88EF-DA4AD74A13CE}" type="datetimeFigureOut">
              <a:rPr lang="en-US" smtClean="0"/>
              <a:pPr/>
              <a:t>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A1617-E994-0C43-8464-DEB2C7C16D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DB1E1-141A-224E-88EF-DA4AD74A13CE}" type="datetimeFigureOut">
              <a:rPr lang="en-US" smtClean="0"/>
              <a:pPr/>
              <a:t>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A1617-E994-0C43-8464-DEB2C7C16D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DB1E1-141A-224E-88EF-DA4AD74A13CE}" type="datetimeFigureOut">
              <a:rPr lang="en-US" smtClean="0"/>
              <a:pPr/>
              <a:t>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A1617-E994-0C43-8464-DEB2C7C16D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DB1E1-141A-224E-88EF-DA4AD74A13CE}" type="datetimeFigureOut">
              <a:rPr lang="en-US" smtClean="0"/>
              <a:pPr/>
              <a:t>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A1617-E994-0C43-8464-DEB2C7C16D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4DB1E1-141A-224E-88EF-DA4AD74A13CE}" type="datetimeFigureOut">
              <a:rPr lang="en-US" smtClean="0"/>
              <a:pPr/>
              <a:t>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A1617-E994-0C43-8464-DEB2C7C16D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4DB1E1-141A-224E-88EF-DA4AD74A13CE}" type="datetimeFigureOut">
              <a:rPr lang="en-US" smtClean="0"/>
              <a:pPr/>
              <a:t>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A1617-E994-0C43-8464-DEB2C7C16D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4DB1E1-141A-224E-88EF-DA4AD74A13CE}" type="datetimeFigureOut">
              <a:rPr lang="en-US" smtClean="0"/>
              <a:pPr/>
              <a:t>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A1617-E994-0C43-8464-DEB2C7C16D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4DB1E1-141A-224E-88EF-DA4AD74A13CE}" type="datetimeFigureOut">
              <a:rPr lang="en-US" smtClean="0"/>
              <a:pPr/>
              <a:t>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7A1617-E994-0C43-8464-DEB2C7C16D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DB1E1-141A-224E-88EF-DA4AD74A13CE}" type="datetimeFigureOut">
              <a:rPr lang="en-US" smtClean="0"/>
              <a:pPr/>
              <a:t>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7A1617-E994-0C43-8464-DEB2C7C16D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DB1E1-141A-224E-88EF-DA4AD74A13CE}" type="datetimeFigureOut">
              <a:rPr lang="en-US" smtClean="0"/>
              <a:pPr/>
              <a:t>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A1617-E994-0C43-8464-DEB2C7C16D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DB1E1-141A-224E-88EF-DA4AD74A13CE}" type="datetimeFigureOut">
              <a:rPr lang="en-US" smtClean="0"/>
              <a:pPr/>
              <a:t>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A1617-E994-0C43-8464-DEB2C7C16D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emf"/><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193"/>
            <a:ext cx="8686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686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DB1E1-141A-224E-88EF-DA4AD74A13CE}" type="datetimeFigureOut">
              <a:rPr lang="en-US" smtClean="0"/>
              <a:pPr/>
              <a:t>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A1617-E994-0C43-8464-DEB2C7C16DFD}" type="slidenum">
              <a:rPr lang="en-US" smtClean="0"/>
              <a:pPr/>
              <a:t>‹#›</a:t>
            </a:fld>
            <a:endParaRPr lang="en-US"/>
          </a:p>
        </p:txBody>
      </p:sp>
      <p:cxnSp>
        <p:nvCxnSpPr>
          <p:cNvPr id="8" name="Straight Connector 7"/>
          <p:cNvCxnSpPr/>
          <p:nvPr userDrawn="1"/>
        </p:nvCxnSpPr>
        <p:spPr>
          <a:xfrm flipV="1">
            <a:off x="0" y="1154549"/>
            <a:ext cx="9144000" cy="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Rectangle 16"/>
          <p:cNvSpPr/>
          <p:nvPr userDrawn="1"/>
        </p:nvSpPr>
        <p:spPr>
          <a:xfrm>
            <a:off x="0" y="6249914"/>
            <a:ext cx="9144000" cy="59299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3"/>
          <a:srcRect l="3989" t="5714"/>
          <a:stretch>
            <a:fillRect/>
          </a:stretch>
        </p:blipFill>
        <p:spPr bwMode="auto">
          <a:xfrm>
            <a:off x="203200" y="6257601"/>
            <a:ext cx="1608229" cy="574881"/>
          </a:xfrm>
          <a:prstGeom prst="rect">
            <a:avLst/>
          </a:prstGeom>
          <a:ln w="9525">
            <a:noFill/>
            <a:miter lim="800000"/>
            <a:headEnd/>
            <a:tailEnd/>
          </a:ln>
        </p:spPr>
      </p:pic>
      <p:pic>
        <p:nvPicPr>
          <p:cNvPr id="14" name="P 47"/>
          <p:cNvPicPr>
            <a:picLocks noChangeAspect="1"/>
          </p:cNvPicPr>
          <p:nvPr userDrawn="1"/>
        </p:nvPicPr>
        <p:blipFill>
          <a:blip r:embed="rId14" cstate="print"/>
          <a:srcRect l="12632" t="16744" r="8421" b="16744"/>
          <a:stretch>
            <a:fillRect/>
          </a:stretch>
        </p:blipFill>
        <p:spPr bwMode="auto">
          <a:xfrm>
            <a:off x="4140277" y="6226824"/>
            <a:ext cx="1398074" cy="636435"/>
          </a:xfrm>
          <a:prstGeom prst="rect">
            <a:avLst/>
          </a:prstGeom>
          <a:noFill/>
          <a:ln w="9525">
            <a:noFill/>
            <a:miter lim="800000"/>
            <a:headEnd/>
            <a:tailEnd/>
          </a:ln>
        </p:spPr>
      </p:pic>
      <p:pic>
        <p:nvPicPr>
          <p:cNvPr id="15" name="Picture 14"/>
          <p:cNvPicPr>
            <a:picLocks noChangeAspect="1"/>
          </p:cNvPicPr>
          <p:nvPr userDrawn="1"/>
        </p:nvPicPr>
        <p:blipFill>
          <a:blip r:embed="rId15"/>
          <a:srcRect t="2835"/>
          <a:stretch>
            <a:fillRect/>
          </a:stretch>
        </p:blipFill>
        <p:spPr bwMode="auto">
          <a:xfrm>
            <a:off x="7867199" y="6270262"/>
            <a:ext cx="1094954" cy="54955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i="1" kern="1200">
          <a:solidFill>
            <a:schemeClr val="bg1"/>
          </a:solidFill>
          <a:latin typeface="Times"/>
          <a:ea typeface="+mj-ea"/>
          <a:cs typeface="Time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Times"/>
          <a:ea typeface="+mn-ea"/>
          <a:cs typeface="Times"/>
        </a:defRPr>
      </a:lvl1pPr>
      <a:lvl2pPr marL="742950" indent="-285750" algn="l" defTabSz="457200" rtl="0" eaLnBrk="1" latinLnBrk="0" hangingPunct="1">
        <a:spcBef>
          <a:spcPct val="20000"/>
        </a:spcBef>
        <a:buFont typeface="Arial"/>
        <a:buChar char="–"/>
        <a:defRPr sz="2800" kern="1200">
          <a:solidFill>
            <a:srgbClr val="FFFFFF"/>
          </a:solidFill>
          <a:latin typeface="Times"/>
          <a:ea typeface="+mn-ea"/>
          <a:cs typeface="Times"/>
        </a:defRPr>
      </a:lvl2pPr>
      <a:lvl3pPr marL="1143000" indent="-228600" algn="l" defTabSz="457200" rtl="0" eaLnBrk="1" latinLnBrk="0" hangingPunct="1">
        <a:spcBef>
          <a:spcPct val="20000"/>
        </a:spcBef>
        <a:buFont typeface="Arial"/>
        <a:buChar char="•"/>
        <a:defRPr sz="2400" kern="1200">
          <a:solidFill>
            <a:srgbClr val="FFFFFF"/>
          </a:solidFill>
          <a:latin typeface="Times"/>
          <a:ea typeface="+mn-ea"/>
          <a:cs typeface="Times"/>
        </a:defRPr>
      </a:lvl3pPr>
      <a:lvl4pPr marL="1600200" indent="-228600" algn="l" defTabSz="457200" rtl="0" eaLnBrk="1" latinLnBrk="0" hangingPunct="1">
        <a:spcBef>
          <a:spcPct val="20000"/>
        </a:spcBef>
        <a:buFont typeface="Arial"/>
        <a:buChar char="–"/>
        <a:defRPr sz="2000" kern="1200">
          <a:solidFill>
            <a:srgbClr val="FFFFFF"/>
          </a:solidFill>
          <a:latin typeface="Times"/>
          <a:ea typeface="+mn-ea"/>
          <a:cs typeface="Times"/>
        </a:defRPr>
      </a:lvl4pPr>
      <a:lvl5pPr marL="2057400" indent="-228600" algn="l" defTabSz="457200" rtl="0" eaLnBrk="1" latinLnBrk="0" hangingPunct="1">
        <a:spcBef>
          <a:spcPct val="20000"/>
        </a:spcBef>
        <a:buFont typeface="Arial"/>
        <a:buChar char="»"/>
        <a:defRPr sz="2000" kern="1200">
          <a:solidFill>
            <a:srgbClr val="FFFFFF"/>
          </a:solidFill>
          <a:latin typeface="Times"/>
          <a:ea typeface="+mn-ea"/>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50155"/>
            <a:ext cx="9144000" cy="2224516"/>
          </a:xfrm>
        </p:spPr>
        <p:txBody>
          <a:bodyPr>
            <a:normAutofit/>
          </a:bodyPr>
          <a:lstStyle/>
          <a:p>
            <a:pPr>
              <a:spcAft>
                <a:spcPts val="2400"/>
              </a:spcAft>
            </a:pPr>
            <a:r>
              <a:rPr lang="en-US" sz="4800" b="1" dirty="0" smtClean="0"/>
              <a:t>Training of a General Surgeon:</a:t>
            </a:r>
            <a:r>
              <a:rPr lang="en-US" b="1" dirty="0" smtClean="0"/>
              <a:t/>
            </a:r>
            <a:br>
              <a:rPr lang="en-US" b="1" dirty="0" smtClean="0"/>
            </a:br>
            <a:r>
              <a:rPr lang="en-US" sz="2400" b="1" dirty="0" smtClean="0"/>
              <a:t> </a:t>
            </a:r>
            <a:r>
              <a:rPr lang="en-US" b="1" dirty="0" smtClean="0"/>
              <a:t/>
            </a:r>
            <a:br>
              <a:rPr lang="en-US" b="1" dirty="0" smtClean="0"/>
            </a:br>
            <a:r>
              <a:rPr lang="en-US" sz="4000" b="1" dirty="0" smtClean="0"/>
              <a:t>Are we making the cut?</a:t>
            </a:r>
            <a:endParaRPr lang="en-US" sz="4000" b="1" dirty="0"/>
          </a:p>
        </p:txBody>
      </p:sp>
      <p:sp>
        <p:nvSpPr>
          <p:cNvPr id="3" name="Subtitle 2"/>
          <p:cNvSpPr>
            <a:spLocks noGrp="1"/>
          </p:cNvSpPr>
          <p:nvPr>
            <p:ph type="subTitle" idx="1"/>
          </p:nvPr>
        </p:nvSpPr>
        <p:spPr>
          <a:xfrm>
            <a:off x="0" y="3886199"/>
            <a:ext cx="9144000" cy="2464407"/>
          </a:xfrm>
        </p:spPr>
        <p:txBody>
          <a:bodyPr>
            <a:normAutofit/>
          </a:bodyPr>
          <a:lstStyle/>
          <a:p>
            <a:r>
              <a:rPr lang="en-US" sz="2400" dirty="0" smtClean="0"/>
              <a:t>Steven </a:t>
            </a:r>
            <a:r>
              <a:rPr lang="en-US" sz="2400" dirty="0" err="1" smtClean="0"/>
              <a:t>B</a:t>
            </a:r>
            <a:r>
              <a:rPr lang="en-US" sz="2400" dirty="0" smtClean="0"/>
              <a:t>. Johnson, MD, </a:t>
            </a:r>
            <a:r>
              <a:rPr lang="en-US" sz="2400" dirty="0" err="1" smtClean="0"/>
              <a:t>FACS</a:t>
            </a:r>
            <a:r>
              <a:rPr lang="en-US" sz="2400" dirty="0" smtClean="0"/>
              <a:t>, </a:t>
            </a:r>
            <a:r>
              <a:rPr lang="en-US" sz="2400" dirty="0" err="1" smtClean="0"/>
              <a:t>FCCM</a:t>
            </a:r>
            <a:endParaRPr lang="en-US" sz="2400" dirty="0" smtClean="0"/>
          </a:p>
          <a:p>
            <a:r>
              <a:rPr lang="en-US" sz="2400" dirty="0" smtClean="0"/>
              <a:t>Professor and Chair (Banner/VA), Department of Surgery</a:t>
            </a:r>
          </a:p>
          <a:p>
            <a:r>
              <a:rPr lang="en-US" sz="2400" dirty="0" smtClean="0"/>
              <a:t>University of Arizona College of Medicine – Phoenix</a:t>
            </a:r>
          </a:p>
          <a:p>
            <a:r>
              <a:rPr lang="en-US" sz="2400" dirty="0" smtClean="0"/>
              <a:t>Program Director, Phoenix Integrated Surgical Residency</a:t>
            </a:r>
          </a:p>
          <a:p>
            <a:r>
              <a:rPr lang="en-US" sz="2400" dirty="0" smtClean="0"/>
              <a:t>Banner Good Samaritan Medical Center</a:t>
            </a:r>
            <a:endParaRPr lang="en-US" sz="2400" dirty="0"/>
          </a:p>
        </p:txBody>
      </p:sp>
      <p:sp>
        <p:nvSpPr>
          <p:cNvPr id="8" name="TextBox 7"/>
          <p:cNvSpPr txBox="1"/>
          <p:nvPr/>
        </p:nvSpPr>
        <p:spPr>
          <a:xfrm>
            <a:off x="0" y="308917"/>
            <a:ext cx="9144000" cy="461665"/>
          </a:xfrm>
          <a:prstGeom prst="rect">
            <a:avLst/>
          </a:prstGeom>
          <a:noFill/>
        </p:spPr>
        <p:txBody>
          <a:bodyPr wrap="square" rtlCol="0">
            <a:spAutoFit/>
          </a:bodyPr>
          <a:lstStyle/>
          <a:p>
            <a:pPr algn="ctr"/>
            <a:r>
              <a:rPr lang="en-US" sz="2400" b="1" dirty="0" smtClean="0">
                <a:solidFill>
                  <a:srgbClr val="FFFFFF"/>
                </a:solidFill>
                <a:latin typeface="Times"/>
                <a:cs typeface="Times"/>
              </a:rPr>
              <a:t>Phoenix Surgical Symposium - 2015</a:t>
            </a:r>
            <a:endParaRPr lang="en-US" sz="2400" b="1" dirty="0">
              <a:solidFill>
                <a:srgbClr val="FFFFFF"/>
              </a:solidFill>
              <a:latin typeface="Times"/>
              <a:cs typeface="Time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Operative Training Experience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Our residents are getting less than we think</a:t>
            </a:r>
          </a:p>
          <a:p>
            <a:r>
              <a:rPr lang="en-US" dirty="0" smtClean="0"/>
              <a:t>SCORE defined Essential and Complex Cases</a:t>
            </a:r>
          </a:p>
          <a:p>
            <a:endParaRPr lang="en-US" dirty="0" smtClean="0"/>
          </a:p>
          <a:p>
            <a:endParaRPr lang="en-US" dirty="0" smtClean="0"/>
          </a:p>
          <a:p>
            <a:r>
              <a:rPr lang="en-US" dirty="0" smtClean="0"/>
              <a:t>121 </a:t>
            </a:r>
            <a:r>
              <a:rPr lang="en-US" dirty="0"/>
              <a:t>k</a:t>
            </a:r>
            <a:r>
              <a:rPr lang="en-US" dirty="0" smtClean="0"/>
              <a:t>ey general surgery operations</a:t>
            </a:r>
          </a:p>
          <a:p>
            <a:pPr lvl="1"/>
            <a:r>
              <a:rPr lang="en-US" dirty="0" smtClean="0"/>
              <a:t>18</a:t>
            </a:r>
            <a:r>
              <a:rPr lang="en-US" dirty="0"/>
              <a:t>/121 – mean  &gt; 10 during </a:t>
            </a:r>
            <a:r>
              <a:rPr lang="en-US" dirty="0" smtClean="0"/>
              <a:t>residency</a:t>
            </a:r>
          </a:p>
          <a:p>
            <a:pPr lvl="1"/>
            <a:r>
              <a:rPr lang="en-US" dirty="0" smtClean="0"/>
              <a:t>83</a:t>
            </a:r>
            <a:r>
              <a:rPr lang="en-US" dirty="0"/>
              <a:t>/121 – mean  &lt; 5 during </a:t>
            </a:r>
            <a:r>
              <a:rPr lang="en-US" dirty="0" smtClean="0"/>
              <a:t>residency</a:t>
            </a:r>
          </a:p>
          <a:p>
            <a:pPr lvl="1"/>
            <a:r>
              <a:rPr lang="en-US" dirty="0" smtClean="0"/>
              <a:t>31</a:t>
            </a:r>
            <a:r>
              <a:rPr lang="en-US" dirty="0"/>
              <a:t>/121 – mean  &lt;1  during </a:t>
            </a:r>
            <a:r>
              <a:rPr lang="en-US" dirty="0" smtClean="0"/>
              <a:t>residency</a:t>
            </a:r>
          </a:p>
          <a:p>
            <a:pPr lvl="1"/>
            <a:r>
              <a:rPr lang="en-US" dirty="0" smtClean="0"/>
              <a:t>63</a:t>
            </a:r>
            <a:r>
              <a:rPr lang="en-US" dirty="0"/>
              <a:t>/121 – mode = 0 during residency</a:t>
            </a:r>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894738" y="2581441"/>
            <a:ext cx="7345506" cy="1050905"/>
          </a:xfrm>
          <a:prstGeom prst="rect">
            <a:avLst/>
          </a:prstGeom>
        </p:spPr>
      </p:pic>
      <p:sp>
        <p:nvSpPr>
          <p:cNvPr id="5" name="TextBox 4"/>
          <p:cNvSpPr txBox="1"/>
          <p:nvPr/>
        </p:nvSpPr>
        <p:spPr>
          <a:xfrm>
            <a:off x="6188088" y="5638515"/>
            <a:ext cx="3030447" cy="646331"/>
          </a:xfrm>
          <a:prstGeom prst="rect">
            <a:avLst/>
          </a:prstGeom>
          <a:noFill/>
        </p:spPr>
        <p:txBody>
          <a:bodyPr wrap="none" rtlCol="0">
            <a:spAutoFit/>
          </a:bodyPr>
          <a:lstStyle/>
          <a:p>
            <a:pPr algn="r"/>
            <a:r>
              <a:rPr lang="en-US" dirty="0" smtClean="0">
                <a:solidFill>
                  <a:srgbClr val="FFFFFF"/>
                </a:solidFill>
                <a:latin typeface="Times"/>
                <a:cs typeface="Times"/>
              </a:rPr>
              <a:t>Bell, </a:t>
            </a:r>
            <a:r>
              <a:rPr lang="en-US" i="1" dirty="0" smtClean="0">
                <a:solidFill>
                  <a:srgbClr val="FFFFFF"/>
                </a:solidFill>
                <a:latin typeface="Times"/>
                <a:cs typeface="Times"/>
              </a:rPr>
              <a:t>Ann </a:t>
            </a:r>
            <a:r>
              <a:rPr lang="en-US" i="1" dirty="0" err="1" smtClean="0">
                <a:solidFill>
                  <a:srgbClr val="FFFFFF"/>
                </a:solidFill>
                <a:latin typeface="Times"/>
                <a:cs typeface="Times"/>
              </a:rPr>
              <a:t>Surg</a:t>
            </a:r>
            <a:r>
              <a:rPr lang="en-US" dirty="0" smtClean="0">
                <a:solidFill>
                  <a:srgbClr val="FFFFFF"/>
                </a:solidFill>
                <a:latin typeface="Times"/>
                <a:cs typeface="Times"/>
              </a:rPr>
              <a:t>, 2009 </a:t>
            </a:r>
          </a:p>
          <a:p>
            <a:pPr algn="r"/>
            <a:r>
              <a:rPr lang="en-US" i="1" dirty="0" err="1" smtClean="0">
                <a:solidFill>
                  <a:srgbClr val="FFFFFF"/>
                </a:solidFill>
                <a:latin typeface="Times"/>
                <a:cs typeface="Times"/>
              </a:rPr>
              <a:t>J</a:t>
            </a:r>
            <a:r>
              <a:rPr lang="en-US" i="1" dirty="0" smtClean="0">
                <a:solidFill>
                  <a:srgbClr val="FFFFFF"/>
                </a:solidFill>
                <a:latin typeface="Times"/>
                <a:cs typeface="Times"/>
              </a:rPr>
              <a:t> </a:t>
            </a:r>
            <a:r>
              <a:rPr lang="en-US" i="1" dirty="0" err="1" smtClean="0">
                <a:solidFill>
                  <a:srgbClr val="FFFFFF"/>
                </a:solidFill>
                <a:latin typeface="Times"/>
                <a:cs typeface="Times"/>
              </a:rPr>
              <a:t>Surg</a:t>
            </a:r>
            <a:r>
              <a:rPr lang="en-US" i="1" dirty="0" smtClean="0">
                <a:solidFill>
                  <a:srgbClr val="FFFFFF"/>
                </a:solidFill>
                <a:latin typeface="Times"/>
                <a:cs typeface="Times"/>
              </a:rPr>
              <a:t> </a:t>
            </a:r>
            <a:r>
              <a:rPr lang="en-US" i="1" dirty="0" err="1" smtClean="0">
                <a:solidFill>
                  <a:srgbClr val="FFFFFF"/>
                </a:solidFill>
                <a:latin typeface="Times"/>
                <a:cs typeface="Times"/>
              </a:rPr>
              <a:t>Educ</a:t>
            </a:r>
            <a:r>
              <a:rPr lang="en-US" i="1" dirty="0" smtClean="0">
                <a:solidFill>
                  <a:srgbClr val="FFFFFF"/>
                </a:solidFill>
                <a:latin typeface="Times"/>
                <a:cs typeface="Times"/>
              </a:rPr>
              <a:t> </a:t>
            </a:r>
            <a:r>
              <a:rPr lang="en-US" dirty="0">
                <a:solidFill>
                  <a:srgbClr val="FFFFFF"/>
                </a:solidFill>
                <a:latin typeface="Times"/>
                <a:cs typeface="Times"/>
              </a:rPr>
              <a:t>70:783-</a:t>
            </a:r>
            <a:r>
              <a:rPr lang="en-US" dirty="0" smtClean="0">
                <a:solidFill>
                  <a:srgbClr val="FFFFFF"/>
                </a:solidFill>
                <a:latin typeface="Times"/>
                <a:cs typeface="Times"/>
              </a:rPr>
              <a:t>788, 2013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59808" y="-13230"/>
            <a:ext cx="9322860" cy="6871230"/>
          </a:xfrm>
          <a:prstGeom prst="rect">
            <a:avLst/>
          </a:prstGeom>
        </p:spPr>
      </p:pic>
      <p:sp>
        <p:nvSpPr>
          <p:cNvPr id="6" name="TextBox 5"/>
          <p:cNvSpPr txBox="1"/>
          <p:nvPr/>
        </p:nvSpPr>
        <p:spPr>
          <a:xfrm>
            <a:off x="2158999" y="2984500"/>
            <a:ext cx="2374097" cy="707886"/>
          </a:xfrm>
          <a:prstGeom prst="rect">
            <a:avLst/>
          </a:prstGeom>
          <a:solidFill>
            <a:srgbClr val="8000FF"/>
          </a:solidFill>
        </p:spPr>
        <p:txBody>
          <a:bodyPr wrap="square" rtlCol="0">
            <a:spAutoFit/>
          </a:bodyPr>
          <a:lstStyle/>
          <a:p>
            <a:pPr algn="ctr"/>
            <a:r>
              <a:rPr lang="en-US" sz="2000" dirty="0" smtClean="0">
                <a:solidFill>
                  <a:srgbClr val="FFFFFF"/>
                </a:solidFill>
                <a:latin typeface="Times"/>
                <a:cs typeface="Times"/>
              </a:rPr>
              <a:t>19% of Residency Programs are &lt; 60%</a:t>
            </a:r>
            <a:endParaRPr lang="en-US" sz="2000" dirty="0">
              <a:solidFill>
                <a:srgbClr val="FFFFFF"/>
              </a:solidFill>
              <a:latin typeface="Times"/>
              <a:cs typeface="Time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62075"/>
            <a:ext cx="8686800" cy="4525963"/>
          </a:xfrm>
        </p:spPr>
        <p:txBody>
          <a:bodyPr/>
          <a:lstStyle/>
          <a:p>
            <a:endParaRPr lang="en-US" dirty="0"/>
          </a:p>
        </p:txBody>
      </p:sp>
      <p:pic>
        <p:nvPicPr>
          <p:cNvPr id="7" name="Picture 6"/>
          <p:cNvPicPr>
            <a:picLocks noChangeAspect="1"/>
          </p:cNvPicPr>
          <p:nvPr/>
        </p:nvPicPr>
        <p:blipFill>
          <a:blip r:embed="rId2"/>
          <a:stretch>
            <a:fillRect/>
          </a:stretch>
        </p:blipFill>
        <p:spPr>
          <a:xfrm>
            <a:off x="-38487" y="44090"/>
            <a:ext cx="9226690" cy="6126163"/>
          </a:xfrm>
          <a:prstGeom prst="rect">
            <a:avLst/>
          </a:prstGeom>
        </p:spPr>
      </p:pic>
      <p:sp>
        <p:nvSpPr>
          <p:cNvPr id="12" name="Curved Right Arrow 11"/>
          <p:cNvSpPr/>
          <p:nvPr/>
        </p:nvSpPr>
        <p:spPr>
          <a:xfrm>
            <a:off x="126500" y="1850774"/>
            <a:ext cx="2014181" cy="2283327"/>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p:cNvSpPr txBox="1"/>
          <p:nvPr/>
        </p:nvSpPr>
        <p:spPr>
          <a:xfrm rot="603349">
            <a:off x="657145" y="3276263"/>
            <a:ext cx="1390224" cy="461665"/>
          </a:xfrm>
          <a:prstGeom prst="rect">
            <a:avLst/>
          </a:prstGeom>
          <a:noFill/>
        </p:spPr>
        <p:txBody>
          <a:bodyPr wrap="none" rtlCol="0">
            <a:spAutoFit/>
          </a:bodyPr>
          <a:lstStyle/>
          <a:p>
            <a:r>
              <a:rPr lang="en-US" sz="2400" b="1" dirty="0" smtClean="0">
                <a:latin typeface="Times"/>
                <a:cs typeface="Times"/>
              </a:rPr>
              <a:t>80 Hours</a:t>
            </a:r>
            <a:endParaRPr lang="en-US" sz="2400" b="1" dirty="0">
              <a:latin typeface="Times"/>
              <a:cs typeface="Times"/>
            </a:endParaRPr>
          </a:p>
        </p:txBody>
      </p:sp>
      <p:sp>
        <p:nvSpPr>
          <p:cNvPr id="14" name="Curved Left Arrow 13"/>
          <p:cNvSpPr/>
          <p:nvPr/>
        </p:nvSpPr>
        <p:spPr>
          <a:xfrm>
            <a:off x="6158552" y="1808672"/>
            <a:ext cx="2014181" cy="2283327"/>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Curved Up Arrow 22"/>
          <p:cNvSpPr/>
          <p:nvPr/>
        </p:nvSpPr>
        <p:spPr>
          <a:xfrm rot="10800000">
            <a:off x="3256005" y="958825"/>
            <a:ext cx="1904862" cy="207013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rot="20785992">
            <a:off x="6375997" y="3180839"/>
            <a:ext cx="1622710" cy="461665"/>
          </a:xfrm>
          <a:prstGeom prst="rect">
            <a:avLst/>
          </a:prstGeom>
          <a:noFill/>
        </p:spPr>
        <p:txBody>
          <a:bodyPr wrap="none" rtlCol="0">
            <a:spAutoFit/>
          </a:bodyPr>
          <a:lstStyle/>
          <a:p>
            <a:r>
              <a:rPr lang="en-US" sz="2400" b="1" dirty="0" smtClean="0"/>
              <a:t>Technology</a:t>
            </a:r>
            <a:endParaRPr lang="en-US" sz="2400" b="1" dirty="0"/>
          </a:p>
        </p:txBody>
      </p:sp>
      <p:sp>
        <p:nvSpPr>
          <p:cNvPr id="18" name="TextBox 17"/>
          <p:cNvSpPr txBox="1"/>
          <p:nvPr/>
        </p:nvSpPr>
        <p:spPr>
          <a:xfrm>
            <a:off x="2140681" y="1808672"/>
            <a:ext cx="4031519" cy="523220"/>
          </a:xfrm>
          <a:prstGeom prst="rect">
            <a:avLst/>
          </a:prstGeom>
          <a:noFill/>
        </p:spPr>
        <p:txBody>
          <a:bodyPr wrap="square" rtlCol="0">
            <a:spAutoFit/>
          </a:bodyPr>
          <a:lstStyle/>
          <a:p>
            <a:pPr algn="ctr"/>
            <a:r>
              <a:rPr lang="en-US" sz="2800" b="1" dirty="0" smtClean="0"/>
              <a:t>Surgical Diseases</a:t>
            </a:r>
            <a:endParaRPr lang="en-US" sz="2800" b="1" dirty="0"/>
          </a:p>
        </p:txBody>
      </p:sp>
      <p:sp>
        <p:nvSpPr>
          <p:cNvPr id="25" name="TextBox 24"/>
          <p:cNvSpPr txBox="1"/>
          <p:nvPr/>
        </p:nvSpPr>
        <p:spPr>
          <a:xfrm>
            <a:off x="-25655" y="136700"/>
            <a:ext cx="9213858" cy="584776"/>
          </a:xfrm>
          <a:prstGeom prst="rect">
            <a:avLst/>
          </a:prstGeom>
          <a:noFill/>
        </p:spPr>
        <p:txBody>
          <a:bodyPr wrap="square" rtlCol="0">
            <a:spAutoFit/>
          </a:bodyPr>
          <a:lstStyle/>
          <a:p>
            <a:pPr algn="ctr"/>
            <a:r>
              <a:rPr lang="en-US" sz="3200" b="1" dirty="0" smtClean="0">
                <a:latin typeface="Times"/>
                <a:cs typeface="Times"/>
              </a:rPr>
              <a:t>Winds of Change in Surgery Residency Education</a:t>
            </a:r>
            <a:endParaRPr lang="en-US" sz="3200" b="1" dirty="0">
              <a:latin typeface="Times"/>
              <a:cs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23" grpId="0" animBg="1"/>
      <p:bldP spid="24" grpId="0"/>
      <p:bldP spid="18"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Work Hour Restrictions</a:t>
            </a:r>
            <a:endParaRPr lang="en-US" dirty="0"/>
          </a:p>
        </p:txBody>
      </p:sp>
      <p:sp>
        <p:nvSpPr>
          <p:cNvPr id="3" name="Content Placeholder 2"/>
          <p:cNvSpPr>
            <a:spLocks noGrp="1"/>
          </p:cNvSpPr>
          <p:nvPr>
            <p:ph idx="1"/>
          </p:nvPr>
        </p:nvSpPr>
        <p:spPr>
          <a:xfrm>
            <a:off x="457200" y="1600201"/>
            <a:ext cx="8686800" cy="2728354"/>
          </a:xfrm>
        </p:spPr>
        <p:txBody>
          <a:bodyPr>
            <a:normAutofit fontScale="92500" lnSpcReduction="20000"/>
          </a:bodyPr>
          <a:lstStyle/>
          <a:p>
            <a:r>
              <a:rPr lang="en-US" dirty="0" smtClean="0"/>
              <a:t>Enacted in 2003, revised in 2010</a:t>
            </a:r>
          </a:p>
          <a:p>
            <a:r>
              <a:rPr lang="en-US" dirty="0" smtClean="0"/>
              <a:t>Loss of 6 – 12 months of training</a:t>
            </a:r>
          </a:p>
          <a:p>
            <a:r>
              <a:rPr lang="en-US" dirty="0" smtClean="0"/>
              <a:t>Largest impact on night and weekend emergent general surgery and trauma experiences (33 – 50% decrease)</a:t>
            </a:r>
          </a:p>
          <a:p>
            <a:r>
              <a:rPr lang="en-US" dirty="0" smtClean="0"/>
              <a:t>Ability to observe a condition evolve</a:t>
            </a:r>
          </a:p>
        </p:txBody>
      </p:sp>
      <p:pic>
        <p:nvPicPr>
          <p:cNvPr id="4" name="Picture 2" descr="C:\My Documents\Presentations\Hemorrhage Talk\26 Bloody Exp Lap.JPG copy.jpg"/>
          <p:cNvPicPr>
            <a:picLocks noChangeAspect="1" noChangeArrowheads="1"/>
          </p:cNvPicPr>
          <p:nvPr/>
        </p:nvPicPr>
        <p:blipFill>
          <a:blip r:embed="rId2"/>
          <a:srcRect/>
          <a:stretch>
            <a:fillRect/>
          </a:stretch>
        </p:blipFill>
        <p:spPr bwMode="auto">
          <a:xfrm>
            <a:off x="3174207" y="4328554"/>
            <a:ext cx="2740442" cy="1821549"/>
          </a:xfrm>
          <a:prstGeom prst="rect">
            <a:avLst/>
          </a:prstGeom>
          <a:noFill/>
        </p:spPr>
      </p:pic>
      <p:pic>
        <p:nvPicPr>
          <p:cNvPr id="6" name="Picture 5"/>
          <p:cNvPicPr>
            <a:picLocks noChangeAspect="1" noChangeArrowheads="1"/>
          </p:cNvPicPr>
          <p:nvPr/>
        </p:nvPicPr>
        <p:blipFill>
          <a:blip r:embed="rId3"/>
          <a:srcRect/>
          <a:stretch>
            <a:fillRect/>
          </a:stretch>
        </p:blipFill>
        <p:spPr bwMode="auto">
          <a:xfrm>
            <a:off x="6355181" y="4326406"/>
            <a:ext cx="2434351" cy="1825845"/>
          </a:xfrm>
          <a:prstGeom prst="rect">
            <a:avLst/>
          </a:prstGeom>
          <a:noFill/>
          <a:ln w="9525">
            <a:noFill/>
            <a:miter lim="800000"/>
            <a:headEnd/>
            <a:tailEnd/>
          </a:ln>
        </p:spPr>
      </p:pic>
      <p:pic>
        <p:nvPicPr>
          <p:cNvPr id="7" name="Picture 3"/>
          <p:cNvPicPr>
            <a:picLocks noChangeAspect="1" noChangeArrowheads="1"/>
          </p:cNvPicPr>
          <p:nvPr/>
        </p:nvPicPr>
        <p:blipFill>
          <a:blip r:embed="rId4"/>
          <a:srcRect/>
          <a:stretch>
            <a:fillRect/>
          </a:stretch>
        </p:blipFill>
        <p:spPr>
          <a:xfrm>
            <a:off x="304096" y="4328236"/>
            <a:ext cx="2429580" cy="182218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3824" y="36513"/>
            <a:ext cx="9226551" cy="1143000"/>
          </a:xfrm>
        </p:spPr>
        <p:txBody>
          <a:bodyPr>
            <a:normAutofit fontScale="90000"/>
          </a:bodyPr>
          <a:lstStyle/>
          <a:p>
            <a:r>
              <a:rPr lang="en-US" dirty="0" smtClean="0"/>
              <a:t>Impact of Work Hour Restrictions: Resident Education</a:t>
            </a:r>
            <a:endParaRPr lang="en-US" dirty="0"/>
          </a:p>
        </p:txBody>
      </p:sp>
      <p:sp>
        <p:nvSpPr>
          <p:cNvPr id="3" name="Content Placeholder 2"/>
          <p:cNvSpPr>
            <a:spLocks noGrp="1"/>
          </p:cNvSpPr>
          <p:nvPr>
            <p:ph idx="1"/>
          </p:nvPr>
        </p:nvSpPr>
        <p:spPr>
          <a:xfrm>
            <a:off x="457200" y="1600200"/>
            <a:ext cx="8686800" cy="4559300"/>
          </a:xfrm>
        </p:spPr>
        <p:txBody>
          <a:bodyPr>
            <a:normAutofit fontScale="85000" lnSpcReduction="20000"/>
          </a:bodyPr>
          <a:lstStyle/>
          <a:p>
            <a:pPr>
              <a:spcAft>
                <a:spcPts val="600"/>
              </a:spcAft>
            </a:pPr>
            <a:r>
              <a:rPr lang="en-US" dirty="0" smtClean="0"/>
              <a:t>Meta-analysis of 56 studies on surgical programs</a:t>
            </a:r>
          </a:p>
          <a:p>
            <a:pPr>
              <a:spcAft>
                <a:spcPts val="600"/>
              </a:spcAft>
            </a:pPr>
            <a:r>
              <a:rPr lang="en-US" dirty="0" smtClean="0"/>
              <a:t>Impact on resident education:</a:t>
            </a:r>
          </a:p>
          <a:p>
            <a:pPr lvl="1">
              <a:spcAft>
                <a:spcPts val="600"/>
              </a:spcAft>
            </a:pPr>
            <a:r>
              <a:rPr lang="en-US" dirty="0" smtClean="0"/>
              <a:t>40 positive or neutral outcomes</a:t>
            </a:r>
          </a:p>
          <a:p>
            <a:pPr lvl="1">
              <a:spcAft>
                <a:spcPts val="600"/>
              </a:spcAft>
            </a:pPr>
            <a:r>
              <a:rPr lang="en-US" dirty="0" smtClean="0"/>
              <a:t>18 negative outcomes</a:t>
            </a:r>
          </a:p>
          <a:p>
            <a:pPr>
              <a:spcAft>
                <a:spcPts val="600"/>
              </a:spcAft>
            </a:pPr>
            <a:r>
              <a:rPr lang="en-US" dirty="0" smtClean="0"/>
              <a:t>Impact on </a:t>
            </a:r>
            <a:r>
              <a:rPr lang="en-US" dirty="0" err="1" smtClean="0"/>
              <a:t>ABSITE</a:t>
            </a:r>
            <a:r>
              <a:rPr lang="en-US" dirty="0" smtClean="0"/>
              <a:t>:</a:t>
            </a:r>
          </a:p>
          <a:p>
            <a:pPr lvl="1">
              <a:spcAft>
                <a:spcPts val="600"/>
              </a:spcAft>
            </a:pPr>
            <a:r>
              <a:rPr lang="en-US" dirty="0" smtClean="0"/>
              <a:t>5 positive studies</a:t>
            </a:r>
          </a:p>
          <a:p>
            <a:pPr lvl="1">
              <a:spcAft>
                <a:spcPts val="600"/>
              </a:spcAft>
            </a:pPr>
            <a:r>
              <a:rPr lang="en-US" dirty="0" smtClean="0"/>
              <a:t>0 negative studies</a:t>
            </a:r>
          </a:p>
          <a:p>
            <a:pPr>
              <a:spcAft>
                <a:spcPts val="600"/>
              </a:spcAft>
            </a:pPr>
            <a:r>
              <a:rPr lang="en-US" dirty="0" smtClean="0"/>
              <a:t>Impact on operative cases:</a:t>
            </a:r>
          </a:p>
          <a:p>
            <a:pPr lvl="1">
              <a:spcAft>
                <a:spcPts val="600"/>
              </a:spcAft>
            </a:pPr>
            <a:r>
              <a:rPr lang="en-US" dirty="0" smtClean="0"/>
              <a:t>18 positive or neutral outcomes</a:t>
            </a:r>
          </a:p>
          <a:p>
            <a:pPr lvl="1">
              <a:spcAft>
                <a:spcPts val="600"/>
              </a:spcAft>
            </a:pPr>
            <a:r>
              <a:rPr lang="en-US" dirty="0" smtClean="0"/>
              <a:t>11 negative outcomes</a:t>
            </a:r>
            <a:endParaRPr lang="en-US" dirty="0"/>
          </a:p>
        </p:txBody>
      </p:sp>
      <p:sp>
        <p:nvSpPr>
          <p:cNvPr id="4" name="TextBox 3"/>
          <p:cNvSpPr txBox="1"/>
          <p:nvPr/>
        </p:nvSpPr>
        <p:spPr>
          <a:xfrm>
            <a:off x="6884625" y="5790168"/>
            <a:ext cx="2291125" cy="369332"/>
          </a:xfrm>
          <a:prstGeom prst="rect">
            <a:avLst/>
          </a:prstGeom>
          <a:noFill/>
        </p:spPr>
        <p:txBody>
          <a:bodyPr wrap="none" rtlCol="0">
            <a:spAutoFit/>
          </a:bodyPr>
          <a:lstStyle/>
          <a:p>
            <a:r>
              <a:rPr lang="en-US" i="1" dirty="0" err="1" smtClean="0">
                <a:solidFill>
                  <a:srgbClr val="FFFFFF"/>
                </a:solidFill>
                <a:latin typeface="Times"/>
                <a:cs typeface="Times"/>
              </a:rPr>
              <a:t>Acad</a:t>
            </a:r>
            <a:r>
              <a:rPr lang="en-US" i="1" dirty="0" smtClean="0">
                <a:solidFill>
                  <a:srgbClr val="FFFFFF"/>
                </a:solidFill>
                <a:latin typeface="Times"/>
                <a:cs typeface="Times"/>
              </a:rPr>
              <a:t> Med </a:t>
            </a:r>
            <a:r>
              <a:rPr lang="en-US" dirty="0" smtClean="0">
                <a:solidFill>
                  <a:srgbClr val="FFFFFF"/>
                </a:solidFill>
                <a:latin typeface="Times"/>
                <a:cs typeface="Times"/>
              </a:rPr>
              <a:t>86:34, 2011</a:t>
            </a:r>
            <a:endParaRPr lang="en-US" dirty="0">
              <a:solidFill>
                <a:srgbClr val="FFFFFF"/>
              </a:solidFill>
              <a:latin typeface="Times"/>
              <a:cs typeface="Time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0"/>
            <a:ext cx="8921750" cy="1143000"/>
          </a:xfrm>
        </p:spPr>
        <p:txBody>
          <a:bodyPr>
            <a:normAutofit fontScale="90000"/>
          </a:bodyPr>
          <a:lstStyle/>
          <a:p>
            <a:r>
              <a:rPr lang="en-US" dirty="0" smtClean="0"/>
              <a:t>Impact Work Hour Restrictions: Resident Well-Being</a:t>
            </a:r>
            <a:endParaRPr lang="en-US" dirty="0"/>
          </a:p>
        </p:txBody>
      </p:sp>
      <p:sp>
        <p:nvSpPr>
          <p:cNvPr id="3" name="Content Placeholder 2"/>
          <p:cNvSpPr>
            <a:spLocks noGrp="1"/>
          </p:cNvSpPr>
          <p:nvPr>
            <p:ph idx="1"/>
          </p:nvPr>
        </p:nvSpPr>
        <p:spPr/>
        <p:txBody>
          <a:bodyPr/>
          <a:lstStyle/>
          <a:p>
            <a:r>
              <a:rPr lang="en-US" dirty="0" smtClean="0"/>
              <a:t>Evaluation of stress and burnout</a:t>
            </a:r>
          </a:p>
          <a:p>
            <a:r>
              <a:rPr lang="en-US" dirty="0" smtClean="0"/>
              <a:t>18 studies showed positive outcomes</a:t>
            </a:r>
          </a:p>
          <a:p>
            <a:r>
              <a:rPr lang="en-US" dirty="0" smtClean="0"/>
              <a:t>No studies demonstrate worsening of psychological well-being</a:t>
            </a:r>
          </a:p>
          <a:p>
            <a:r>
              <a:rPr lang="en-US" dirty="0" smtClean="0"/>
              <a:t>Reduction in complaints about residents</a:t>
            </a:r>
          </a:p>
          <a:p>
            <a:r>
              <a:rPr lang="en-US" dirty="0" smtClean="0"/>
              <a:t>No change in voluntary attrition rate (20%)</a:t>
            </a:r>
          </a:p>
          <a:p>
            <a:r>
              <a:rPr lang="en-US" dirty="0" smtClean="0"/>
              <a:t>Concern over loss of “socialization” into field of surgery</a:t>
            </a:r>
            <a:endParaRPr lang="en-US" dirty="0"/>
          </a:p>
        </p:txBody>
      </p:sp>
      <p:sp>
        <p:nvSpPr>
          <p:cNvPr id="4" name="TextBox 3"/>
          <p:cNvSpPr txBox="1"/>
          <p:nvPr/>
        </p:nvSpPr>
        <p:spPr>
          <a:xfrm>
            <a:off x="6152171" y="5596223"/>
            <a:ext cx="2951950" cy="646331"/>
          </a:xfrm>
          <a:prstGeom prst="rect">
            <a:avLst/>
          </a:prstGeom>
          <a:noFill/>
        </p:spPr>
        <p:txBody>
          <a:bodyPr wrap="none" rtlCol="0">
            <a:spAutoFit/>
          </a:bodyPr>
          <a:lstStyle/>
          <a:p>
            <a:pPr algn="r"/>
            <a:r>
              <a:rPr lang="en-US" i="1" dirty="0" err="1" smtClean="0">
                <a:solidFill>
                  <a:srgbClr val="FFFFFF"/>
                </a:solidFill>
                <a:latin typeface="Times"/>
                <a:cs typeface="Times"/>
              </a:rPr>
              <a:t>Acad</a:t>
            </a:r>
            <a:r>
              <a:rPr lang="en-US" i="1" dirty="0" smtClean="0">
                <a:solidFill>
                  <a:srgbClr val="FFFFFF"/>
                </a:solidFill>
                <a:latin typeface="Times"/>
                <a:cs typeface="Times"/>
              </a:rPr>
              <a:t> Med </a:t>
            </a:r>
            <a:r>
              <a:rPr lang="en-US" dirty="0" smtClean="0">
                <a:solidFill>
                  <a:srgbClr val="FFFFFF"/>
                </a:solidFill>
                <a:latin typeface="Times"/>
                <a:cs typeface="Times"/>
              </a:rPr>
              <a:t>86:34, 2011</a:t>
            </a:r>
          </a:p>
          <a:p>
            <a:pPr algn="r"/>
            <a:r>
              <a:rPr lang="en-US" i="1" dirty="0" err="1" smtClean="0">
                <a:solidFill>
                  <a:srgbClr val="FFFFFF"/>
                </a:solidFill>
                <a:latin typeface="Times"/>
                <a:cs typeface="Times"/>
              </a:rPr>
              <a:t>J</a:t>
            </a:r>
            <a:r>
              <a:rPr lang="en-US" i="1" dirty="0" smtClean="0">
                <a:solidFill>
                  <a:srgbClr val="FFFFFF"/>
                </a:solidFill>
                <a:latin typeface="Times"/>
                <a:cs typeface="Times"/>
              </a:rPr>
              <a:t> Am Col </a:t>
            </a:r>
            <a:r>
              <a:rPr lang="en-US" i="1" dirty="0" err="1" smtClean="0">
                <a:solidFill>
                  <a:srgbClr val="FFFFFF"/>
                </a:solidFill>
                <a:latin typeface="Times"/>
                <a:cs typeface="Times"/>
              </a:rPr>
              <a:t>Surg</a:t>
            </a:r>
            <a:r>
              <a:rPr lang="en-US" i="1" dirty="0" smtClean="0">
                <a:solidFill>
                  <a:srgbClr val="FFFFFF"/>
                </a:solidFill>
                <a:latin typeface="Times"/>
                <a:cs typeface="Times"/>
              </a:rPr>
              <a:t> </a:t>
            </a:r>
            <a:r>
              <a:rPr lang="en-US" dirty="0" smtClean="0">
                <a:solidFill>
                  <a:srgbClr val="FFFFFF"/>
                </a:solidFill>
                <a:latin typeface="Times"/>
                <a:cs typeface="Times"/>
              </a:rPr>
              <a:t>202:340, 2006</a:t>
            </a:r>
            <a:endParaRPr lang="en-US" dirty="0">
              <a:solidFill>
                <a:srgbClr val="FFFFFF"/>
              </a:solidFill>
              <a:latin typeface="Times"/>
              <a:cs typeface="Time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2193"/>
            <a:ext cx="8890000" cy="1143000"/>
          </a:xfrm>
        </p:spPr>
        <p:txBody>
          <a:bodyPr>
            <a:normAutofit fontScale="90000"/>
          </a:bodyPr>
          <a:lstStyle/>
          <a:p>
            <a:r>
              <a:rPr lang="en-US" dirty="0" smtClean="0"/>
              <a:t>Impact Work Hour Restrictions: Faculty Well-Being</a:t>
            </a:r>
            <a:endParaRPr lang="en-US" dirty="0"/>
          </a:p>
        </p:txBody>
      </p:sp>
      <p:sp>
        <p:nvSpPr>
          <p:cNvPr id="3" name="Content Placeholder 2"/>
          <p:cNvSpPr>
            <a:spLocks noGrp="1"/>
          </p:cNvSpPr>
          <p:nvPr>
            <p:ph idx="1"/>
          </p:nvPr>
        </p:nvSpPr>
        <p:spPr>
          <a:xfrm>
            <a:off x="457200" y="1600200"/>
            <a:ext cx="8686800" cy="4289425"/>
          </a:xfrm>
        </p:spPr>
        <p:txBody>
          <a:bodyPr>
            <a:normAutofit fontScale="92500" lnSpcReduction="10000"/>
          </a:bodyPr>
          <a:lstStyle/>
          <a:p>
            <a:r>
              <a:rPr lang="en-US" b="1" dirty="0" smtClean="0">
                <a:solidFill>
                  <a:srgbClr val="FFFF00"/>
                </a:solidFill>
              </a:rPr>
              <a:t>No study has shown a positive outcome on faculty</a:t>
            </a:r>
          </a:p>
          <a:p>
            <a:r>
              <a:rPr lang="en-US" dirty="0" smtClean="0"/>
              <a:t>Five studies showed negative outcomes</a:t>
            </a:r>
          </a:p>
          <a:p>
            <a:pPr lvl="1"/>
            <a:r>
              <a:rPr lang="en-US" dirty="0" smtClean="0"/>
              <a:t>Increased faculty workload and work hours</a:t>
            </a:r>
          </a:p>
          <a:p>
            <a:pPr lvl="1"/>
            <a:r>
              <a:rPr lang="en-US" dirty="0" smtClean="0"/>
              <a:t>Decreased time available for teaching</a:t>
            </a:r>
          </a:p>
          <a:p>
            <a:pPr lvl="1"/>
            <a:r>
              <a:rPr lang="en-US" dirty="0" smtClean="0"/>
              <a:t>Increased job dissatisfaction</a:t>
            </a:r>
          </a:p>
          <a:p>
            <a:r>
              <a:rPr lang="en-US" dirty="0" smtClean="0"/>
              <a:t>Faculty perception of impact on resident training</a:t>
            </a:r>
          </a:p>
          <a:p>
            <a:pPr lvl="1"/>
            <a:r>
              <a:rPr lang="en-US" dirty="0" smtClean="0"/>
              <a:t>Dissatisfaction with resident training (14 studies)</a:t>
            </a:r>
          </a:p>
          <a:p>
            <a:pPr lvl="1"/>
            <a:r>
              <a:rPr lang="en-US" dirty="0" smtClean="0"/>
              <a:t>Dissatisfaction with patient care (10 studies)</a:t>
            </a:r>
          </a:p>
          <a:p>
            <a:pPr lvl="1"/>
            <a:r>
              <a:rPr lang="en-US" dirty="0" smtClean="0"/>
              <a:t>Dissatisfaction with continuity of care (6 of 8 studies)</a:t>
            </a:r>
          </a:p>
        </p:txBody>
      </p:sp>
      <p:sp>
        <p:nvSpPr>
          <p:cNvPr id="5" name="TextBox 4"/>
          <p:cNvSpPr txBox="1"/>
          <p:nvPr/>
        </p:nvSpPr>
        <p:spPr>
          <a:xfrm>
            <a:off x="6852875" y="5889625"/>
            <a:ext cx="2291125" cy="369332"/>
          </a:xfrm>
          <a:prstGeom prst="rect">
            <a:avLst/>
          </a:prstGeom>
          <a:noFill/>
        </p:spPr>
        <p:txBody>
          <a:bodyPr wrap="none" rtlCol="0">
            <a:spAutoFit/>
          </a:bodyPr>
          <a:lstStyle/>
          <a:p>
            <a:r>
              <a:rPr lang="en-US" i="1" dirty="0" err="1" smtClean="0">
                <a:solidFill>
                  <a:srgbClr val="FFFFFF"/>
                </a:solidFill>
                <a:latin typeface="Times"/>
                <a:cs typeface="Times"/>
              </a:rPr>
              <a:t>Acad</a:t>
            </a:r>
            <a:r>
              <a:rPr lang="en-US" i="1" dirty="0" smtClean="0">
                <a:solidFill>
                  <a:srgbClr val="FFFFFF"/>
                </a:solidFill>
                <a:latin typeface="Times"/>
                <a:cs typeface="Times"/>
              </a:rPr>
              <a:t> Med </a:t>
            </a:r>
            <a:r>
              <a:rPr lang="en-US" dirty="0" smtClean="0">
                <a:solidFill>
                  <a:srgbClr val="FFFFFF"/>
                </a:solidFill>
                <a:latin typeface="Times"/>
                <a:cs typeface="Times"/>
              </a:rPr>
              <a:t>86:34, 2011</a:t>
            </a:r>
            <a:endParaRPr lang="en-US" dirty="0">
              <a:solidFill>
                <a:srgbClr val="FFFFFF"/>
              </a:solidFill>
              <a:latin typeface="Times"/>
              <a:cs typeface="Time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3"/>
            <a:ext cx="8686800" cy="1143000"/>
          </a:xfrm>
        </p:spPr>
        <p:txBody>
          <a:bodyPr>
            <a:normAutofit/>
          </a:bodyPr>
          <a:lstStyle/>
          <a:p>
            <a:r>
              <a:rPr lang="en-US" dirty="0" smtClean="0"/>
              <a:t>Impact of Work Hours Restrictions – Cases</a:t>
            </a:r>
            <a:endParaRPr lang="en-US" dirty="0"/>
          </a:p>
        </p:txBody>
      </p:sp>
      <p:graphicFrame>
        <p:nvGraphicFramePr>
          <p:cNvPr id="4" name="Content Placeholder 3"/>
          <p:cNvGraphicFramePr>
            <a:graphicFrameLocks noGrp="1"/>
          </p:cNvGraphicFramePr>
          <p:nvPr>
            <p:ph idx="1"/>
          </p:nvPr>
        </p:nvGraphicFramePr>
        <p:xfrm>
          <a:off x="739442" y="110807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Up Arrow 4"/>
          <p:cNvSpPr/>
          <p:nvPr/>
        </p:nvSpPr>
        <p:spPr>
          <a:xfrm>
            <a:off x="4198116" y="5129830"/>
            <a:ext cx="216968" cy="547015"/>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656420" y="5747250"/>
            <a:ext cx="2563973" cy="369332"/>
          </a:xfrm>
          <a:prstGeom prst="rect">
            <a:avLst/>
          </a:prstGeom>
          <a:noFill/>
        </p:spPr>
        <p:txBody>
          <a:bodyPr wrap="none" rtlCol="0">
            <a:spAutoFit/>
          </a:bodyPr>
          <a:lstStyle/>
          <a:p>
            <a:r>
              <a:rPr lang="en-US" i="1" dirty="0" smtClean="0">
                <a:solidFill>
                  <a:srgbClr val="FFFFFF"/>
                </a:solidFill>
                <a:latin typeface="Times"/>
                <a:cs typeface="Times"/>
              </a:rPr>
              <a:t>Am </a:t>
            </a:r>
            <a:r>
              <a:rPr lang="en-US" i="1" dirty="0" err="1" smtClean="0">
                <a:solidFill>
                  <a:srgbClr val="FFFFFF"/>
                </a:solidFill>
                <a:latin typeface="Times"/>
                <a:cs typeface="Times"/>
              </a:rPr>
              <a:t>J</a:t>
            </a:r>
            <a:r>
              <a:rPr lang="en-US" i="1" dirty="0" smtClean="0">
                <a:solidFill>
                  <a:srgbClr val="FFFFFF"/>
                </a:solidFill>
                <a:latin typeface="Times"/>
                <a:cs typeface="Times"/>
              </a:rPr>
              <a:t> </a:t>
            </a:r>
            <a:r>
              <a:rPr lang="en-US" i="1" dirty="0" err="1" smtClean="0">
                <a:solidFill>
                  <a:srgbClr val="FFFFFF"/>
                </a:solidFill>
                <a:latin typeface="Times"/>
                <a:cs typeface="Times"/>
              </a:rPr>
              <a:t>Surg</a:t>
            </a:r>
            <a:r>
              <a:rPr lang="en-US" i="1" dirty="0" smtClean="0">
                <a:solidFill>
                  <a:srgbClr val="FFFFFF"/>
                </a:solidFill>
                <a:latin typeface="Times"/>
                <a:cs typeface="Times"/>
              </a:rPr>
              <a:t> </a:t>
            </a:r>
            <a:r>
              <a:rPr lang="en-US" dirty="0" smtClean="0">
                <a:solidFill>
                  <a:srgbClr val="FFFFFF"/>
                </a:solidFill>
                <a:latin typeface="Times"/>
                <a:cs typeface="Times"/>
              </a:rPr>
              <a:t>202:720, 2011 </a:t>
            </a:r>
            <a:endParaRPr lang="en-US" dirty="0">
              <a:solidFill>
                <a:srgbClr val="FFFFFF"/>
              </a:solidFill>
              <a:latin typeface="Times"/>
              <a:cs typeface="Time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FF00"/>
                </a:solidFill>
              </a:rPr>
              <a:t>American Board of Surgery Exam Fail Rate</a:t>
            </a:r>
            <a:endParaRPr lang="en-US" sz="3600" dirty="0">
              <a:solidFill>
                <a:srgbClr val="FFFF00"/>
              </a:solidFill>
            </a:endParaRPr>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6671862" y="5834854"/>
            <a:ext cx="2533879" cy="369332"/>
          </a:xfrm>
          <a:prstGeom prst="rect">
            <a:avLst/>
          </a:prstGeom>
          <a:noFill/>
        </p:spPr>
        <p:txBody>
          <a:bodyPr wrap="none" rtlCol="0">
            <a:spAutoFit/>
          </a:bodyPr>
          <a:lstStyle/>
          <a:p>
            <a:r>
              <a:rPr lang="en-US" i="1" dirty="0" smtClean="0">
                <a:solidFill>
                  <a:schemeClr val="bg1"/>
                </a:solidFill>
                <a:latin typeface="Times"/>
                <a:cs typeface="Times"/>
              </a:rPr>
              <a:t>Ann </a:t>
            </a:r>
            <a:r>
              <a:rPr lang="en-US" i="1" dirty="0" err="1" smtClean="0">
                <a:solidFill>
                  <a:schemeClr val="bg1"/>
                </a:solidFill>
                <a:latin typeface="Times"/>
                <a:cs typeface="Times"/>
              </a:rPr>
              <a:t>Surg</a:t>
            </a:r>
            <a:r>
              <a:rPr lang="en-US" i="1" dirty="0" smtClean="0">
                <a:solidFill>
                  <a:schemeClr val="bg1"/>
                </a:solidFill>
                <a:latin typeface="Times"/>
                <a:cs typeface="Times"/>
              </a:rPr>
              <a:t> </a:t>
            </a:r>
            <a:r>
              <a:rPr lang="en-US" dirty="0" smtClean="0">
                <a:solidFill>
                  <a:schemeClr val="bg1"/>
                </a:solidFill>
                <a:latin typeface="Times"/>
                <a:cs typeface="Times"/>
              </a:rPr>
              <a:t>256: 553, 2012</a:t>
            </a:r>
            <a:endParaRPr lang="en-US" dirty="0">
              <a:solidFill>
                <a:schemeClr val="bg1"/>
              </a:solidFill>
              <a:latin typeface="Times"/>
              <a:cs typeface="Times"/>
            </a:endParaRPr>
          </a:p>
        </p:txBody>
      </p:sp>
      <p:grpSp>
        <p:nvGrpSpPr>
          <p:cNvPr id="10" name="Group 9"/>
          <p:cNvGrpSpPr>
            <a:grpSpLocks noChangeAspect="1"/>
          </p:cNvGrpSpPr>
          <p:nvPr/>
        </p:nvGrpSpPr>
        <p:grpSpPr>
          <a:xfrm>
            <a:off x="1982823" y="1320115"/>
            <a:ext cx="5335552" cy="4601002"/>
            <a:chOff x="1649448" y="1320115"/>
            <a:chExt cx="5906939" cy="5093726"/>
          </a:xfrm>
        </p:grpSpPr>
        <p:pic>
          <p:nvPicPr>
            <p:cNvPr id="4" name="Picture 3"/>
            <p:cNvPicPr>
              <a:picLocks noChangeAspect="1"/>
            </p:cNvPicPr>
            <p:nvPr/>
          </p:nvPicPr>
          <p:blipFill>
            <a:blip r:embed="rId2"/>
            <a:srcRect b="9818"/>
            <a:stretch>
              <a:fillRect/>
            </a:stretch>
          </p:blipFill>
          <p:spPr>
            <a:xfrm>
              <a:off x="1649448" y="1320115"/>
              <a:ext cx="5906939" cy="5093726"/>
            </a:xfrm>
            <a:prstGeom prst="rect">
              <a:avLst/>
            </a:prstGeom>
          </p:spPr>
        </p:pic>
        <p:sp>
          <p:nvSpPr>
            <p:cNvPr id="6" name="Up Arrow 5"/>
            <p:cNvSpPr/>
            <p:nvPr/>
          </p:nvSpPr>
          <p:spPr>
            <a:xfrm>
              <a:off x="5306290" y="4771895"/>
              <a:ext cx="372046" cy="705522"/>
            </a:xfrm>
            <a:prstGeom prst="upArrow">
              <a:avLst>
                <a:gd name="adj1" fmla="val 29310"/>
                <a:gd name="adj2" fmla="val 5344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rot="10800000">
              <a:off x="6719201" y="2551177"/>
              <a:ext cx="372046" cy="705522"/>
            </a:xfrm>
            <a:prstGeom prst="upArrow">
              <a:avLst>
                <a:gd name="adj1" fmla="val 29310"/>
                <a:gd name="adj2" fmla="val 5344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188420" y="5446548"/>
              <a:ext cx="905145" cy="408884"/>
            </a:xfrm>
            <a:prstGeom prst="rect">
              <a:avLst/>
            </a:prstGeom>
            <a:noFill/>
          </p:spPr>
          <p:txBody>
            <a:bodyPr wrap="square" rtlCol="0">
              <a:spAutoFit/>
            </a:bodyPr>
            <a:lstStyle/>
            <a:p>
              <a:r>
                <a:rPr lang="en-US" b="1" dirty="0" smtClean="0">
                  <a:solidFill>
                    <a:srgbClr val="FF0000"/>
                  </a:solidFill>
                  <a:latin typeface="Times"/>
                  <a:cs typeface="Times"/>
                </a:rPr>
                <a:t>16%</a:t>
              </a:r>
              <a:endParaRPr lang="en-US" b="1" dirty="0">
                <a:solidFill>
                  <a:srgbClr val="FF0000"/>
                </a:solidFill>
                <a:latin typeface="Times"/>
                <a:cs typeface="Times"/>
              </a:endParaRPr>
            </a:p>
          </p:txBody>
        </p:sp>
        <p:sp>
          <p:nvSpPr>
            <p:cNvPr id="9" name="TextBox 8"/>
            <p:cNvSpPr txBox="1"/>
            <p:nvPr/>
          </p:nvSpPr>
          <p:spPr>
            <a:xfrm>
              <a:off x="6505085" y="2206357"/>
              <a:ext cx="1051302" cy="408884"/>
            </a:xfrm>
            <a:prstGeom prst="rect">
              <a:avLst/>
            </a:prstGeom>
            <a:noFill/>
          </p:spPr>
          <p:txBody>
            <a:bodyPr wrap="square" rtlCol="0">
              <a:spAutoFit/>
            </a:bodyPr>
            <a:lstStyle/>
            <a:p>
              <a:pPr algn="ctr"/>
              <a:r>
                <a:rPr lang="en-US" b="1" dirty="0" smtClean="0">
                  <a:solidFill>
                    <a:srgbClr val="FF0000"/>
                  </a:solidFill>
                  <a:latin typeface="Times"/>
                  <a:cs typeface="Times"/>
                </a:rPr>
                <a:t>23.5%</a:t>
              </a:r>
              <a:endParaRPr lang="en-US" b="1" dirty="0">
                <a:solidFill>
                  <a:srgbClr val="FF0000"/>
                </a:solidFill>
                <a:latin typeface="Times"/>
                <a:cs typeface="Times"/>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Duty Hour Restrictions…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486390" y="1340995"/>
            <a:ext cx="6276486" cy="480184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General Surgery Residency: Two Primary Goals</a:t>
            </a:r>
            <a:endParaRPr lang="en-US" dirty="0"/>
          </a:p>
        </p:txBody>
      </p:sp>
      <p:sp>
        <p:nvSpPr>
          <p:cNvPr id="5" name="Content Placeholder 4"/>
          <p:cNvSpPr>
            <a:spLocks noGrp="1"/>
          </p:cNvSpPr>
          <p:nvPr>
            <p:ph idx="1"/>
          </p:nvPr>
        </p:nvSpPr>
        <p:spPr/>
        <p:txBody>
          <a:bodyPr>
            <a:normAutofit lnSpcReduction="10000"/>
          </a:bodyPr>
          <a:lstStyle/>
          <a:p>
            <a:pPr marL="514350" indent="-514350">
              <a:buAutoNum type="arabicParenR"/>
            </a:pPr>
            <a:r>
              <a:rPr lang="en-US" dirty="0" smtClean="0"/>
              <a:t>Prepare Graduates for General Surgery Practice</a:t>
            </a:r>
          </a:p>
          <a:p>
            <a:pPr marL="514350" indent="-514350">
              <a:buAutoNum type="arabicParenR"/>
            </a:pPr>
            <a:endParaRPr lang="en-US" dirty="0"/>
          </a:p>
          <a:p>
            <a:pPr marL="514350" indent="-514350">
              <a:buAutoNum type="arabicParenR"/>
            </a:pPr>
            <a:r>
              <a:rPr lang="en-US" dirty="0" smtClean="0"/>
              <a:t>Prepare Graduates for</a:t>
            </a:r>
            <a:r>
              <a:rPr lang="en-US" dirty="0"/>
              <a:t> </a:t>
            </a:r>
            <a:r>
              <a:rPr lang="en-US" dirty="0" smtClean="0"/>
              <a:t>Postgraduate Fellowships</a:t>
            </a:r>
          </a:p>
          <a:p>
            <a:pPr marL="514350" indent="-514350">
              <a:buAutoNum type="arabicParenR"/>
            </a:pPr>
            <a:endParaRPr lang="en-US" dirty="0" smtClean="0"/>
          </a:p>
          <a:p>
            <a:pPr marL="514350" indent="-514350">
              <a:buNone/>
            </a:pPr>
            <a:r>
              <a:rPr lang="en-US" dirty="0" smtClean="0"/>
              <a:t>Requires development of autonomous expertise in:</a:t>
            </a:r>
          </a:p>
          <a:p>
            <a:pPr marL="514350" indent="-514350">
              <a:buNone/>
            </a:pPr>
            <a:r>
              <a:rPr lang="en-US" dirty="0" smtClean="0"/>
              <a:t>	Cognitive knowledge</a:t>
            </a:r>
          </a:p>
          <a:p>
            <a:pPr marL="514350" indent="-514350">
              <a:buNone/>
            </a:pPr>
            <a:r>
              <a:rPr lang="en-US" dirty="0" smtClean="0"/>
              <a:t>	Technical skills</a:t>
            </a:r>
          </a:p>
          <a:p>
            <a:pPr marL="514350" indent="-514350">
              <a:buNone/>
            </a:pPr>
            <a:r>
              <a:rPr lang="en-US" dirty="0" smtClean="0"/>
              <a:t>	Professionalism</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11620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Advances in Technology</a:t>
            </a:r>
            <a:endParaRPr lang="en-US" dirty="0"/>
          </a:p>
        </p:txBody>
      </p:sp>
      <p:sp>
        <p:nvSpPr>
          <p:cNvPr id="3" name="Content Placeholder 2"/>
          <p:cNvSpPr>
            <a:spLocks noGrp="1"/>
          </p:cNvSpPr>
          <p:nvPr>
            <p:ph idx="1"/>
          </p:nvPr>
        </p:nvSpPr>
        <p:spPr/>
        <p:txBody>
          <a:bodyPr/>
          <a:lstStyle/>
          <a:p>
            <a:r>
              <a:rPr lang="en-US" dirty="0" smtClean="0"/>
              <a:t>Minimally invasive surgery</a:t>
            </a:r>
          </a:p>
          <a:p>
            <a:r>
              <a:rPr lang="en-US" dirty="0" smtClean="0"/>
              <a:t>Endovascular surgery</a:t>
            </a:r>
          </a:p>
          <a:p>
            <a:r>
              <a:rPr lang="en-US" dirty="0" smtClean="0"/>
              <a:t>Endoscopic procedures (</a:t>
            </a:r>
            <a:r>
              <a:rPr lang="en-US" dirty="0" err="1" smtClean="0"/>
              <a:t>ERCP</a:t>
            </a:r>
            <a:r>
              <a:rPr lang="en-US" dirty="0" smtClean="0"/>
              <a:t>)</a:t>
            </a:r>
          </a:p>
          <a:p>
            <a:r>
              <a:rPr lang="en-US" dirty="0" smtClean="0"/>
              <a:t>Robotic surgery</a:t>
            </a:r>
          </a:p>
          <a:p>
            <a:r>
              <a:rPr lang="en-US" dirty="0" smtClean="0"/>
              <a:t>Electronic medical record not as efficient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Changing Surgical Diseases</a:t>
            </a:r>
            <a:endParaRPr lang="en-US" dirty="0"/>
          </a:p>
        </p:txBody>
      </p:sp>
      <p:sp>
        <p:nvSpPr>
          <p:cNvPr id="3" name="Content Placeholder 2"/>
          <p:cNvSpPr>
            <a:spLocks noGrp="1"/>
          </p:cNvSpPr>
          <p:nvPr>
            <p:ph idx="1"/>
          </p:nvPr>
        </p:nvSpPr>
        <p:spPr/>
        <p:txBody>
          <a:bodyPr/>
          <a:lstStyle/>
          <a:p>
            <a:r>
              <a:rPr lang="en-US" dirty="0" smtClean="0"/>
              <a:t>Surgery for peptic ulcer disease has been replaced by Bariatric surgery</a:t>
            </a:r>
          </a:p>
          <a:p>
            <a:pPr lvl="1"/>
            <a:r>
              <a:rPr lang="en-US" dirty="0" smtClean="0"/>
              <a:t>We teach gastric acid secretion physiology but operate on gastric obesity physiology</a:t>
            </a:r>
          </a:p>
          <a:p>
            <a:pPr lvl="1"/>
            <a:r>
              <a:rPr lang="en-US" dirty="0" err="1" smtClean="0"/>
              <a:t>Gastrin</a:t>
            </a:r>
            <a:r>
              <a:rPr lang="en-US" dirty="0" smtClean="0"/>
              <a:t> versus </a:t>
            </a:r>
            <a:r>
              <a:rPr lang="en-US" dirty="0" err="1" smtClean="0"/>
              <a:t>Ghrelin</a:t>
            </a:r>
            <a:endParaRPr lang="en-US" dirty="0" smtClean="0"/>
          </a:p>
          <a:p>
            <a:r>
              <a:rPr lang="en-US" dirty="0" smtClean="0"/>
              <a:t>Non-operative trauma management</a:t>
            </a:r>
          </a:p>
          <a:p>
            <a:r>
              <a:rPr lang="en-US" dirty="0" err="1" smtClean="0"/>
              <a:t>Choledocholithiasis</a:t>
            </a:r>
            <a:r>
              <a:rPr lang="en-US" dirty="0" smtClean="0"/>
              <a:t> management</a:t>
            </a:r>
          </a:p>
          <a:p>
            <a:r>
              <a:rPr lang="en-US" dirty="0" smtClean="0"/>
              <a:t>Breast cancer management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of a General Surgeon – What to Do?</a:t>
            </a:r>
            <a:endParaRPr lang="en-US" dirty="0"/>
          </a:p>
        </p:txBody>
      </p:sp>
      <p:sp>
        <p:nvSpPr>
          <p:cNvPr id="3" name="Content Placeholder 2"/>
          <p:cNvSpPr>
            <a:spLocks noGrp="1"/>
          </p:cNvSpPr>
          <p:nvPr>
            <p:ph idx="1"/>
          </p:nvPr>
        </p:nvSpPr>
        <p:spPr>
          <a:xfrm>
            <a:off x="457199" y="1600200"/>
            <a:ext cx="8913319" cy="4525963"/>
          </a:xfrm>
        </p:spPr>
        <p:txBody>
          <a:bodyPr/>
          <a:lstStyle/>
          <a:p>
            <a:r>
              <a:rPr lang="en-US" dirty="0" smtClean="0"/>
              <a:t>General Surgery residencies needs to evolve</a:t>
            </a:r>
          </a:p>
          <a:p>
            <a:pPr>
              <a:buNone/>
            </a:pPr>
            <a:r>
              <a:rPr lang="en-US" dirty="0" smtClean="0"/>
              <a:t>				</a:t>
            </a:r>
            <a:r>
              <a:rPr lang="en-US" sz="2400" dirty="0" smtClean="0"/>
              <a:t>“Evolve or Become Extinct” </a:t>
            </a:r>
            <a:r>
              <a:rPr lang="en-US" sz="2400" dirty="0" err="1" smtClean="0"/>
              <a:t>T</a:t>
            </a:r>
            <a:r>
              <a:rPr lang="en-US" sz="2400" dirty="0" smtClean="0"/>
              <a:t>. Rex (circa unknown)</a:t>
            </a:r>
          </a:p>
          <a:p>
            <a:r>
              <a:rPr lang="en-US" dirty="0" smtClean="0"/>
              <a:t>Goal should be development </a:t>
            </a:r>
            <a:r>
              <a:rPr lang="en-US" smtClean="0"/>
              <a:t>of autonomous expertise </a:t>
            </a:r>
            <a:r>
              <a:rPr lang="en-US" dirty="0" smtClean="0"/>
              <a:t>in an efficient, effective, safe manner</a:t>
            </a:r>
          </a:p>
          <a:p>
            <a:r>
              <a:rPr lang="en-US" dirty="0" smtClean="0"/>
              <a:t>Objective evaluations that focus learning</a:t>
            </a:r>
          </a:p>
          <a:p>
            <a:r>
              <a:rPr lang="en-US" dirty="0" smtClean="0"/>
              <a:t>Defined expectations of performance and professionalism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General Surgery Milestones</a:t>
            </a:r>
            <a:endParaRPr lang="en-US" dirty="0"/>
          </a:p>
        </p:txBody>
      </p:sp>
      <p:sp>
        <p:nvSpPr>
          <p:cNvPr id="3" name="Content Placeholder 2"/>
          <p:cNvSpPr>
            <a:spLocks noGrp="1"/>
          </p:cNvSpPr>
          <p:nvPr>
            <p:ph idx="1"/>
          </p:nvPr>
        </p:nvSpPr>
        <p:spPr>
          <a:xfrm>
            <a:off x="457200" y="1600200"/>
            <a:ext cx="8686800" cy="4779682"/>
          </a:xfrm>
        </p:spPr>
        <p:txBody>
          <a:bodyPr>
            <a:normAutofit fontScale="92500" lnSpcReduction="10000"/>
          </a:bodyPr>
          <a:lstStyle/>
          <a:p>
            <a:r>
              <a:rPr lang="en-US" dirty="0" smtClean="0"/>
              <a:t>16 areas of summative evaluations based on the </a:t>
            </a:r>
            <a:r>
              <a:rPr lang="en-US" dirty="0" err="1" smtClean="0"/>
              <a:t>ACGME</a:t>
            </a:r>
            <a:r>
              <a:rPr lang="en-US" dirty="0" smtClean="0"/>
              <a:t> 6 competencies</a:t>
            </a:r>
          </a:p>
          <a:p>
            <a:r>
              <a:rPr lang="en-US" dirty="0" smtClean="0"/>
              <a:t>Level of performance (0 – 4) determined in each of these 16 areas of evaluation completed for each resident every 6 months</a:t>
            </a:r>
          </a:p>
          <a:p>
            <a:r>
              <a:rPr lang="en-US" dirty="0" smtClean="0"/>
              <a:t>Based on clearly defined expectations</a:t>
            </a:r>
          </a:p>
          <a:p>
            <a:r>
              <a:rPr lang="en-US" dirty="0" smtClean="0"/>
              <a:t>Goal is to get the resident to succeed in the context of defined expectations</a:t>
            </a:r>
          </a:p>
          <a:p>
            <a:r>
              <a:rPr lang="en-US" dirty="0" smtClean="0"/>
              <a:t>Gives feedback about how the program is doing</a:t>
            </a:r>
          </a:p>
          <a:p>
            <a:r>
              <a:rPr lang="en-US" dirty="0" smtClean="0"/>
              <a:t>Self assessment based on these milestones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Surgery Milestones: Patient Care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589" y="1600200"/>
            <a:ext cx="9120411" cy="4590288"/>
          </a:xfrm>
          <a:prstGeom prst="rect">
            <a:avLst/>
          </a:prstGeom>
        </p:spPr>
      </p:pic>
      <p:sp>
        <p:nvSpPr>
          <p:cNvPr id="5" name="TextBox 4"/>
          <p:cNvSpPr txBox="1"/>
          <p:nvPr/>
        </p:nvSpPr>
        <p:spPr>
          <a:xfrm>
            <a:off x="920750" y="2635250"/>
            <a:ext cx="1088810" cy="646331"/>
          </a:xfrm>
          <a:prstGeom prst="rect">
            <a:avLst/>
          </a:prstGeom>
          <a:noFill/>
        </p:spPr>
        <p:txBody>
          <a:bodyPr wrap="none" rtlCol="0">
            <a:spAutoFit/>
          </a:bodyPr>
          <a:lstStyle/>
          <a:p>
            <a:r>
              <a:rPr lang="en-US" dirty="0" smtClean="0">
                <a:latin typeface="Times"/>
                <a:cs typeface="Times"/>
              </a:rPr>
              <a:t>Ability to </a:t>
            </a:r>
          </a:p>
          <a:p>
            <a:pPr algn="ctr"/>
            <a:r>
              <a:rPr lang="en-US" dirty="0" smtClean="0">
                <a:latin typeface="Times"/>
                <a:cs typeface="Times"/>
              </a:rPr>
              <a:t>diagnose</a:t>
            </a:r>
            <a:endParaRPr lang="en-US" dirty="0">
              <a:latin typeface="Times"/>
              <a:cs typeface="Times"/>
            </a:endParaRPr>
          </a:p>
        </p:txBody>
      </p:sp>
      <p:sp>
        <p:nvSpPr>
          <p:cNvPr id="6" name="TextBox 5"/>
          <p:cNvSpPr txBox="1"/>
          <p:nvPr/>
        </p:nvSpPr>
        <p:spPr>
          <a:xfrm>
            <a:off x="920750" y="4651375"/>
            <a:ext cx="892605" cy="646331"/>
          </a:xfrm>
          <a:prstGeom prst="rect">
            <a:avLst/>
          </a:prstGeom>
          <a:noFill/>
        </p:spPr>
        <p:txBody>
          <a:bodyPr wrap="none" rtlCol="0">
            <a:spAutoFit/>
          </a:bodyPr>
          <a:lstStyle/>
          <a:p>
            <a:pPr algn="ctr"/>
            <a:r>
              <a:rPr lang="en-US" dirty="0" smtClean="0">
                <a:latin typeface="Times"/>
                <a:cs typeface="Times"/>
              </a:rPr>
              <a:t>Post-op</a:t>
            </a:r>
          </a:p>
          <a:p>
            <a:pPr algn="ctr"/>
            <a:r>
              <a:rPr lang="en-US" dirty="0" smtClean="0">
                <a:latin typeface="Times"/>
                <a:cs typeface="Times"/>
              </a:rPr>
              <a:t>care</a:t>
            </a:r>
            <a:endParaRPr lang="en-US" dirty="0">
              <a:latin typeface="Times"/>
              <a:cs typeface="Time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useBgFill="1">
        <p:nvSpPr>
          <p:cNvPr id="18" name="Rectangle 17"/>
          <p:cNvSpPr/>
          <p:nvPr/>
        </p:nvSpPr>
        <p:spPr>
          <a:xfrm>
            <a:off x="0" y="801372"/>
            <a:ext cx="9144000" cy="66542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886480" y="79375"/>
            <a:ext cx="7372445" cy="607175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505240" y="432040"/>
            <a:ext cx="6753685" cy="4902244"/>
          </a:xfrm>
          <a:prstGeom prst="rect">
            <a:avLst/>
          </a:prstGeom>
        </p:spPr>
      </p:pic>
      <p:sp>
        <p:nvSpPr>
          <p:cNvPr id="9" name="TextBox 8"/>
          <p:cNvSpPr txBox="1"/>
          <p:nvPr/>
        </p:nvSpPr>
        <p:spPr>
          <a:xfrm>
            <a:off x="5676283" y="432040"/>
            <a:ext cx="1327557" cy="369332"/>
          </a:xfrm>
          <a:prstGeom prst="rect">
            <a:avLst/>
          </a:prstGeom>
          <a:noFill/>
        </p:spPr>
        <p:txBody>
          <a:bodyPr wrap="none" rtlCol="0">
            <a:spAutoFit/>
          </a:bodyPr>
          <a:lstStyle/>
          <a:p>
            <a:r>
              <a:rPr lang="en-US" dirty="0" smtClean="0"/>
              <a:t>Patient Care</a:t>
            </a:r>
            <a:endParaRPr lang="en-US" dirty="0"/>
          </a:p>
        </p:txBody>
      </p:sp>
      <p:sp>
        <p:nvSpPr>
          <p:cNvPr id="10" name="TextBox 9"/>
          <p:cNvSpPr txBox="1"/>
          <p:nvPr/>
        </p:nvSpPr>
        <p:spPr>
          <a:xfrm>
            <a:off x="6806198" y="1873250"/>
            <a:ext cx="1218791" cy="646331"/>
          </a:xfrm>
          <a:prstGeom prst="rect">
            <a:avLst/>
          </a:prstGeom>
          <a:noFill/>
        </p:spPr>
        <p:txBody>
          <a:bodyPr wrap="none" rtlCol="0">
            <a:spAutoFit/>
          </a:bodyPr>
          <a:lstStyle/>
          <a:p>
            <a:pPr algn="ctr"/>
            <a:r>
              <a:rPr lang="en-US" dirty="0" smtClean="0"/>
              <a:t>Medical</a:t>
            </a:r>
          </a:p>
          <a:p>
            <a:pPr algn="ctr"/>
            <a:r>
              <a:rPr lang="en-US" dirty="0" smtClean="0"/>
              <a:t>Knowledge</a:t>
            </a:r>
            <a:endParaRPr lang="en-US" dirty="0"/>
          </a:p>
        </p:txBody>
      </p:sp>
      <p:sp>
        <p:nvSpPr>
          <p:cNvPr id="11" name="TextBox 10"/>
          <p:cNvSpPr txBox="1"/>
          <p:nvPr/>
        </p:nvSpPr>
        <p:spPr>
          <a:xfrm>
            <a:off x="6356322" y="3929892"/>
            <a:ext cx="1462472" cy="646331"/>
          </a:xfrm>
          <a:prstGeom prst="rect">
            <a:avLst/>
          </a:prstGeom>
          <a:noFill/>
        </p:spPr>
        <p:txBody>
          <a:bodyPr wrap="none" rtlCol="0">
            <a:spAutoFit/>
          </a:bodyPr>
          <a:lstStyle/>
          <a:p>
            <a:pPr algn="ctr"/>
            <a:r>
              <a:rPr lang="en-US" dirty="0" smtClean="0"/>
              <a:t>System based</a:t>
            </a:r>
          </a:p>
          <a:p>
            <a:pPr algn="ctr"/>
            <a:r>
              <a:rPr lang="en-US" dirty="0" smtClean="0"/>
              <a:t>Practice</a:t>
            </a:r>
            <a:endParaRPr lang="en-US" dirty="0"/>
          </a:p>
        </p:txBody>
      </p:sp>
      <p:sp>
        <p:nvSpPr>
          <p:cNvPr id="12" name="TextBox 11"/>
          <p:cNvSpPr txBox="1"/>
          <p:nvPr/>
        </p:nvSpPr>
        <p:spPr>
          <a:xfrm>
            <a:off x="3230631" y="5334284"/>
            <a:ext cx="2445652" cy="646331"/>
          </a:xfrm>
          <a:prstGeom prst="rect">
            <a:avLst/>
          </a:prstGeom>
          <a:noFill/>
        </p:spPr>
        <p:txBody>
          <a:bodyPr wrap="none" rtlCol="0">
            <a:spAutoFit/>
          </a:bodyPr>
          <a:lstStyle/>
          <a:p>
            <a:pPr algn="ctr"/>
            <a:r>
              <a:rPr lang="en-US" dirty="0" smtClean="0"/>
              <a:t>Problem Based Learning</a:t>
            </a:r>
          </a:p>
          <a:p>
            <a:r>
              <a:rPr lang="en-US" dirty="0" smtClean="0"/>
              <a:t>And Improvement</a:t>
            </a:r>
            <a:endParaRPr lang="en-US" dirty="0"/>
          </a:p>
        </p:txBody>
      </p:sp>
      <p:sp>
        <p:nvSpPr>
          <p:cNvPr id="13" name="TextBox 12"/>
          <p:cNvSpPr txBox="1"/>
          <p:nvPr/>
        </p:nvSpPr>
        <p:spPr>
          <a:xfrm>
            <a:off x="886480" y="4010726"/>
            <a:ext cx="1649685" cy="369332"/>
          </a:xfrm>
          <a:prstGeom prst="rect">
            <a:avLst/>
          </a:prstGeom>
          <a:noFill/>
        </p:spPr>
        <p:txBody>
          <a:bodyPr wrap="none" rtlCol="0">
            <a:spAutoFit/>
          </a:bodyPr>
          <a:lstStyle/>
          <a:p>
            <a:r>
              <a:rPr lang="en-US" dirty="0" smtClean="0"/>
              <a:t>Professionalism</a:t>
            </a:r>
            <a:endParaRPr lang="en-US" dirty="0"/>
          </a:p>
        </p:txBody>
      </p:sp>
      <p:sp>
        <p:nvSpPr>
          <p:cNvPr id="14" name="TextBox 13"/>
          <p:cNvSpPr txBox="1"/>
          <p:nvPr/>
        </p:nvSpPr>
        <p:spPr>
          <a:xfrm>
            <a:off x="1259749" y="543465"/>
            <a:ext cx="1736134" cy="923330"/>
          </a:xfrm>
          <a:prstGeom prst="rect">
            <a:avLst/>
          </a:prstGeom>
          <a:noFill/>
        </p:spPr>
        <p:txBody>
          <a:bodyPr wrap="square" rtlCol="0">
            <a:spAutoFit/>
          </a:bodyPr>
          <a:lstStyle/>
          <a:p>
            <a:pPr algn="ctr"/>
            <a:r>
              <a:rPr lang="en-US" dirty="0" smtClean="0"/>
              <a:t>Interpersonal</a:t>
            </a:r>
          </a:p>
          <a:p>
            <a:pPr algn="ctr"/>
            <a:r>
              <a:rPr lang="en-US" dirty="0" smtClean="0"/>
              <a:t>Communication</a:t>
            </a:r>
          </a:p>
          <a:p>
            <a:pPr algn="ctr"/>
            <a:r>
              <a:rPr lang="en-US" dirty="0" smtClean="0"/>
              <a:t>Skills</a:t>
            </a:r>
            <a:endParaRPr lang="en-US" dirty="0"/>
          </a:p>
        </p:txBody>
      </p:sp>
      <p:sp>
        <p:nvSpPr>
          <p:cNvPr id="15" name="TextBox 14"/>
          <p:cNvSpPr txBox="1"/>
          <p:nvPr/>
        </p:nvSpPr>
        <p:spPr>
          <a:xfrm>
            <a:off x="7327017" y="2587625"/>
            <a:ext cx="947783" cy="523220"/>
          </a:xfrm>
          <a:prstGeom prst="rect">
            <a:avLst/>
          </a:prstGeom>
          <a:solidFill>
            <a:schemeClr val="bg1"/>
          </a:solidFill>
        </p:spPr>
        <p:txBody>
          <a:bodyPr wrap="none" rtlCol="0">
            <a:spAutoFit/>
          </a:bodyPr>
          <a:lstStyle/>
          <a:p>
            <a:r>
              <a:rPr lang="en-US" sz="1400" dirty="0" smtClean="0">
                <a:solidFill>
                  <a:srgbClr val="FF0000"/>
                </a:solidFill>
              </a:rPr>
              <a:t>Resident 1</a:t>
            </a:r>
          </a:p>
          <a:p>
            <a:r>
              <a:rPr lang="en-US" sz="1400" dirty="0" smtClean="0">
                <a:solidFill>
                  <a:schemeClr val="accent3">
                    <a:lumMod val="75000"/>
                  </a:schemeClr>
                </a:solidFill>
              </a:rPr>
              <a:t>Resident 2</a:t>
            </a:r>
            <a:endParaRPr lang="en-US" sz="14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Faculty Assessment </a:t>
            </a:r>
            <a:r>
              <a:rPr lang="en-US" dirty="0" err="1" smtClean="0"/>
              <a:t>vs</a:t>
            </a:r>
            <a:r>
              <a:rPr lang="en-US" dirty="0" smtClean="0"/>
              <a:t> Self Assessment</a:t>
            </a:r>
            <a:endParaRPr lang="en-US" dirty="0"/>
          </a:p>
        </p:txBody>
      </p:sp>
      <p:sp>
        <p:nvSpPr>
          <p:cNvPr id="8" name="Content Placeholder 7"/>
          <p:cNvSpPr>
            <a:spLocks noGrp="1"/>
          </p:cNvSpPr>
          <p:nvPr>
            <p:ph sz="half" idx="1"/>
          </p:nvPr>
        </p:nvSpPr>
        <p:spPr>
          <a:xfrm>
            <a:off x="457200" y="1600200"/>
            <a:ext cx="3764174" cy="4525963"/>
          </a:xfrm>
        </p:spPr>
        <p:txBody>
          <a:bodyPr>
            <a:normAutofit/>
          </a:bodyPr>
          <a:lstStyle/>
          <a:p>
            <a:r>
              <a:rPr lang="en-US" sz="2400" dirty="0" smtClean="0"/>
              <a:t>PC: Patient Care</a:t>
            </a:r>
          </a:p>
          <a:p>
            <a:r>
              <a:rPr lang="en-US" sz="2400" dirty="0" smtClean="0"/>
              <a:t>MK: Medical Knowledge</a:t>
            </a:r>
          </a:p>
          <a:p>
            <a:r>
              <a:rPr lang="en-US" sz="2400" dirty="0" err="1" smtClean="0"/>
              <a:t>SBP</a:t>
            </a:r>
            <a:r>
              <a:rPr lang="en-US" sz="2400" dirty="0" smtClean="0"/>
              <a:t>: System Based Practice</a:t>
            </a:r>
          </a:p>
          <a:p>
            <a:r>
              <a:rPr lang="en-US" sz="2400" dirty="0" err="1" smtClean="0"/>
              <a:t>PBLI</a:t>
            </a:r>
            <a:r>
              <a:rPr lang="en-US" sz="2400" dirty="0" smtClean="0"/>
              <a:t>: Problem Based Learning and Improvement</a:t>
            </a:r>
          </a:p>
          <a:p>
            <a:r>
              <a:rPr lang="en-US" sz="2400" dirty="0" smtClean="0"/>
              <a:t>Prof: Professionalism</a:t>
            </a:r>
          </a:p>
          <a:p>
            <a:r>
              <a:rPr lang="en-US" sz="2400" dirty="0" smtClean="0"/>
              <a:t>ICS: Interpersonal Communication </a:t>
            </a:r>
            <a:r>
              <a:rPr lang="en-US" sz="2400" dirty="0"/>
              <a:t> </a:t>
            </a:r>
            <a:r>
              <a:rPr lang="en-US" sz="2400" dirty="0" smtClean="0"/>
              <a:t>Skills</a:t>
            </a:r>
          </a:p>
          <a:p>
            <a:endParaRPr lang="en-US" sz="2400" dirty="0"/>
          </a:p>
        </p:txBody>
      </p:sp>
      <p:sp>
        <p:nvSpPr>
          <p:cNvPr id="9" name="Content Placeholder 8"/>
          <p:cNvSpPr>
            <a:spLocks noGrp="1"/>
          </p:cNvSpPr>
          <p:nvPr>
            <p:ph sz="half" idx="2"/>
          </p:nvPr>
        </p:nvSpPr>
        <p:spPr/>
        <p:txBody>
          <a:bodyPr>
            <a:normAutofit/>
          </a:bodyPr>
          <a:lstStyle/>
          <a:p>
            <a:endParaRPr lang="en-US"/>
          </a:p>
        </p:txBody>
      </p:sp>
      <p:grpSp>
        <p:nvGrpSpPr>
          <p:cNvPr id="2" name="Group 5"/>
          <p:cNvGrpSpPr>
            <a:grpSpLocks noChangeAspect="1"/>
          </p:cNvGrpSpPr>
          <p:nvPr/>
        </p:nvGrpSpPr>
        <p:grpSpPr>
          <a:xfrm>
            <a:off x="4157874" y="1584325"/>
            <a:ext cx="4814676" cy="4400525"/>
            <a:chOff x="1066799" y="1587500"/>
            <a:chExt cx="5314951" cy="4857750"/>
          </a:xfrm>
        </p:grpSpPr>
        <p:pic>
          <p:nvPicPr>
            <p:cNvPr id="4" name="Picture 3"/>
            <p:cNvPicPr>
              <a:picLocks noChangeAspect="1"/>
            </p:cNvPicPr>
            <p:nvPr/>
          </p:nvPicPr>
          <p:blipFill>
            <a:blip r:embed="rId2"/>
            <a:srcRect r="23910"/>
            <a:stretch>
              <a:fillRect/>
            </a:stretch>
          </p:blipFill>
          <p:spPr>
            <a:xfrm>
              <a:off x="1066799" y="1587500"/>
              <a:ext cx="5314951" cy="4857750"/>
            </a:xfrm>
            <a:prstGeom prst="rect">
              <a:avLst/>
            </a:prstGeom>
          </p:spPr>
        </p:pic>
        <p:pic>
          <p:nvPicPr>
            <p:cNvPr id="5" name="Picture 4"/>
            <p:cNvPicPr>
              <a:picLocks noChangeAspect="1"/>
            </p:cNvPicPr>
            <p:nvPr/>
          </p:nvPicPr>
          <p:blipFill>
            <a:blip r:embed="rId2"/>
            <a:srcRect l="81181" t="43268" b="43333"/>
            <a:stretch>
              <a:fillRect/>
            </a:stretch>
          </p:blipFill>
          <p:spPr>
            <a:xfrm>
              <a:off x="1066799" y="1587500"/>
              <a:ext cx="1314558" cy="650875"/>
            </a:xfrm>
            <a:prstGeom prst="rect">
              <a:avLst/>
            </a:prstGeom>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6375" y="0"/>
            <a:ext cx="9137010" cy="1143000"/>
          </a:xfrm>
        </p:spPr>
        <p:txBody>
          <a:bodyPr>
            <a:normAutofit fontScale="90000"/>
          </a:bodyPr>
          <a:lstStyle/>
          <a:p>
            <a:r>
              <a:rPr lang="en-US" dirty="0" smtClean="0"/>
              <a:t>Training of a Surgeon-Attributes of an expert surgeon</a:t>
            </a:r>
            <a:endParaRPr lang="en-US" dirty="0"/>
          </a:p>
        </p:txBody>
      </p:sp>
      <p:sp>
        <p:nvSpPr>
          <p:cNvPr id="3" name="Content Placeholder 2"/>
          <p:cNvSpPr>
            <a:spLocks noGrp="1"/>
          </p:cNvSpPr>
          <p:nvPr>
            <p:ph idx="1"/>
          </p:nvPr>
        </p:nvSpPr>
        <p:spPr>
          <a:xfrm>
            <a:off x="457200" y="1600200"/>
            <a:ext cx="8686800" cy="4205843"/>
          </a:xfrm>
        </p:spPr>
        <p:txBody>
          <a:bodyPr>
            <a:normAutofit fontScale="77500" lnSpcReduction="20000"/>
          </a:bodyPr>
          <a:lstStyle/>
          <a:p>
            <a:pPr>
              <a:spcAft>
                <a:spcPts val="600"/>
              </a:spcAft>
            </a:pPr>
            <a:r>
              <a:rPr lang="en-US" dirty="0" smtClean="0"/>
              <a:t>Technical skills</a:t>
            </a:r>
          </a:p>
          <a:p>
            <a:pPr lvl="1">
              <a:spcAft>
                <a:spcPts val="600"/>
              </a:spcAft>
            </a:pPr>
            <a:r>
              <a:rPr lang="en-US" dirty="0" smtClean="0"/>
              <a:t>Economy of movement</a:t>
            </a:r>
          </a:p>
          <a:p>
            <a:pPr lvl="1">
              <a:spcAft>
                <a:spcPts val="600"/>
              </a:spcAft>
            </a:pPr>
            <a:r>
              <a:rPr lang="en-US" dirty="0" smtClean="0"/>
              <a:t>Consistency of movement</a:t>
            </a:r>
          </a:p>
          <a:p>
            <a:pPr lvl="1">
              <a:spcAft>
                <a:spcPts val="600"/>
              </a:spcAft>
            </a:pPr>
            <a:r>
              <a:rPr lang="en-US" dirty="0" smtClean="0"/>
              <a:t>Memory recall to avoid adverse outcomes</a:t>
            </a:r>
          </a:p>
          <a:p>
            <a:pPr lvl="1">
              <a:spcAft>
                <a:spcPts val="600"/>
              </a:spcAft>
            </a:pPr>
            <a:r>
              <a:rPr lang="en-US" dirty="0" smtClean="0"/>
              <a:t>Automaticity of movement</a:t>
            </a:r>
          </a:p>
          <a:p>
            <a:pPr lvl="1">
              <a:spcAft>
                <a:spcPts val="600"/>
              </a:spcAft>
            </a:pPr>
            <a:r>
              <a:rPr lang="en-US" dirty="0" smtClean="0"/>
              <a:t>Challenge themselves technically to improve</a:t>
            </a:r>
          </a:p>
          <a:p>
            <a:pPr>
              <a:spcAft>
                <a:spcPts val="600"/>
              </a:spcAft>
            </a:pPr>
            <a:r>
              <a:rPr lang="en-US" dirty="0" smtClean="0"/>
              <a:t>Cognitive abilities</a:t>
            </a:r>
          </a:p>
          <a:p>
            <a:pPr lvl="1">
              <a:spcAft>
                <a:spcPts val="600"/>
              </a:spcAft>
            </a:pPr>
            <a:r>
              <a:rPr lang="en-US" dirty="0" smtClean="0"/>
              <a:t>Superiorly monitor and evaluate performance</a:t>
            </a:r>
          </a:p>
          <a:p>
            <a:pPr lvl="1">
              <a:spcAft>
                <a:spcPts val="600"/>
              </a:spcAft>
            </a:pPr>
            <a:r>
              <a:rPr lang="en-US" dirty="0" smtClean="0"/>
              <a:t>Self detection and correction of errors</a:t>
            </a:r>
          </a:p>
          <a:p>
            <a:pPr lvl="1">
              <a:spcAft>
                <a:spcPts val="600"/>
              </a:spcAft>
            </a:pPr>
            <a:r>
              <a:rPr lang="en-US" dirty="0" smtClean="0"/>
              <a:t>Use forward reasoning based on pattern recognition</a:t>
            </a:r>
          </a:p>
        </p:txBody>
      </p:sp>
      <p:sp>
        <p:nvSpPr>
          <p:cNvPr id="4" name="TextBox 3"/>
          <p:cNvSpPr txBox="1"/>
          <p:nvPr/>
        </p:nvSpPr>
        <p:spPr>
          <a:xfrm>
            <a:off x="6680200" y="5806043"/>
            <a:ext cx="2456810" cy="369332"/>
          </a:xfrm>
          <a:prstGeom prst="rect">
            <a:avLst/>
          </a:prstGeom>
          <a:noFill/>
        </p:spPr>
        <p:txBody>
          <a:bodyPr wrap="none" rtlCol="0">
            <a:spAutoFit/>
          </a:bodyPr>
          <a:lstStyle/>
          <a:p>
            <a:r>
              <a:rPr lang="en-US" i="1" dirty="0" err="1" smtClean="0">
                <a:solidFill>
                  <a:srgbClr val="FFFFFF"/>
                </a:solidFill>
                <a:latin typeface="Times"/>
                <a:cs typeface="Times"/>
              </a:rPr>
              <a:t>J</a:t>
            </a:r>
            <a:r>
              <a:rPr lang="en-US" i="1" dirty="0" smtClean="0">
                <a:solidFill>
                  <a:srgbClr val="FFFFFF"/>
                </a:solidFill>
                <a:latin typeface="Times"/>
                <a:cs typeface="Times"/>
              </a:rPr>
              <a:t> </a:t>
            </a:r>
            <a:r>
              <a:rPr lang="en-US" i="1" dirty="0" err="1" smtClean="0">
                <a:solidFill>
                  <a:srgbClr val="FFFFFF"/>
                </a:solidFill>
                <a:latin typeface="Times"/>
                <a:cs typeface="Times"/>
              </a:rPr>
              <a:t>Surg</a:t>
            </a:r>
            <a:r>
              <a:rPr lang="en-US" i="1" dirty="0" smtClean="0">
                <a:solidFill>
                  <a:srgbClr val="FFFFFF"/>
                </a:solidFill>
                <a:latin typeface="Times"/>
                <a:cs typeface="Times"/>
              </a:rPr>
              <a:t> </a:t>
            </a:r>
            <a:r>
              <a:rPr lang="en-US" i="1" dirty="0" err="1" smtClean="0">
                <a:solidFill>
                  <a:srgbClr val="FFFFFF"/>
                </a:solidFill>
                <a:latin typeface="Times"/>
                <a:cs typeface="Times"/>
              </a:rPr>
              <a:t>Educ</a:t>
            </a:r>
            <a:r>
              <a:rPr lang="en-US" i="1" dirty="0" smtClean="0">
                <a:solidFill>
                  <a:srgbClr val="FFFFFF"/>
                </a:solidFill>
                <a:latin typeface="Times"/>
                <a:cs typeface="Times"/>
              </a:rPr>
              <a:t> </a:t>
            </a:r>
            <a:r>
              <a:rPr lang="en-US" dirty="0" smtClean="0">
                <a:solidFill>
                  <a:srgbClr val="FFFFFF"/>
                </a:solidFill>
                <a:latin typeface="Times"/>
                <a:cs typeface="Times"/>
              </a:rPr>
              <a:t>67:37, 2010</a:t>
            </a:r>
            <a:endParaRPr lang="en-US" dirty="0">
              <a:solidFill>
                <a:srgbClr val="FFFFFF"/>
              </a:solidFill>
              <a:latin typeface="Times"/>
              <a:cs typeface="Time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of a Surgeon – Becoming an expert</a:t>
            </a:r>
            <a:endParaRPr lang="en-US" dirty="0"/>
          </a:p>
        </p:txBody>
      </p:sp>
      <p:sp>
        <p:nvSpPr>
          <p:cNvPr id="3" name="Content Placeholder 2"/>
          <p:cNvSpPr>
            <a:spLocks noGrp="1"/>
          </p:cNvSpPr>
          <p:nvPr>
            <p:ph idx="1"/>
          </p:nvPr>
        </p:nvSpPr>
        <p:spPr>
          <a:xfrm>
            <a:off x="457200" y="1600200"/>
            <a:ext cx="8686800" cy="4253468"/>
          </a:xfrm>
        </p:spPr>
        <p:txBody>
          <a:bodyPr>
            <a:normAutofit fontScale="92500" lnSpcReduction="20000"/>
          </a:bodyPr>
          <a:lstStyle/>
          <a:p>
            <a:pPr>
              <a:spcAft>
                <a:spcPts val="600"/>
              </a:spcAft>
            </a:pPr>
            <a:r>
              <a:rPr lang="en-US" dirty="0" smtClean="0"/>
              <a:t>Surgical expertise is acquired and highly localized (task specific)</a:t>
            </a:r>
          </a:p>
          <a:p>
            <a:pPr>
              <a:spcAft>
                <a:spcPts val="600"/>
              </a:spcAft>
            </a:pPr>
            <a:r>
              <a:rPr lang="en-US" dirty="0" smtClean="0"/>
              <a:t>Expertise is more related to repeated practice than innate ability</a:t>
            </a:r>
          </a:p>
          <a:p>
            <a:pPr lvl="1">
              <a:spcAft>
                <a:spcPts val="600"/>
              </a:spcAft>
            </a:pPr>
            <a:r>
              <a:rPr lang="en-US" dirty="0" smtClean="0"/>
              <a:t>Wrong: Practice makes perfect</a:t>
            </a:r>
          </a:p>
          <a:p>
            <a:pPr lvl="1">
              <a:spcAft>
                <a:spcPts val="600"/>
              </a:spcAft>
            </a:pPr>
            <a:r>
              <a:rPr lang="en-US" dirty="0" smtClean="0"/>
              <a:t>Right: Perfect practice makes perfect</a:t>
            </a:r>
          </a:p>
          <a:p>
            <a:pPr>
              <a:spcAft>
                <a:spcPts val="600"/>
              </a:spcAft>
            </a:pPr>
            <a:r>
              <a:rPr lang="en-US" dirty="0" smtClean="0"/>
              <a:t>Deliberate practice based on objective evaluation of skills is required to achieve expertise</a:t>
            </a:r>
          </a:p>
          <a:p>
            <a:pPr lvl="1">
              <a:spcAft>
                <a:spcPts val="600"/>
              </a:spcAft>
            </a:pPr>
            <a:r>
              <a:rPr lang="en-US" dirty="0" smtClean="0"/>
              <a:t>Focus on defined task with repetitive performance</a:t>
            </a:r>
          </a:p>
        </p:txBody>
      </p:sp>
      <p:sp>
        <p:nvSpPr>
          <p:cNvPr id="5" name="Rectangle 4"/>
          <p:cNvSpPr/>
          <p:nvPr/>
        </p:nvSpPr>
        <p:spPr>
          <a:xfrm>
            <a:off x="6743208" y="5853668"/>
            <a:ext cx="2400792" cy="369332"/>
          </a:xfrm>
          <a:prstGeom prst="rect">
            <a:avLst/>
          </a:prstGeom>
        </p:spPr>
        <p:txBody>
          <a:bodyPr wrap="none">
            <a:spAutoFit/>
          </a:bodyPr>
          <a:lstStyle/>
          <a:p>
            <a:pPr algn="r"/>
            <a:r>
              <a:rPr lang="en-US" i="1" dirty="0" err="1" smtClean="0">
                <a:solidFill>
                  <a:srgbClr val="FFFFFF"/>
                </a:solidFill>
                <a:latin typeface="Times"/>
                <a:cs typeface="Times"/>
              </a:rPr>
              <a:t>NEJM</a:t>
            </a:r>
            <a:r>
              <a:rPr lang="en-US" i="1" dirty="0" smtClean="0">
                <a:solidFill>
                  <a:srgbClr val="FFFFFF"/>
                </a:solidFill>
                <a:latin typeface="Times"/>
                <a:cs typeface="Times"/>
              </a:rPr>
              <a:t> </a:t>
            </a:r>
            <a:r>
              <a:rPr lang="en-US" dirty="0" smtClean="0">
                <a:solidFill>
                  <a:srgbClr val="FFFFFF"/>
                </a:solidFill>
                <a:latin typeface="Times"/>
                <a:cs typeface="Times"/>
              </a:rPr>
              <a:t> 355:2664, 2006</a:t>
            </a:r>
            <a:endParaRPr lang="en-US" i="1" dirty="0" smtClean="0">
              <a:solidFill>
                <a:srgbClr val="FFFFFF"/>
              </a:solidFill>
              <a:latin typeface="Times"/>
              <a:cs typeface="Time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of a Surgeon – Role of Simulation training</a:t>
            </a:r>
            <a:endParaRPr lang="en-US" dirty="0"/>
          </a:p>
        </p:txBody>
      </p:sp>
      <p:sp>
        <p:nvSpPr>
          <p:cNvPr id="3" name="Content Placeholder 2"/>
          <p:cNvSpPr>
            <a:spLocks noGrp="1"/>
          </p:cNvSpPr>
          <p:nvPr>
            <p:ph idx="1"/>
          </p:nvPr>
        </p:nvSpPr>
        <p:spPr>
          <a:xfrm>
            <a:off x="457200" y="1600201"/>
            <a:ext cx="4739789" cy="2383694"/>
          </a:xfrm>
        </p:spPr>
        <p:txBody>
          <a:bodyPr>
            <a:normAutofit fontScale="85000" lnSpcReduction="20000"/>
          </a:bodyPr>
          <a:lstStyle/>
          <a:p>
            <a:r>
              <a:rPr lang="en-US" dirty="0" smtClean="0"/>
              <a:t>Acquiring new skills</a:t>
            </a:r>
          </a:p>
          <a:p>
            <a:r>
              <a:rPr lang="en-US" dirty="0" smtClean="0"/>
              <a:t>Assessing skills acquired</a:t>
            </a:r>
          </a:p>
          <a:p>
            <a:r>
              <a:rPr lang="en-US" dirty="0" smtClean="0"/>
              <a:t>Remediation of deteriorating skills</a:t>
            </a:r>
          </a:p>
          <a:p>
            <a:r>
              <a:rPr lang="en-US" dirty="0" smtClean="0"/>
              <a:t>Better for skill development in laparoscopy than open surgery</a:t>
            </a:r>
          </a:p>
          <a:p>
            <a:endParaRPr lang="en-US" dirty="0"/>
          </a:p>
        </p:txBody>
      </p:sp>
      <p:pic>
        <p:nvPicPr>
          <p:cNvPr id="4" name="Picture 3" descr="SimET 2173.jpg"/>
          <p:cNvPicPr>
            <a:picLocks noChangeAspect="1"/>
          </p:cNvPicPr>
          <p:nvPr/>
        </p:nvPicPr>
        <p:blipFill>
          <a:blip r:embed="rId2"/>
          <a:stretch>
            <a:fillRect/>
          </a:stretch>
        </p:blipFill>
        <p:spPr>
          <a:xfrm>
            <a:off x="5196988" y="1274763"/>
            <a:ext cx="3289850" cy="2193234"/>
          </a:xfrm>
          <a:prstGeom prst="rect">
            <a:avLst/>
          </a:prstGeom>
        </p:spPr>
      </p:pic>
      <p:pic>
        <p:nvPicPr>
          <p:cNvPr id="5" name="Picture 4" descr="SimET 2210.jpg"/>
          <p:cNvPicPr>
            <a:picLocks noChangeAspect="1"/>
          </p:cNvPicPr>
          <p:nvPr/>
        </p:nvPicPr>
        <p:blipFill>
          <a:blip r:embed="rId3"/>
          <a:stretch>
            <a:fillRect/>
          </a:stretch>
        </p:blipFill>
        <p:spPr>
          <a:xfrm>
            <a:off x="894133" y="3983894"/>
            <a:ext cx="3289851" cy="2193234"/>
          </a:xfrm>
          <a:prstGeom prst="rect">
            <a:avLst/>
          </a:prstGeom>
        </p:spPr>
      </p:pic>
      <p:pic>
        <p:nvPicPr>
          <p:cNvPr id="6" name="Picture 5" descr="SimET 2192.jpg"/>
          <p:cNvPicPr>
            <a:picLocks noChangeAspect="1"/>
          </p:cNvPicPr>
          <p:nvPr/>
        </p:nvPicPr>
        <p:blipFill>
          <a:blip r:embed="rId4"/>
          <a:stretch>
            <a:fillRect/>
          </a:stretch>
        </p:blipFill>
        <p:spPr>
          <a:xfrm>
            <a:off x="5196988" y="3983894"/>
            <a:ext cx="3289851" cy="219323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General Surgery Training?</a:t>
            </a:r>
            <a:endParaRPr lang="en-US" dirty="0"/>
          </a:p>
        </p:txBody>
      </p:sp>
      <p:pic>
        <p:nvPicPr>
          <p:cNvPr id="4" name="Picture 3"/>
          <p:cNvPicPr>
            <a:picLocks noChangeAspect="1"/>
          </p:cNvPicPr>
          <p:nvPr/>
        </p:nvPicPr>
        <p:blipFill>
          <a:blip r:embed="rId2"/>
          <a:stretch>
            <a:fillRect/>
          </a:stretch>
        </p:blipFill>
        <p:spPr>
          <a:xfrm>
            <a:off x="3416300" y="1270443"/>
            <a:ext cx="5168900" cy="4876800"/>
          </a:xfrm>
          <a:prstGeom prst="rect">
            <a:avLst/>
          </a:prstGeom>
        </p:spPr>
      </p:pic>
      <p:pic>
        <p:nvPicPr>
          <p:cNvPr id="6" name="Picture 5"/>
          <p:cNvPicPr>
            <a:picLocks noChangeAspect="1"/>
          </p:cNvPicPr>
          <p:nvPr/>
        </p:nvPicPr>
        <p:blipFill>
          <a:blip r:embed="rId3"/>
          <a:stretch>
            <a:fillRect/>
          </a:stretch>
        </p:blipFill>
        <p:spPr>
          <a:xfrm>
            <a:off x="503664" y="1208483"/>
            <a:ext cx="2019821" cy="503522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of a Surgeon – Hallow grounds</a:t>
            </a:r>
            <a:endParaRPr lang="en-US" dirty="0"/>
          </a:p>
        </p:txBody>
      </p:sp>
      <p:pic>
        <p:nvPicPr>
          <p:cNvPr id="6" name="Content Placeholder 5" descr="OR 1269.jpg"/>
          <p:cNvPicPr>
            <a:picLocks noGrp="1" noChangeAspect="1"/>
          </p:cNvPicPr>
          <p:nvPr>
            <p:ph idx="1"/>
          </p:nvPr>
        </p:nvPicPr>
        <p:blipFill>
          <a:blip r:embed="rId2"/>
          <a:srcRect l="-10610" r="-10610"/>
          <a:stretch>
            <a:fillRect/>
          </a:stretch>
        </p:blipFill>
        <p:spPr>
          <a:xfrm>
            <a:off x="4266048" y="1142234"/>
            <a:ext cx="5320518" cy="2926080"/>
          </a:xfrm>
        </p:spPr>
      </p:pic>
      <p:pic>
        <p:nvPicPr>
          <p:cNvPr id="7" name="Picture 6" descr="OR 1297.jpg"/>
          <p:cNvPicPr>
            <a:picLocks noChangeAspect="1"/>
          </p:cNvPicPr>
          <p:nvPr/>
        </p:nvPicPr>
        <p:blipFill>
          <a:blip r:embed="rId3"/>
          <a:stretch>
            <a:fillRect/>
          </a:stretch>
        </p:blipFill>
        <p:spPr>
          <a:xfrm>
            <a:off x="13872" y="3915243"/>
            <a:ext cx="4389121" cy="2926080"/>
          </a:xfrm>
          <a:prstGeom prst="rect">
            <a:avLst/>
          </a:prstGeom>
        </p:spPr>
      </p:pic>
      <p:pic>
        <p:nvPicPr>
          <p:cNvPr id="8" name="Picture 7" descr="OR 1327.jpg"/>
          <p:cNvPicPr>
            <a:picLocks noChangeAspect="1"/>
          </p:cNvPicPr>
          <p:nvPr/>
        </p:nvPicPr>
        <p:blipFill>
          <a:blip r:embed="rId4"/>
          <a:srcRect b="5216"/>
          <a:stretch>
            <a:fillRect/>
          </a:stretch>
        </p:blipFill>
        <p:spPr>
          <a:xfrm>
            <a:off x="14624" y="1142735"/>
            <a:ext cx="4387617" cy="2772508"/>
          </a:xfrm>
          <a:prstGeom prst="rect">
            <a:avLst/>
          </a:prstGeom>
        </p:spPr>
      </p:pic>
      <p:pic>
        <p:nvPicPr>
          <p:cNvPr id="10" name="Picture 9" descr="OR 1350.jpg"/>
          <p:cNvPicPr>
            <a:picLocks noChangeAspect="1"/>
          </p:cNvPicPr>
          <p:nvPr/>
        </p:nvPicPr>
        <p:blipFill>
          <a:blip r:embed="rId5"/>
          <a:stretch>
            <a:fillRect/>
          </a:stretch>
        </p:blipFill>
        <p:spPr>
          <a:xfrm>
            <a:off x="4731747" y="3915243"/>
            <a:ext cx="4389121" cy="2926080"/>
          </a:xfrm>
          <a:prstGeom prst="rect">
            <a:avLst/>
          </a:prstGeom>
        </p:spPr>
      </p:pic>
      <p:pic>
        <p:nvPicPr>
          <p:cNvPr id="9" name="Picture 8" descr="OR 1334.jpg"/>
          <p:cNvPicPr>
            <a:picLocks noChangeAspect="1"/>
          </p:cNvPicPr>
          <p:nvPr/>
        </p:nvPicPr>
        <p:blipFill>
          <a:blip r:embed="rId6"/>
          <a:stretch>
            <a:fillRect/>
          </a:stretch>
        </p:blipFill>
        <p:spPr>
          <a:xfrm>
            <a:off x="1699063" y="1956952"/>
            <a:ext cx="5826312" cy="3884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39392" y="32193"/>
            <a:ext cx="9144000" cy="1143000"/>
          </a:xfrm>
        </p:spPr>
        <p:txBody>
          <a:bodyPr>
            <a:normAutofit fontScale="90000"/>
          </a:bodyPr>
          <a:lstStyle/>
          <a:p>
            <a:r>
              <a:rPr lang="en-US" dirty="0" smtClean="0"/>
              <a:t>Developing Expertise and Autonomy: Learning </a:t>
            </a:r>
            <a:r>
              <a:rPr lang="en-US" dirty="0"/>
              <a:t>Vector</a:t>
            </a:r>
          </a:p>
        </p:txBody>
      </p:sp>
      <p:sp>
        <p:nvSpPr>
          <p:cNvPr id="63491" name="Text Box 3"/>
          <p:cNvSpPr txBox="1">
            <a:spLocks noChangeArrowheads="1"/>
          </p:cNvSpPr>
          <p:nvPr/>
        </p:nvSpPr>
        <p:spPr bwMode="auto">
          <a:xfrm>
            <a:off x="1075765" y="2286000"/>
            <a:ext cx="2124635" cy="461665"/>
          </a:xfrm>
          <a:prstGeom prst="rect">
            <a:avLst/>
          </a:prstGeom>
          <a:noFill/>
          <a:ln w="12700">
            <a:noFill/>
            <a:miter lim="800000"/>
            <a:headEnd type="none" w="sm" len="sm"/>
            <a:tailEnd type="none" w="sm" len="sm"/>
          </a:ln>
        </p:spPr>
        <p:txBody>
          <a:bodyPr wrap="square">
            <a:spAutoFit/>
          </a:bodyPr>
          <a:lstStyle/>
          <a:p>
            <a:pPr>
              <a:defRPr/>
            </a:pPr>
            <a:r>
              <a:rPr lang="en-US" sz="2400" b="1" dirty="0">
                <a:solidFill>
                  <a:srgbClr val="FFFFFF"/>
                </a:solidFill>
                <a:latin typeface="Times"/>
                <a:ea typeface="ＭＳ Ｐゴシック" charset="0"/>
                <a:cs typeface="Times"/>
              </a:rPr>
              <a:t>Independence</a:t>
            </a:r>
          </a:p>
        </p:txBody>
      </p:sp>
      <p:sp>
        <p:nvSpPr>
          <p:cNvPr id="217092" name="Text Box 4"/>
          <p:cNvSpPr txBox="1">
            <a:spLocks noChangeArrowheads="1"/>
          </p:cNvSpPr>
          <p:nvPr/>
        </p:nvSpPr>
        <p:spPr bwMode="auto">
          <a:xfrm>
            <a:off x="457200" y="2971800"/>
            <a:ext cx="1724025" cy="830997"/>
          </a:xfrm>
          <a:prstGeom prst="rect">
            <a:avLst/>
          </a:prstGeom>
          <a:noFill/>
          <a:ln w="12700">
            <a:noFill/>
            <a:miter lim="800000"/>
            <a:headEnd type="none" w="sm" len="sm"/>
            <a:tailEnd type="none" w="sm" len="sm"/>
          </a:ln>
          <a:effectLst/>
        </p:spPr>
        <p:txBody>
          <a:bodyPr>
            <a:spAutoFit/>
          </a:bodyPr>
          <a:lstStyle/>
          <a:p>
            <a:pPr>
              <a:defRPr/>
            </a:pPr>
            <a:r>
              <a:rPr lang="en-US" sz="2400" b="1" dirty="0">
                <a:solidFill>
                  <a:srgbClr val="FFFF00"/>
                </a:solidFill>
                <a:latin typeface="Times"/>
                <a:ea typeface="+mn-ea"/>
                <a:cs typeface="Times"/>
              </a:rPr>
              <a:t>Attending</a:t>
            </a:r>
            <a:br>
              <a:rPr lang="en-US" sz="2400" b="1" dirty="0">
                <a:solidFill>
                  <a:srgbClr val="FFFF00"/>
                </a:solidFill>
                <a:latin typeface="Times"/>
                <a:ea typeface="+mn-ea"/>
                <a:cs typeface="Times"/>
              </a:rPr>
            </a:br>
            <a:r>
              <a:rPr lang="en-US" sz="2400" b="1" dirty="0">
                <a:solidFill>
                  <a:srgbClr val="FFFF00"/>
                </a:solidFill>
                <a:latin typeface="Times"/>
                <a:ea typeface="+mn-ea"/>
                <a:cs typeface="Times"/>
              </a:rPr>
              <a:t>Strategies</a:t>
            </a:r>
          </a:p>
        </p:txBody>
      </p:sp>
      <p:sp>
        <p:nvSpPr>
          <p:cNvPr id="63493" name="Text Box 5"/>
          <p:cNvSpPr txBox="1">
            <a:spLocks noChangeArrowheads="1"/>
          </p:cNvSpPr>
          <p:nvPr/>
        </p:nvSpPr>
        <p:spPr bwMode="auto">
          <a:xfrm>
            <a:off x="1075765" y="4648200"/>
            <a:ext cx="1896035" cy="461665"/>
          </a:xfrm>
          <a:prstGeom prst="rect">
            <a:avLst/>
          </a:prstGeom>
          <a:noFill/>
          <a:ln w="12700">
            <a:noFill/>
            <a:miter lim="800000"/>
            <a:headEnd type="none" w="sm" len="sm"/>
            <a:tailEnd type="none" w="sm" len="sm"/>
          </a:ln>
        </p:spPr>
        <p:txBody>
          <a:bodyPr wrap="square">
            <a:spAutoFit/>
          </a:bodyPr>
          <a:lstStyle/>
          <a:p>
            <a:pPr algn="r">
              <a:defRPr/>
            </a:pPr>
            <a:r>
              <a:rPr lang="en-US" sz="2400" b="1" dirty="0">
                <a:solidFill>
                  <a:srgbClr val="FFFFFF"/>
                </a:solidFill>
                <a:latin typeface="Times"/>
                <a:ea typeface="ＭＳ Ｐゴシック" charset="0"/>
                <a:cs typeface="Times"/>
              </a:rPr>
              <a:t>Dependence</a:t>
            </a:r>
          </a:p>
        </p:txBody>
      </p:sp>
      <p:grpSp>
        <p:nvGrpSpPr>
          <p:cNvPr id="2" name="Group 6"/>
          <p:cNvGrpSpPr>
            <a:grpSpLocks/>
          </p:cNvGrpSpPr>
          <p:nvPr/>
        </p:nvGrpSpPr>
        <p:grpSpPr bwMode="auto">
          <a:xfrm>
            <a:off x="3200400" y="1611313"/>
            <a:ext cx="5013325" cy="3444875"/>
            <a:chOff x="2400" y="1248"/>
            <a:chExt cx="3360" cy="2064"/>
          </a:xfrm>
        </p:grpSpPr>
        <p:sp>
          <p:nvSpPr>
            <p:cNvPr id="21520" name="Line 7"/>
            <p:cNvSpPr>
              <a:spLocks noChangeShapeType="1"/>
            </p:cNvSpPr>
            <p:nvPr/>
          </p:nvSpPr>
          <p:spPr bwMode="auto">
            <a:xfrm>
              <a:off x="2400" y="1248"/>
              <a:ext cx="0" cy="2064"/>
            </a:xfrm>
            <a:prstGeom prst="line">
              <a:avLst/>
            </a:prstGeom>
            <a:noFill/>
            <a:ln w="38100">
              <a:solidFill>
                <a:schemeClr val="accent1"/>
              </a:solidFill>
              <a:round/>
              <a:headEnd type="stealth" w="lg" len="lg"/>
              <a:tailEnd type="none" w="sm" len="sm"/>
            </a:ln>
            <a:effectLst>
              <a:outerShdw blurRad="63500" dist="23000" dir="5400000" rotWithShape="0">
                <a:srgbClr val="000000">
                  <a:alpha val="34999"/>
                </a:srgbClr>
              </a:outerShdw>
            </a:effectLst>
            <a:extLst/>
          </p:spPr>
          <p:txBody>
            <a:bodyPr wrap="none" anchor="ctr"/>
            <a:lstStyle/>
            <a:p>
              <a:pPr>
                <a:defRPr/>
              </a:pPr>
              <a:endParaRPr lang="en-US" sz="2400">
                <a:latin typeface="Times"/>
                <a:ea typeface="ＭＳ Ｐゴシック" charset="0"/>
                <a:cs typeface="Times"/>
              </a:endParaRPr>
            </a:p>
          </p:txBody>
        </p:sp>
        <p:sp>
          <p:nvSpPr>
            <p:cNvPr id="21521" name="Line 8"/>
            <p:cNvSpPr>
              <a:spLocks noChangeShapeType="1"/>
            </p:cNvSpPr>
            <p:nvPr/>
          </p:nvSpPr>
          <p:spPr bwMode="auto">
            <a:xfrm flipH="1">
              <a:off x="2400" y="3312"/>
              <a:ext cx="3360" cy="0"/>
            </a:xfrm>
            <a:prstGeom prst="line">
              <a:avLst/>
            </a:prstGeom>
            <a:noFill/>
            <a:ln w="38100">
              <a:solidFill>
                <a:schemeClr val="accent1"/>
              </a:solidFill>
              <a:round/>
              <a:headEnd type="stealth" w="lg" len="lg"/>
              <a:tailEnd type="none" w="sm" len="sm"/>
            </a:ln>
            <a:effectLst>
              <a:outerShdw blurRad="63500" dist="23000" dir="5400000" rotWithShape="0">
                <a:srgbClr val="000000">
                  <a:alpha val="34999"/>
                </a:srgbClr>
              </a:outerShdw>
            </a:effectLst>
            <a:extLst/>
          </p:spPr>
          <p:txBody>
            <a:bodyPr wrap="none" anchor="ctr"/>
            <a:lstStyle/>
            <a:p>
              <a:pPr>
                <a:defRPr/>
              </a:pPr>
              <a:endParaRPr lang="en-US" sz="2400">
                <a:latin typeface="Times"/>
                <a:ea typeface="ＭＳ Ｐゴシック" charset="0"/>
                <a:cs typeface="Times"/>
              </a:endParaRPr>
            </a:p>
          </p:txBody>
        </p:sp>
      </p:grpSp>
      <p:sp>
        <p:nvSpPr>
          <p:cNvPr id="63495" name="Text Box 13"/>
          <p:cNvSpPr txBox="1">
            <a:spLocks noChangeArrowheads="1"/>
          </p:cNvSpPr>
          <p:nvPr/>
        </p:nvSpPr>
        <p:spPr bwMode="auto">
          <a:xfrm>
            <a:off x="3192463" y="5244354"/>
            <a:ext cx="1723549" cy="461665"/>
          </a:xfrm>
          <a:prstGeom prst="rect">
            <a:avLst/>
          </a:prstGeom>
          <a:noFill/>
          <a:ln w="12700">
            <a:noFill/>
            <a:miter lim="800000"/>
            <a:headEnd type="none" w="sm" len="sm"/>
            <a:tailEnd type="none" w="sm" len="sm"/>
          </a:ln>
        </p:spPr>
        <p:txBody>
          <a:bodyPr wrap="none">
            <a:spAutoFit/>
          </a:bodyPr>
          <a:lstStyle/>
          <a:p>
            <a:pPr>
              <a:defRPr/>
            </a:pPr>
            <a:r>
              <a:rPr lang="en-US" sz="2400" b="1" dirty="0">
                <a:solidFill>
                  <a:srgbClr val="FFFFFF"/>
                </a:solidFill>
                <a:latin typeface="Times"/>
                <a:ea typeface="ＭＳ Ｐゴシック" charset="0"/>
                <a:cs typeface="Times"/>
              </a:rPr>
              <a:t>Immaturity</a:t>
            </a:r>
          </a:p>
        </p:txBody>
      </p:sp>
      <p:sp>
        <p:nvSpPr>
          <p:cNvPr id="217102" name="Text Box 14"/>
          <p:cNvSpPr txBox="1">
            <a:spLocks noChangeArrowheads="1"/>
          </p:cNvSpPr>
          <p:nvPr/>
        </p:nvSpPr>
        <p:spPr bwMode="auto">
          <a:xfrm>
            <a:off x="4103688" y="5715000"/>
            <a:ext cx="3214687" cy="461665"/>
          </a:xfrm>
          <a:prstGeom prst="rect">
            <a:avLst/>
          </a:prstGeom>
          <a:noFill/>
          <a:ln w="12700">
            <a:noFill/>
            <a:miter lim="800000"/>
            <a:headEnd type="none" w="sm" len="sm"/>
            <a:tailEnd type="none" w="sm" len="sm"/>
          </a:ln>
          <a:effectLst/>
        </p:spPr>
        <p:txBody>
          <a:bodyPr wrap="square">
            <a:spAutoFit/>
          </a:bodyPr>
          <a:lstStyle/>
          <a:p>
            <a:pPr algn="ctr">
              <a:defRPr/>
            </a:pPr>
            <a:r>
              <a:rPr lang="en-US" sz="2400" b="1" dirty="0">
                <a:solidFill>
                  <a:srgbClr val="FFFF00"/>
                </a:solidFill>
                <a:latin typeface="Times"/>
                <a:ea typeface="+mn-ea"/>
                <a:cs typeface="Times"/>
              </a:rPr>
              <a:t>Learner </a:t>
            </a:r>
            <a:r>
              <a:rPr lang="en-US" sz="2400" b="1" dirty="0" smtClean="0">
                <a:solidFill>
                  <a:srgbClr val="FFFF00"/>
                </a:solidFill>
                <a:latin typeface="Times"/>
                <a:ea typeface="+mn-ea"/>
                <a:cs typeface="Times"/>
              </a:rPr>
              <a:t>Development</a:t>
            </a:r>
            <a:endParaRPr lang="en-US" sz="2400" b="1" dirty="0">
              <a:solidFill>
                <a:srgbClr val="FFFF00"/>
              </a:solidFill>
              <a:latin typeface="Times"/>
              <a:ea typeface="+mn-ea"/>
              <a:cs typeface="Times"/>
            </a:endParaRPr>
          </a:p>
        </p:txBody>
      </p:sp>
      <p:sp>
        <p:nvSpPr>
          <p:cNvPr id="63497" name="Text Box 15"/>
          <p:cNvSpPr txBox="1">
            <a:spLocks noChangeArrowheads="1"/>
          </p:cNvSpPr>
          <p:nvPr/>
        </p:nvSpPr>
        <p:spPr bwMode="auto">
          <a:xfrm>
            <a:off x="6707188" y="5244354"/>
            <a:ext cx="1381207" cy="461665"/>
          </a:xfrm>
          <a:prstGeom prst="rect">
            <a:avLst/>
          </a:prstGeom>
          <a:noFill/>
          <a:ln w="12700">
            <a:noFill/>
            <a:miter lim="800000"/>
            <a:headEnd type="none" w="sm" len="sm"/>
            <a:tailEnd type="none" w="sm" len="sm"/>
          </a:ln>
        </p:spPr>
        <p:txBody>
          <a:bodyPr wrap="none">
            <a:spAutoFit/>
          </a:bodyPr>
          <a:lstStyle/>
          <a:p>
            <a:pPr>
              <a:defRPr/>
            </a:pPr>
            <a:r>
              <a:rPr lang="en-US" sz="2400" b="1" dirty="0">
                <a:solidFill>
                  <a:srgbClr val="FFFFFF"/>
                </a:solidFill>
                <a:latin typeface="Times"/>
                <a:ea typeface="ＭＳ Ｐゴシック" charset="0"/>
                <a:cs typeface="Times"/>
              </a:rPr>
              <a:t>Maturity</a:t>
            </a:r>
          </a:p>
        </p:txBody>
      </p:sp>
      <p:cxnSp>
        <p:nvCxnSpPr>
          <p:cNvPr id="19" name="Straight Arrow Connector 18"/>
          <p:cNvCxnSpPr>
            <a:cxnSpLocks noChangeShapeType="1"/>
            <a:stCxn id="21521" idx="1"/>
          </p:cNvCxnSpPr>
          <p:nvPr/>
        </p:nvCxnSpPr>
        <p:spPr bwMode="auto">
          <a:xfrm flipV="1">
            <a:off x="3200400" y="2316163"/>
            <a:ext cx="4960938" cy="2740025"/>
          </a:xfrm>
          <a:prstGeom prst="straightConnector1">
            <a:avLst/>
          </a:prstGeom>
          <a:noFill/>
          <a:ln w="38100">
            <a:solidFill>
              <a:schemeClr val="accent1"/>
            </a:solidFill>
            <a:round/>
            <a:headEnd/>
            <a:tailEnd type="arrow" w="med" len="med"/>
          </a:ln>
          <a:effectLst>
            <a:outerShdw blurRad="63500" dist="23000" dir="5400000" rotWithShape="0">
              <a:srgbClr val="000000">
                <a:alpha val="34999"/>
              </a:srgbClr>
            </a:outerShdw>
          </a:effectLst>
          <a:extLst/>
        </p:spPr>
      </p:cxnSp>
      <p:sp>
        <p:nvSpPr>
          <p:cNvPr id="21" name="TextBox 20"/>
          <p:cNvSpPr txBox="1"/>
          <p:nvPr/>
        </p:nvSpPr>
        <p:spPr>
          <a:xfrm>
            <a:off x="4473856" y="3748741"/>
            <a:ext cx="4183062" cy="461665"/>
          </a:xfrm>
          <a:prstGeom prst="rect">
            <a:avLst/>
          </a:prstGeom>
          <a:noFill/>
        </p:spPr>
        <p:txBody>
          <a:bodyPr>
            <a:spAutoFit/>
          </a:bodyPr>
          <a:lstStyle/>
          <a:p>
            <a:pPr>
              <a:defRPr/>
            </a:pPr>
            <a:r>
              <a:rPr lang="en-US" sz="2400" b="1" dirty="0">
                <a:solidFill>
                  <a:srgbClr val="FF0000"/>
                </a:solidFill>
                <a:latin typeface="Times"/>
                <a:ea typeface="+mn-ea"/>
                <a:cs typeface="Times"/>
              </a:rPr>
              <a:t>A</a:t>
            </a:r>
            <a:r>
              <a:rPr lang="en-US" sz="2400" b="1" dirty="0">
                <a:solidFill>
                  <a:srgbClr val="FFFFFF"/>
                </a:solidFill>
                <a:latin typeface="Times"/>
                <a:ea typeface="+mn-ea"/>
                <a:cs typeface="Times"/>
              </a:rPr>
              <a:t>       </a:t>
            </a:r>
            <a:r>
              <a:rPr lang="en-US" sz="2400" b="1" dirty="0" smtClean="0">
                <a:solidFill>
                  <a:srgbClr val="FFFFFF"/>
                </a:solidFill>
                <a:latin typeface="Times"/>
                <a:ea typeface="+mn-ea"/>
                <a:cs typeface="Times"/>
              </a:rPr>
              <a:t>   Cueing </a:t>
            </a:r>
            <a:r>
              <a:rPr lang="en-US" sz="2400" b="1" dirty="0">
                <a:solidFill>
                  <a:srgbClr val="FFFFFF"/>
                </a:solidFill>
                <a:latin typeface="Times"/>
                <a:ea typeface="+mn-ea"/>
                <a:cs typeface="Times"/>
              </a:rPr>
              <a:t>appropriate  </a:t>
            </a:r>
          </a:p>
        </p:txBody>
      </p:sp>
      <p:sp>
        <p:nvSpPr>
          <p:cNvPr id="60428" name="TextBox 21"/>
          <p:cNvSpPr txBox="1">
            <a:spLocks noChangeArrowheads="1"/>
          </p:cNvSpPr>
          <p:nvPr/>
        </p:nvSpPr>
        <p:spPr bwMode="auto">
          <a:xfrm>
            <a:off x="4120779" y="2257613"/>
            <a:ext cx="3794125"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FFFFFF"/>
                </a:solidFill>
                <a:latin typeface="Times"/>
                <a:cs typeface="Times"/>
              </a:rPr>
              <a:t>   Fading appropriate </a:t>
            </a:r>
            <a:r>
              <a:rPr lang="en-US" sz="2400" b="1" dirty="0" smtClean="0">
                <a:solidFill>
                  <a:srgbClr val="FFFFFF"/>
                </a:solidFill>
                <a:latin typeface="Times"/>
                <a:cs typeface="Times"/>
              </a:rPr>
              <a:t>   </a:t>
            </a:r>
            <a:r>
              <a:rPr lang="en-US" sz="2400" b="1" dirty="0" err="1" smtClean="0">
                <a:solidFill>
                  <a:srgbClr val="FF0000"/>
                </a:solidFill>
                <a:latin typeface="Times"/>
                <a:cs typeface="Times"/>
              </a:rPr>
              <a:t>B</a:t>
            </a:r>
            <a:r>
              <a:rPr lang="en-US" sz="2400" b="1" dirty="0" smtClean="0">
                <a:solidFill>
                  <a:srgbClr val="FF0000"/>
                </a:solidFill>
                <a:latin typeface="Times"/>
                <a:cs typeface="Times"/>
              </a:rPr>
              <a:t> </a:t>
            </a:r>
            <a:endParaRPr lang="en-US" sz="2400" b="1" dirty="0">
              <a:solidFill>
                <a:srgbClr val="FF0000"/>
              </a:solidFill>
              <a:latin typeface="Times"/>
              <a:cs typeface="Times"/>
            </a:endParaRPr>
          </a:p>
          <a:p>
            <a:endParaRPr lang="en-US" sz="2400" b="1" dirty="0">
              <a:solidFill>
                <a:srgbClr val="FFFFFF"/>
              </a:solidFill>
              <a:latin typeface="Times"/>
              <a:cs typeface="Time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a:xfrm>
            <a:off x="555625" y="0"/>
            <a:ext cx="7924800" cy="1111250"/>
          </a:xfrm>
        </p:spPr>
        <p:txBody>
          <a:bodyPr>
            <a:noAutofit/>
          </a:bodyPr>
          <a:lstStyle/>
          <a:p>
            <a:r>
              <a:rPr lang="en-US" dirty="0"/>
              <a:t>Cueing in Operative Teaching</a:t>
            </a:r>
          </a:p>
        </p:txBody>
      </p:sp>
      <p:sp>
        <p:nvSpPr>
          <p:cNvPr id="61443" name="Content Placeholder 2"/>
          <p:cNvSpPr>
            <a:spLocks noGrp="1"/>
          </p:cNvSpPr>
          <p:nvPr>
            <p:ph idx="1"/>
          </p:nvPr>
        </p:nvSpPr>
        <p:spPr>
          <a:xfrm>
            <a:off x="457200" y="1905000"/>
            <a:ext cx="8686800" cy="4495800"/>
          </a:xfrm>
        </p:spPr>
        <p:txBody>
          <a:bodyPr/>
          <a:lstStyle/>
          <a:p>
            <a:r>
              <a:rPr lang="en-US" dirty="0"/>
              <a:t>Pointing  with forceps, lap sponges, retraction</a:t>
            </a:r>
          </a:p>
          <a:p>
            <a:r>
              <a:rPr lang="en-US" dirty="0"/>
              <a:t>Framing next steps with the camera view</a:t>
            </a:r>
          </a:p>
          <a:p>
            <a:r>
              <a:rPr lang="en-US" dirty="0"/>
              <a:t>Vocal directives, </a:t>
            </a:r>
            <a:r>
              <a:rPr lang="ja-JP" altLang="en-US" dirty="0"/>
              <a:t>“</a:t>
            </a:r>
            <a:r>
              <a:rPr lang="en-US" altLang="ja-JP" dirty="0"/>
              <a:t>now dissect out the nerve</a:t>
            </a:r>
            <a:r>
              <a:rPr lang="ja-JP" altLang="en-US" dirty="0"/>
              <a:t>”</a:t>
            </a:r>
            <a:endParaRPr lang="en-US" altLang="ja-JP" dirty="0"/>
          </a:p>
          <a:p>
            <a:r>
              <a:rPr lang="en-US" dirty="0"/>
              <a:t>Directing resident through discussion with student</a:t>
            </a:r>
          </a:p>
          <a:p>
            <a:pPr>
              <a:buFont typeface="Wingdings" pitchFamily="-65" charset="2"/>
              <a:buNone/>
            </a:pPr>
            <a:r>
              <a:rPr lang="en-US" dirty="0"/>
              <a:t> </a:t>
            </a:r>
          </a:p>
          <a:p>
            <a:endParaRPr lang="en-US" dirty="0">
              <a:latin typeface="Arial" pitchFamily="-65" charset="0"/>
              <a:cs typeface="ＭＳ Ｐゴシック" pitchFamily="-65"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1"/>
          <p:cNvSpPr>
            <a:spLocks noGrp="1"/>
          </p:cNvSpPr>
          <p:nvPr>
            <p:ph type="title"/>
          </p:nvPr>
        </p:nvSpPr>
        <p:spPr>
          <a:xfrm>
            <a:off x="449262" y="28575"/>
            <a:ext cx="8853487" cy="1123950"/>
          </a:xfrm>
        </p:spPr>
        <p:txBody>
          <a:bodyPr>
            <a:normAutofit/>
          </a:bodyPr>
          <a:lstStyle/>
          <a:p>
            <a:r>
              <a:rPr lang="en-US" sz="3600" dirty="0"/>
              <a:t>Cueing and Fading to Promote Independence</a:t>
            </a:r>
          </a:p>
        </p:txBody>
      </p:sp>
      <p:sp>
        <p:nvSpPr>
          <p:cNvPr id="3" name="Content Placeholder 2"/>
          <p:cNvSpPr>
            <a:spLocks noGrp="1"/>
          </p:cNvSpPr>
          <p:nvPr>
            <p:ph idx="1"/>
          </p:nvPr>
        </p:nvSpPr>
        <p:spPr>
          <a:xfrm>
            <a:off x="457199" y="1481137"/>
            <a:ext cx="8686799" cy="4694237"/>
          </a:xfrm>
        </p:spPr>
        <p:txBody>
          <a:bodyPr>
            <a:noAutofit/>
          </a:bodyPr>
          <a:lstStyle/>
          <a:p>
            <a:r>
              <a:rPr lang="en-US" dirty="0"/>
              <a:t>Modulate cueing based on learner</a:t>
            </a:r>
            <a:r>
              <a:rPr lang="en-US" dirty="0" smtClean="0"/>
              <a:t> skill </a:t>
            </a:r>
            <a:r>
              <a:rPr lang="en-US" dirty="0"/>
              <a:t>level</a:t>
            </a:r>
          </a:p>
          <a:p>
            <a:r>
              <a:rPr lang="en-US" dirty="0"/>
              <a:t>Residents recognize some faculty as great teachers for only one level of residents</a:t>
            </a:r>
          </a:p>
          <a:p>
            <a:r>
              <a:rPr lang="en-US" dirty="0" smtClean="0"/>
              <a:t>Do not provide cues </a:t>
            </a:r>
            <a:r>
              <a:rPr lang="en-US" dirty="0"/>
              <a:t>for teaching of operative flow –</a:t>
            </a:r>
            <a:r>
              <a:rPr lang="en-US" dirty="0" smtClean="0"/>
              <a:t> don’t tell them the next steps, ask them</a:t>
            </a:r>
          </a:p>
          <a:p>
            <a:r>
              <a:rPr lang="en-US" dirty="0" smtClean="0"/>
              <a:t>Don’</a:t>
            </a:r>
            <a:r>
              <a:rPr lang="en-US" altLang="ja-JP" dirty="0" smtClean="0"/>
              <a:t>t do </a:t>
            </a:r>
            <a:r>
              <a:rPr lang="en-US" altLang="ja-JP" dirty="0"/>
              <a:t>something – stand there</a:t>
            </a:r>
          </a:p>
          <a:p>
            <a:r>
              <a:rPr lang="en-US" dirty="0"/>
              <a:t>Work toward being a first assistant for chief residents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9052" y="-8956"/>
            <a:ext cx="9333380" cy="686695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of a Surgeon – Learning from errors</a:t>
            </a:r>
            <a:endParaRPr lang="en-US" dirty="0"/>
          </a:p>
        </p:txBody>
      </p:sp>
      <p:sp>
        <p:nvSpPr>
          <p:cNvPr id="3" name="Content Placeholder 2"/>
          <p:cNvSpPr>
            <a:spLocks noGrp="1"/>
          </p:cNvSpPr>
          <p:nvPr>
            <p:ph idx="1"/>
          </p:nvPr>
        </p:nvSpPr>
        <p:spPr>
          <a:xfrm>
            <a:off x="457200" y="1600200"/>
            <a:ext cx="8229600" cy="4606925"/>
          </a:xfrm>
        </p:spPr>
        <p:txBody>
          <a:bodyPr>
            <a:normAutofit lnSpcReduction="10000"/>
          </a:bodyPr>
          <a:lstStyle/>
          <a:p>
            <a:r>
              <a:rPr lang="en-US" dirty="0" smtClean="0"/>
              <a:t>Morbidity and mortality conference:</a:t>
            </a:r>
          </a:p>
          <a:p>
            <a:pPr lvl="1"/>
            <a:r>
              <a:rPr lang="en-US" dirty="0" smtClean="0"/>
              <a:t>“The golden hour of surgical education”</a:t>
            </a:r>
          </a:p>
          <a:p>
            <a:r>
              <a:rPr lang="en-US" dirty="0" smtClean="0"/>
              <a:t>Open discussion of patients with untoward outcomes to evaluate for improvement in care</a:t>
            </a:r>
          </a:p>
          <a:p>
            <a:r>
              <a:rPr lang="en-US" dirty="0" smtClean="0"/>
              <a:t>How can care be improved?</a:t>
            </a:r>
          </a:p>
          <a:p>
            <a:r>
              <a:rPr lang="en-US" dirty="0" smtClean="0"/>
              <a:t>Failure to learn from untoward events is a lost opportunity and disservice to future patients</a:t>
            </a:r>
          </a:p>
          <a:p>
            <a:r>
              <a:rPr lang="en-US" dirty="0" smtClean="0"/>
              <a:t>Untoward outcome doesn’t mean something was not done correctly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of a Surgeon – What is Professionalism?</a:t>
            </a:r>
            <a:endParaRPr lang="en-US" dirty="0"/>
          </a:p>
        </p:txBody>
      </p:sp>
      <p:sp>
        <p:nvSpPr>
          <p:cNvPr id="3" name="Content Placeholder 2"/>
          <p:cNvSpPr>
            <a:spLocks noGrp="1"/>
          </p:cNvSpPr>
          <p:nvPr>
            <p:ph idx="1"/>
          </p:nvPr>
        </p:nvSpPr>
        <p:spPr/>
        <p:txBody>
          <a:bodyPr/>
          <a:lstStyle/>
          <a:p>
            <a:r>
              <a:rPr lang="en-US" dirty="0" smtClean="0"/>
              <a:t>“Set of values reflected in the philosophy and behavior of individuals whose calling is first and foremost to serve individuals and populations whose care is entrusted to them, prioritizing the interests of those they serve above their own.”</a:t>
            </a:r>
          </a:p>
          <a:p>
            <a:r>
              <a:rPr lang="en-US" dirty="0" smtClean="0"/>
              <a:t>Values: integrity, honesty, commitment, empathy</a:t>
            </a:r>
            <a:endParaRPr lang="en-US" dirty="0"/>
          </a:p>
        </p:txBody>
      </p:sp>
      <p:sp>
        <p:nvSpPr>
          <p:cNvPr id="4" name="TextBox 3"/>
          <p:cNvSpPr txBox="1"/>
          <p:nvPr/>
        </p:nvSpPr>
        <p:spPr>
          <a:xfrm>
            <a:off x="2822198" y="5522913"/>
            <a:ext cx="6273432" cy="646331"/>
          </a:xfrm>
          <a:prstGeom prst="rect">
            <a:avLst/>
          </a:prstGeom>
          <a:noFill/>
        </p:spPr>
        <p:txBody>
          <a:bodyPr wrap="square" rtlCol="0">
            <a:spAutoFit/>
          </a:bodyPr>
          <a:lstStyle/>
          <a:p>
            <a:pPr algn="r"/>
            <a:r>
              <a:rPr lang="en-US" dirty="0" smtClean="0">
                <a:solidFill>
                  <a:srgbClr val="FFFFFF"/>
                </a:solidFill>
                <a:latin typeface="Times"/>
                <a:cs typeface="Times"/>
              </a:rPr>
              <a:t>Assoc </a:t>
            </a:r>
            <a:r>
              <a:rPr lang="en-US" dirty="0" err="1" smtClean="0">
                <a:solidFill>
                  <a:srgbClr val="FFFFFF"/>
                </a:solidFill>
                <a:latin typeface="Times"/>
                <a:cs typeface="Times"/>
              </a:rPr>
              <a:t>Surg</a:t>
            </a:r>
            <a:r>
              <a:rPr lang="en-US" dirty="0" smtClean="0">
                <a:solidFill>
                  <a:srgbClr val="FFFFFF"/>
                </a:solidFill>
                <a:latin typeface="Times"/>
                <a:cs typeface="Times"/>
              </a:rPr>
              <a:t> </a:t>
            </a:r>
            <a:r>
              <a:rPr lang="en-US" dirty="0" err="1" smtClean="0">
                <a:solidFill>
                  <a:srgbClr val="FFFFFF"/>
                </a:solidFill>
                <a:latin typeface="Times"/>
                <a:cs typeface="Times"/>
              </a:rPr>
              <a:t>Educ</a:t>
            </a:r>
            <a:r>
              <a:rPr lang="en-US" dirty="0" smtClean="0">
                <a:solidFill>
                  <a:srgbClr val="FFFFFF"/>
                </a:solidFill>
                <a:latin typeface="Times"/>
                <a:cs typeface="Times"/>
              </a:rPr>
              <a:t>, 1993</a:t>
            </a:r>
          </a:p>
          <a:p>
            <a:pPr algn="r"/>
            <a:r>
              <a:rPr lang="en-US" dirty="0" err="1" smtClean="0">
                <a:solidFill>
                  <a:srgbClr val="FFFFFF"/>
                </a:solidFill>
                <a:latin typeface="Times"/>
                <a:cs typeface="Times"/>
              </a:rPr>
              <a:t>Debas</a:t>
            </a:r>
            <a:r>
              <a:rPr lang="en-US" dirty="0" smtClean="0">
                <a:solidFill>
                  <a:srgbClr val="FFFFFF"/>
                </a:solidFill>
                <a:latin typeface="Times"/>
                <a:cs typeface="Times"/>
              </a:rPr>
              <a:t>, </a:t>
            </a:r>
            <a:r>
              <a:rPr lang="en-US" dirty="0" err="1" smtClean="0">
                <a:solidFill>
                  <a:srgbClr val="FFFFFF"/>
                </a:solidFill>
                <a:latin typeface="Times"/>
                <a:cs typeface="Times"/>
              </a:rPr>
              <a:t>Freischlag</a:t>
            </a:r>
            <a:r>
              <a:rPr lang="en-US" dirty="0" smtClean="0">
                <a:solidFill>
                  <a:srgbClr val="FFFFFF"/>
                </a:solidFill>
                <a:latin typeface="Times"/>
                <a:cs typeface="Times"/>
              </a:rPr>
              <a:t>, </a:t>
            </a:r>
            <a:r>
              <a:rPr lang="en-US" dirty="0" err="1" smtClean="0">
                <a:solidFill>
                  <a:srgbClr val="FFFFFF"/>
                </a:solidFill>
                <a:latin typeface="Times"/>
                <a:cs typeface="Times"/>
              </a:rPr>
              <a:t>Schecter</a:t>
            </a:r>
            <a:r>
              <a:rPr lang="en-US" dirty="0" smtClean="0">
                <a:solidFill>
                  <a:srgbClr val="FFFFFF"/>
                </a:solidFill>
                <a:latin typeface="Times"/>
                <a:cs typeface="Times"/>
              </a:rPr>
              <a:t>, </a:t>
            </a:r>
            <a:r>
              <a:rPr lang="en-US" dirty="0" err="1" smtClean="0">
                <a:solidFill>
                  <a:srgbClr val="FFFFFF"/>
                </a:solidFill>
                <a:latin typeface="Times"/>
                <a:cs typeface="Times"/>
              </a:rPr>
              <a:t>Warshaw</a:t>
            </a:r>
            <a:r>
              <a:rPr lang="en-US" i="1" dirty="0" smtClean="0">
                <a:solidFill>
                  <a:srgbClr val="FFFFFF"/>
                </a:solidFill>
                <a:latin typeface="Times"/>
                <a:cs typeface="Times"/>
              </a:rPr>
              <a:t>. Arch </a:t>
            </a:r>
            <a:r>
              <a:rPr lang="en-US" i="1" dirty="0" err="1" smtClean="0">
                <a:solidFill>
                  <a:srgbClr val="FFFFFF"/>
                </a:solidFill>
                <a:latin typeface="Times"/>
                <a:cs typeface="Times"/>
              </a:rPr>
              <a:t>Surg</a:t>
            </a:r>
            <a:r>
              <a:rPr lang="en-US" i="1" dirty="0" smtClean="0">
                <a:solidFill>
                  <a:srgbClr val="FFFFFF"/>
                </a:solidFill>
                <a:latin typeface="Times"/>
                <a:cs typeface="Times"/>
              </a:rPr>
              <a:t> </a:t>
            </a:r>
            <a:r>
              <a:rPr lang="en-US" dirty="0" smtClean="0">
                <a:solidFill>
                  <a:srgbClr val="FFFFFF"/>
                </a:solidFill>
                <a:latin typeface="Times"/>
                <a:cs typeface="Times"/>
              </a:rPr>
              <a:t>138:977, 2003</a:t>
            </a:r>
            <a:endParaRPr lang="en-US" dirty="0">
              <a:solidFill>
                <a:srgbClr val="FFFFFF"/>
              </a:solidFill>
              <a:latin typeface="Times"/>
              <a:cs typeface="Time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of a Surgeon – Old Professionalism</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Ownership of patient and outcome</a:t>
            </a:r>
          </a:p>
          <a:p>
            <a:pPr lvl="1"/>
            <a:r>
              <a:rPr lang="en-US" dirty="0" smtClean="0"/>
              <a:t>Surgeon knows everything about patient</a:t>
            </a:r>
          </a:p>
          <a:p>
            <a:pPr lvl="1"/>
            <a:r>
              <a:rPr lang="en-US" dirty="0" smtClean="0"/>
              <a:t>Surgeon does everything for patient</a:t>
            </a:r>
          </a:p>
          <a:p>
            <a:r>
              <a:rPr lang="en-US" dirty="0" smtClean="0"/>
              <a:t>Continuity of care provided by one person</a:t>
            </a:r>
          </a:p>
          <a:p>
            <a:r>
              <a:rPr lang="en-US" dirty="0" smtClean="0"/>
              <a:t>Old doctrine no longer feasible</a:t>
            </a:r>
          </a:p>
          <a:p>
            <a:pPr lvl="1"/>
            <a:r>
              <a:rPr lang="en-US" dirty="0" smtClean="0"/>
              <a:t>Work hour restrictions preclude “always being there”</a:t>
            </a:r>
          </a:p>
          <a:p>
            <a:pPr lvl="1"/>
            <a:r>
              <a:rPr lang="en-US" dirty="0" smtClean="0"/>
              <a:t>Increased complexity of patients</a:t>
            </a:r>
          </a:p>
          <a:p>
            <a:pPr lvl="1"/>
            <a:r>
              <a:rPr lang="en-US" dirty="0" smtClean="0"/>
              <a:t>Many routine surgery patients no longer in-patient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of a Surgeon – New Professionalism</a:t>
            </a:r>
            <a:endParaRPr lang="en-US" dirty="0"/>
          </a:p>
        </p:txBody>
      </p:sp>
      <p:sp>
        <p:nvSpPr>
          <p:cNvPr id="3" name="Content Placeholder 2"/>
          <p:cNvSpPr>
            <a:spLocks noGrp="1"/>
          </p:cNvSpPr>
          <p:nvPr>
            <p:ph idx="1"/>
          </p:nvPr>
        </p:nvSpPr>
        <p:spPr>
          <a:xfrm>
            <a:off x="457200" y="1600200"/>
            <a:ext cx="8686800" cy="4257675"/>
          </a:xfrm>
        </p:spPr>
        <p:txBody>
          <a:bodyPr>
            <a:normAutofit lnSpcReduction="10000"/>
          </a:bodyPr>
          <a:lstStyle/>
          <a:p>
            <a:r>
              <a:rPr lang="en-US" dirty="0" smtClean="0"/>
              <a:t>Maintain principles of ownership and continuity of care</a:t>
            </a:r>
          </a:p>
          <a:p>
            <a:r>
              <a:rPr lang="en-US" dirty="0" smtClean="0"/>
              <a:t>Team-based care with shared accountability</a:t>
            </a:r>
          </a:p>
          <a:p>
            <a:r>
              <a:rPr lang="en-US" dirty="0" smtClean="0"/>
              <a:t>Requires new skills</a:t>
            </a:r>
          </a:p>
          <a:p>
            <a:pPr lvl="1"/>
            <a:r>
              <a:rPr lang="en-US" dirty="0" smtClean="0"/>
              <a:t>Team building</a:t>
            </a:r>
          </a:p>
          <a:p>
            <a:pPr lvl="1"/>
            <a:r>
              <a:rPr lang="en-US" dirty="0" smtClean="0"/>
              <a:t>Conflict resolution and addressing accountability</a:t>
            </a:r>
          </a:p>
          <a:p>
            <a:pPr lvl="1"/>
            <a:r>
              <a:rPr lang="en-US" dirty="0" smtClean="0"/>
              <a:t>Organization and sharing of patient information</a:t>
            </a:r>
          </a:p>
          <a:p>
            <a:pPr lvl="1"/>
            <a:r>
              <a:rPr lang="en-US" dirty="0" smtClean="0"/>
              <a:t>Leadership and appropriate delegation of care</a:t>
            </a:r>
          </a:p>
        </p:txBody>
      </p:sp>
      <p:sp>
        <p:nvSpPr>
          <p:cNvPr id="4" name="TextBox 3"/>
          <p:cNvSpPr txBox="1"/>
          <p:nvPr/>
        </p:nvSpPr>
        <p:spPr>
          <a:xfrm>
            <a:off x="6613372" y="5565338"/>
            <a:ext cx="2546503" cy="646331"/>
          </a:xfrm>
          <a:prstGeom prst="rect">
            <a:avLst/>
          </a:prstGeom>
          <a:noFill/>
        </p:spPr>
        <p:txBody>
          <a:bodyPr wrap="none" rtlCol="0">
            <a:spAutoFit/>
          </a:bodyPr>
          <a:lstStyle/>
          <a:p>
            <a:pPr algn="r"/>
            <a:r>
              <a:rPr lang="en-US" i="1" dirty="0" smtClean="0">
                <a:solidFill>
                  <a:srgbClr val="FFFFFF"/>
                </a:solidFill>
                <a:latin typeface="Times"/>
                <a:cs typeface="Times"/>
              </a:rPr>
              <a:t>Surgery </a:t>
            </a:r>
            <a:r>
              <a:rPr lang="en-US" dirty="0" smtClean="0">
                <a:solidFill>
                  <a:srgbClr val="FFFFFF"/>
                </a:solidFill>
                <a:latin typeface="Times"/>
                <a:cs typeface="Times"/>
              </a:rPr>
              <a:t>136:953, 2004</a:t>
            </a:r>
          </a:p>
          <a:p>
            <a:pPr algn="r"/>
            <a:r>
              <a:rPr lang="en-US" i="1" dirty="0" smtClean="0">
                <a:solidFill>
                  <a:srgbClr val="FFFFFF"/>
                </a:solidFill>
                <a:latin typeface="Times"/>
                <a:cs typeface="Times"/>
              </a:rPr>
              <a:t>Arch </a:t>
            </a:r>
            <a:r>
              <a:rPr lang="en-US" i="1" dirty="0" err="1" smtClean="0">
                <a:solidFill>
                  <a:srgbClr val="FFFFFF"/>
                </a:solidFill>
                <a:latin typeface="Times"/>
                <a:cs typeface="Times"/>
              </a:rPr>
              <a:t>Surg</a:t>
            </a:r>
            <a:r>
              <a:rPr lang="en-US" i="1" dirty="0" smtClean="0">
                <a:solidFill>
                  <a:srgbClr val="FFFFFF"/>
                </a:solidFill>
                <a:latin typeface="Times"/>
                <a:cs typeface="Times"/>
              </a:rPr>
              <a:t> </a:t>
            </a:r>
            <a:r>
              <a:rPr lang="en-US" dirty="0" smtClean="0">
                <a:solidFill>
                  <a:srgbClr val="FFFFFF"/>
                </a:solidFill>
                <a:latin typeface="Times"/>
                <a:cs typeface="Times"/>
              </a:rPr>
              <a:t>140:230, 2005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Surgical Training – Allen Whipple, MD</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Rules for surgery residents in training:</a:t>
            </a:r>
          </a:p>
          <a:p>
            <a:pPr>
              <a:buNone/>
            </a:pPr>
            <a:r>
              <a:rPr lang="en-US" dirty="0" smtClean="0"/>
              <a:t>	1)	Fit the operation to the patient, never the patient 		to the operation;</a:t>
            </a:r>
          </a:p>
          <a:p>
            <a:pPr>
              <a:buNone/>
            </a:pPr>
            <a:r>
              <a:rPr lang="en-US" dirty="0" smtClean="0"/>
              <a:t>	2)	Be careful, thorough, and meticulous in your 			operating, but by all means don’t putter;</a:t>
            </a:r>
          </a:p>
          <a:p>
            <a:pPr>
              <a:buNone/>
            </a:pPr>
            <a:r>
              <a:rPr lang="en-US" dirty="0" smtClean="0"/>
              <a:t>	3)	Do not touch tissue unnecessarily for at best it is 		traumatic;</a:t>
            </a:r>
          </a:p>
          <a:p>
            <a:pPr>
              <a:buNone/>
            </a:pPr>
            <a:r>
              <a:rPr lang="en-US" dirty="0" smtClean="0"/>
              <a:t>	4)	Teamwork is the surgeon’s best friend;</a:t>
            </a:r>
          </a:p>
          <a:p>
            <a:pPr>
              <a:buNone/>
            </a:pPr>
            <a:r>
              <a:rPr lang="en-US" dirty="0" smtClean="0"/>
              <a:t>	5)	Always be your own most severe critic.</a:t>
            </a:r>
            <a:endParaRPr lang="en-US" dirty="0"/>
          </a:p>
        </p:txBody>
      </p:sp>
      <p:sp>
        <p:nvSpPr>
          <p:cNvPr id="4" name="TextBox 3"/>
          <p:cNvSpPr txBox="1"/>
          <p:nvPr/>
        </p:nvSpPr>
        <p:spPr>
          <a:xfrm>
            <a:off x="7076945" y="5889626"/>
            <a:ext cx="2067055" cy="369332"/>
          </a:xfrm>
          <a:prstGeom prst="rect">
            <a:avLst/>
          </a:prstGeom>
          <a:noFill/>
        </p:spPr>
        <p:txBody>
          <a:bodyPr wrap="none" rtlCol="0">
            <a:spAutoFit/>
          </a:bodyPr>
          <a:lstStyle/>
          <a:p>
            <a:r>
              <a:rPr lang="en-US" i="1" dirty="0" err="1" smtClean="0">
                <a:solidFill>
                  <a:srgbClr val="FFFFFF"/>
                </a:solidFill>
                <a:latin typeface="Times"/>
                <a:cs typeface="Times"/>
              </a:rPr>
              <a:t>JNMA</a:t>
            </a:r>
            <a:r>
              <a:rPr lang="en-US" i="1" dirty="0" smtClean="0">
                <a:solidFill>
                  <a:srgbClr val="FFFFFF"/>
                </a:solidFill>
                <a:latin typeface="Times"/>
                <a:cs typeface="Times"/>
              </a:rPr>
              <a:t> </a:t>
            </a:r>
            <a:r>
              <a:rPr lang="en-US" dirty="0" smtClean="0">
                <a:solidFill>
                  <a:srgbClr val="FFFFFF"/>
                </a:solidFill>
                <a:latin typeface="Times"/>
                <a:cs typeface="Times"/>
              </a:rPr>
              <a:t>49:295, 1957</a:t>
            </a:r>
            <a:endParaRPr lang="en-US" dirty="0">
              <a:solidFill>
                <a:srgbClr val="FFFFFF"/>
              </a:solidFill>
              <a:latin typeface="Times"/>
              <a:cs typeface="Time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General Surgery Training?</a:t>
            </a:r>
            <a:endParaRPr lang="en-US" dirty="0"/>
          </a:p>
        </p:txBody>
      </p:sp>
      <p:pic>
        <p:nvPicPr>
          <p:cNvPr id="6" name="Picture 5"/>
          <p:cNvPicPr>
            <a:picLocks noChangeAspect="1"/>
          </p:cNvPicPr>
          <p:nvPr/>
        </p:nvPicPr>
        <p:blipFill>
          <a:blip r:embed="rId2"/>
          <a:stretch>
            <a:fillRect/>
          </a:stretch>
        </p:blipFill>
        <p:spPr>
          <a:xfrm>
            <a:off x="503664" y="1208483"/>
            <a:ext cx="2019821" cy="5035228"/>
          </a:xfrm>
          <a:prstGeom prst="rect">
            <a:avLst/>
          </a:prstGeom>
        </p:spPr>
      </p:pic>
      <p:pic>
        <p:nvPicPr>
          <p:cNvPr id="5" name="Picture 4"/>
          <p:cNvPicPr>
            <a:picLocks noChangeAspect="1"/>
          </p:cNvPicPr>
          <p:nvPr/>
        </p:nvPicPr>
        <p:blipFill>
          <a:blip r:embed="rId3"/>
          <a:stretch>
            <a:fillRect/>
          </a:stretch>
        </p:blipFill>
        <p:spPr>
          <a:xfrm>
            <a:off x="3854450" y="1270443"/>
            <a:ext cx="3659656" cy="4876800"/>
          </a:xfrm>
          <a:prstGeom prst="rect">
            <a:avLst/>
          </a:prstGeom>
        </p:spPr>
      </p:pic>
      <p:cxnSp>
        <p:nvCxnSpPr>
          <p:cNvPr id="7" name="Straight Connector 6"/>
          <p:cNvCxnSpPr/>
          <p:nvPr/>
        </p:nvCxnSpPr>
        <p:spPr>
          <a:xfrm>
            <a:off x="4270375" y="2270125"/>
            <a:ext cx="1444625"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238625" y="3254375"/>
            <a:ext cx="1371600"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238625" y="3873500"/>
            <a:ext cx="2667000"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248150" y="4851400"/>
            <a:ext cx="1362075"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goal of general surgery residency should be to train a great general surgeon, irrespective of future fellowship or practice</a:t>
            </a:r>
          </a:p>
          <a:p>
            <a:r>
              <a:rPr lang="en-US" dirty="0" smtClean="0"/>
              <a:t>We have room to improve</a:t>
            </a:r>
          </a:p>
          <a:p>
            <a:r>
              <a:rPr lang="en-US" dirty="0" smtClean="0"/>
              <a:t>Developing expertise should be a deliberate process</a:t>
            </a:r>
          </a:p>
          <a:p>
            <a:r>
              <a:rPr lang="en-US" dirty="0" smtClean="0"/>
              <a:t>The challenges can be daunting but aren’t insurmountable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Good Sam dusk scenic.jpg"/>
          <p:cNvPicPr>
            <a:picLocks noChangeAspect="1"/>
          </p:cNvPicPr>
          <p:nvPr/>
        </p:nvPicPr>
        <p:blipFill>
          <a:blip r:embed="rId2"/>
          <a:stretch>
            <a:fillRect/>
          </a:stretch>
        </p:blipFill>
        <p:spPr>
          <a:xfrm>
            <a:off x="0" y="-1"/>
            <a:ext cx="9144000" cy="7315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1" descr="gensurg100Kpop09_011210.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334" t="4963" r="6254" b="4416"/>
          <a:stretch>
            <a:fillRect/>
          </a:stretch>
        </p:blipFill>
        <p:spPr bwMode="auto">
          <a:xfrm>
            <a:off x="5020434" y="3251507"/>
            <a:ext cx="3720145" cy="288102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 name="Content Placeholder 3"/>
          <p:cNvSpPr>
            <a:spLocks noGrp="1"/>
          </p:cNvSpPr>
          <p:nvPr>
            <p:ph idx="1"/>
          </p:nvPr>
        </p:nvSpPr>
        <p:spPr/>
        <p:txBody>
          <a:bodyPr>
            <a:normAutofit/>
          </a:bodyPr>
          <a:lstStyle/>
          <a:p>
            <a:r>
              <a:rPr lang="en-US" dirty="0" smtClean="0"/>
              <a:t>Number of general surgeons (per 100,000 pop.) has decreased 26% between 1981 and 2005</a:t>
            </a:r>
          </a:p>
          <a:p>
            <a:r>
              <a:rPr lang="en-US" dirty="0" err="1" smtClean="0"/>
              <a:t>Heterogenous</a:t>
            </a:r>
            <a:r>
              <a:rPr lang="en-US" dirty="0" smtClean="0"/>
              <a:t> decreases:</a:t>
            </a:r>
          </a:p>
          <a:p>
            <a:pPr lvl="1"/>
            <a:r>
              <a:rPr lang="en-US" dirty="0" smtClean="0"/>
              <a:t>Rural</a:t>
            </a:r>
          </a:p>
          <a:p>
            <a:pPr lvl="1"/>
            <a:r>
              <a:rPr lang="en-US" dirty="0" smtClean="0"/>
              <a:t>Inner city</a:t>
            </a:r>
          </a:p>
          <a:p>
            <a:r>
              <a:rPr lang="en-US" dirty="0" smtClean="0"/>
              <a:t>Changing demographic:</a:t>
            </a:r>
          </a:p>
          <a:p>
            <a:pPr lvl="1"/>
            <a:r>
              <a:rPr lang="en-US" dirty="0" smtClean="0"/>
              <a:t>Older</a:t>
            </a:r>
          </a:p>
          <a:p>
            <a:pPr lvl="1"/>
            <a:r>
              <a:rPr lang="en-US" dirty="0" smtClean="0"/>
              <a:t>More women</a:t>
            </a:r>
          </a:p>
        </p:txBody>
      </p:sp>
      <p:sp>
        <p:nvSpPr>
          <p:cNvPr id="3" name="Title 2"/>
          <p:cNvSpPr>
            <a:spLocks noGrp="1"/>
          </p:cNvSpPr>
          <p:nvPr>
            <p:ph type="title"/>
          </p:nvPr>
        </p:nvSpPr>
        <p:spPr/>
        <p:txBody>
          <a:bodyPr/>
          <a:lstStyle/>
          <a:p>
            <a:r>
              <a:rPr lang="en-US" dirty="0" smtClean="0"/>
              <a:t>General Surgery Workforce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70252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686800" cy="1143000"/>
          </a:xfrm>
        </p:spPr>
        <p:txBody>
          <a:bodyPr>
            <a:normAutofit/>
          </a:bodyPr>
          <a:lstStyle/>
          <a:p>
            <a:r>
              <a:rPr lang="en-US" sz="3600" dirty="0" smtClean="0"/>
              <a:t>Training of a Surgeon – Fellowship training</a:t>
            </a:r>
            <a:endParaRPr lang="en-US" sz="3600" dirty="0"/>
          </a:p>
        </p:txBody>
      </p:sp>
      <p:graphicFrame>
        <p:nvGraphicFramePr>
          <p:cNvPr id="4" name="Content Placeholder 3"/>
          <p:cNvGraphicFramePr>
            <a:graphicFrameLocks noGrp="1"/>
          </p:cNvGraphicFramePr>
          <p:nvPr>
            <p:ph idx="1"/>
          </p:nvPr>
        </p:nvGraphicFramePr>
        <p:xfrm>
          <a:off x="694606" y="1417639"/>
          <a:ext cx="7512770" cy="40751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90091" y="1100138"/>
            <a:ext cx="7930627" cy="461665"/>
          </a:xfrm>
          <a:prstGeom prst="rect">
            <a:avLst/>
          </a:prstGeom>
          <a:noFill/>
        </p:spPr>
        <p:txBody>
          <a:bodyPr wrap="none" rtlCol="0">
            <a:spAutoFit/>
          </a:bodyPr>
          <a:lstStyle/>
          <a:p>
            <a:r>
              <a:rPr lang="en-US" sz="2400" dirty="0" smtClean="0">
                <a:solidFill>
                  <a:srgbClr val="FFFFFF"/>
                </a:solidFill>
                <a:latin typeface="Times"/>
                <a:cs typeface="Times"/>
              </a:rPr>
              <a:t>% entering fellowship training after General Surgery residency</a:t>
            </a:r>
            <a:endParaRPr lang="en-US" sz="2400" dirty="0">
              <a:solidFill>
                <a:srgbClr val="FFFFFF"/>
              </a:solidFill>
              <a:latin typeface="Times"/>
              <a:cs typeface="Times"/>
            </a:endParaRPr>
          </a:p>
        </p:txBody>
      </p:sp>
      <p:sp>
        <p:nvSpPr>
          <p:cNvPr id="6" name="TextBox 5"/>
          <p:cNvSpPr txBox="1"/>
          <p:nvPr/>
        </p:nvSpPr>
        <p:spPr>
          <a:xfrm>
            <a:off x="384210" y="3299539"/>
            <a:ext cx="441046" cy="461665"/>
          </a:xfrm>
          <a:prstGeom prst="rect">
            <a:avLst/>
          </a:prstGeom>
          <a:noFill/>
        </p:spPr>
        <p:txBody>
          <a:bodyPr wrap="none" rtlCol="0">
            <a:spAutoFit/>
          </a:bodyPr>
          <a:lstStyle/>
          <a:p>
            <a:r>
              <a:rPr lang="en-US" sz="2400" dirty="0" smtClean="0">
                <a:solidFill>
                  <a:srgbClr val="FFFFFF"/>
                </a:solidFill>
                <a:latin typeface="Times"/>
                <a:cs typeface="Times"/>
              </a:rPr>
              <a:t>%</a:t>
            </a:r>
            <a:endParaRPr lang="en-US" sz="2400" dirty="0">
              <a:solidFill>
                <a:srgbClr val="FFFFFF"/>
              </a:solidFill>
              <a:latin typeface="Times"/>
              <a:cs typeface="Times"/>
            </a:endParaRPr>
          </a:p>
        </p:txBody>
      </p:sp>
      <p:sp>
        <p:nvSpPr>
          <p:cNvPr id="7" name="TextBox 6"/>
          <p:cNvSpPr txBox="1"/>
          <p:nvPr/>
        </p:nvSpPr>
        <p:spPr>
          <a:xfrm>
            <a:off x="6261196" y="5893404"/>
            <a:ext cx="3002332" cy="369332"/>
          </a:xfrm>
          <a:prstGeom prst="rect">
            <a:avLst/>
          </a:prstGeom>
          <a:noFill/>
        </p:spPr>
        <p:txBody>
          <a:bodyPr wrap="none" rtlCol="0">
            <a:spAutoFit/>
          </a:bodyPr>
          <a:lstStyle/>
          <a:p>
            <a:r>
              <a:rPr lang="en-US" i="1" dirty="0" err="1" smtClean="0">
                <a:solidFill>
                  <a:srgbClr val="FFFFFF"/>
                </a:solidFill>
                <a:latin typeface="Times"/>
                <a:cs typeface="Times"/>
              </a:rPr>
              <a:t>J</a:t>
            </a:r>
            <a:r>
              <a:rPr lang="en-US" i="1" dirty="0" smtClean="0">
                <a:solidFill>
                  <a:srgbClr val="FFFFFF"/>
                </a:solidFill>
                <a:latin typeface="Times"/>
                <a:cs typeface="Times"/>
              </a:rPr>
              <a:t> Am </a:t>
            </a:r>
            <a:r>
              <a:rPr lang="en-US" i="1" dirty="0" err="1" smtClean="0">
                <a:solidFill>
                  <a:srgbClr val="FFFFFF"/>
                </a:solidFill>
                <a:latin typeface="Times"/>
                <a:cs typeface="Times"/>
              </a:rPr>
              <a:t>Coll</a:t>
            </a:r>
            <a:r>
              <a:rPr lang="en-US" i="1" dirty="0" smtClean="0">
                <a:solidFill>
                  <a:srgbClr val="FFFFFF"/>
                </a:solidFill>
                <a:latin typeface="Times"/>
                <a:cs typeface="Times"/>
              </a:rPr>
              <a:t> </a:t>
            </a:r>
            <a:r>
              <a:rPr lang="en-US" i="1" dirty="0" err="1" smtClean="0">
                <a:solidFill>
                  <a:srgbClr val="FFFFFF"/>
                </a:solidFill>
                <a:latin typeface="Times"/>
                <a:cs typeface="Times"/>
              </a:rPr>
              <a:t>Surg</a:t>
            </a:r>
            <a:r>
              <a:rPr lang="en-US" i="1" dirty="0" smtClean="0">
                <a:solidFill>
                  <a:srgbClr val="FFFFFF"/>
                </a:solidFill>
                <a:latin typeface="Times"/>
                <a:cs typeface="Times"/>
              </a:rPr>
              <a:t> </a:t>
            </a:r>
            <a:r>
              <a:rPr lang="en-US" dirty="0" smtClean="0">
                <a:solidFill>
                  <a:srgbClr val="FFFFFF"/>
                </a:solidFill>
                <a:latin typeface="Times"/>
                <a:cs typeface="Times"/>
              </a:rPr>
              <a:t>206:782, 2008</a:t>
            </a:r>
            <a:endParaRPr lang="en-US" dirty="0">
              <a:solidFill>
                <a:srgbClr val="FFFFFF"/>
              </a:solidFill>
              <a:latin typeface="Times"/>
              <a:cs typeface="Times"/>
            </a:endParaRPr>
          </a:p>
        </p:txBody>
      </p:sp>
      <p:sp>
        <p:nvSpPr>
          <p:cNvPr id="8" name="TextBox 7"/>
          <p:cNvSpPr txBox="1"/>
          <p:nvPr/>
        </p:nvSpPr>
        <p:spPr>
          <a:xfrm>
            <a:off x="825256" y="5358825"/>
            <a:ext cx="7879080" cy="830997"/>
          </a:xfrm>
          <a:prstGeom prst="rect">
            <a:avLst/>
          </a:prstGeom>
          <a:noFill/>
        </p:spPr>
        <p:txBody>
          <a:bodyPr wrap="none" rtlCol="0">
            <a:spAutoFit/>
          </a:bodyPr>
          <a:lstStyle/>
          <a:p>
            <a:r>
              <a:rPr lang="en-US" sz="2400" dirty="0" smtClean="0">
                <a:solidFill>
                  <a:schemeClr val="bg1"/>
                </a:solidFill>
                <a:latin typeface="Times"/>
                <a:cs typeface="Times"/>
              </a:rPr>
              <a:t>All regions increased except Southwest which has remained at </a:t>
            </a:r>
          </a:p>
          <a:p>
            <a:r>
              <a:rPr lang="en-US" sz="2400" dirty="0" smtClean="0">
                <a:solidFill>
                  <a:schemeClr val="bg1"/>
                </a:solidFill>
                <a:latin typeface="Times"/>
                <a:cs typeface="Times"/>
              </a:rPr>
              <a:t>62% (lowest)</a:t>
            </a:r>
            <a:endParaRPr lang="en-US" sz="2400" dirty="0">
              <a:solidFill>
                <a:schemeClr val="bg1"/>
              </a:solidFill>
              <a:latin typeface="Times"/>
              <a:cs typeface="Time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686800" cy="1143000"/>
          </a:xfrm>
        </p:spPr>
        <p:txBody>
          <a:bodyPr>
            <a:normAutofit/>
          </a:bodyPr>
          <a:lstStyle/>
          <a:p>
            <a:r>
              <a:rPr lang="en-US" sz="3600" dirty="0" smtClean="0"/>
              <a:t>Residents’ Opinions on Specialty Training</a:t>
            </a:r>
            <a:endParaRPr lang="en-US" sz="3600" dirty="0"/>
          </a:p>
        </p:txBody>
      </p:sp>
      <p:sp>
        <p:nvSpPr>
          <p:cNvPr id="3" name="Content Placeholder 2"/>
          <p:cNvSpPr>
            <a:spLocks noGrp="1"/>
          </p:cNvSpPr>
          <p:nvPr>
            <p:ph idx="1"/>
          </p:nvPr>
        </p:nvSpPr>
        <p:spPr/>
        <p:txBody>
          <a:bodyPr/>
          <a:lstStyle/>
          <a:p>
            <a:r>
              <a:rPr lang="en-US" dirty="0" smtClean="0"/>
              <a:t>General surgeons must become specialty trained to be successful: </a:t>
            </a:r>
            <a:r>
              <a:rPr lang="en-US" i="1" dirty="0" smtClean="0">
                <a:solidFill>
                  <a:srgbClr val="FFFF00"/>
                </a:solidFill>
              </a:rPr>
              <a:t>55% agreed</a:t>
            </a:r>
          </a:p>
          <a:p>
            <a:r>
              <a:rPr lang="en-US" dirty="0" smtClean="0"/>
              <a:t>I must complete specialty training to be competitive in the market: </a:t>
            </a:r>
            <a:r>
              <a:rPr lang="en-US" i="1" dirty="0" smtClean="0">
                <a:solidFill>
                  <a:srgbClr val="FFFF00"/>
                </a:solidFill>
              </a:rPr>
              <a:t>64% agreed</a:t>
            </a:r>
          </a:p>
          <a:p>
            <a:r>
              <a:rPr lang="en-US" dirty="0" smtClean="0"/>
              <a:t>If I complete specialty training, I’ll have a better lifestyle: </a:t>
            </a:r>
            <a:r>
              <a:rPr lang="en-US" i="1" dirty="0" smtClean="0">
                <a:solidFill>
                  <a:srgbClr val="FFFF00"/>
                </a:solidFill>
              </a:rPr>
              <a:t>63% agreed</a:t>
            </a:r>
          </a:p>
          <a:p>
            <a:r>
              <a:rPr lang="en-US" dirty="0" smtClean="0"/>
              <a:t>If I complete specialty training, I will have a better income: </a:t>
            </a:r>
            <a:r>
              <a:rPr lang="en-US" i="1" dirty="0" smtClean="0">
                <a:solidFill>
                  <a:srgbClr val="FFFF00"/>
                </a:solidFill>
              </a:rPr>
              <a:t>78% agreed</a:t>
            </a:r>
            <a:endParaRPr lang="en-US" i="1" dirty="0">
              <a:solidFill>
                <a:srgbClr val="FFFF00"/>
              </a:solidFill>
            </a:endParaRPr>
          </a:p>
        </p:txBody>
      </p:sp>
      <p:sp>
        <p:nvSpPr>
          <p:cNvPr id="4" name="TextBox 3"/>
          <p:cNvSpPr txBox="1"/>
          <p:nvPr/>
        </p:nvSpPr>
        <p:spPr>
          <a:xfrm>
            <a:off x="6836645" y="5756831"/>
            <a:ext cx="2307355" cy="369332"/>
          </a:xfrm>
          <a:prstGeom prst="rect">
            <a:avLst/>
          </a:prstGeom>
          <a:noFill/>
        </p:spPr>
        <p:txBody>
          <a:bodyPr wrap="none" rtlCol="0">
            <a:spAutoFit/>
          </a:bodyPr>
          <a:lstStyle/>
          <a:p>
            <a:r>
              <a:rPr lang="en-US" i="1" dirty="0" err="1" smtClean="0">
                <a:solidFill>
                  <a:srgbClr val="FFFFFF"/>
                </a:solidFill>
                <a:latin typeface="Times"/>
                <a:cs typeface="Times"/>
              </a:rPr>
              <a:t>JAMA</a:t>
            </a:r>
            <a:r>
              <a:rPr lang="en-US" i="1" dirty="0" smtClean="0">
                <a:solidFill>
                  <a:srgbClr val="FFFFFF"/>
                </a:solidFill>
                <a:latin typeface="Times"/>
                <a:cs typeface="Times"/>
              </a:rPr>
              <a:t> </a:t>
            </a:r>
            <a:r>
              <a:rPr lang="en-US" dirty="0" smtClean="0">
                <a:solidFill>
                  <a:srgbClr val="FFFFFF"/>
                </a:solidFill>
                <a:latin typeface="Times"/>
                <a:cs typeface="Times"/>
              </a:rPr>
              <a:t>302:1301, 2009</a:t>
            </a:r>
            <a:endParaRPr lang="en-US" dirty="0">
              <a:solidFill>
                <a:srgbClr val="FFFFFF"/>
              </a:solidFill>
              <a:latin typeface="Times"/>
              <a:cs typeface="Time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88"/>
            <a:ext cx="8940800" cy="1143000"/>
          </a:xfrm>
        </p:spPr>
        <p:txBody>
          <a:bodyPr>
            <a:normAutofit fontScale="90000"/>
          </a:bodyPr>
          <a:lstStyle/>
          <a:p>
            <a:r>
              <a:rPr lang="en-US" dirty="0" smtClean="0"/>
              <a:t>Training of a Surgeon – Should it be different if fellowship bound?</a:t>
            </a:r>
            <a:endParaRPr lang="en-US" dirty="0"/>
          </a:p>
        </p:txBody>
      </p:sp>
      <p:sp>
        <p:nvSpPr>
          <p:cNvPr id="3" name="Content Placeholder 2"/>
          <p:cNvSpPr>
            <a:spLocks noGrp="1"/>
          </p:cNvSpPr>
          <p:nvPr>
            <p:ph idx="1"/>
          </p:nvPr>
        </p:nvSpPr>
        <p:spPr/>
        <p:txBody>
          <a:bodyPr/>
          <a:lstStyle/>
          <a:p>
            <a:r>
              <a:rPr lang="en-US" dirty="0" smtClean="0"/>
              <a:t>The best training for a non-fellowship bound resident is an excellent broad-based general surgery residency</a:t>
            </a:r>
          </a:p>
          <a:p>
            <a:r>
              <a:rPr lang="en-US" dirty="0" smtClean="0"/>
              <a:t>The best training for a specialty fellowship bound resident is an excellent broad-based general surgery residency</a:t>
            </a:r>
          </a:p>
          <a:p>
            <a:r>
              <a:rPr lang="en-US" dirty="0" smtClean="0"/>
              <a:t>Being well trained in the fundamentals is the most important attribute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686800" cy="1143000"/>
          </a:xfrm>
        </p:spPr>
        <p:txBody>
          <a:bodyPr>
            <a:normAutofit/>
          </a:bodyPr>
          <a:lstStyle/>
          <a:p>
            <a:r>
              <a:rPr lang="en-US" dirty="0" smtClean="0"/>
              <a:t>Fellowship Directors’ View of Residents</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solidFill>
                  <a:srgbClr val="FFFF00"/>
                </a:solidFill>
              </a:rPr>
              <a:t>21%</a:t>
            </a:r>
            <a:r>
              <a:rPr lang="en-US" dirty="0" smtClean="0"/>
              <a:t> new fellows unprepared for operating room</a:t>
            </a:r>
          </a:p>
          <a:p>
            <a:r>
              <a:rPr lang="en-US" dirty="0" smtClean="0">
                <a:solidFill>
                  <a:srgbClr val="FFFF00"/>
                </a:solidFill>
              </a:rPr>
              <a:t>24%</a:t>
            </a:r>
            <a:r>
              <a:rPr lang="en-US" dirty="0" smtClean="0"/>
              <a:t> could not recognize signs of complication</a:t>
            </a:r>
          </a:p>
          <a:p>
            <a:r>
              <a:rPr lang="en-US" dirty="0" smtClean="0">
                <a:solidFill>
                  <a:srgbClr val="FFFF00"/>
                </a:solidFill>
              </a:rPr>
              <a:t>30%</a:t>
            </a:r>
            <a:r>
              <a:rPr lang="en-US" dirty="0" smtClean="0"/>
              <a:t> could not independently do lap </a:t>
            </a:r>
            <a:r>
              <a:rPr lang="en-US" dirty="0" err="1" smtClean="0"/>
              <a:t>chole</a:t>
            </a:r>
            <a:endParaRPr lang="en-US" dirty="0" smtClean="0"/>
          </a:p>
          <a:p>
            <a:r>
              <a:rPr lang="en-US" dirty="0" smtClean="0">
                <a:solidFill>
                  <a:srgbClr val="FFFF00"/>
                </a:solidFill>
              </a:rPr>
              <a:t>38%</a:t>
            </a:r>
            <a:r>
              <a:rPr lang="en-US" dirty="0" smtClean="0"/>
              <a:t> lacked patient ownership</a:t>
            </a:r>
          </a:p>
          <a:p>
            <a:r>
              <a:rPr lang="en-US" dirty="0" smtClean="0">
                <a:solidFill>
                  <a:srgbClr val="FFFF00"/>
                </a:solidFill>
              </a:rPr>
              <a:t>56%</a:t>
            </a:r>
            <a:r>
              <a:rPr lang="en-US" dirty="0" smtClean="0"/>
              <a:t> could not perform laparoscopic suturing</a:t>
            </a:r>
          </a:p>
          <a:p>
            <a:r>
              <a:rPr lang="en-US" dirty="0" smtClean="0">
                <a:solidFill>
                  <a:srgbClr val="FFFF00"/>
                </a:solidFill>
              </a:rPr>
              <a:t>66%</a:t>
            </a:r>
            <a:r>
              <a:rPr lang="en-US" dirty="0" smtClean="0"/>
              <a:t> could not operate for 30 minutes unsupervised in a major case</a:t>
            </a:r>
          </a:p>
        </p:txBody>
      </p:sp>
      <p:sp>
        <p:nvSpPr>
          <p:cNvPr id="4" name="TextBox 3"/>
          <p:cNvSpPr txBox="1"/>
          <p:nvPr/>
        </p:nvSpPr>
        <p:spPr>
          <a:xfrm>
            <a:off x="6635750" y="5756831"/>
            <a:ext cx="2476171" cy="369332"/>
          </a:xfrm>
          <a:prstGeom prst="rect">
            <a:avLst/>
          </a:prstGeom>
          <a:noFill/>
        </p:spPr>
        <p:txBody>
          <a:bodyPr wrap="none" rtlCol="0">
            <a:spAutoFit/>
          </a:bodyPr>
          <a:lstStyle/>
          <a:p>
            <a:r>
              <a:rPr lang="en-US" i="1" dirty="0" smtClean="0">
                <a:solidFill>
                  <a:srgbClr val="FFFFFF"/>
                </a:solidFill>
                <a:latin typeface="Times"/>
                <a:cs typeface="Times"/>
              </a:rPr>
              <a:t>Ann </a:t>
            </a:r>
            <a:r>
              <a:rPr lang="en-US" i="1" dirty="0" err="1" smtClean="0">
                <a:solidFill>
                  <a:srgbClr val="FFFFFF"/>
                </a:solidFill>
                <a:latin typeface="Times"/>
                <a:cs typeface="Times"/>
              </a:rPr>
              <a:t>Surg</a:t>
            </a:r>
            <a:r>
              <a:rPr lang="en-US" i="1" dirty="0" smtClean="0">
                <a:solidFill>
                  <a:srgbClr val="FFFFFF"/>
                </a:solidFill>
                <a:latin typeface="Times"/>
                <a:cs typeface="Times"/>
              </a:rPr>
              <a:t> </a:t>
            </a:r>
            <a:r>
              <a:rPr lang="en-US" dirty="0" smtClean="0">
                <a:solidFill>
                  <a:srgbClr val="FFFFFF"/>
                </a:solidFill>
                <a:latin typeface="Times"/>
                <a:cs typeface="Times"/>
              </a:rPr>
              <a:t>258:440, 2013</a:t>
            </a:r>
            <a:endParaRPr lang="en-US" dirty="0">
              <a:solidFill>
                <a:srgbClr val="FFFFFF"/>
              </a:solidFill>
              <a:latin typeface="Times"/>
              <a:cs typeface="Time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4082</TotalTime>
  <Words>1818</Words>
  <Application>Microsoft Macintosh PowerPoint</Application>
  <PresentationFormat>On-screen Show (4:3)</PresentationFormat>
  <Paragraphs>264</Paragraphs>
  <Slides>41</Slides>
  <Notes>4</Notes>
  <HiddenSlides>0</HiddenSlides>
  <MMClips>0</MMClips>
  <ScaleCrop>false</ScaleCrop>
  <HeadingPairs>
    <vt:vector size="4" baseType="variant">
      <vt:variant>
        <vt:lpstr>Design Template</vt:lpstr>
      </vt:variant>
      <vt:variant>
        <vt:i4>1</vt:i4>
      </vt:variant>
      <vt:variant>
        <vt:lpstr>Slide Titles</vt:lpstr>
      </vt:variant>
      <vt:variant>
        <vt:i4>41</vt:i4>
      </vt:variant>
    </vt:vector>
  </HeadingPairs>
  <TitlesOfParts>
    <vt:vector size="42" baseType="lpstr">
      <vt:lpstr>Office Theme</vt:lpstr>
      <vt:lpstr>Training of a General Surgeon:   Are we making the cut?</vt:lpstr>
      <vt:lpstr>General Surgery Residency: Two Primary Goals</vt:lpstr>
      <vt:lpstr>What Is General Surgery Training?</vt:lpstr>
      <vt:lpstr>What Is General Surgery Training?</vt:lpstr>
      <vt:lpstr>General Surgery Workforce</vt:lpstr>
      <vt:lpstr>Training of a Surgeon – Fellowship training</vt:lpstr>
      <vt:lpstr>Residents’ Opinions on Specialty Training</vt:lpstr>
      <vt:lpstr>Training of a Surgeon – Should it be different if fellowship bound?</vt:lpstr>
      <vt:lpstr>Fellowship Directors’ View of Residents</vt:lpstr>
      <vt:lpstr>Operative Training Experience</vt:lpstr>
      <vt:lpstr>Slide 11</vt:lpstr>
      <vt:lpstr>Slide 12</vt:lpstr>
      <vt:lpstr>Impact of Work Hour Restrictions</vt:lpstr>
      <vt:lpstr>Impact of Work Hour Restrictions: Resident Education</vt:lpstr>
      <vt:lpstr>Impact Work Hour Restrictions: Resident Well-Being</vt:lpstr>
      <vt:lpstr>Impact Work Hour Restrictions: Faculty Well-Being</vt:lpstr>
      <vt:lpstr>Impact of Work Hours Restrictions – Cases</vt:lpstr>
      <vt:lpstr>American Board of Surgery Exam Fail Rate</vt:lpstr>
      <vt:lpstr>The Future of Duty Hour Restrictions…</vt:lpstr>
      <vt:lpstr>Impact of Advances in Technology</vt:lpstr>
      <vt:lpstr>Impact of Changing Surgical Diseases</vt:lpstr>
      <vt:lpstr>Training of a General Surgeon – What to Do?</vt:lpstr>
      <vt:lpstr>General Surgery Milestones</vt:lpstr>
      <vt:lpstr>General Surgery Milestones: Patient Care</vt:lpstr>
      <vt:lpstr>Slide 25</vt:lpstr>
      <vt:lpstr>Faculty Assessment vs Self Assessment</vt:lpstr>
      <vt:lpstr>Training of a Surgeon-Attributes of an expert surgeon</vt:lpstr>
      <vt:lpstr>Training of a Surgeon – Becoming an expert</vt:lpstr>
      <vt:lpstr>Training of a Surgeon – Role of Simulation training</vt:lpstr>
      <vt:lpstr>Training of a Surgeon – Hallow grounds</vt:lpstr>
      <vt:lpstr>Developing Expertise and Autonomy: Learning Vector</vt:lpstr>
      <vt:lpstr>Cueing in Operative Teaching</vt:lpstr>
      <vt:lpstr>Cueing and Fading to Promote Independence</vt:lpstr>
      <vt:lpstr>Slide 34</vt:lpstr>
      <vt:lpstr>Training of a Surgeon – Learning from errors</vt:lpstr>
      <vt:lpstr>Training of a Surgeon – What is Professionalism?</vt:lpstr>
      <vt:lpstr>Training of a Surgeon – Old Professionalism</vt:lpstr>
      <vt:lpstr>Training of a Surgeon – New Professionalism</vt:lpstr>
      <vt:lpstr>History of Surgical Training – Allen Whipple, MD</vt:lpstr>
      <vt:lpstr>Summary</vt:lpstr>
      <vt:lpstr>Slide 41</vt:lpstr>
    </vt:vector>
  </TitlesOfParts>
  <Company>R Adams Cowley Shock Trauma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B. Johnson User</dc:creator>
  <cp:lastModifiedBy>Steven B. Johnson User</cp:lastModifiedBy>
  <cp:revision>47</cp:revision>
  <cp:lastPrinted>2014-10-23T14:47:07Z</cp:lastPrinted>
  <dcterms:created xsi:type="dcterms:W3CDTF">2015-02-05T16:51:44Z</dcterms:created>
  <dcterms:modified xsi:type="dcterms:W3CDTF">2015-02-05T17:03:42Z</dcterms:modified>
</cp:coreProperties>
</file>