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sldIdLst>
    <p:sldId id="517" r:id="rId2"/>
    <p:sldId id="518" r:id="rId3"/>
    <p:sldId id="323" r:id="rId4"/>
    <p:sldId id="324" r:id="rId5"/>
    <p:sldId id="303" r:id="rId6"/>
    <p:sldId id="525" r:id="rId7"/>
    <p:sldId id="526" r:id="rId8"/>
    <p:sldId id="527" r:id="rId9"/>
    <p:sldId id="528" r:id="rId10"/>
    <p:sldId id="529" r:id="rId11"/>
    <p:sldId id="441" r:id="rId12"/>
    <p:sldId id="259" r:id="rId13"/>
    <p:sldId id="260" r:id="rId14"/>
    <p:sldId id="501" r:id="rId15"/>
    <p:sldId id="502" r:id="rId16"/>
    <p:sldId id="265" r:id="rId17"/>
    <p:sldId id="267" r:id="rId18"/>
    <p:sldId id="268" r:id="rId19"/>
    <p:sldId id="278" r:id="rId20"/>
    <p:sldId id="279" r:id="rId21"/>
    <p:sldId id="280" r:id="rId22"/>
    <p:sldId id="281" r:id="rId23"/>
    <p:sldId id="285" r:id="rId24"/>
    <p:sldId id="512" r:id="rId25"/>
    <p:sldId id="510" r:id="rId26"/>
    <p:sldId id="511" r:id="rId27"/>
    <p:sldId id="521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543" r:id="rId42"/>
    <p:sldId id="544" r:id="rId43"/>
    <p:sldId id="545" r:id="rId44"/>
    <p:sldId id="546" r:id="rId45"/>
    <p:sldId id="522" r:id="rId46"/>
    <p:sldId id="520" r:id="rId47"/>
    <p:sldId id="552" r:id="rId48"/>
    <p:sldId id="553" r:id="rId49"/>
    <p:sldId id="554" r:id="rId50"/>
    <p:sldId id="516" r:id="rId51"/>
    <p:sldId id="358" r:id="rId52"/>
    <p:sldId id="356" r:id="rId53"/>
    <p:sldId id="357" r:id="rId54"/>
    <p:sldId id="312" r:id="rId55"/>
    <p:sldId id="367" r:id="rId56"/>
    <p:sldId id="370" r:id="rId57"/>
    <p:sldId id="371" r:id="rId58"/>
    <p:sldId id="372" r:id="rId59"/>
    <p:sldId id="373" r:id="rId60"/>
    <p:sldId id="374" r:id="rId61"/>
    <p:sldId id="377" r:id="rId62"/>
    <p:sldId id="378" r:id="rId63"/>
    <p:sldId id="375" r:id="rId64"/>
    <p:sldId id="376" r:id="rId65"/>
    <p:sldId id="523" r:id="rId66"/>
    <p:sldId id="384" r:id="rId67"/>
    <p:sldId id="385" r:id="rId68"/>
    <p:sldId id="386" r:id="rId69"/>
    <p:sldId id="387" r:id="rId70"/>
    <p:sldId id="389" r:id="rId71"/>
    <p:sldId id="390" r:id="rId72"/>
    <p:sldId id="399" r:id="rId73"/>
    <p:sldId id="400" r:id="rId74"/>
    <p:sldId id="401" r:id="rId75"/>
    <p:sldId id="402" r:id="rId76"/>
    <p:sldId id="403" r:id="rId77"/>
    <p:sldId id="404" r:id="rId78"/>
    <p:sldId id="405" r:id="rId79"/>
    <p:sldId id="406" r:id="rId80"/>
    <p:sldId id="509" r:id="rId81"/>
    <p:sldId id="499" r:id="rId82"/>
    <p:sldId id="555" r:id="rId83"/>
    <p:sldId id="500" r:id="rId8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B3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 autoAdjust="0"/>
  </p:normalViewPr>
  <p:slideViewPr>
    <p:cSldViewPr snapToGrid="0" snapToObjects="1">
      <p:cViewPr>
        <p:scale>
          <a:sx n="103" d="100"/>
          <a:sy n="103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199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/>
              </a:defRPr>
            </a:lvl1pPr>
          </a:lstStyle>
          <a:p>
            <a:pPr>
              <a:defRPr/>
            </a:pPr>
            <a:fld id="{5E2722E2-163C-4754-B56B-63D9F7CACC15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/>
              </a:defRPr>
            </a:lvl1pPr>
          </a:lstStyle>
          <a:p>
            <a:pPr>
              <a:defRPr/>
            </a:pPr>
            <a:fld id="{1497A0CC-C253-406C-80B9-D9CB8AF627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BF40EB-E8ED-4BF6-9D39-A76204D8885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3C4EB3-D7D9-463E-AA61-8517C4E50A26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521673-1D21-4ABF-8CE9-9C6E9BF07995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AFC30-890C-444F-9DB9-CC54F382E400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6BF404-99A2-4908-BC73-6D529F949E66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8 people with CAI and VAI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17 with 2 vessels; 3 with 3 and; 1 with 4 vessels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7E88CC-B0BC-404D-AC0D-D250196AC51D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8 patients with both CAI and VAI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4D12E0-F4C4-42F3-B868-ACE4EF707B65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B59E35-7E7F-4388-B31D-31D32D22E6C4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8 people with CAI and VAI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17 with 2 vessels; 3 with 3 and; 1 with 4 vessels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grade and location of the 163 injured vessels are shown.  Relatively even distribution among the vessels- The vast majority where grade I-II.  Pseudoaneusyms (grade III) generally occurred in carotid arteries and occluded vessels (grade IV) generally occurred in vertebral arteries. 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E6B19E-6374-4AB4-B6CD-5FCE7BB3E87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Overall, 2376 vessels were examined.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03E4A8-8094-4F4F-8FCB-0C5C66CB821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There were 2,213 negative DSAs total,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822AB4-75B4-4756-9F16-DE2AC999DE3A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BDCA8C-180B-4293-9C43-1C992B95951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of which 196 were false positive CTAs.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765C81-8E6D-48EE-8A97-BE5692EB3AA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And 163 injuries on DSA,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237A56-025F-41B2-AE7E-0CF16BC65F5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of which 52 were false negatives on CTA.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B822D9-F139-47BE-9C4F-D5518B9D80E1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With the 64 slice CTA protocol, the overall sensitivity per vessel was 68%, specificity was 91%, PPV 36%, and NPV 97%. Sensitivity for carotid artery injuries was 66% versus 72% for vertebral artery injuries.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9BA6D7-6834-4BF6-870E-039DC80C1635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We then analyzed the CTA diagnostic results for the 594 patients.  </a:t>
            </a: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8CFD8A-39B5-4F1B-9105-EC7508A94F2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We then analyzed the CTA diagnostic results for the 594 patients.  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F8CCF4-89C5-42D0-993E-C6CDD11F938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Overall sensitivity for the total 594 </a:t>
            </a:r>
            <a:r>
              <a:rPr lang="en-US" i="1" smtClean="0">
                <a:latin typeface="Arial" charset="0"/>
              </a:rPr>
              <a:t>patients</a:t>
            </a:r>
            <a:r>
              <a:rPr lang="en-US" smtClean="0">
                <a:latin typeface="Arial" charset="0"/>
              </a:rPr>
              <a:t>, sensitivity was 84%, specificity 69%, PPV 43%, and NPV 94%.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EF4E28-166C-4735-A9CC-B344FDFDE34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easiest way to show how the sensitivity per vessels was lower than sensitivity for patients is through a simple example. DSA is used as the gold standard.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1</a:t>
            </a:r>
            <a:r>
              <a:rPr lang="en-US" baseline="30000" smtClean="0">
                <a:latin typeface="Arial" charset="0"/>
              </a:rPr>
              <a:t>st</a:t>
            </a:r>
            <a:r>
              <a:rPr lang="en-US" smtClean="0">
                <a:latin typeface="Arial" charset="0"/>
              </a:rPr>
              <a:t> patient has a R ICA injury on CTA and DSA- resulting in a per vessel sensitivity of 100%.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C36949-731C-4AE6-A812-4A3732F1B24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easiest way to show how the sensitivity per vessels was lower than sensitivity for patients is through a simple example. DSA is used as the gold standard.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1</a:t>
            </a:r>
            <a:r>
              <a:rPr lang="en-US" baseline="30000" smtClean="0">
                <a:latin typeface="Arial" charset="0"/>
              </a:rPr>
              <a:t>st</a:t>
            </a:r>
            <a:r>
              <a:rPr lang="en-US" smtClean="0">
                <a:latin typeface="Arial" charset="0"/>
              </a:rPr>
              <a:t> patient has a R ICA injury on CTA and DSA- resulting in a per vessel sensitivity of 100%.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FD91CD-F1EE-4CEA-9C5B-307253617A61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2</a:t>
            </a:r>
            <a:r>
              <a:rPr lang="en-US" baseline="30000" smtClean="0">
                <a:latin typeface="Arial" charset="0"/>
              </a:rPr>
              <a:t>nd</a:t>
            </a:r>
            <a:r>
              <a:rPr lang="en-US" smtClean="0">
                <a:latin typeface="Arial" charset="0"/>
              </a:rPr>
              <a:t> patient has DSA injuries of both ICAs, but CTA only showed the R ICA, resulting in a per vessel sensitivity of 50%.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BD118B-B140-4528-A0C6-DEEC9D93C157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A400F6-3392-48F9-A28F-AD2DBBAFA01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First, let’s look at the grading system for these injuries described by Dr. Biffl in the Journal of Trauma in 1999. Grade 1 injuries as luminal irregularity or dissection with &lt;25% narrowing.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2</a:t>
            </a:r>
            <a:r>
              <a:rPr lang="en-US" baseline="30000" smtClean="0">
                <a:latin typeface="Arial" charset="0"/>
              </a:rPr>
              <a:t>nd</a:t>
            </a:r>
            <a:r>
              <a:rPr lang="en-US" smtClean="0">
                <a:latin typeface="Arial" charset="0"/>
              </a:rPr>
              <a:t> patient has DSA injuries of both ICAs, but CTA only showed the R ICA, resulting in a per vessel sensitivity of 50%.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C3A842-4D55-4D49-AC99-421FF4DB4C3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 3</a:t>
            </a:r>
            <a:r>
              <a:rPr lang="en-US" baseline="30000" smtClean="0">
                <a:latin typeface="Arial" charset="0"/>
              </a:rPr>
              <a:t>rd</a:t>
            </a:r>
            <a:r>
              <a:rPr lang="en-US" smtClean="0">
                <a:latin typeface="Arial" charset="0"/>
              </a:rPr>
              <a:t> patient has DSA injuries of both ICAs and the R VA, but CTA only showed the RVA injury- So patient 3 has a per vessel sensitivity of 33%.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4DCA7A-D6B2-492D-8469-E1880D33647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Overall, these 3 patients have a per vessel sensitivity of 50%, but a per patient sensitivity of 100%. 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1DD955-48A1-4A65-A0C9-6B7B219C5D84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Now back to the 52 false negative vessels-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they were composed of 34 carotid artery injuries and 18 vertebral artery injuries. 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There were 22 grade 1 carotids and 10 grade 1 vertebral vessel injuries.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Majority of FN grade 1 injuries.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EC0EAA-39B1-49FF-B38E-8BD11EF955F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There were 20 false negative patients-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composed of 12 carotid artery injuries and 8 vertebrals.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There were 7 grade 1 patients carotids and 3 grade 1 vertebral patients.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9BA78-3D58-4201-8F08-A490913385A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And vertebrals</a:t>
            </a: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A8E34B-BE2C-4DCA-BDD0-84939C2D1E2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102217-27C6-4956-9A55-BAEEF98FC0F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We then analyzed our 20 false negative patients by individual grade of injury and their risk for stroke.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First, for the 12 false negative carotid artery injuries, composed of 7 grade 1, 2 grade 2, and 3 grade 3 injuries. 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And then for the 8 false negative vertebral artery injuries, composed on 3 grade 1, 2 grade 2, 1 grade 3, and 2 grade 4 injuries.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By adding each of these together, the total theoretical risk of stroke equals 2.4 patients or 0.4% of the study population.  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0F36C7-CDDC-4B39-896C-983DE16054E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There were 6 (1%) procedure related complications- 1 groin abscess requiring I&amp;D, 2 iatrogenic hematomas requiring drainage.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It is important to note that there were 2 iatrogenic dissections requiring stenting and 1 stroke post DSA.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1BF211-F434-4F9C-AB33-5F4381F45F8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So, when you compare these 3 serious cerebrovascular complications (0.5% population) it is virtually identical to the morbidity associated with potential missed injuries (0.4% of population).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We are closely monitoring our protocol change from DSA to CTA screening, and there have been no strokes identified from false negative studies in the 1</a:t>
            </a:r>
            <a:r>
              <a:rPr lang="en-US" baseline="30000" smtClean="0">
                <a:latin typeface="Arial" charset="0"/>
              </a:rPr>
              <a:t>st</a:t>
            </a:r>
            <a:r>
              <a:rPr lang="en-US" smtClean="0">
                <a:latin typeface="Arial" charset="0"/>
              </a:rPr>
              <a:t> 6 months. 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92B678-FA5F-4D32-9304-B7B1B058A12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D81524-0745-4BE7-88C6-32B63175931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smtClean="0">
                <a:solidFill>
                  <a:schemeClr val="bg1"/>
                </a:solidFill>
                <a:latin typeface="Arial" charset="0"/>
              </a:rPr>
              <a:t>Grade II:   Dissection or intramural hematoma with &gt;25% luminal narrowing, intraluminal thrombus, or raised intimal flap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A717C2-DDC8-4949-970C-61921B97A64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BFC2F1-FD17-4F08-84C2-231C40030E9A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latin typeface="Arial" charset="0"/>
            </a:endParaRPr>
          </a:p>
        </p:txBody>
      </p:sp>
      <p:sp>
        <p:nvSpPr>
          <p:cNvPr id="1126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E10B6B-D10B-490A-93F8-87AC6CAE573C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382099-C9AB-4E16-B4C4-AC2CBDEA173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>
              <a:latin typeface="Arial" charset="0"/>
            </a:endParaRPr>
          </a:p>
        </p:txBody>
      </p:sp>
      <p:sp>
        <p:nvSpPr>
          <p:cNvPr id="118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507635-E05D-4A59-BDB7-F80868DC20E6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>
              <a:latin typeface="Arial" charset="0"/>
            </a:endParaRPr>
          </a:p>
        </p:txBody>
      </p:sp>
      <p:sp>
        <p:nvSpPr>
          <p:cNvPr id="1269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BD7FEF-1891-4550-914E-E7427E1260D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>
              <a:latin typeface="Arial" charset="0"/>
            </a:endParaRPr>
          </a:p>
        </p:txBody>
      </p:sp>
      <p:sp>
        <p:nvSpPr>
          <p:cNvPr id="1290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0F2D1F-6F53-426E-9E14-20C31E691A6A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C7F118-2B28-48FA-AF10-D8BF6B5A8EB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DD9A4D-9389-4CD2-BE94-B61B946897E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>
              <a:latin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C49337-DBE2-4635-AABD-094484D5C3BF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>
              <a:latin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mtClean="0">
                <a:latin typeface="Arial" charset="0"/>
                <a:ea typeface="ＭＳ Ｐゴシック" pitchFamily="34" charset="-128"/>
              </a:rPr>
              <a:t>~50,000  Blunt trauma patients evaluated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6A7EF0-571A-4FAB-8A6A-51FE1CD9FBC1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smtClean="0">
                <a:solidFill>
                  <a:schemeClr val="bg1"/>
                </a:solidFill>
                <a:latin typeface="Arial" charset="0"/>
              </a:rPr>
              <a:t>Grade III:  Pseudoaneurysm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FDDF87-02F6-4834-934B-26542E285441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B82404-7879-46A6-8B06-9B2663706F3C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latin typeface="Arial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494193-6062-4A33-A1B2-1966A549C00C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C71226-A846-4D14-BB5C-6973DCCDA8C6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smtClean="0">
                <a:solidFill>
                  <a:schemeClr val="bg1"/>
                </a:solidFill>
                <a:latin typeface="Arial" charset="0"/>
              </a:rPr>
              <a:t>Grade IV:  Complete occlusion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A9D369-A240-4548-A75F-C52A279C1E0C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sz="2400" smtClean="0">
                <a:solidFill>
                  <a:schemeClr val="bg1"/>
                </a:solidFill>
                <a:latin typeface="Arial" charset="0"/>
              </a:rPr>
              <a:t>Grade V:   Transection with extravasation or AV fistula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2AA4C2-1397-40A4-AFE2-C67AC4CA84F3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879" y="780559"/>
            <a:ext cx="8690933" cy="28198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21231"/>
            <a:ext cx="9144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2038647C-A58F-49A2-B495-9FAC35B1B41F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BC9A33EE-9D7B-436F-93DB-FD34A585C6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49DBD7B8-3381-4CC1-A7E5-CF6116A2F66F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319B1773-3A40-467A-A947-AE0D305F3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2FCB93F1-45EA-47A2-A41F-AFA12CF84AE0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C63D8FAD-C17A-4CFF-85DD-363F18C2F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25706A7F-F109-486D-9991-D8AB251D24AB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582E9D16-34AB-4EFC-B7B8-849ACCC850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9A07B792-4DBA-4932-92FC-69B4439BFE3E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55F5C795-BBAF-41FD-8B97-C87A74F46F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24D3B520-EE01-4981-819B-226E83CE61A2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8004AAE9-ED82-4506-82B9-5BA8D1CD70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13C61152-21F8-4846-8F8F-4FB3FDA6CF93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F2E2E0AA-A476-43AD-A8FB-9E8B1A533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4E0D78C1-C251-4264-8509-296FABC944B6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815552A9-A949-474C-BF4A-A3930246E6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ABFF29EF-CE57-46C1-BEE9-DAC8425FF34E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0352472A-2FB5-4B42-8756-003FCB1B6B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727013E1-F450-4368-9F5A-FFF0A2E9EE15}" type="datetimeFigureOut">
              <a:rPr lang="en-US"/>
              <a:pPr>
                <a:defRPr/>
              </a:pPr>
              <a:t>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</a:defRPr>
            </a:lvl1pPr>
          </a:lstStyle>
          <a:p>
            <a:pPr>
              <a:defRPr/>
            </a:pPr>
            <a:fld id="{8DF9ED33-2B18-4118-8CB8-99BEBAAB86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Arial"/>
          <a:ea typeface="+mj-ea"/>
          <a:cs typeface="Arial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25425" y="80963"/>
            <a:ext cx="8689975" cy="2447925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Blunt Cerebrovascular Injuries: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Diagnosis and Management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0" y="4818063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ea typeface="ＭＳ Ｐゴシック" pitchFamily="34" charset="-128"/>
              </a:rPr>
              <a:t>Elvis Presley Memorial Trauma Center</a:t>
            </a:r>
          </a:p>
          <a:p>
            <a:pPr algn="ctr"/>
            <a:r>
              <a:rPr lang="en-US" sz="2800">
                <a:solidFill>
                  <a:srgbClr val="FFFFFF"/>
                </a:solidFill>
                <a:ea typeface="ＭＳ Ｐゴシック" pitchFamily="34" charset="-128"/>
              </a:rPr>
              <a:t>Department of Surgery</a:t>
            </a:r>
          </a:p>
          <a:p>
            <a:pPr algn="ctr"/>
            <a:r>
              <a:rPr lang="en-US" sz="2800">
                <a:solidFill>
                  <a:srgbClr val="FFFFFF"/>
                </a:solidFill>
                <a:ea typeface="ＭＳ Ｐゴシック" pitchFamily="34" charset="-128"/>
              </a:rPr>
              <a:t>University of Tennessee Health Science Center</a:t>
            </a:r>
          </a:p>
          <a:p>
            <a:pPr algn="ctr"/>
            <a:r>
              <a:rPr lang="en-US" sz="2800">
                <a:solidFill>
                  <a:srgbClr val="FFFFFF"/>
                </a:solidFill>
                <a:ea typeface="ＭＳ Ｐゴシック" pitchFamily="34" charset="-128"/>
              </a:rPr>
              <a:t>Memphis, TN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2794000"/>
            <a:ext cx="91440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43</a:t>
            </a:r>
            <a:r>
              <a:rPr lang="en-US" sz="36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Annual Phoenix Surgical Symposium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Scottsdale, 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Blunt Carotid and Vertebral Injury Grades</a:t>
            </a:r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0" y="6427788"/>
            <a:ext cx="307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J Trauma 1999</a:t>
            </a:r>
            <a:endParaRPr lang="en-US" i="1">
              <a:solidFill>
                <a:srgbClr val="09FFF5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8" y="1627188"/>
            <a:ext cx="8766175" cy="4999037"/>
          </a:xfrm>
        </p:spPr>
        <p:txBody>
          <a:bodyPr rtlCol="0">
            <a:normAutofit lnSpcReduction="10000"/>
          </a:bodyPr>
          <a:lstStyle/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>
                <a:solidFill>
                  <a:srgbClr val="7F7F7F"/>
                </a:solidFill>
              </a:rPr>
              <a:t>Grade </a:t>
            </a:r>
            <a:r>
              <a:rPr lang="en-US" sz="2400" dirty="0" smtClean="0">
                <a:solidFill>
                  <a:srgbClr val="7F7F7F"/>
                </a:solidFill>
              </a:rPr>
              <a:t>I:	Luminal </a:t>
            </a:r>
            <a:r>
              <a:rPr lang="en-US" sz="2400" dirty="0">
                <a:solidFill>
                  <a:srgbClr val="7F7F7F"/>
                </a:solidFill>
              </a:rPr>
              <a:t>irregularity or dissection with </a:t>
            </a:r>
            <a:r>
              <a:rPr lang="en-US" sz="2400" dirty="0" smtClean="0">
                <a:solidFill>
                  <a:srgbClr val="7F7F7F"/>
                </a:solidFill>
              </a:rPr>
              <a:t>&lt;</a:t>
            </a:r>
            <a:r>
              <a:rPr lang="en-US" sz="2400" dirty="0">
                <a:solidFill>
                  <a:srgbClr val="7F7F7F"/>
                </a:solidFill>
              </a:rPr>
              <a:t>25% </a:t>
            </a:r>
            <a:r>
              <a:rPr lang="en-US" sz="2400" dirty="0" smtClean="0">
                <a:solidFill>
                  <a:srgbClr val="7F7F7F"/>
                </a:solidFill>
              </a:rPr>
              <a:t>narrowing</a:t>
            </a:r>
            <a:endParaRPr lang="en-US" sz="2400" dirty="0">
              <a:solidFill>
                <a:srgbClr val="7F7F7F"/>
              </a:solidFill>
            </a:endParaRP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>
                <a:solidFill>
                  <a:srgbClr val="7F7F7F"/>
                </a:solidFill>
              </a:rPr>
              <a:t>Grade II:   </a:t>
            </a:r>
            <a:r>
              <a:rPr lang="en-US" sz="2400" dirty="0" smtClean="0">
                <a:solidFill>
                  <a:srgbClr val="7F7F7F"/>
                </a:solidFill>
              </a:rPr>
              <a:t>Dissection </a:t>
            </a:r>
            <a:r>
              <a:rPr lang="en-US" sz="2400" dirty="0">
                <a:solidFill>
                  <a:srgbClr val="7F7F7F"/>
                </a:solidFill>
              </a:rPr>
              <a:t>or intramural hematoma with </a:t>
            </a:r>
            <a:r>
              <a:rPr lang="en-US" sz="2400" dirty="0" smtClean="0">
                <a:solidFill>
                  <a:srgbClr val="7F7F7F"/>
                </a:solidFill>
              </a:rPr>
              <a:t>&gt;</a:t>
            </a:r>
            <a:r>
              <a:rPr lang="en-US" sz="2400" dirty="0">
                <a:solidFill>
                  <a:srgbClr val="7F7F7F"/>
                </a:solidFill>
              </a:rPr>
              <a:t>25</a:t>
            </a:r>
            <a:r>
              <a:rPr lang="en-US" sz="2400" dirty="0" smtClean="0">
                <a:solidFill>
                  <a:srgbClr val="7F7F7F"/>
                </a:solidFill>
              </a:rPr>
              <a:t>% luminal narrowing</a:t>
            </a:r>
            <a:r>
              <a:rPr lang="en-US" sz="2400" dirty="0">
                <a:solidFill>
                  <a:srgbClr val="7F7F7F"/>
                </a:solidFill>
              </a:rPr>
              <a:t>, intraluminal </a:t>
            </a:r>
            <a:r>
              <a:rPr lang="en-US" sz="2400" dirty="0" smtClean="0">
                <a:solidFill>
                  <a:srgbClr val="7F7F7F"/>
                </a:solidFill>
              </a:rPr>
              <a:t>thrombus</a:t>
            </a:r>
            <a:r>
              <a:rPr lang="en-US" sz="2400" dirty="0">
                <a:solidFill>
                  <a:srgbClr val="7F7F7F"/>
                </a:solidFill>
              </a:rPr>
              <a:t>, </a:t>
            </a:r>
            <a:endParaRPr lang="en-US" sz="2400" dirty="0" smtClean="0">
              <a:solidFill>
                <a:srgbClr val="7F7F7F"/>
              </a:solidFill>
            </a:endParaRP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 smtClean="0">
                <a:solidFill>
                  <a:srgbClr val="7F7F7F"/>
                </a:solidFill>
              </a:rPr>
              <a:t>or </a:t>
            </a:r>
            <a:r>
              <a:rPr lang="en-US" sz="2400" dirty="0">
                <a:solidFill>
                  <a:srgbClr val="7F7F7F"/>
                </a:solidFill>
              </a:rPr>
              <a:t>raised </a:t>
            </a:r>
            <a:r>
              <a:rPr lang="en-US" sz="2400" dirty="0" smtClean="0">
                <a:solidFill>
                  <a:srgbClr val="7F7F7F"/>
                </a:solidFill>
              </a:rPr>
              <a:t>intimal </a:t>
            </a:r>
            <a:r>
              <a:rPr lang="en-US" sz="2400" dirty="0">
                <a:solidFill>
                  <a:srgbClr val="7F7F7F"/>
                </a:solidFill>
              </a:rPr>
              <a:t>flap</a:t>
            </a: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>
                <a:solidFill>
                  <a:srgbClr val="7F7F7F"/>
                </a:solidFill>
              </a:rPr>
              <a:t>Grade III:  </a:t>
            </a:r>
            <a:r>
              <a:rPr lang="en-US" sz="2400" dirty="0" err="1" smtClean="0">
                <a:solidFill>
                  <a:srgbClr val="7F7F7F"/>
                </a:solidFill>
              </a:rPr>
              <a:t>Pseudoaneurysm</a:t>
            </a:r>
            <a:endParaRPr lang="en-US" sz="2400" dirty="0">
              <a:solidFill>
                <a:srgbClr val="7F7F7F"/>
              </a:solidFill>
            </a:endParaRP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>
                <a:solidFill>
                  <a:srgbClr val="7F7F7F"/>
                </a:solidFill>
              </a:rPr>
              <a:t>Grade IV:  </a:t>
            </a:r>
            <a:r>
              <a:rPr lang="en-US" sz="2400" dirty="0" smtClean="0">
                <a:solidFill>
                  <a:srgbClr val="7F7F7F"/>
                </a:solidFill>
              </a:rPr>
              <a:t>Complete </a:t>
            </a:r>
            <a:r>
              <a:rPr lang="en-US" sz="2400" dirty="0">
                <a:solidFill>
                  <a:srgbClr val="7F7F7F"/>
                </a:solidFill>
              </a:rPr>
              <a:t>occlusion</a:t>
            </a: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/>
              <a:t>Grade V:   </a:t>
            </a:r>
            <a:r>
              <a:rPr lang="en-US" sz="2400" dirty="0" smtClean="0"/>
              <a:t>Transection </a:t>
            </a:r>
            <a:r>
              <a:rPr lang="en-US" sz="2400" dirty="0"/>
              <a:t>with </a:t>
            </a:r>
            <a:r>
              <a:rPr lang="en-US" sz="2400" dirty="0" smtClean="0"/>
              <a:t>extravasation</a:t>
            </a:r>
          </a:p>
          <a:p>
            <a:pPr marL="114300" lvl="1" indent="0" fontAlgn="auto">
              <a:lnSpc>
                <a:spcPct val="140000"/>
              </a:lnSpc>
              <a:spcAft>
                <a:spcPts val="0"/>
              </a:spcAft>
              <a:buFontTx/>
              <a:buNone/>
              <a:tabLst>
                <a:tab pos="684213" algn="l"/>
                <a:tab pos="1370013" algn="l"/>
                <a:tab pos="2112963" algn="l"/>
              </a:tabLst>
              <a:defRPr/>
            </a:pPr>
            <a:r>
              <a:rPr lang="en-US" sz="2400" dirty="0"/>
              <a:t>	</a:t>
            </a:r>
            <a:r>
              <a:rPr lang="en-US" sz="2400" dirty="0" smtClean="0"/>
              <a:t>or AV fistula</a:t>
            </a:r>
            <a:endParaRPr lang="en-US" sz="2400" dirty="0"/>
          </a:p>
        </p:txBody>
      </p:sp>
      <p:pic>
        <p:nvPicPr>
          <p:cNvPr id="30724" name="Picture 2" descr="C:\Users\Jennifer\Documents\My Dropbox\Trauma\Carotid\Southern\Powerpoint\gr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3925" y="3802063"/>
            <a:ext cx="3046413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ennifer\Documents\My Dropbox\Trauma\Carotid\Southern\Powerpoint\gr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8213" y="3802063"/>
            <a:ext cx="30670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Issues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000" smtClean="0">
                <a:latin typeface="Arial" charset="0"/>
                <a:ea typeface="ＭＳ Ｐゴシック" pitchFamily="34" charset="-128"/>
                <a:cs typeface="Arial" charset="0"/>
              </a:rPr>
              <a:t>Screening for BCVI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Risk factors alone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CTA</a:t>
            </a:r>
          </a:p>
          <a:p>
            <a:r>
              <a:rPr lang="en-US" sz="3000" smtClean="0">
                <a:latin typeface="Arial" charset="0"/>
                <a:ea typeface="ＭＳ Ｐゴシック" pitchFamily="34" charset="-128"/>
                <a:cs typeface="Arial" charset="0"/>
              </a:rPr>
              <a:t>Diagnosis of BCVI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CTA vs DSA</a:t>
            </a:r>
          </a:p>
          <a:p>
            <a:r>
              <a:rPr lang="en-US" sz="3000" smtClean="0">
                <a:latin typeface="Arial" charset="0"/>
                <a:ea typeface="ＭＳ Ｐゴシック" pitchFamily="34" charset="-128"/>
                <a:cs typeface="Arial" charset="0"/>
              </a:rPr>
              <a:t>Management of BCVI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Anticoaculation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Stent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Both</a:t>
            </a:r>
          </a:p>
          <a:p>
            <a:pPr lvl="1"/>
            <a:r>
              <a:rPr lang="en-US" sz="2600" smtClean="0">
                <a:latin typeface="Arial" charset="0"/>
                <a:ea typeface="ＭＳ Ｐゴシック" pitchFamily="34" charset="-128"/>
                <a:cs typeface="Arial" charset="0"/>
              </a:rPr>
              <a:t>Neither</a:t>
            </a:r>
          </a:p>
          <a:p>
            <a:pPr lvl="1"/>
            <a:endParaRPr lang="en-US" sz="260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Method of Screening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447800"/>
          <a:ext cx="4953000" cy="4003675"/>
        </p:xfrm>
        <a:graphic>
          <a:graphicData uri="http://schemas.openxmlformats.org/drawingml/2006/table">
            <a:tbl>
              <a:tblPr/>
              <a:tblGrid>
                <a:gridCol w="1600200"/>
                <a:gridCol w="33528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Angiography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Benefits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Gold standard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Therapeutic options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Limits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Invasive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 intensive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Method of Screening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447800"/>
          <a:ext cx="8686800" cy="4003675"/>
        </p:xfrm>
        <a:graphic>
          <a:graphicData uri="http://schemas.openxmlformats.org/drawingml/2006/table">
            <a:tbl>
              <a:tblPr/>
              <a:tblGrid>
                <a:gridCol w="1600200"/>
                <a:gridCol w="3352800"/>
                <a:gridCol w="37338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Angiography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CT-Angiography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Benefits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Gold standard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Therapeutic options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Readily available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Less invasive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Less expensive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Limits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Invasive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 intensive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Unproven reliability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CTA as a screening test? </a:t>
            </a: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14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3891"/>
                <a:gridCol w="1039091"/>
                <a:gridCol w="1639454"/>
                <a:gridCol w="1291244"/>
                <a:gridCol w="1645920"/>
              </a:tblGrid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/>
                          <a:cs typeface="Arial"/>
                        </a:rPr>
                        <a:t>Study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Slices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CTA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/>
                          <a:cs typeface="Arial"/>
                        </a:rPr>
                        <a:t>Angio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Sensitivity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7827"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Eastman (06)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162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146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98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Malhotra</a:t>
                      </a: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(07)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119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92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74</a:t>
                      </a: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CTA as a screening test? </a:t>
            </a: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640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3891"/>
                <a:gridCol w="1039091"/>
                <a:gridCol w="1639454"/>
                <a:gridCol w="1291244"/>
                <a:gridCol w="1645920"/>
              </a:tblGrid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/>
                          <a:cs typeface="Arial"/>
                        </a:rPr>
                        <a:t>Study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Slices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CTA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/>
                          <a:cs typeface="Arial"/>
                        </a:rPr>
                        <a:t>Angio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Sensitivity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204645"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Eastman (06)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162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146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98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Malhotra</a:t>
                      </a: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(07)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119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92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74</a:t>
                      </a:r>
                    </a:p>
                  </a:txBody>
                  <a:tcPr anchor="ctr"/>
                </a:tc>
              </a:tr>
              <a:tr h="389949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Sliker</a:t>
                      </a: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(08)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64</a:t>
                      </a: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Goodwin (09)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16,64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158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158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41</a:t>
                      </a:r>
                    </a:p>
                  </a:txBody>
                  <a:tcPr anchor="ctr"/>
                </a:tc>
              </a:tr>
              <a:tr h="60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DiCocco</a:t>
                      </a:r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(11)	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684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684 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33FF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Traditional Screening Criteria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Le Fort II and III fractures</a:t>
            </a:r>
          </a:p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Skull base fracture</a:t>
            </a:r>
          </a:p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Cervical spine fracture</a:t>
            </a:r>
          </a:p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Seatbelt mark</a:t>
            </a:r>
          </a:p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Horner</a:t>
            </a:r>
            <a:r>
              <a:rPr lang="ja-JP" altLang="en-US" smtClean="0">
                <a:latin typeface="Arial" charset="0"/>
                <a:cs typeface="Arial" charset="0"/>
              </a:rPr>
              <a:t>’</a:t>
            </a: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s syndrome</a:t>
            </a:r>
          </a:p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Unexplained neurologic deficit</a:t>
            </a:r>
          </a:p>
          <a:p>
            <a:endParaRPr 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5334000"/>
            <a:ext cx="89916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400">
                <a:solidFill>
                  <a:srgbClr val="FF00FF"/>
                </a:solidFill>
                <a:ea typeface="ＭＳ Ｐゴシック" pitchFamily="34" charset="-128"/>
                <a:cs typeface="Arial" charset="0"/>
              </a:rPr>
              <a:t>20% of injuries are still missed</a:t>
            </a:r>
          </a:p>
          <a:p>
            <a:endParaRPr lang="en-US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Patients screened for BCVI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Jan 2007 through May 2009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Radiology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All had angiography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32 slice CTA during initial trauma evaluation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Review charts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Radiology reports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Indications for screening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Mechanism and demographics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371600" y="1295400"/>
            <a:ext cx="640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/>
              <a:t>28,642  Trauma patients evaluated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990600" y="2057400"/>
            <a:ext cx="6858000" cy="1447800"/>
            <a:chOff x="-48" y="1008"/>
            <a:chExt cx="4320" cy="912"/>
          </a:xfrm>
        </p:grpSpPr>
        <p:sp>
          <p:nvSpPr>
            <p:cNvPr id="45070" name="Rectangle 5"/>
            <p:cNvSpPr>
              <a:spLocks noChangeArrowheads="1"/>
            </p:cNvSpPr>
            <p:nvPr/>
          </p:nvSpPr>
          <p:spPr bwMode="auto">
            <a:xfrm>
              <a:off x="-48" y="1392"/>
              <a:ext cx="432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16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748  Screened with Angio</a:t>
              </a:r>
            </a:p>
          </p:txBody>
        </p:sp>
        <p:sp>
          <p:nvSpPr>
            <p:cNvPr id="45071" name="Line 6"/>
            <p:cNvSpPr>
              <a:spLocks noChangeShapeType="1"/>
            </p:cNvSpPr>
            <p:nvPr/>
          </p:nvSpPr>
          <p:spPr bwMode="auto">
            <a:xfrm flipH="1">
              <a:off x="1872" y="1008"/>
              <a:ext cx="0" cy="52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9600" y="4876800"/>
            <a:ext cx="3733800" cy="1524000"/>
            <a:chOff x="-144" y="2064"/>
            <a:chExt cx="2352" cy="960"/>
          </a:xfrm>
        </p:grpSpPr>
        <p:sp>
          <p:nvSpPr>
            <p:cNvPr id="45068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9" name="Rectangle 11"/>
            <p:cNvSpPr>
              <a:spLocks noChangeArrowheads="1"/>
            </p:cNvSpPr>
            <p:nvPr/>
          </p:nvSpPr>
          <p:spPr bwMode="auto">
            <a:xfrm>
              <a:off x="-144" y="2592"/>
              <a:ext cx="23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78 Carotid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038600" y="4876800"/>
            <a:ext cx="3810000" cy="1677988"/>
            <a:chOff x="2016" y="2063"/>
            <a:chExt cx="2400" cy="1057"/>
          </a:xfrm>
        </p:grpSpPr>
        <p:sp>
          <p:nvSpPr>
            <p:cNvPr id="45066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7" name="Rectangle 16"/>
            <p:cNvSpPr>
              <a:spLocks noChangeArrowheads="1"/>
            </p:cNvSpPr>
            <p:nvPr/>
          </p:nvSpPr>
          <p:spPr bwMode="auto">
            <a:xfrm>
              <a:off x="2256" y="2640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65 Vertebral 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3352800"/>
            <a:ext cx="4648200" cy="1447800"/>
            <a:chOff x="1920" y="3264"/>
            <a:chExt cx="2928" cy="912"/>
          </a:xfrm>
        </p:grpSpPr>
        <p:sp>
          <p:nvSpPr>
            <p:cNvPr id="45064" name="Rectangle 18"/>
            <p:cNvSpPr>
              <a:spLocks noChangeArrowheads="1"/>
            </p:cNvSpPr>
            <p:nvPr/>
          </p:nvSpPr>
          <p:spPr bwMode="auto">
            <a:xfrm>
              <a:off x="1920" y="3792"/>
              <a:ext cx="292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117 patients with 143 BCVI</a:t>
              </a:r>
            </a:p>
          </p:txBody>
        </p:sp>
        <p:sp>
          <p:nvSpPr>
            <p:cNvPr id="45065" name="Line 6"/>
            <p:cNvSpPr>
              <a:spLocks noChangeShapeType="1"/>
            </p:cNvSpPr>
            <p:nvPr/>
          </p:nvSpPr>
          <p:spPr bwMode="auto">
            <a:xfrm flipH="1">
              <a:off x="3360" y="3264"/>
              <a:ext cx="0" cy="48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Results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05600" y="4114800"/>
            <a:ext cx="213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FF"/>
                </a:solidFill>
                <a:ea typeface="ＭＳ Ｐゴシック" pitchFamily="34" charset="-128"/>
              </a:rPr>
              <a:t>16% of those screened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Traditional Criteria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371600"/>
          <a:ext cx="8229600" cy="4572000"/>
        </p:xfrm>
        <a:graphic>
          <a:graphicData uri="http://schemas.openxmlformats.org/drawingml/2006/table">
            <a:tbl>
              <a:tblPr/>
              <a:tblGrid>
                <a:gridCol w="3429000"/>
                <a:gridCol w="2057400"/>
                <a:gridCol w="2743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# screened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with BCVI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Skull base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 Fort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Cervical spine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Neck soft tissue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Horner’s syndrome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Unexplained deficit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5"/>
          <p:cNvSpPr txBox="1">
            <a:spLocks noChangeArrowheads="1"/>
          </p:cNvSpPr>
          <p:nvPr/>
        </p:nvSpPr>
        <p:spPr bwMode="auto">
          <a:xfrm>
            <a:off x="0" y="3810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cs typeface="Arial" charset="0"/>
              </a:rPr>
              <a:t>I have no conflicts to disclose</a:t>
            </a:r>
          </a:p>
        </p:txBody>
      </p:sp>
      <p:pic>
        <p:nvPicPr>
          <p:cNvPr id="15362" name="Picture 3" descr="IMG_66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Expanded Criteria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371600"/>
          <a:ext cx="8229600" cy="5143500"/>
        </p:xfrm>
        <a:graphic>
          <a:graphicData uri="http://schemas.openxmlformats.org/drawingml/2006/table">
            <a:tbl>
              <a:tblPr/>
              <a:tblGrid>
                <a:gridCol w="3429000"/>
                <a:gridCol w="2057400"/>
                <a:gridCol w="2743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# screened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with BCVI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Skull base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 Fort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Cervical spine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Neck soft tissue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Horner’s syndrome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Unexplained deficit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Abnormal CTA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Expanded Criteria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371600"/>
          <a:ext cx="8229600" cy="5143500"/>
        </p:xfrm>
        <a:graphic>
          <a:graphicData uri="http://schemas.openxmlformats.org/drawingml/2006/table">
            <a:tbl>
              <a:tblPr/>
              <a:tblGrid>
                <a:gridCol w="3429000"/>
                <a:gridCol w="2057400"/>
                <a:gridCol w="27432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# screened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with BCVI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Skull base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 Fort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Cervical spine fx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Neck soft tissue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Horner’s syndrome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Unexplained deficit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Abnormal CTA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Abnormal CTA 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only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2438400" y="11430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/>
              <a:t> 143 BCVI</a:t>
            </a:r>
          </a:p>
        </p:txBody>
      </p:sp>
      <p:grpSp>
        <p:nvGrpSpPr>
          <p:cNvPr id="50178" name="Group 19"/>
          <p:cNvGrpSpPr>
            <a:grpSpLocks/>
          </p:cNvGrpSpPr>
          <p:nvPr/>
        </p:nvGrpSpPr>
        <p:grpSpPr bwMode="auto">
          <a:xfrm>
            <a:off x="1143000" y="2438400"/>
            <a:ext cx="3733800" cy="1371600"/>
            <a:chOff x="-144" y="2064"/>
            <a:chExt cx="2352" cy="864"/>
          </a:xfrm>
        </p:grpSpPr>
        <p:sp>
          <p:nvSpPr>
            <p:cNvPr id="50197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Rectangle 11"/>
            <p:cNvSpPr>
              <a:spLocks noChangeArrowheads="1"/>
            </p:cNvSpPr>
            <p:nvPr/>
          </p:nvSpPr>
          <p:spPr bwMode="auto">
            <a:xfrm>
              <a:off x="-144" y="2496"/>
              <a:ext cx="23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Conventional 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120</a:t>
              </a:r>
            </a:p>
          </p:txBody>
        </p:sp>
      </p:grpSp>
      <p:grpSp>
        <p:nvGrpSpPr>
          <p:cNvPr id="50179" name="Group 20"/>
          <p:cNvGrpSpPr>
            <a:grpSpLocks/>
          </p:cNvGrpSpPr>
          <p:nvPr/>
        </p:nvGrpSpPr>
        <p:grpSpPr bwMode="auto">
          <a:xfrm>
            <a:off x="4572000" y="2438400"/>
            <a:ext cx="3733800" cy="1524000"/>
            <a:chOff x="2016" y="2063"/>
            <a:chExt cx="2352" cy="960"/>
          </a:xfrm>
        </p:grpSpPr>
        <p:sp>
          <p:nvSpPr>
            <p:cNvPr id="50195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6" name="Rectangle 16"/>
            <p:cNvSpPr>
              <a:spLocks noChangeArrowheads="1"/>
            </p:cNvSpPr>
            <p:nvPr/>
          </p:nvSpPr>
          <p:spPr bwMode="auto">
            <a:xfrm>
              <a:off x="2208" y="2543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CTA only 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23</a:t>
              </a:r>
            </a:p>
          </p:txBody>
        </p:sp>
      </p:grpSp>
      <p:sp>
        <p:nvSpPr>
          <p:cNvPr id="50180" name="Line 6"/>
          <p:cNvSpPr>
            <a:spLocks noChangeShapeType="1"/>
          </p:cNvSpPr>
          <p:nvPr/>
        </p:nvSpPr>
        <p:spPr bwMode="auto">
          <a:xfrm flipH="1">
            <a:off x="4572000" y="1828800"/>
            <a:ext cx="0" cy="609600"/>
          </a:xfrm>
          <a:prstGeom prst="line">
            <a:avLst/>
          </a:prstGeom>
          <a:noFill/>
          <a:ln w="38100">
            <a:solidFill>
              <a:srgbClr val="EEEE0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Added value of CTA criterion</a:t>
            </a:r>
          </a:p>
        </p:txBody>
      </p:sp>
      <p:grpSp>
        <p:nvGrpSpPr>
          <p:cNvPr id="50182" name="Group 19"/>
          <p:cNvGrpSpPr>
            <a:grpSpLocks/>
          </p:cNvGrpSpPr>
          <p:nvPr/>
        </p:nvGrpSpPr>
        <p:grpSpPr bwMode="auto">
          <a:xfrm>
            <a:off x="228600" y="4191000"/>
            <a:ext cx="3733800" cy="1371600"/>
            <a:chOff x="288" y="2064"/>
            <a:chExt cx="2352" cy="864"/>
          </a:xfrm>
        </p:grpSpPr>
        <p:sp>
          <p:nvSpPr>
            <p:cNvPr id="50193" name="Line 8"/>
            <p:cNvSpPr>
              <a:spLocks noChangeShapeType="1"/>
            </p:cNvSpPr>
            <p:nvPr/>
          </p:nvSpPr>
          <p:spPr bwMode="auto">
            <a:xfrm flipH="1">
              <a:off x="1440" y="2064"/>
              <a:ext cx="58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Rectangle 11"/>
            <p:cNvSpPr>
              <a:spLocks noChangeArrowheads="1"/>
            </p:cNvSpPr>
            <p:nvPr/>
          </p:nvSpPr>
          <p:spPr bwMode="auto">
            <a:xfrm>
              <a:off x="288" y="2496"/>
              <a:ext cx="23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Carotid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59</a:t>
              </a:r>
            </a:p>
          </p:txBody>
        </p:sp>
      </p:grpSp>
      <p:grpSp>
        <p:nvGrpSpPr>
          <p:cNvPr id="50183" name="Group 20"/>
          <p:cNvGrpSpPr>
            <a:grpSpLocks/>
          </p:cNvGrpSpPr>
          <p:nvPr/>
        </p:nvGrpSpPr>
        <p:grpSpPr bwMode="auto">
          <a:xfrm>
            <a:off x="2209800" y="4191000"/>
            <a:ext cx="3429000" cy="1524000"/>
            <a:chOff x="1536" y="1823"/>
            <a:chExt cx="2160" cy="1152"/>
          </a:xfrm>
        </p:grpSpPr>
        <p:sp>
          <p:nvSpPr>
            <p:cNvPr id="50191" name="Line 9"/>
            <p:cNvSpPr>
              <a:spLocks noChangeShapeType="1"/>
            </p:cNvSpPr>
            <p:nvPr/>
          </p:nvSpPr>
          <p:spPr bwMode="auto">
            <a:xfrm>
              <a:off x="2016" y="1823"/>
              <a:ext cx="528" cy="461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Rectangle 16"/>
            <p:cNvSpPr>
              <a:spLocks noChangeArrowheads="1"/>
            </p:cNvSpPr>
            <p:nvPr/>
          </p:nvSpPr>
          <p:spPr bwMode="auto">
            <a:xfrm>
              <a:off x="1536" y="2351"/>
              <a:ext cx="216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Vertebral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61</a:t>
              </a:r>
            </a:p>
          </p:txBody>
        </p:sp>
      </p:grpSp>
      <p:grpSp>
        <p:nvGrpSpPr>
          <p:cNvPr id="50184" name="Group 19"/>
          <p:cNvGrpSpPr>
            <a:grpSpLocks/>
          </p:cNvGrpSpPr>
          <p:nvPr/>
        </p:nvGrpSpPr>
        <p:grpSpPr bwMode="auto">
          <a:xfrm>
            <a:off x="3810000" y="4267200"/>
            <a:ext cx="3733800" cy="1371600"/>
            <a:chOff x="288" y="2064"/>
            <a:chExt cx="2352" cy="864"/>
          </a:xfrm>
        </p:grpSpPr>
        <p:sp>
          <p:nvSpPr>
            <p:cNvPr id="50189" name="Line 8"/>
            <p:cNvSpPr>
              <a:spLocks noChangeShapeType="1"/>
            </p:cNvSpPr>
            <p:nvPr/>
          </p:nvSpPr>
          <p:spPr bwMode="auto">
            <a:xfrm flipH="1">
              <a:off x="1440" y="2064"/>
              <a:ext cx="58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Rectangle 11"/>
            <p:cNvSpPr>
              <a:spLocks noChangeArrowheads="1"/>
            </p:cNvSpPr>
            <p:nvPr/>
          </p:nvSpPr>
          <p:spPr bwMode="auto">
            <a:xfrm>
              <a:off x="288" y="2496"/>
              <a:ext cx="23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Carotid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19</a:t>
              </a:r>
            </a:p>
          </p:txBody>
        </p:sp>
      </p:grpSp>
      <p:grpSp>
        <p:nvGrpSpPr>
          <p:cNvPr id="50185" name="Group 29"/>
          <p:cNvGrpSpPr>
            <a:grpSpLocks/>
          </p:cNvGrpSpPr>
          <p:nvPr/>
        </p:nvGrpSpPr>
        <p:grpSpPr bwMode="auto">
          <a:xfrm>
            <a:off x="5791200" y="4267200"/>
            <a:ext cx="3429000" cy="1447800"/>
            <a:chOff x="1536" y="2063"/>
            <a:chExt cx="2160" cy="912"/>
          </a:xfrm>
        </p:grpSpPr>
        <p:sp>
          <p:nvSpPr>
            <p:cNvPr id="50187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576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8" name="Rectangle 16"/>
            <p:cNvSpPr>
              <a:spLocks noChangeArrowheads="1"/>
            </p:cNvSpPr>
            <p:nvPr/>
          </p:nvSpPr>
          <p:spPr bwMode="auto">
            <a:xfrm>
              <a:off x="1536" y="2495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Vertebral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4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05050" y="6096000"/>
            <a:ext cx="453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FF00FF"/>
                </a:solidFill>
                <a:ea typeface="ＭＳ Ｐゴシック" pitchFamily="34" charset="-128"/>
                <a:cs typeface="Arial" charset="0"/>
              </a:rPr>
              <a:t>16% screened for CTA only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Role of CTA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Obtain a CTA on any patient that potentially has a head, face, or cervical spine injury during initial evaluation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Obtain an angiogram for traditional screening criteria and CTA abnormalities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sz="3600" i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3600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Abnormal CTA is a screening criterion, NOT a screening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Problems with DSA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mtClean="0">
                <a:latin typeface="Arial" charset="0"/>
                <a:cs typeface="Arial" charset="0"/>
              </a:rPr>
              <a:t>Resource intensive</a:t>
            </a:r>
          </a:p>
          <a:p>
            <a:pPr>
              <a:lnSpc>
                <a:spcPct val="150000"/>
              </a:lnSpc>
            </a:pPr>
            <a:r>
              <a:rPr lang="en-US" smtClean="0">
                <a:latin typeface="Arial" charset="0"/>
                <a:cs typeface="Arial" charset="0"/>
              </a:rPr>
              <a:t>Invasive</a:t>
            </a:r>
          </a:p>
          <a:p>
            <a:pPr>
              <a:lnSpc>
                <a:spcPct val="150000"/>
              </a:lnSpc>
            </a:pPr>
            <a:r>
              <a:rPr lang="en-US" smtClean="0">
                <a:latin typeface="Arial" charset="0"/>
                <a:cs typeface="Arial" charset="0"/>
              </a:rPr>
              <a:t>Resource intensive</a:t>
            </a:r>
          </a:p>
          <a:p>
            <a:pPr>
              <a:lnSpc>
                <a:spcPct val="150000"/>
              </a:lnSpc>
            </a:pPr>
            <a:r>
              <a:rPr lang="en-US" smtClean="0">
                <a:latin typeface="Arial" charset="0"/>
                <a:cs typeface="Arial" charset="0"/>
              </a:rPr>
              <a:t>Complications</a:t>
            </a:r>
          </a:p>
          <a:p>
            <a:pPr>
              <a:lnSpc>
                <a:spcPct val="150000"/>
              </a:lnSpc>
            </a:pPr>
            <a:r>
              <a:rPr lang="en-US" smtClean="0">
                <a:latin typeface="Arial" charset="0"/>
                <a:cs typeface="Arial" charset="0"/>
              </a:rPr>
              <a:t>Resource intensive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Patients screened for BCVI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June 2011 </a:t>
            </a:r>
            <a:r>
              <a:rPr lang="en-US" dirty="0">
                <a:latin typeface="Arial" charset="0"/>
                <a:ea typeface="ＭＳ Ｐゴシック" charset="0"/>
              </a:rPr>
              <a:t>through May </a:t>
            </a:r>
            <a:r>
              <a:rPr lang="en-US" dirty="0" smtClean="0">
                <a:latin typeface="Arial" charset="0"/>
                <a:ea typeface="ＭＳ Ｐゴシック" charset="0"/>
              </a:rPr>
              <a:t>2012, revised protocol</a:t>
            </a:r>
            <a:endParaRPr lang="en-US" dirty="0">
              <a:latin typeface="Arial" charset="0"/>
              <a:ea typeface="ＭＳ Ｐゴシック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Radiology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All had angiography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i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64 </a:t>
            </a: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slice CTA </a:t>
            </a:r>
            <a:r>
              <a:rPr lang="en-US" dirty="0">
                <a:latin typeface="Arial" charset="0"/>
                <a:ea typeface="ＭＳ Ｐゴシック" charset="0"/>
              </a:rPr>
              <a:t>during initial trauma evaluation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Review charts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Radiology reports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Indications for screening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Mechanism and demographics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/>
          <p:cNvSpPr>
            <a:spLocks noChangeArrowheads="1"/>
          </p:cNvSpPr>
          <p:nvPr/>
        </p:nvSpPr>
        <p:spPr bwMode="auto">
          <a:xfrm>
            <a:off x="0" y="15875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/>
              <a:t>594 Screened with CTA and DSA</a:t>
            </a:r>
          </a:p>
        </p:txBody>
      </p:sp>
      <p:grpSp>
        <p:nvGrpSpPr>
          <p:cNvPr id="56322" name="Group 19"/>
          <p:cNvGrpSpPr>
            <a:grpSpLocks/>
          </p:cNvGrpSpPr>
          <p:nvPr/>
        </p:nvGrpSpPr>
        <p:grpSpPr bwMode="auto">
          <a:xfrm>
            <a:off x="1149350" y="4114800"/>
            <a:ext cx="3733800" cy="1870075"/>
            <a:chOff x="-144" y="2064"/>
            <a:chExt cx="2352" cy="1178"/>
          </a:xfrm>
        </p:grpSpPr>
        <p:sp>
          <p:nvSpPr>
            <p:cNvPr id="56329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Rectangle 11"/>
            <p:cNvSpPr>
              <a:spLocks noChangeArrowheads="1"/>
            </p:cNvSpPr>
            <p:nvPr/>
          </p:nvSpPr>
          <p:spPr bwMode="auto">
            <a:xfrm>
              <a:off x="-144" y="2592"/>
              <a:ext cx="2352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99 Carotid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61%</a:t>
              </a:r>
            </a:p>
          </p:txBody>
        </p:sp>
      </p:grpSp>
      <p:grpSp>
        <p:nvGrpSpPr>
          <p:cNvPr id="56323" name="Group 20"/>
          <p:cNvGrpSpPr>
            <a:grpSpLocks/>
          </p:cNvGrpSpPr>
          <p:nvPr/>
        </p:nvGrpSpPr>
        <p:grpSpPr bwMode="auto">
          <a:xfrm>
            <a:off x="4578350" y="4114800"/>
            <a:ext cx="3810000" cy="1870075"/>
            <a:chOff x="2016" y="2063"/>
            <a:chExt cx="2400" cy="1178"/>
          </a:xfrm>
        </p:grpSpPr>
        <p:sp>
          <p:nvSpPr>
            <p:cNvPr id="56327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8" name="Rectangle 16"/>
            <p:cNvSpPr>
              <a:spLocks noChangeArrowheads="1"/>
            </p:cNvSpPr>
            <p:nvPr/>
          </p:nvSpPr>
          <p:spPr bwMode="auto">
            <a:xfrm>
              <a:off x="2256" y="2640"/>
              <a:ext cx="2160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64 Vertebral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/>
                <a:t>39% </a:t>
              </a:r>
            </a:p>
          </p:txBody>
        </p:sp>
      </p:grpSp>
      <p:sp>
        <p:nvSpPr>
          <p:cNvPr id="56324" name="Rectangle 18"/>
          <p:cNvSpPr>
            <a:spLocks noChangeArrowheads="1"/>
          </p:cNvSpPr>
          <p:nvPr/>
        </p:nvSpPr>
        <p:spPr bwMode="auto">
          <a:xfrm>
            <a:off x="0" y="3336925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/>
              <a:t>128 patients with 163 BCVI</a:t>
            </a:r>
          </a:p>
        </p:txBody>
      </p:sp>
      <p:sp>
        <p:nvSpPr>
          <p:cNvPr id="56325" name="Line 6"/>
          <p:cNvSpPr>
            <a:spLocks noChangeShapeType="1"/>
          </p:cNvSpPr>
          <p:nvPr/>
        </p:nvSpPr>
        <p:spPr bwMode="auto">
          <a:xfrm flipH="1">
            <a:off x="4578350" y="2425700"/>
            <a:ext cx="0" cy="762000"/>
          </a:xfrm>
          <a:prstGeom prst="line">
            <a:avLst/>
          </a:prstGeom>
          <a:noFill/>
          <a:ln w="38100">
            <a:solidFill>
              <a:srgbClr val="EEEE0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BCVI by Grade and Location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1038" y="2293938"/>
          <a:ext cx="7800975" cy="36845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0380"/>
                <a:gridCol w="1950380"/>
                <a:gridCol w="1950380"/>
                <a:gridCol w="1950380"/>
              </a:tblGrid>
              <a:tr h="683375">
                <a:tc>
                  <a:txBody>
                    <a:bodyPr/>
                    <a:lstStyle/>
                    <a:p>
                      <a:pPr algn="ctr"/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Grade</a:t>
                      </a:r>
                      <a:endParaRPr lang="en-US" sz="2800" b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Carotids</a:t>
                      </a:r>
                      <a:endParaRPr lang="en-US" sz="2800" b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Vertebrals</a:t>
                      </a:r>
                      <a:endParaRPr lang="en-US" sz="2800" b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Total </a:t>
                      </a:r>
                      <a:endParaRPr lang="en-US" sz="2800" b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00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39 %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00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27 %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00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16 %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00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17 %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00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840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# vessels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2376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# vessels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2376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196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979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1038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90488"/>
            <a:ext cx="54959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# vessels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2376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196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979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1038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Injury (DSA+)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# vessels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False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True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2376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196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979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34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65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1038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Injury (DSA+)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# vessels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False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True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2376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196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979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34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65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1188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1038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18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46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CTA Diagnostics per Vessel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09788"/>
          <a:ext cx="8229600" cy="4008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0175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Carotids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Vertebrals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Overall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Sensitivity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66%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72%</a:t>
                      </a: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68%</a:t>
                      </a: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Specificity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90%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92%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91%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PPV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37%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36%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NPV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97%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98%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97%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9" name="Straight Connector 8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Patient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Injury (DSA+)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#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patients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False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True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323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108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431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58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461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47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Results per Patient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52488" y="1789113"/>
          <a:ext cx="7439025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422"/>
                <a:gridCol w="1209315"/>
                <a:gridCol w="1219986"/>
                <a:gridCol w="1187355"/>
                <a:gridCol w="1241947"/>
                <a:gridCol w="1201003"/>
              </a:tblGrid>
              <a:tr h="460452">
                <a:tc grid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No Injury (DSA-)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Injury (DSA+)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35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# </a:t>
                      </a:r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patients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True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False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-)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False -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(CTA +)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True +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30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Overall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323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143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108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6414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Carotid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431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82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23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58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8801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Vertebral</a:t>
                      </a:r>
                    </a:p>
                  </a:txBody>
                  <a:tcPr marL="73025" marR="73025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594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461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14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47</a:t>
                      </a:r>
                      <a:endParaRPr lang="en-US" sz="2400" b="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CTA Diagnostics per Patient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09788"/>
          <a:ext cx="8229600" cy="4008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0175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Carotids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Vertebrals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Overall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Sensitivity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72%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77%</a:t>
                      </a: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84%</a:t>
                      </a:r>
                    </a:p>
                  </a:txBody>
                  <a:tcPr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Specificity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84%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86%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69%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PPV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41%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43%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801757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NPV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95%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97%</a:t>
                      </a:r>
                      <a:endParaRPr lang="en-US" sz="2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/>
                          <a:cs typeface="Arial"/>
                        </a:rPr>
                        <a:t>94%</a:t>
                      </a:r>
                      <a:endParaRPr lang="en-US" sz="2800" b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9" name="Straight Connector 8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78930" name="Group 8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78931" name="TextBox 11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78932" name="TextBox 12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0981" name="Group 8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80982" name="TextBox 11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80983" name="TextBox 12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3028" name="Group 8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83029" name="TextBox 11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83030" name="TextBox 12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8425"/>
            <a:ext cx="822960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>
          <a:xfrm>
            <a:off x="0" y="3892550"/>
            <a:ext cx="5842000" cy="1533525"/>
          </a:xfrm>
          <a:prstGeom prst="wedgeRectCallout">
            <a:avLst>
              <a:gd name="adj1" fmla="val 61483"/>
              <a:gd name="adj2" fmla="val -53519"/>
            </a:avLst>
          </a:prstGeom>
          <a:solidFill>
            <a:srgbClr val="FFFFFF"/>
          </a:solidFill>
          <a:ln>
            <a:solidFill>
              <a:srgbClr val="05FF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On the morning of March 18, Brittanie developed a high fever and lost consciousness … she died at 5:15 p.m., nearly 48 hours after she had been struck and two days shy of her 14</a:t>
            </a:r>
            <a:r>
              <a:rPr lang="en-US" sz="2000" baseline="30000" dirty="0">
                <a:solidFill>
                  <a:srgbClr val="000000"/>
                </a:solidFill>
                <a:latin typeface="Helvetica"/>
                <a:cs typeface="Helvetica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 birthday. 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3165475" y="4294188"/>
            <a:ext cx="5840413" cy="2481262"/>
          </a:xfrm>
          <a:prstGeom prst="wedgeRectCallout">
            <a:avLst>
              <a:gd name="adj1" fmla="val -89156"/>
              <a:gd name="adj2" fmla="val -56430"/>
            </a:avLst>
          </a:prstGeom>
          <a:solidFill>
            <a:srgbClr val="FFFFFF"/>
          </a:solidFill>
          <a:ln>
            <a:solidFill>
              <a:srgbClr val="05FF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After Brittanie was struck, she retained consciousness and was taken by ambulance to Columbus Children’s Hospital for observation and to receive stitches for a small gash.  In the emergency room she suffered a seizure and was admitted to the hospital and by the next day she was conscious, communicative, and able to walk around in the hospital.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893763" y="3119438"/>
            <a:ext cx="5324475" cy="1968500"/>
          </a:xfrm>
          <a:prstGeom prst="wedgeRectCallout">
            <a:avLst>
              <a:gd name="adj1" fmla="val 50659"/>
              <a:gd name="adj2" fmla="val 811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“This is just an incredibly rare thing,” David </a:t>
            </a:r>
            <a:r>
              <a:rPr lang="en-US" sz="2000" dirty="0" err="1">
                <a:solidFill>
                  <a:schemeClr val="bg1"/>
                </a:solidFill>
                <a:latin typeface="Helvetica"/>
                <a:cs typeface="Helvetica"/>
              </a:rPr>
              <a:t>Miltzman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, a Georgetown University emergency room doctor and expert on hockey injuries, told The Columbus Dispatch. “I wouldn’t have thought of that, and anyone who says they would have is lying.”</a:t>
            </a:r>
            <a:endParaRPr lang="en-US" sz="2000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5075" name="Group 8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85076" name="TextBox 11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85077" name="TextBox 12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7125" name="Group 16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87126" name="TextBox 17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87127" name="TextBox 18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per Vessel / per Patient Sensitivity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1400"/>
          <a:ext cx="8229600" cy="3995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443888">
                <a:tc gridSpan="6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LICA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RV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LV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Vessel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1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2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Patient 3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CTA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  <a:latin typeface="Arial"/>
                        </a:rPr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33%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888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DSA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+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-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443888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Arial"/>
                        </a:rPr>
                        <a:t>Total</a:t>
                      </a:r>
                      <a:endParaRPr lang="en-US" sz="2000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Arial"/>
                        </a:rPr>
                        <a:t>50%</a:t>
                      </a:r>
                      <a:endParaRPr lang="en-US" sz="2000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Arial"/>
                        </a:rPr>
                        <a:t>100%</a:t>
                      </a:r>
                      <a:endParaRPr lang="en-US" sz="2000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9173" name="Group 10"/>
          <p:cNvGrpSpPr>
            <a:grpSpLocks/>
          </p:cNvGrpSpPr>
          <p:nvPr/>
        </p:nvGrpSpPr>
        <p:grpSpPr bwMode="auto">
          <a:xfrm>
            <a:off x="2917825" y="1633538"/>
            <a:ext cx="2989263" cy="830262"/>
            <a:chOff x="1763485" y="2111829"/>
            <a:chExt cx="2070382" cy="830997"/>
          </a:xfrm>
        </p:grpSpPr>
        <p:sp>
          <p:nvSpPr>
            <p:cNvPr id="89174" name="TextBox 6"/>
            <p:cNvSpPr txBox="1">
              <a:spLocks noChangeArrowheads="1"/>
            </p:cNvSpPr>
            <p:nvPr/>
          </p:nvSpPr>
          <p:spPr bwMode="auto">
            <a:xfrm>
              <a:off x="1763485" y="2250329"/>
              <a:ext cx="1270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Sensitivity =</a:t>
              </a:r>
            </a:p>
          </p:txBody>
        </p:sp>
        <p:sp>
          <p:nvSpPr>
            <p:cNvPr id="89175" name="TextBox 7"/>
            <p:cNvSpPr txBox="1">
              <a:spLocks noChangeArrowheads="1"/>
            </p:cNvSpPr>
            <p:nvPr/>
          </p:nvSpPr>
          <p:spPr bwMode="auto">
            <a:xfrm>
              <a:off x="2910602" y="2111829"/>
              <a:ext cx="92326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</a:p>
            <a:p>
              <a:pPr algn="ctr"/>
              <a:r>
                <a:rPr lang="en-US" sz="2400">
                  <a:solidFill>
                    <a:srgbClr val="00FF00"/>
                  </a:solidFill>
                </a:rPr>
                <a:t>TP</a:t>
              </a:r>
              <a:r>
                <a:rPr lang="en-US" sz="2400">
                  <a:solidFill>
                    <a:srgbClr val="FFFFFF"/>
                  </a:solidFill>
                </a:rPr>
                <a:t> + </a:t>
              </a:r>
              <a:r>
                <a:rPr lang="en-US" sz="2400">
                  <a:solidFill>
                    <a:srgbClr val="FF0000"/>
                  </a:solidFill>
                </a:rPr>
                <a:t>FN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034521" y="2528122"/>
              <a:ext cx="641016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False Negatives per Vessel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139" name="TextBox 5"/>
          <p:cNvSpPr txBox="1">
            <a:spLocks noChangeArrowheads="1"/>
          </p:cNvSpPr>
          <p:nvPr/>
        </p:nvSpPr>
        <p:spPr bwMode="auto">
          <a:xfrm>
            <a:off x="0" y="197643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52 false negative CTAs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11113" y="4062413"/>
            <a:ext cx="8897938" cy="2493962"/>
            <a:chOff x="-11081" y="4062287"/>
            <a:chExt cx="8897468" cy="2494161"/>
          </a:xfrm>
        </p:grpSpPr>
        <p:sp>
          <p:nvSpPr>
            <p:cNvPr id="91147" name="TextBox 8"/>
            <p:cNvSpPr txBox="1">
              <a:spLocks noChangeArrowheads="1"/>
            </p:cNvSpPr>
            <p:nvPr/>
          </p:nvSpPr>
          <p:spPr bwMode="auto">
            <a:xfrm>
              <a:off x="-11081" y="5171453"/>
              <a:ext cx="3489387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FFFF"/>
                  </a:solidFill>
                </a:rPr>
                <a:t>22 Grade 1</a:t>
              </a:r>
            </a:p>
            <a:p>
              <a:pPr algn="ctr"/>
              <a:r>
                <a:rPr lang="en-US" sz="2800">
                  <a:solidFill>
                    <a:srgbClr val="00FFFF"/>
                  </a:solidFill>
                </a:rPr>
                <a:t>65%</a:t>
              </a:r>
            </a:p>
            <a:p>
              <a:pPr algn="ctr"/>
              <a:endParaRPr lang="en-US" sz="2800">
                <a:solidFill>
                  <a:srgbClr val="00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187852" y="4089276"/>
              <a:ext cx="0" cy="1082761"/>
            </a:xfrm>
            <a:prstGeom prst="straightConnector1">
              <a:avLst/>
            </a:prstGeom>
            <a:ln>
              <a:solidFill>
                <a:srgbClr val="FFFFFF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1149" name="TextBox 17"/>
            <p:cNvSpPr txBox="1">
              <a:spLocks noChangeArrowheads="1"/>
            </p:cNvSpPr>
            <p:nvPr/>
          </p:nvSpPr>
          <p:spPr bwMode="auto">
            <a:xfrm>
              <a:off x="5488764" y="5144710"/>
              <a:ext cx="339762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FFFF"/>
                  </a:solidFill>
                </a:rPr>
                <a:t>10 Grade 1</a:t>
              </a:r>
            </a:p>
            <a:p>
              <a:pPr algn="ctr"/>
              <a:r>
                <a:rPr lang="en-US" sz="2800">
                  <a:solidFill>
                    <a:srgbClr val="00FFFF"/>
                  </a:solidFill>
                </a:rPr>
                <a:t>56%</a:t>
              </a:r>
            </a:p>
            <a:p>
              <a:pPr algn="ctr"/>
              <a:endParaRPr lang="en-US" sz="2800">
                <a:solidFill>
                  <a:srgbClr val="00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43014" y="4062287"/>
              <a:ext cx="0" cy="108276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914400" y="2498725"/>
            <a:ext cx="7372350" cy="1563688"/>
            <a:chOff x="914400" y="2499155"/>
            <a:chExt cx="7372508" cy="1563132"/>
          </a:xfrm>
        </p:grpSpPr>
        <p:grpSp>
          <p:nvGrpSpPr>
            <p:cNvPr id="91142" name="Group 20"/>
            <p:cNvGrpSpPr>
              <a:grpSpLocks/>
            </p:cNvGrpSpPr>
            <p:nvPr/>
          </p:nvGrpSpPr>
          <p:grpSpPr bwMode="auto">
            <a:xfrm>
              <a:off x="914400" y="3539067"/>
              <a:ext cx="7372508" cy="523220"/>
              <a:chOff x="914400" y="3539067"/>
              <a:chExt cx="7372508" cy="523220"/>
            </a:xfrm>
          </p:grpSpPr>
          <p:sp>
            <p:nvSpPr>
              <p:cNvPr id="91145" name="TextBox 6"/>
              <p:cNvSpPr txBox="1">
                <a:spLocks noChangeArrowheads="1"/>
              </p:cNvSpPr>
              <p:nvPr/>
            </p:nvSpPr>
            <p:spPr bwMode="auto">
              <a:xfrm>
                <a:off x="914400" y="3539067"/>
                <a:ext cx="176157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FF"/>
                    </a:solidFill>
                  </a:rPr>
                  <a:t>34 carotid</a:t>
                </a:r>
              </a:p>
            </p:txBody>
          </p:sp>
          <p:sp>
            <p:nvSpPr>
              <p:cNvPr id="91146" name="TextBox 7"/>
              <p:cNvSpPr txBox="1">
                <a:spLocks noChangeArrowheads="1"/>
              </p:cNvSpPr>
              <p:nvPr/>
            </p:nvSpPr>
            <p:spPr bwMode="auto">
              <a:xfrm>
                <a:off x="6206065" y="3539067"/>
                <a:ext cx="208084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FF"/>
                    </a:solidFill>
                  </a:rPr>
                  <a:t>18 vertebral</a:t>
                </a:r>
              </a:p>
            </p:txBody>
          </p:sp>
        </p:grpSp>
        <p:cxnSp>
          <p:nvCxnSpPr>
            <p:cNvPr id="5" name="Straight Arrow Connector 4"/>
            <p:cNvCxnSpPr>
              <a:stCxn id="91139" idx="2"/>
              <a:endCxn id="91146" idx="0"/>
            </p:cNvCxnSpPr>
            <p:nvPr/>
          </p:nvCxnSpPr>
          <p:spPr>
            <a:xfrm>
              <a:off x="4572078" y="2499155"/>
              <a:ext cx="2674995" cy="1039443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1139" idx="2"/>
              <a:endCxn id="91145" idx="0"/>
            </p:cNvCxnSpPr>
            <p:nvPr/>
          </p:nvCxnSpPr>
          <p:spPr>
            <a:xfrm flipH="1">
              <a:off x="1795482" y="2499155"/>
              <a:ext cx="2776597" cy="1039443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False Negatives per Patient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0" y="197643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20 false negative CTAs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914400" y="2498725"/>
            <a:ext cx="7172325" cy="1563688"/>
            <a:chOff x="914400" y="2499155"/>
            <a:chExt cx="7172809" cy="1563132"/>
          </a:xfrm>
        </p:grpSpPr>
        <p:sp>
          <p:nvSpPr>
            <p:cNvPr id="93194" name="TextBox 6"/>
            <p:cNvSpPr txBox="1">
              <a:spLocks noChangeArrowheads="1"/>
            </p:cNvSpPr>
            <p:nvPr/>
          </p:nvSpPr>
          <p:spPr bwMode="auto">
            <a:xfrm>
              <a:off x="914400" y="3539067"/>
              <a:ext cx="176157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12 carotid</a:t>
              </a:r>
            </a:p>
          </p:txBody>
        </p:sp>
        <p:sp>
          <p:nvSpPr>
            <p:cNvPr id="93195" name="TextBox 7"/>
            <p:cNvSpPr txBox="1">
              <a:spLocks noChangeArrowheads="1"/>
            </p:cNvSpPr>
            <p:nvPr/>
          </p:nvSpPr>
          <p:spPr bwMode="auto">
            <a:xfrm>
              <a:off x="6206065" y="3539067"/>
              <a:ext cx="1881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8 vertebral</a:t>
              </a:r>
            </a:p>
          </p:txBody>
        </p:sp>
        <p:cxnSp>
          <p:nvCxnSpPr>
            <p:cNvPr id="11" name="Straight Arrow Connector 10"/>
            <p:cNvCxnSpPr>
              <a:stCxn id="93187" idx="2"/>
              <a:endCxn id="93194" idx="0"/>
            </p:cNvCxnSpPr>
            <p:nvPr/>
          </p:nvCxnSpPr>
          <p:spPr>
            <a:xfrm flipH="1">
              <a:off x="1795522" y="2499155"/>
              <a:ext cx="2776724" cy="1039443"/>
            </a:xfrm>
            <a:prstGeom prst="straightConnector1">
              <a:avLst/>
            </a:prstGeom>
            <a:ln>
              <a:solidFill>
                <a:srgbClr val="FFFFFF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3187" idx="2"/>
              <a:endCxn id="93195" idx="0"/>
            </p:cNvCxnSpPr>
            <p:nvPr/>
          </p:nvCxnSpPr>
          <p:spPr>
            <a:xfrm>
              <a:off x="4572247" y="2499155"/>
              <a:ext cx="2575099" cy="1039443"/>
            </a:xfrm>
            <a:prstGeom prst="straightConnector1">
              <a:avLst/>
            </a:prstGeom>
            <a:ln>
              <a:solidFill>
                <a:srgbClr val="FFFFFF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11113" y="4062413"/>
            <a:ext cx="8897938" cy="2493962"/>
            <a:chOff x="-11081" y="4062287"/>
            <a:chExt cx="8897468" cy="2494161"/>
          </a:xfrm>
        </p:grpSpPr>
        <p:sp>
          <p:nvSpPr>
            <p:cNvPr id="93190" name="TextBox 8"/>
            <p:cNvSpPr txBox="1">
              <a:spLocks noChangeArrowheads="1"/>
            </p:cNvSpPr>
            <p:nvPr/>
          </p:nvSpPr>
          <p:spPr bwMode="auto">
            <a:xfrm>
              <a:off x="-11081" y="5171453"/>
              <a:ext cx="3489387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FFFF"/>
                  </a:solidFill>
                </a:rPr>
                <a:t>7 Grade 1</a:t>
              </a:r>
            </a:p>
            <a:p>
              <a:pPr algn="ctr"/>
              <a:r>
                <a:rPr lang="en-US" sz="2800">
                  <a:solidFill>
                    <a:srgbClr val="00FFFF"/>
                  </a:solidFill>
                </a:rPr>
                <a:t>58%</a:t>
              </a:r>
            </a:p>
            <a:p>
              <a:pPr algn="ctr"/>
              <a:endParaRPr lang="en-US" sz="2800">
                <a:solidFill>
                  <a:srgbClr val="00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187852" y="4089276"/>
              <a:ext cx="0" cy="1082761"/>
            </a:xfrm>
            <a:prstGeom prst="straightConnector1">
              <a:avLst/>
            </a:prstGeom>
            <a:ln>
              <a:solidFill>
                <a:srgbClr val="FFFFFF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192" name="TextBox 17"/>
            <p:cNvSpPr txBox="1">
              <a:spLocks noChangeArrowheads="1"/>
            </p:cNvSpPr>
            <p:nvPr/>
          </p:nvSpPr>
          <p:spPr bwMode="auto">
            <a:xfrm>
              <a:off x="5488764" y="5144710"/>
              <a:ext cx="339762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FFFF"/>
                  </a:solidFill>
                </a:rPr>
                <a:t>3 Grade 1</a:t>
              </a:r>
            </a:p>
            <a:p>
              <a:pPr algn="ctr"/>
              <a:r>
                <a:rPr lang="en-US" sz="2800">
                  <a:solidFill>
                    <a:srgbClr val="00FFFF"/>
                  </a:solidFill>
                </a:rPr>
                <a:t>38%</a:t>
              </a:r>
            </a:p>
            <a:p>
              <a:pPr algn="ctr"/>
              <a:endParaRPr lang="en-US" sz="2800">
                <a:solidFill>
                  <a:srgbClr val="00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43014" y="4062287"/>
              <a:ext cx="0" cy="1082761"/>
            </a:xfrm>
            <a:prstGeom prst="straightConnector1">
              <a:avLst/>
            </a:prstGeom>
            <a:ln>
              <a:solidFill>
                <a:srgbClr val="FFFFFF"/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Follow-Up DSA after 1 Week by Initial Grade of Injury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11325"/>
          <a:ext cx="8345488" cy="4794250"/>
        </p:xfrm>
        <a:graphic>
          <a:graphicData uri="http://schemas.openxmlformats.org/drawingml/2006/table">
            <a:tbl>
              <a:tblPr/>
              <a:tblGrid>
                <a:gridCol w="1855788"/>
                <a:gridCol w="1298575"/>
                <a:gridCol w="1296987"/>
                <a:gridCol w="1298575"/>
                <a:gridCol w="1298575"/>
                <a:gridCol w="129698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Carotids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Improved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71%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Unchanged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91%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Worse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Vertebrals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Improved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58%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Unchanged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84%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Worse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Stroke Rates By Injury Grade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07963" y="1731963"/>
          <a:ext cx="8791575" cy="4211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8215"/>
                <a:gridCol w="1758215"/>
                <a:gridCol w="1758215"/>
                <a:gridCol w="1758215"/>
                <a:gridCol w="1758215"/>
              </a:tblGrid>
              <a:tr h="53986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Carotid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Injury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Vertebral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Injury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971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Worst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Injury Grade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Total 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% Stroke 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Total 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% Stroke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9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I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81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53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9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II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58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30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9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III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78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17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18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22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9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IV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55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56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18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9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V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9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77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7330" name="Text Box 4"/>
          <p:cNvSpPr txBox="1">
            <a:spLocks noChangeArrowheads="1"/>
          </p:cNvSpPr>
          <p:nvPr/>
        </p:nvSpPr>
        <p:spPr bwMode="auto">
          <a:xfrm>
            <a:off x="1582738" y="6427788"/>
            <a:ext cx="6634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Ann Surg 2002 and Stein et al, J Trauma 2007 </a:t>
            </a:r>
            <a:endParaRPr lang="en-US" i="1">
              <a:solidFill>
                <a:srgbClr val="09FF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Theoretical Risk of Stroke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6700"/>
            <a:ext cx="8229600" cy="42973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For 12 </a:t>
            </a:r>
            <a:r>
              <a:rPr lang="en-US" sz="2200" dirty="0" smtClean="0"/>
              <a:t>FN CAI on CTA:</a:t>
            </a: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(7 Grade </a:t>
            </a:r>
            <a:r>
              <a:rPr lang="en-US" sz="2200" dirty="0" smtClean="0"/>
              <a:t>I) </a:t>
            </a:r>
            <a:r>
              <a:rPr lang="en-US" sz="2200" dirty="0"/>
              <a:t>x </a:t>
            </a:r>
            <a:r>
              <a:rPr lang="en-US" sz="2200" dirty="0" smtClean="0"/>
              <a:t>(6% </a:t>
            </a:r>
            <a:r>
              <a:rPr lang="en-US" sz="2200" dirty="0"/>
              <a:t>SR </a:t>
            </a:r>
            <a:r>
              <a:rPr lang="en-US" sz="2200" dirty="0" smtClean="0"/>
              <a:t>for </a:t>
            </a:r>
            <a:r>
              <a:rPr lang="en-US" sz="2200" dirty="0"/>
              <a:t>Grade </a:t>
            </a:r>
            <a:r>
              <a:rPr lang="en-US" sz="2200" dirty="0" smtClean="0"/>
              <a:t>I) 		=  0.42 </a:t>
            </a:r>
            <a:r>
              <a:rPr lang="en-US" sz="2200" dirty="0"/>
              <a:t>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(2 Grade </a:t>
            </a:r>
            <a:r>
              <a:rPr lang="en-US" sz="2200" dirty="0" smtClean="0"/>
              <a:t>II) </a:t>
            </a:r>
            <a:r>
              <a:rPr lang="en-US" sz="2200" dirty="0"/>
              <a:t>x </a:t>
            </a:r>
            <a:r>
              <a:rPr lang="en-US" sz="2200" dirty="0" smtClean="0"/>
              <a:t>(10% </a:t>
            </a:r>
            <a:r>
              <a:rPr lang="en-US" sz="2200" dirty="0"/>
              <a:t>SR for Grade </a:t>
            </a:r>
            <a:r>
              <a:rPr lang="en-US" sz="2200" dirty="0" smtClean="0"/>
              <a:t>II)	 	=  0.20 </a:t>
            </a:r>
            <a:r>
              <a:rPr lang="en-US" sz="2200" dirty="0"/>
              <a:t>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(3 Grade </a:t>
            </a:r>
            <a:r>
              <a:rPr lang="en-US" sz="2200" dirty="0" smtClean="0"/>
              <a:t>III) </a:t>
            </a:r>
            <a:r>
              <a:rPr lang="en-US" sz="2200" dirty="0"/>
              <a:t>x </a:t>
            </a:r>
            <a:r>
              <a:rPr lang="en-US" sz="2200" dirty="0" smtClean="0"/>
              <a:t>(17% </a:t>
            </a:r>
            <a:r>
              <a:rPr lang="en-US" sz="2200" dirty="0"/>
              <a:t>SR for Grade </a:t>
            </a:r>
            <a:r>
              <a:rPr lang="en-US" sz="2200" dirty="0" smtClean="0"/>
              <a:t>III)   	=  0.51 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For 8 </a:t>
            </a:r>
            <a:r>
              <a:rPr lang="en-US" sz="2200" dirty="0" smtClean="0"/>
              <a:t>FN VAI on CTA:</a:t>
            </a: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(3 Grade </a:t>
            </a:r>
            <a:r>
              <a:rPr lang="en-US" sz="2200" dirty="0" smtClean="0"/>
              <a:t>I) </a:t>
            </a:r>
            <a:r>
              <a:rPr lang="en-US" sz="2200" dirty="0"/>
              <a:t>x </a:t>
            </a:r>
            <a:r>
              <a:rPr lang="en-US" sz="2200" dirty="0" smtClean="0"/>
              <a:t>(3% </a:t>
            </a:r>
            <a:r>
              <a:rPr lang="en-US" sz="2200" dirty="0"/>
              <a:t>SR for Grade </a:t>
            </a:r>
            <a:r>
              <a:rPr lang="en-US" sz="2200" dirty="0" smtClean="0"/>
              <a:t>I) 		=  0.09 </a:t>
            </a:r>
            <a:r>
              <a:rPr lang="en-US" sz="2200" dirty="0"/>
              <a:t>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(2 Grade </a:t>
            </a:r>
            <a:r>
              <a:rPr lang="en-US" sz="2200" dirty="0" smtClean="0"/>
              <a:t>II) </a:t>
            </a:r>
            <a:r>
              <a:rPr lang="en-US" sz="2200" dirty="0"/>
              <a:t>x </a:t>
            </a:r>
            <a:r>
              <a:rPr lang="en-US" sz="2200" dirty="0" smtClean="0"/>
              <a:t>(30% </a:t>
            </a:r>
            <a:r>
              <a:rPr lang="en-US" sz="2200" dirty="0"/>
              <a:t>SR for Grade </a:t>
            </a:r>
            <a:r>
              <a:rPr lang="en-US" sz="2200" dirty="0" smtClean="0"/>
              <a:t>II) 		=  0.60 </a:t>
            </a:r>
            <a:r>
              <a:rPr lang="en-US" sz="2200" dirty="0"/>
              <a:t>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(1 Grade </a:t>
            </a:r>
            <a:r>
              <a:rPr lang="en-US" sz="2200" dirty="0" smtClean="0"/>
              <a:t>III) </a:t>
            </a:r>
            <a:r>
              <a:rPr lang="en-US" sz="2200" dirty="0"/>
              <a:t>x </a:t>
            </a:r>
            <a:r>
              <a:rPr lang="en-US" sz="2200" dirty="0" smtClean="0"/>
              <a:t>(22% </a:t>
            </a:r>
            <a:r>
              <a:rPr lang="en-US" sz="2200" dirty="0"/>
              <a:t>SR for Grade </a:t>
            </a:r>
            <a:r>
              <a:rPr lang="en-US" sz="2200" dirty="0" smtClean="0"/>
              <a:t>III)	=  0.22 </a:t>
            </a:r>
            <a:r>
              <a:rPr lang="en-US" sz="2200" dirty="0"/>
              <a:t>patients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(2 Grade </a:t>
            </a:r>
            <a:r>
              <a:rPr lang="en-US" sz="2200" dirty="0" smtClean="0"/>
              <a:t>IV) </a:t>
            </a:r>
            <a:r>
              <a:rPr lang="en-US" sz="2200" dirty="0"/>
              <a:t>x </a:t>
            </a:r>
            <a:r>
              <a:rPr lang="en-US" sz="2200" dirty="0" smtClean="0"/>
              <a:t>(18% </a:t>
            </a:r>
            <a:r>
              <a:rPr lang="en-US" sz="2200" dirty="0"/>
              <a:t>SR for Grade </a:t>
            </a:r>
            <a:r>
              <a:rPr lang="en-US" sz="2200" dirty="0" smtClean="0"/>
              <a:t>IV) 	=  0.36 patients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94677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</a:rPr>
              <a:t>Total 2.2 Patients (0.4% study population)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DSA Complications </a:t>
            </a:r>
            <a:r>
              <a:rPr lang="en-US" dirty="0" err="1" smtClean="0"/>
              <a:t>vs</a:t>
            </a:r>
            <a:r>
              <a:rPr lang="en-US" dirty="0" smtClean="0"/>
              <a:t> Missed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2638" cy="29718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</a:rPr>
              <a:t>1 groin abscess requiring I&amp;D 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</a:rPr>
              <a:t>2 groin hematomas requiring drainage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2 iatrogenic dissections requiring stenting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1 stroke post DSA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9692" t="8804" r="5519" b="36710"/>
          <a:stretch>
            <a:fillRect/>
          </a:stretch>
        </p:blipFill>
        <p:spPr bwMode="auto">
          <a:xfrm>
            <a:off x="6532563" y="1790700"/>
            <a:ext cx="23669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DSA Complications </a:t>
            </a:r>
            <a:r>
              <a:rPr lang="en-US" dirty="0" err="1" smtClean="0"/>
              <a:t>vs</a:t>
            </a:r>
            <a:r>
              <a:rPr lang="en-US" dirty="0" smtClean="0"/>
              <a:t> Missed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65825" cy="29718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groin abscess requiring I&amp;D 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groin hematomas requiring drainage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AFFB3"/>
                </a:solidFill>
              </a:rPr>
              <a:t>2 iatrogenic dissections requiring stenting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AFFB3"/>
                </a:solidFill>
              </a:rPr>
              <a:t>1 stroke post DSA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28" name="Picture 4"/>
          <p:cNvPicPr>
            <a:picLocks noChangeAspect="1"/>
          </p:cNvPicPr>
          <p:nvPr/>
        </p:nvPicPr>
        <p:blipFill>
          <a:blip r:embed="rId3"/>
          <a:srcRect l="59692" t="8804" r="5519" b="36710"/>
          <a:stretch>
            <a:fillRect/>
          </a:stretch>
        </p:blipFill>
        <p:spPr bwMode="auto">
          <a:xfrm>
            <a:off x="6532563" y="1790700"/>
            <a:ext cx="23669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417513" y="5027613"/>
            <a:ext cx="8482012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>
                <a:solidFill>
                  <a:srgbClr val="FFFF00"/>
                </a:solidFill>
              </a:rPr>
              <a:t> 0.5% serious cerebrovascular complications </a:t>
            </a:r>
          </a:p>
          <a:p>
            <a:pPr algn="ctr">
              <a:lnSpc>
                <a:spcPct val="130000"/>
              </a:lnSpc>
            </a:pPr>
            <a:r>
              <a:rPr lang="en-US" sz="2600">
                <a:solidFill>
                  <a:srgbClr val="FFFF00"/>
                </a:solidFill>
              </a:rPr>
              <a:t>vs</a:t>
            </a:r>
          </a:p>
          <a:p>
            <a:pPr algn="ctr">
              <a:lnSpc>
                <a:spcPct val="130000"/>
              </a:lnSpc>
            </a:pPr>
            <a:r>
              <a:rPr lang="en-US" sz="2600">
                <a:solidFill>
                  <a:srgbClr val="FFFF00"/>
                </a:solidFill>
              </a:rPr>
              <a:t>0.4% theoretical risk of stroke using CTA screening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sz="3500" smtClean="0">
                <a:latin typeface="Arial" charset="0"/>
                <a:ea typeface="ＭＳ Ｐゴシック" pitchFamily="34" charset="-128"/>
                <a:cs typeface="Arial" charset="0"/>
              </a:rPr>
              <a:t>BCVI: Not Rare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066800"/>
          <a:ext cx="8610600" cy="5489575"/>
        </p:xfrm>
        <a:graphic>
          <a:graphicData uri="http://schemas.openxmlformats.org/drawingml/2006/table">
            <a:tbl>
              <a:tblPr/>
              <a:tblGrid>
                <a:gridCol w="3124200"/>
                <a:gridCol w="5486400"/>
              </a:tblGrid>
              <a:tr h="9175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Series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Incidence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(% Blunt Trauma Admissions)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2001 Columbia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2002 Denver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2003 Memphis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2006 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2006 Dallas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2008 Baltimore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0" charset="0"/>
                          <a:ea typeface="ＭＳ Ｐゴシック" pitchFamily="-110" charset="-128"/>
                          <a:cs typeface="ＭＳ Ｐゴシック" pitchFamily="-110" charset="-128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Is 64 Slice CTA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898650"/>
            <a:ext cx="8823325" cy="4319588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Significantly improved sensitivity (68 </a:t>
            </a:r>
            <a:r>
              <a:rPr lang="en-US" dirty="0" err="1"/>
              <a:t>vs</a:t>
            </a:r>
            <a:r>
              <a:rPr lang="en-US" dirty="0"/>
              <a:t> 51%)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62% false negative CTAs Grade 1 </a:t>
            </a:r>
            <a:r>
              <a:rPr lang="en-US" dirty="0" smtClean="0"/>
              <a:t>injuries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Most Grade 1 injuries heal at 1 week</a:t>
            </a:r>
            <a:endParaRPr lang="en-US" dirty="0"/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DSA complication rate 1%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91% specificity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4932363"/>
            <a:ext cx="9042400" cy="1785937"/>
          </a:xfrm>
          <a:solidFill>
            <a:schemeClr val="bg1"/>
          </a:solidFill>
          <a:ln w="28575" cap="flat" algn="ctr">
            <a:solidFill>
              <a:srgbClr val="27FF09"/>
            </a:solidFill>
            <a:round/>
            <a:headEnd type="none" w="med" len="med"/>
            <a:tailEnd type="none" w="med" len="med"/>
          </a:ln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3300" dirty="0" smtClean="0"/>
              <a:t>“If CTA sensitivity is &lt; 0.93 or CTA specificity is </a:t>
            </a:r>
          </a:p>
          <a:p>
            <a:pPr marL="0" indent="0" fontAlgn="auto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3300" dirty="0" smtClean="0"/>
              <a:t>&lt; 0.81 then angiography is the most cost-effective</a:t>
            </a:r>
          </a:p>
          <a:p>
            <a:pPr marL="0" indent="0" fontAlgn="auto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3300" dirty="0" smtClean="0"/>
              <a:t>test.”</a:t>
            </a:r>
            <a:endParaRPr lang="en-US" sz="33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6100" y="3175000"/>
            <a:ext cx="8140700" cy="13271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27FF09"/>
              </a:buClr>
              <a:buFont typeface="Arial"/>
              <a:buNone/>
              <a:defRPr/>
            </a:pPr>
            <a:r>
              <a:rPr lang="en-US" sz="3700" dirty="0">
                <a:solidFill>
                  <a:srgbClr val="27FF09"/>
                </a:solidFill>
                <a:latin typeface="Helvetica"/>
                <a:cs typeface="Helvetica"/>
              </a:rPr>
              <a:t>Lifetime Cost of Stroke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27FF09"/>
              </a:buClr>
              <a:buFont typeface="Arial"/>
              <a:buNone/>
              <a:defRPr/>
            </a:pPr>
            <a:r>
              <a:rPr lang="en-US" sz="3700" dirty="0">
                <a:solidFill>
                  <a:srgbClr val="27FF09"/>
                </a:solidFill>
                <a:latin typeface="Helvetica"/>
                <a:cs typeface="Helvetica"/>
              </a:rPr>
              <a:t>$608,483.00</a:t>
            </a:r>
            <a:endParaRPr lang="en-US" sz="3700" dirty="0">
              <a:solidFill>
                <a:srgbClr val="27FF09"/>
              </a:solidFill>
              <a:latin typeface="Helvetica"/>
              <a:cs typeface="Helvetica"/>
            </a:endParaRPr>
          </a:p>
        </p:txBody>
      </p:sp>
      <p:grpSp>
        <p:nvGrpSpPr>
          <p:cNvPr id="106499" name="Group 6"/>
          <p:cNvGrpSpPr>
            <a:grpSpLocks/>
          </p:cNvGrpSpPr>
          <p:nvPr/>
        </p:nvGrpSpPr>
        <p:grpSpPr bwMode="auto">
          <a:xfrm>
            <a:off x="71438" y="598488"/>
            <a:ext cx="9042400" cy="2144712"/>
            <a:chOff x="71607" y="598113"/>
            <a:chExt cx="9042434" cy="2144790"/>
          </a:xfrm>
        </p:grpSpPr>
        <p:pic>
          <p:nvPicPr>
            <p:cNvPr id="106500" name="Picture 3" descr="scan.jpe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607" y="598113"/>
              <a:ext cx="9042434" cy="2144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1" name="TextBox 5"/>
            <p:cNvSpPr txBox="1">
              <a:spLocks noChangeArrowheads="1"/>
            </p:cNvSpPr>
            <p:nvPr/>
          </p:nvSpPr>
          <p:spPr bwMode="auto">
            <a:xfrm>
              <a:off x="7066364" y="1122323"/>
              <a:ext cx="17566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Helvetica" pitchFamily="34" charset="0"/>
                  <a:cs typeface="Helvetica" pitchFamily="34" charset="0"/>
                </a:rPr>
                <a:t>J Trauma 2011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1879600"/>
            <a:ext cx="8229600" cy="1719263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BCVI screening is a moot point …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598863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900" dirty="0">
                <a:solidFill>
                  <a:srgbClr val="FFFF00"/>
                </a:solidFill>
                <a:latin typeface="Helvetica"/>
                <a:ea typeface="+mj-ea"/>
                <a:cs typeface="Helvetica"/>
              </a:rPr>
              <a:t>without effective therapy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900" dirty="0">
                <a:solidFill>
                  <a:srgbClr val="FFFF00"/>
                </a:solidFill>
                <a:latin typeface="Helvetica"/>
                <a:ea typeface="+mj-ea"/>
                <a:cs typeface="Helvetica"/>
              </a:rPr>
              <a:t>for stroke prevention</a:t>
            </a:r>
            <a:endParaRPr lang="en-US" sz="3900" dirty="0">
              <a:solidFill>
                <a:srgbClr val="FFFF00"/>
              </a:solidFill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1143000"/>
          </a:xfrm>
        </p:spPr>
        <p:txBody>
          <a:bodyPr/>
          <a:lstStyle/>
          <a:p>
            <a:r>
              <a:rPr lang="en-US" sz="4100" smtClean="0">
                <a:latin typeface="Arial" charset="0"/>
                <a:cs typeface="Arial" charset="0"/>
              </a:rPr>
              <a:t>Stroke in BCVI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90488" y="2470150"/>
            <a:ext cx="5373687" cy="2049463"/>
          </a:xfrm>
        </p:spPr>
        <p:txBody>
          <a:bodyPr/>
          <a:lstStyle/>
          <a:p>
            <a:pPr>
              <a:spcAft>
                <a:spcPts val="3600"/>
              </a:spcAft>
              <a:buFont typeface="Arial" charset="0"/>
              <a:buNone/>
            </a:pPr>
            <a:r>
              <a:rPr lang="en-US" sz="3500" smtClean="0">
                <a:solidFill>
                  <a:srgbClr val="FFFFFF"/>
                </a:solidFill>
                <a:latin typeface="Arial" charset="0"/>
                <a:cs typeface="Arial" charset="0"/>
              </a:rPr>
              <a:t>30 – 40% of carotids</a:t>
            </a:r>
          </a:p>
          <a:p>
            <a:pPr>
              <a:spcAft>
                <a:spcPts val="3600"/>
              </a:spcAft>
              <a:buFont typeface="Arial" charset="0"/>
              <a:buNone/>
            </a:pPr>
            <a:r>
              <a:rPr lang="en-US" sz="3500" smtClean="0">
                <a:solidFill>
                  <a:srgbClr val="FFFFFF"/>
                </a:solidFill>
                <a:latin typeface="Arial" charset="0"/>
                <a:cs typeface="Arial" charset="0"/>
              </a:rPr>
              <a:t>10 – 15% of vertebrals</a:t>
            </a:r>
          </a:p>
        </p:txBody>
      </p:sp>
      <p:sp>
        <p:nvSpPr>
          <p:cNvPr id="108547" name="Content Placeholder 2"/>
          <p:cNvSpPr txBox="1">
            <a:spLocks/>
          </p:cNvSpPr>
          <p:nvPr/>
        </p:nvSpPr>
        <p:spPr bwMode="auto">
          <a:xfrm>
            <a:off x="5567363" y="2622550"/>
            <a:ext cx="4268787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7FF09"/>
              </a:buClr>
            </a:pPr>
            <a:r>
              <a:rPr lang="en-US" sz="35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Stroke-related</a:t>
            </a:r>
          </a:p>
          <a:p>
            <a:pPr marL="342900" indent="-342900">
              <a:spcBef>
                <a:spcPct val="20000"/>
              </a:spcBef>
              <a:buClr>
                <a:srgbClr val="27FF09"/>
              </a:buClr>
            </a:pPr>
            <a:r>
              <a:rPr lang="en-US" sz="35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mortality 5 – 15%</a:t>
            </a:r>
          </a:p>
        </p:txBody>
      </p:sp>
      <p:sp>
        <p:nvSpPr>
          <p:cNvPr id="5" name="Right Brace 4"/>
          <p:cNvSpPr/>
          <p:nvPr/>
        </p:nvSpPr>
        <p:spPr>
          <a:xfrm>
            <a:off x="4649788" y="2622550"/>
            <a:ext cx="803275" cy="1544638"/>
          </a:xfrm>
          <a:prstGeom prst="righ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Circle of Willis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5562600" cy="41148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900" smtClean="0">
                <a:latin typeface="Arial" charset="0"/>
                <a:cs typeface="Arial" charset="0"/>
              </a:rPr>
              <a:t>Key issue concerning stroke</a:t>
            </a:r>
          </a:p>
          <a:p>
            <a:pPr>
              <a:lnSpc>
                <a:spcPct val="140000"/>
              </a:lnSpc>
            </a:pPr>
            <a:r>
              <a:rPr lang="en-US" sz="2900" smtClean="0">
                <a:latin typeface="Arial" charset="0"/>
                <a:cs typeface="Arial" charset="0"/>
              </a:rPr>
              <a:t>Most important </a:t>
            </a:r>
            <a:r>
              <a:rPr lang="en-US" sz="2900" i="1" smtClean="0">
                <a:latin typeface="Arial" charset="0"/>
                <a:cs typeface="Arial" charset="0"/>
              </a:rPr>
              <a:t>potential</a:t>
            </a:r>
            <a:r>
              <a:rPr lang="en-US" sz="2900" smtClean="0">
                <a:latin typeface="Arial" charset="0"/>
                <a:cs typeface="Arial" charset="0"/>
              </a:rPr>
              <a:t> collateral cortical flow</a:t>
            </a:r>
          </a:p>
          <a:p>
            <a:pPr>
              <a:lnSpc>
                <a:spcPct val="140000"/>
              </a:lnSpc>
            </a:pPr>
            <a:r>
              <a:rPr lang="en-US" sz="2900" smtClean="0">
                <a:latin typeface="Arial" charset="0"/>
                <a:cs typeface="Arial" charset="0"/>
              </a:rPr>
              <a:t>"Normal" anatomy 20%</a:t>
            </a:r>
          </a:p>
          <a:p>
            <a:pPr>
              <a:lnSpc>
                <a:spcPct val="140000"/>
              </a:lnSpc>
            </a:pPr>
            <a:r>
              <a:rPr lang="en-US" sz="2900" smtClean="0">
                <a:latin typeface="Arial" charset="0"/>
                <a:cs typeface="Arial" charset="0"/>
              </a:rPr>
              <a:t>Most variants due to segmental hypoplasia</a:t>
            </a:r>
            <a:endParaRPr lang="en-US" sz="3000" smtClean="0">
              <a:latin typeface="Arial" charset="0"/>
              <a:cs typeface="Arial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152400" y="152400"/>
            <a:ext cx="2438400" cy="381000"/>
          </a:xfrm>
          <a:prstGeom prst="rect">
            <a:avLst/>
          </a:prstGeom>
          <a:noFill/>
          <a:ln w="19050">
            <a:solidFill>
              <a:srgbClr val="F50A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152400" y="106363"/>
            <a:ext cx="24590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i="1">
                <a:solidFill>
                  <a:srgbClr val="FFFFFF"/>
                </a:solidFill>
                <a:latin typeface="Helvetica Neue Light"/>
              </a:rPr>
              <a:t>Anatomic Variants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9573" name="Group 8"/>
          <p:cNvGrpSpPr>
            <a:grpSpLocks/>
          </p:cNvGrpSpPr>
          <p:nvPr/>
        </p:nvGrpSpPr>
        <p:grpSpPr bwMode="auto">
          <a:xfrm>
            <a:off x="4578350" y="2339975"/>
            <a:ext cx="4473575" cy="4518025"/>
            <a:chOff x="4038628" y="2569673"/>
            <a:chExt cx="5105372" cy="4060662"/>
          </a:xfrm>
        </p:grpSpPr>
        <p:pic>
          <p:nvPicPr>
            <p:cNvPr id="109574" name="Picture 2" descr="Mulholl092-3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8628" y="2569673"/>
              <a:ext cx="5105372" cy="406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038628" y="6253661"/>
              <a:ext cx="5105372" cy="376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Anticoagulation Therapy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438400"/>
            <a:ext cx="8153400" cy="2362200"/>
          </a:xfrm>
        </p:spPr>
        <p:txBody>
          <a:bodyPr rtlCol="0">
            <a:normAutofit fontScale="92500"/>
          </a:bodyPr>
          <a:lstStyle/>
          <a:p>
            <a:pPr marL="609600" indent="-609600" fontAlgn="auto">
              <a:lnSpc>
                <a:spcPct val="14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3500">
                <a:ea typeface="ＭＳ Ｐゴシック" charset="-128"/>
                <a:cs typeface="ＭＳ Ｐゴシック" charset="-128"/>
                <a:sym typeface="Symbol" charset="2"/>
              </a:rPr>
              <a:t>Prevents thrombosis with dissection</a:t>
            </a:r>
          </a:p>
          <a:p>
            <a:pPr marL="609600" indent="-609600" fontAlgn="auto">
              <a:lnSpc>
                <a:spcPct val="14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3500">
                <a:ea typeface="ＭＳ Ｐゴシック" charset="-128"/>
                <a:cs typeface="ＭＳ Ｐゴシック" charset="-128"/>
                <a:sym typeface="Symbol" charset="2"/>
              </a:rPr>
              <a:t>Decreases embolization</a:t>
            </a:r>
          </a:p>
          <a:p>
            <a:pPr marL="609600" indent="-609600" fontAlgn="auto">
              <a:lnSpc>
                <a:spcPct val="14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3500">
                <a:ea typeface="ＭＳ Ｐゴシック" charset="-128"/>
                <a:cs typeface="ＭＳ Ｐゴシック" charset="-128"/>
                <a:sym typeface="Symbol" charset="2"/>
              </a:rPr>
              <a:t>Prevents ventral propagation</a:t>
            </a:r>
            <a:endParaRPr lang="en-US" sz="350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11619" name="Group 4"/>
          <p:cNvGrpSpPr>
            <a:grpSpLocks/>
          </p:cNvGrpSpPr>
          <p:nvPr/>
        </p:nvGrpSpPr>
        <p:grpSpPr bwMode="auto">
          <a:xfrm>
            <a:off x="304800" y="106363"/>
            <a:ext cx="1143000" cy="430212"/>
            <a:chOff x="96" y="67"/>
            <a:chExt cx="1549" cy="271"/>
          </a:xfrm>
        </p:grpSpPr>
        <p:sp>
          <p:nvSpPr>
            <p:cNvPr id="111620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1536" cy="240"/>
            </a:xfrm>
            <a:prstGeom prst="rect">
              <a:avLst/>
            </a:prstGeom>
            <a:noFill/>
            <a:ln w="19050">
              <a:solidFill>
                <a:srgbClr val="F50AE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1" name="Text Box 6"/>
            <p:cNvSpPr txBox="1">
              <a:spLocks noChangeArrowheads="1"/>
            </p:cNvSpPr>
            <p:nvPr/>
          </p:nvSpPr>
          <p:spPr bwMode="auto">
            <a:xfrm>
              <a:off x="96" y="67"/>
              <a:ext cx="154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i="1">
                  <a:solidFill>
                    <a:srgbClr val="FFFFFF"/>
                  </a:solidFill>
                  <a:latin typeface="Helvetica Neue Light"/>
                </a:rPr>
                <a:t>Actions</a:t>
              </a:r>
              <a:endParaRPr lang="en-US" i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11" dirty="0" smtClean="0"/>
              <a:t>Anticoagulant / </a:t>
            </a:r>
            <a:r>
              <a:rPr lang="en-US" sz="4111" dirty="0" err="1" smtClean="0"/>
              <a:t>Antiplatelet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27FF09"/>
                </a:solidFill>
              </a:rPr>
              <a:t>- Contraindications -</a:t>
            </a:r>
            <a:endParaRPr lang="en-US" i="1" dirty="0">
              <a:solidFill>
                <a:srgbClr val="27FF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13" y="1600200"/>
            <a:ext cx="5824537" cy="50609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Absolute</a:t>
            </a:r>
          </a:p>
          <a:p>
            <a:pPr lvl="1"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Ongoing hemorrhage</a:t>
            </a:r>
          </a:p>
          <a:p>
            <a:pPr lvl="1"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Impending surgery</a:t>
            </a:r>
          </a:p>
          <a:p>
            <a:pPr lvl="1"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Bleeding diatheses</a:t>
            </a:r>
          </a:p>
          <a:p>
            <a:pPr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Relative</a:t>
            </a:r>
          </a:p>
          <a:p>
            <a:pPr lvl="1"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Intracerebral hematomas</a:t>
            </a:r>
          </a:p>
          <a:p>
            <a:pPr lvl="1">
              <a:spcAft>
                <a:spcPts val="6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Subdural hematomas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sca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498475"/>
            <a:ext cx="8904288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100"/>
              <a:t>Independent Outcome Predictors</a:t>
            </a:r>
            <a:br>
              <a:rPr lang="en-US" sz="4100"/>
            </a:br>
            <a:r>
              <a:rPr lang="en-US" sz="3700">
                <a:solidFill>
                  <a:srgbClr val="0AF5F1"/>
                </a:solidFill>
              </a:rPr>
              <a:t>- Logistic Regression Analysis -</a:t>
            </a:r>
            <a:endParaRPr lang="en-US"/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43200"/>
            <a:ext cx="7315200" cy="2514600"/>
          </a:xfrm>
        </p:spPr>
        <p:txBody>
          <a:bodyPr/>
          <a:lstStyle/>
          <a:p>
            <a:pPr>
              <a:lnSpc>
                <a:spcPct val="130000"/>
              </a:lnSpc>
              <a:buFont typeface="Times" pitchFamily="18" charset="0"/>
              <a:buNone/>
              <a:tabLst>
                <a:tab pos="2973388" algn="ctr"/>
                <a:tab pos="5662613" algn="ctr"/>
              </a:tabLst>
            </a:pPr>
            <a:r>
              <a:rPr lang="en-US" smtClean="0">
                <a:latin typeface="Arial" charset="0"/>
                <a:cs typeface="Arial" charset="0"/>
              </a:rPr>
              <a:t>		</a:t>
            </a:r>
            <a:r>
              <a:rPr lang="en-US" sz="3500" smtClean="0">
                <a:latin typeface="Arial" charset="0"/>
                <a:cs typeface="Arial" charset="0"/>
              </a:rPr>
              <a:t>Survival	Improvement</a:t>
            </a:r>
          </a:p>
          <a:p>
            <a:pPr>
              <a:lnSpc>
                <a:spcPct val="130000"/>
              </a:lnSpc>
              <a:buFont typeface="Times" pitchFamily="18" charset="0"/>
              <a:buNone/>
              <a:tabLst>
                <a:tab pos="2973388" algn="ctr"/>
                <a:tab pos="5662613" algn="ctr"/>
              </a:tabLst>
            </a:pPr>
            <a:r>
              <a:rPr lang="en-US" sz="3500" smtClean="0">
                <a:latin typeface="Arial" charset="0"/>
                <a:cs typeface="Arial" charset="0"/>
              </a:rPr>
              <a:t>GCS	.056	.118</a:t>
            </a:r>
          </a:p>
          <a:p>
            <a:pPr>
              <a:lnSpc>
                <a:spcPct val="130000"/>
              </a:lnSpc>
              <a:buFont typeface="Times" pitchFamily="18" charset="0"/>
              <a:buNone/>
              <a:tabLst>
                <a:tab pos="2973388" algn="ctr"/>
                <a:tab pos="5662613" algn="ctr"/>
              </a:tabLst>
            </a:pPr>
            <a:r>
              <a:rPr lang="en-US" sz="3500" smtClean="0">
                <a:latin typeface="Arial" charset="0"/>
                <a:cs typeface="Arial" charset="0"/>
              </a:rPr>
              <a:t>Heparin	.015	.006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15715" name="Line 5"/>
          <p:cNvSpPr>
            <a:spLocks noChangeShapeType="1"/>
          </p:cNvSpPr>
          <p:nvPr/>
        </p:nvSpPr>
        <p:spPr bwMode="auto">
          <a:xfrm>
            <a:off x="0" y="3505200"/>
            <a:ext cx="9296400" cy="0"/>
          </a:xfrm>
          <a:prstGeom prst="line">
            <a:avLst/>
          </a:prstGeom>
          <a:noFill/>
          <a:ln w="19050">
            <a:solidFill>
              <a:srgbClr val="4CF61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833438"/>
            <a:ext cx="9144000" cy="12985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700" smtClean="0">
                <a:solidFill>
                  <a:srgbClr val="FFFFFF"/>
                </a:solidFill>
                <a:latin typeface="Arial" charset="0"/>
                <a:cs typeface="Arial" charset="0"/>
              </a:rPr>
              <a:t>15 bilateral carotid injuries</a:t>
            </a:r>
          </a:p>
          <a:p>
            <a:pPr>
              <a:lnSpc>
                <a:spcPct val="120000"/>
              </a:lnSpc>
            </a:pPr>
            <a:endParaRPr lang="en-US" sz="37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endParaRPr lang="en-US" sz="3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4357688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AF5F1"/>
              </a:buClr>
              <a:buFont typeface="Times" pitchFamily="18" charset="0"/>
              <a:buNone/>
            </a:pPr>
            <a:r>
              <a:rPr lang="en-US" sz="3700">
                <a:solidFill>
                  <a:srgbClr val="FFFFFF"/>
                </a:solidFill>
                <a:latin typeface="Helvetica" pitchFamily="34" charset="0"/>
              </a:rPr>
              <a:t>Asymptomatic side remained asymptomatic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640138" y="1752600"/>
            <a:ext cx="1801812" cy="2514600"/>
            <a:chOff x="3640023" y="1752600"/>
            <a:chExt cx="1801395" cy="2514600"/>
          </a:xfrm>
        </p:grpSpPr>
        <p:sp>
          <p:nvSpPr>
            <p:cNvPr id="117764" name="AutoShape 4"/>
            <p:cNvSpPr>
              <a:spLocks noChangeArrowheads="1"/>
            </p:cNvSpPr>
            <p:nvPr/>
          </p:nvSpPr>
          <p:spPr bwMode="auto">
            <a:xfrm>
              <a:off x="4114800" y="1752600"/>
              <a:ext cx="838200" cy="2514600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F807F0"/>
                </a:gs>
                <a:gs pos="100000">
                  <a:srgbClr val="8007AC"/>
                </a:gs>
              </a:gsLst>
              <a:lin ang="5400000" scaled="1"/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765" name="TextBox 1"/>
            <p:cNvSpPr txBox="1">
              <a:spLocks noChangeArrowheads="1"/>
            </p:cNvSpPr>
            <p:nvPr/>
          </p:nvSpPr>
          <p:spPr bwMode="auto">
            <a:xfrm>
              <a:off x="3640023" y="2540209"/>
              <a:ext cx="180139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cs typeface="Arial" charset="0"/>
                </a:rPr>
                <a:t>Heparin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Blunt Carotid and Vertebral Injury Grades</a:t>
            </a: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0" y="6427788"/>
            <a:ext cx="307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J Trauma 1999</a:t>
            </a:r>
            <a:endParaRPr lang="en-US" i="1">
              <a:solidFill>
                <a:srgbClr val="09FFF5"/>
              </a:solidFill>
            </a:endParaRP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8" y="1627188"/>
            <a:ext cx="8766175" cy="4999037"/>
          </a:xfrm>
        </p:spPr>
        <p:txBody>
          <a:bodyPr/>
          <a:lstStyle/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latin typeface="Arial" charset="0"/>
                <a:cs typeface="Arial" charset="0"/>
              </a:rPr>
              <a:t>Grade I:	Luminal irregularity or dissection with &lt;25% narrowing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13100"/>
            <a:ext cx="3097213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Content Placeholder 2"/>
          <p:cNvSpPr>
            <a:spLocks noGrp="1"/>
          </p:cNvSpPr>
          <p:nvPr>
            <p:ph idx="1"/>
          </p:nvPr>
        </p:nvSpPr>
        <p:spPr>
          <a:xfrm>
            <a:off x="3694113" y="3948113"/>
            <a:ext cx="4675187" cy="1066800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en-US" i="1" smtClean="0">
                <a:latin typeface="Arial" charset="0"/>
                <a:cs typeface="Arial" charset="0"/>
              </a:rPr>
              <a:t>Arch Surg 2004</a:t>
            </a:r>
          </a:p>
        </p:txBody>
      </p:sp>
      <p:pic>
        <p:nvPicPr>
          <p:cNvPr id="119810" name="Picture 3" descr="cothre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1417638"/>
            <a:ext cx="893286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sca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0"/>
            <a:ext cx="90106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675" y="2274888"/>
          <a:ext cx="87630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5667"/>
                <a:gridCol w="1925266"/>
                <a:gridCol w="2202868"/>
              </a:tblGrid>
              <a:tr h="370840">
                <a:tc>
                  <a:txBody>
                    <a:bodyPr/>
                    <a:lstStyle/>
                    <a:p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# of BCVI</a:t>
                      </a:r>
                    </a:p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21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= 422)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#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with Stroke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Treatment for Asymptomatic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Injuries (</a:t>
                      </a:r>
                      <a:r>
                        <a:rPr lang="en-US" sz="2100" b="0" baseline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= 282):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 Heparin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sodium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192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 (0.5%)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 Aspirin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67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Aspirin / </a:t>
                      </a:r>
                      <a:r>
                        <a:rPr lang="en-US" sz="21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clopidogrel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23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No initial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treatment (n = 140):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 Contraindication</a:t>
                      </a:r>
                      <a:r>
                        <a:rPr lang="en-US" sz="2100" b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/ </a:t>
                      </a:r>
                      <a:r>
                        <a:rPr lang="en-US" sz="2100" b="0" baseline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subtherapeutic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107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23 (21%)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 Stroke at presentation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 (100%)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    Primary embolization / stent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7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7 (100%)</a:t>
                      </a:r>
                      <a:endParaRPr lang="en-US" sz="21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0876" name="Content Placeholder 2"/>
          <p:cNvSpPr>
            <a:spLocks noGrp="1"/>
          </p:cNvSpPr>
          <p:nvPr>
            <p:ph idx="1"/>
          </p:nvPr>
        </p:nvSpPr>
        <p:spPr>
          <a:xfrm>
            <a:off x="493713" y="227013"/>
            <a:ext cx="8229600" cy="45561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en-US" sz="1900" i="1" smtClean="0">
                <a:latin typeface="Arial" charset="0"/>
                <a:cs typeface="Arial" charset="0"/>
              </a:rPr>
              <a:t>Arch Surg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sca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63" y="23813"/>
            <a:ext cx="8113712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Content Placeholder 2"/>
          <p:cNvSpPr txBox="1">
            <a:spLocks/>
          </p:cNvSpPr>
          <p:nvPr/>
        </p:nvSpPr>
        <p:spPr bwMode="auto">
          <a:xfrm>
            <a:off x="6819900" y="520700"/>
            <a:ext cx="1944688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rgbClr val="27FF09"/>
              </a:buClr>
              <a:buFont typeface="Arial" charset="0"/>
              <a:buNone/>
            </a:pPr>
            <a:r>
              <a:rPr lang="en-US" sz="2500" i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2009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2763" y="2595563"/>
            <a:ext cx="8113712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22 strokes of 200 lesions (11%)</a:t>
            </a:r>
          </a:p>
          <a:p>
            <a:pPr marL="457200" indent="-457200">
              <a:lnSpc>
                <a:spcPct val="13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50% mortality</a:t>
            </a:r>
          </a:p>
          <a:p>
            <a:pPr marL="457200" indent="-457200">
              <a:lnSpc>
                <a:spcPct val="13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Stroke 26% in untreated; 3.9% in treated</a:t>
            </a:r>
          </a:p>
          <a:p>
            <a:pPr marL="457200" indent="-457200">
              <a:lnSpc>
                <a:spcPct val="13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Conclusion: Treatment does reduce risk of infarction in patients with BCVI</a:t>
            </a:r>
            <a:endParaRPr lang="en-US" sz="3200" i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Box 3"/>
          <p:cNvSpPr txBox="1">
            <a:spLocks noChangeArrowheads="1"/>
          </p:cNvSpPr>
          <p:nvPr/>
        </p:nvSpPr>
        <p:spPr bwMode="auto">
          <a:xfrm>
            <a:off x="2724150" y="1844675"/>
            <a:ext cx="40433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Anticoagulation</a:t>
            </a:r>
          </a:p>
        </p:txBody>
      </p:sp>
      <p:sp>
        <p:nvSpPr>
          <p:cNvPr id="122882" name="TextBox 4"/>
          <p:cNvSpPr txBox="1">
            <a:spLocks noChangeArrowheads="1"/>
          </p:cNvSpPr>
          <p:nvPr/>
        </p:nvSpPr>
        <p:spPr bwMode="auto">
          <a:xfrm>
            <a:off x="4437063" y="2860675"/>
            <a:ext cx="549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or</a:t>
            </a:r>
          </a:p>
        </p:txBody>
      </p:sp>
      <p:sp>
        <p:nvSpPr>
          <p:cNvPr id="122883" name="TextBox 5"/>
          <p:cNvSpPr txBox="1">
            <a:spLocks noChangeArrowheads="1"/>
          </p:cNvSpPr>
          <p:nvPr/>
        </p:nvSpPr>
        <p:spPr bwMode="auto">
          <a:xfrm>
            <a:off x="3155950" y="3663950"/>
            <a:ext cx="31654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Anti-platelet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630238"/>
            <a:ext cx="8229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Anticoagulation vs. Antiplatelet</a:t>
            </a:r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>
          <a:xfrm>
            <a:off x="631825" y="2046288"/>
            <a:ext cx="7889875" cy="452596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Therapeutic equivalency (?)</a:t>
            </a:r>
          </a:p>
          <a:p>
            <a:pPr>
              <a:spcAft>
                <a:spcPts val="24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Unfractionated heparin – rapid reversal</a:t>
            </a:r>
          </a:p>
          <a:p>
            <a:pPr>
              <a:spcAft>
                <a:spcPts val="24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Antiplatelet agents – irreversible</a:t>
            </a:r>
          </a:p>
          <a:p>
            <a:pPr>
              <a:spcAft>
                <a:spcPts val="2400"/>
              </a:spcAft>
            </a:pPr>
            <a:r>
              <a:rPr lang="en-US" sz="3300" smtClean="0">
                <a:latin typeface="Arial" charset="0"/>
                <a:cs typeface="Arial" charset="0"/>
              </a:rPr>
              <a:t>Associated risks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pr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9563"/>
            <a:ext cx="91440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xar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6025"/>
            <a:ext cx="91440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 descr="pradaxa_log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9563"/>
            <a:ext cx="1846263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93763"/>
            <a:ext cx="8229600" cy="1143000"/>
          </a:xfrm>
        </p:spPr>
        <p:txBody>
          <a:bodyPr/>
          <a:lstStyle/>
          <a:p>
            <a:r>
              <a:rPr lang="en-US" sz="3500" smtClean="0">
                <a:latin typeface="Arial" charset="0"/>
                <a:cs typeface="Arial" charset="0"/>
              </a:rPr>
              <a:t>Angiographic Pathology</a:t>
            </a:r>
          </a:p>
        </p:txBody>
      </p:sp>
      <p:sp>
        <p:nvSpPr>
          <p:cNvPr id="125954" name="Rectangle 8"/>
          <p:cNvSpPr>
            <a:spLocks noChangeArrowheads="1"/>
          </p:cNvSpPr>
          <p:nvPr/>
        </p:nvSpPr>
        <p:spPr bwMode="auto">
          <a:xfrm>
            <a:off x="4535488" y="6165850"/>
            <a:ext cx="4151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FFFF"/>
                </a:solidFill>
                <a:latin typeface="Helvetica" pitchFamily="34" charset="0"/>
              </a:rPr>
              <a:t>Fabian, et al. Ann Surg 1996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5263" y="3008313"/>
          <a:ext cx="3068637" cy="2346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22"/>
                <a:gridCol w="1361456"/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Dissection</a:t>
                      </a:r>
                      <a:endParaRPr lang="en-US" sz="260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42</a:t>
                      </a:r>
                      <a:endParaRPr lang="en-US" sz="260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Pseudo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48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87750" y="3008313"/>
          <a:ext cx="5457825" cy="194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099"/>
                <a:gridCol w="1084162"/>
                <a:gridCol w="1751846"/>
                <a:gridCol w="16556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NL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Diss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Pseudo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Occ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12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5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17 (35%)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5999" name="Rectangle 11"/>
          <p:cNvSpPr>
            <a:spLocks noChangeArrowheads="1"/>
          </p:cNvSpPr>
          <p:nvPr/>
        </p:nvSpPr>
        <p:spPr bwMode="auto">
          <a:xfrm>
            <a:off x="5815013" y="2532063"/>
            <a:ext cx="16859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Follow-Up</a:t>
            </a:r>
            <a:endParaRPr lang="en-US" sz="2600"/>
          </a:p>
        </p:txBody>
      </p:sp>
      <p:sp>
        <p:nvSpPr>
          <p:cNvPr id="126000" name="Rectangle 6"/>
          <p:cNvSpPr>
            <a:spLocks noChangeArrowheads="1"/>
          </p:cNvSpPr>
          <p:nvPr/>
        </p:nvSpPr>
        <p:spPr bwMode="auto">
          <a:xfrm>
            <a:off x="1344613" y="2514600"/>
            <a:ext cx="1023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Initial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93763"/>
            <a:ext cx="8229600" cy="1143000"/>
          </a:xfrm>
        </p:spPr>
        <p:txBody>
          <a:bodyPr/>
          <a:lstStyle/>
          <a:p>
            <a:r>
              <a:rPr lang="en-US" sz="3500" smtClean="0">
                <a:latin typeface="Arial" charset="0"/>
                <a:cs typeface="Arial" charset="0"/>
              </a:rPr>
              <a:t>Angiographic Pathology</a:t>
            </a:r>
          </a:p>
        </p:txBody>
      </p:sp>
      <p:sp>
        <p:nvSpPr>
          <p:cNvPr id="128002" name="Rectangle 8"/>
          <p:cNvSpPr>
            <a:spLocks noChangeArrowheads="1"/>
          </p:cNvSpPr>
          <p:nvPr/>
        </p:nvSpPr>
        <p:spPr bwMode="auto">
          <a:xfrm>
            <a:off x="4535488" y="6165850"/>
            <a:ext cx="4151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FFFF"/>
                </a:solidFill>
                <a:latin typeface="Helvetica" pitchFamily="34" charset="0"/>
              </a:rPr>
              <a:t>Fabian, et al. Ann Surg 1996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5263" y="3008313"/>
          <a:ext cx="3068637" cy="2346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22"/>
                <a:gridCol w="1361456"/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Dissection</a:t>
                      </a:r>
                      <a:endParaRPr lang="en-US" sz="260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42</a:t>
                      </a:r>
                      <a:endParaRPr lang="en-US" sz="260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Pseudo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48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87750" y="3008313"/>
          <a:ext cx="5457825" cy="194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099"/>
                <a:gridCol w="1084162"/>
                <a:gridCol w="1751846"/>
                <a:gridCol w="16556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NL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Diss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Pseudo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Occ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12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5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00"/>
                          </a:solidFill>
                          <a:latin typeface="Helvetica"/>
                          <a:cs typeface="Helvetica"/>
                        </a:rPr>
                        <a:t>17 (35%)</a:t>
                      </a:r>
                      <a:endParaRPr lang="en-US" sz="2600" b="0" dirty="0">
                        <a:solidFill>
                          <a:srgbClr val="FFFF00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8047" name="Rectangle 11"/>
          <p:cNvSpPr>
            <a:spLocks noChangeArrowheads="1"/>
          </p:cNvSpPr>
          <p:nvPr/>
        </p:nvSpPr>
        <p:spPr bwMode="auto">
          <a:xfrm>
            <a:off x="5815013" y="2532063"/>
            <a:ext cx="16859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Follow-Up</a:t>
            </a:r>
            <a:endParaRPr lang="en-US" sz="2600"/>
          </a:p>
        </p:txBody>
      </p:sp>
      <p:sp>
        <p:nvSpPr>
          <p:cNvPr id="128048" name="Rectangle 6"/>
          <p:cNvSpPr>
            <a:spLocks noChangeArrowheads="1"/>
          </p:cNvSpPr>
          <p:nvPr/>
        </p:nvSpPr>
        <p:spPr bwMode="auto">
          <a:xfrm>
            <a:off x="1344613" y="2514600"/>
            <a:ext cx="1023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Initial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biffl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50" y="77788"/>
            <a:ext cx="75819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44550" y="3597275"/>
          <a:ext cx="7581900" cy="283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612"/>
                <a:gridCol w="1624452"/>
                <a:gridCol w="2484995"/>
                <a:gridCol w="1895353"/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Initial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Grade III on Follow-up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% Pseudo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Grade I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69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Grade II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37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43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Grade III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30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28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93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Total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136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48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35</a:t>
                      </a:r>
                      <a:endParaRPr lang="en-US" sz="2600" b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07250" y="5948363"/>
            <a:ext cx="55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35</a:t>
            </a:r>
            <a:endParaRPr lang="en-US" sz="260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2621756" y="5014119"/>
            <a:ext cx="2835275" cy="1588"/>
          </a:xfrm>
          <a:prstGeom prst="line">
            <a:avLst/>
          </a:prstGeom>
          <a:ln w="28575" cap="flat" cmpd="sng" algn="ctr">
            <a:solidFill>
              <a:srgbClr val="27FF0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04800"/>
            <a:ext cx="61722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Blunt Carotid and Vertebral Injury Grades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6427788"/>
            <a:ext cx="307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J Trauma 1999</a:t>
            </a:r>
            <a:endParaRPr lang="en-US" i="1">
              <a:solidFill>
                <a:srgbClr val="09FFF5"/>
              </a:solidFill>
            </a:endParaRP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8" y="1627188"/>
            <a:ext cx="8766175" cy="4999037"/>
          </a:xfrm>
        </p:spPr>
        <p:txBody>
          <a:bodyPr/>
          <a:lstStyle/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I:	Luminal irregularity or dissection with &lt;25% narrowing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Grade II:   Dissection or intramural hematoma with &gt;25% luminal narrowing, intraluminal thrombus, 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or raised intimal flap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7425" y="3363913"/>
            <a:ext cx="22383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2775" y="384175"/>
            <a:ext cx="841375" cy="16986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grpSp>
        <p:nvGrpSpPr>
          <p:cNvPr id="133122" name="Group 7"/>
          <p:cNvGrpSpPr>
            <a:grpSpLocks/>
          </p:cNvGrpSpPr>
          <p:nvPr/>
        </p:nvGrpSpPr>
        <p:grpSpPr bwMode="auto">
          <a:xfrm>
            <a:off x="152400" y="-80963"/>
            <a:ext cx="8991600" cy="6824663"/>
            <a:chOff x="152400" y="-81559"/>
            <a:chExt cx="8991600" cy="6825259"/>
          </a:xfrm>
        </p:grpSpPr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0"/>
              <a:ext cx="8991600" cy="674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reeform 3"/>
            <p:cNvSpPr/>
            <p:nvPr/>
          </p:nvSpPr>
          <p:spPr>
            <a:xfrm>
              <a:off x="382588" y="-589"/>
              <a:ext cx="1430337" cy="1368545"/>
            </a:xfrm>
            <a:custGeom>
              <a:avLst/>
              <a:gdLst>
                <a:gd name="connsiteX0" fmla="*/ 431539 w 1282287"/>
                <a:gd name="connsiteY0" fmla="*/ 1306873 h 1306873"/>
                <a:gd name="connsiteX1" fmla="*/ 431539 w 1282287"/>
                <a:gd name="connsiteY1" fmla="*/ 1306873 h 1306873"/>
                <a:gd name="connsiteX2" fmla="*/ 542506 w 1282287"/>
                <a:gd name="connsiteY2" fmla="*/ 1257557 h 1306873"/>
                <a:gd name="connsiteX3" fmla="*/ 567165 w 1282287"/>
                <a:gd name="connsiteY3" fmla="*/ 1220570 h 1306873"/>
                <a:gd name="connsiteX4" fmla="*/ 591825 w 1282287"/>
                <a:gd name="connsiteY4" fmla="*/ 1195912 h 1306873"/>
                <a:gd name="connsiteX5" fmla="*/ 641143 w 1282287"/>
                <a:gd name="connsiteY5" fmla="*/ 1146596 h 1306873"/>
                <a:gd name="connsiteX6" fmla="*/ 702792 w 1282287"/>
                <a:gd name="connsiteY6" fmla="*/ 1084951 h 1306873"/>
                <a:gd name="connsiteX7" fmla="*/ 739781 w 1282287"/>
                <a:gd name="connsiteY7" fmla="*/ 1060293 h 1306873"/>
                <a:gd name="connsiteX8" fmla="*/ 826089 w 1282287"/>
                <a:gd name="connsiteY8" fmla="*/ 949332 h 1306873"/>
                <a:gd name="connsiteX9" fmla="*/ 863078 w 1282287"/>
                <a:gd name="connsiteY9" fmla="*/ 912345 h 1306873"/>
                <a:gd name="connsiteX10" fmla="*/ 937056 w 1282287"/>
                <a:gd name="connsiteY10" fmla="*/ 863029 h 1306873"/>
                <a:gd name="connsiteX11" fmla="*/ 961715 w 1282287"/>
                <a:gd name="connsiteY11" fmla="*/ 826042 h 1306873"/>
                <a:gd name="connsiteX12" fmla="*/ 986374 w 1282287"/>
                <a:gd name="connsiteY12" fmla="*/ 776726 h 1306873"/>
                <a:gd name="connsiteX13" fmla="*/ 1011034 w 1282287"/>
                <a:gd name="connsiteY13" fmla="*/ 752068 h 1306873"/>
                <a:gd name="connsiteX14" fmla="*/ 1023363 w 1282287"/>
                <a:gd name="connsiteY14" fmla="*/ 715081 h 1306873"/>
                <a:gd name="connsiteX15" fmla="*/ 1060352 w 1282287"/>
                <a:gd name="connsiteY15" fmla="*/ 690423 h 1306873"/>
                <a:gd name="connsiteX16" fmla="*/ 1085012 w 1282287"/>
                <a:gd name="connsiteY16" fmla="*/ 665765 h 1306873"/>
                <a:gd name="connsiteX17" fmla="*/ 1109671 w 1282287"/>
                <a:gd name="connsiteY17" fmla="*/ 579463 h 1306873"/>
                <a:gd name="connsiteX18" fmla="*/ 1134331 w 1282287"/>
                <a:gd name="connsiteY18" fmla="*/ 542476 h 1306873"/>
                <a:gd name="connsiteX19" fmla="*/ 1208309 w 1282287"/>
                <a:gd name="connsiteY19" fmla="*/ 443844 h 1306873"/>
                <a:gd name="connsiteX20" fmla="*/ 1232968 w 1282287"/>
                <a:gd name="connsiteY20" fmla="*/ 406857 h 1306873"/>
                <a:gd name="connsiteX21" fmla="*/ 1257627 w 1282287"/>
                <a:gd name="connsiteY21" fmla="*/ 320554 h 1306873"/>
                <a:gd name="connsiteX22" fmla="*/ 1282287 w 1282287"/>
                <a:gd name="connsiteY22" fmla="*/ 246580 h 1306873"/>
                <a:gd name="connsiteX23" fmla="*/ 1269957 w 1282287"/>
                <a:gd name="connsiteY23" fmla="*/ 36987 h 1306873"/>
                <a:gd name="connsiteX24" fmla="*/ 1232968 w 1282287"/>
                <a:gd name="connsiteY24" fmla="*/ 24658 h 1306873"/>
                <a:gd name="connsiteX25" fmla="*/ 1048023 w 1282287"/>
                <a:gd name="connsiteY25" fmla="*/ 12329 h 1306873"/>
                <a:gd name="connsiteX26" fmla="*/ 764440 w 1282287"/>
                <a:gd name="connsiteY26" fmla="*/ 0 h 1306873"/>
                <a:gd name="connsiteX27" fmla="*/ 184945 w 1282287"/>
                <a:gd name="connsiteY27" fmla="*/ 12329 h 1306873"/>
                <a:gd name="connsiteX28" fmla="*/ 147956 w 1282287"/>
                <a:gd name="connsiteY28" fmla="*/ 24658 h 1306873"/>
                <a:gd name="connsiteX29" fmla="*/ 98637 w 1282287"/>
                <a:gd name="connsiteY29" fmla="*/ 98632 h 1306873"/>
                <a:gd name="connsiteX30" fmla="*/ 86308 w 1282287"/>
                <a:gd name="connsiteY30" fmla="*/ 135619 h 1306873"/>
                <a:gd name="connsiteX31" fmla="*/ 61648 w 1282287"/>
                <a:gd name="connsiteY31" fmla="*/ 246580 h 1306873"/>
                <a:gd name="connsiteX32" fmla="*/ 49319 w 1282287"/>
                <a:gd name="connsiteY32" fmla="*/ 283567 h 1306873"/>
                <a:gd name="connsiteX33" fmla="*/ 24659 w 1282287"/>
                <a:gd name="connsiteY33" fmla="*/ 320554 h 1306873"/>
                <a:gd name="connsiteX34" fmla="*/ 0 w 1282287"/>
                <a:gd name="connsiteY34" fmla="*/ 443844 h 1306873"/>
                <a:gd name="connsiteX35" fmla="*/ 12330 w 1282287"/>
                <a:gd name="connsiteY35" fmla="*/ 604120 h 1306873"/>
                <a:gd name="connsiteX36" fmla="*/ 73978 w 1282287"/>
                <a:gd name="connsiteY36" fmla="*/ 678094 h 1306873"/>
                <a:gd name="connsiteX37" fmla="*/ 123297 w 1282287"/>
                <a:gd name="connsiteY37" fmla="*/ 739739 h 1306873"/>
                <a:gd name="connsiteX38" fmla="*/ 160286 w 1282287"/>
                <a:gd name="connsiteY38" fmla="*/ 826042 h 1306873"/>
                <a:gd name="connsiteX39" fmla="*/ 184945 w 1282287"/>
                <a:gd name="connsiteY39" fmla="*/ 863029 h 1306873"/>
                <a:gd name="connsiteX40" fmla="*/ 209604 w 1282287"/>
                <a:gd name="connsiteY40" fmla="*/ 949332 h 1306873"/>
                <a:gd name="connsiteX41" fmla="*/ 234264 w 1282287"/>
                <a:gd name="connsiteY41" fmla="*/ 1010977 h 1306873"/>
                <a:gd name="connsiteX42" fmla="*/ 283583 w 1282287"/>
                <a:gd name="connsiteY42" fmla="*/ 1158925 h 1306873"/>
                <a:gd name="connsiteX43" fmla="*/ 320572 w 1282287"/>
                <a:gd name="connsiteY43" fmla="*/ 1171254 h 1306873"/>
                <a:gd name="connsiteX44" fmla="*/ 394550 w 1282287"/>
                <a:gd name="connsiteY44" fmla="*/ 1245228 h 1306873"/>
                <a:gd name="connsiteX45" fmla="*/ 431539 w 1282287"/>
                <a:gd name="connsiteY45" fmla="*/ 1257557 h 1306873"/>
                <a:gd name="connsiteX46" fmla="*/ 431539 w 1282287"/>
                <a:gd name="connsiteY46" fmla="*/ 1306873 h 130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82287" h="1306873">
                  <a:moveTo>
                    <a:pt x="431539" y="1306873"/>
                  </a:moveTo>
                  <a:lnTo>
                    <a:pt x="431539" y="1306873"/>
                  </a:lnTo>
                  <a:cubicBezTo>
                    <a:pt x="468528" y="1290434"/>
                    <a:pt x="508356" y="1279287"/>
                    <a:pt x="542506" y="1257557"/>
                  </a:cubicBezTo>
                  <a:cubicBezTo>
                    <a:pt x="555007" y="1249602"/>
                    <a:pt x="557908" y="1232140"/>
                    <a:pt x="567165" y="1220570"/>
                  </a:cubicBezTo>
                  <a:cubicBezTo>
                    <a:pt x="574427" y="1211493"/>
                    <a:pt x="583605" y="1204131"/>
                    <a:pt x="591825" y="1195912"/>
                  </a:cubicBezTo>
                  <a:cubicBezTo>
                    <a:pt x="617396" y="1119200"/>
                    <a:pt x="582693" y="1190431"/>
                    <a:pt x="641143" y="1146596"/>
                  </a:cubicBezTo>
                  <a:cubicBezTo>
                    <a:pt x="664392" y="1129160"/>
                    <a:pt x="678612" y="1101070"/>
                    <a:pt x="702792" y="1084951"/>
                  </a:cubicBezTo>
                  <a:lnTo>
                    <a:pt x="739781" y="1060293"/>
                  </a:lnTo>
                  <a:cubicBezTo>
                    <a:pt x="777437" y="984984"/>
                    <a:pt x="751443" y="1023973"/>
                    <a:pt x="826089" y="949332"/>
                  </a:cubicBezTo>
                  <a:cubicBezTo>
                    <a:pt x="838419" y="937003"/>
                    <a:pt x="848570" y="922017"/>
                    <a:pt x="863078" y="912345"/>
                  </a:cubicBezTo>
                  <a:lnTo>
                    <a:pt x="937056" y="863029"/>
                  </a:lnTo>
                  <a:cubicBezTo>
                    <a:pt x="945276" y="850700"/>
                    <a:pt x="954363" y="838907"/>
                    <a:pt x="961715" y="826042"/>
                  </a:cubicBezTo>
                  <a:cubicBezTo>
                    <a:pt x="970834" y="810085"/>
                    <a:pt x="976179" y="792018"/>
                    <a:pt x="986374" y="776726"/>
                  </a:cubicBezTo>
                  <a:cubicBezTo>
                    <a:pt x="992822" y="767054"/>
                    <a:pt x="1002814" y="760287"/>
                    <a:pt x="1011034" y="752068"/>
                  </a:cubicBezTo>
                  <a:cubicBezTo>
                    <a:pt x="1015144" y="739739"/>
                    <a:pt x="1015244" y="725229"/>
                    <a:pt x="1023363" y="715081"/>
                  </a:cubicBezTo>
                  <a:cubicBezTo>
                    <a:pt x="1032620" y="703510"/>
                    <a:pt x="1048781" y="699679"/>
                    <a:pt x="1060352" y="690423"/>
                  </a:cubicBezTo>
                  <a:cubicBezTo>
                    <a:pt x="1069429" y="683162"/>
                    <a:pt x="1076792" y="673984"/>
                    <a:pt x="1085012" y="665765"/>
                  </a:cubicBezTo>
                  <a:cubicBezTo>
                    <a:pt x="1088961" y="649969"/>
                    <a:pt x="1100829" y="597147"/>
                    <a:pt x="1109671" y="579463"/>
                  </a:cubicBezTo>
                  <a:cubicBezTo>
                    <a:pt x="1116298" y="566210"/>
                    <a:pt x="1125615" y="554460"/>
                    <a:pt x="1134331" y="542476"/>
                  </a:cubicBezTo>
                  <a:cubicBezTo>
                    <a:pt x="1158504" y="509240"/>
                    <a:pt x="1185512" y="478039"/>
                    <a:pt x="1208309" y="443844"/>
                  </a:cubicBezTo>
                  <a:cubicBezTo>
                    <a:pt x="1216529" y="431515"/>
                    <a:pt x="1226341" y="420110"/>
                    <a:pt x="1232968" y="406857"/>
                  </a:cubicBezTo>
                  <a:cubicBezTo>
                    <a:pt x="1243330" y="386134"/>
                    <a:pt x="1251699" y="340313"/>
                    <a:pt x="1257627" y="320554"/>
                  </a:cubicBezTo>
                  <a:cubicBezTo>
                    <a:pt x="1265096" y="295658"/>
                    <a:pt x="1282287" y="246580"/>
                    <a:pt x="1282287" y="246580"/>
                  </a:cubicBezTo>
                  <a:cubicBezTo>
                    <a:pt x="1278177" y="176716"/>
                    <a:pt x="1285140" y="105305"/>
                    <a:pt x="1269957" y="36987"/>
                  </a:cubicBezTo>
                  <a:cubicBezTo>
                    <a:pt x="1267137" y="24300"/>
                    <a:pt x="1245885" y="26093"/>
                    <a:pt x="1232968" y="24658"/>
                  </a:cubicBezTo>
                  <a:cubicBezTo>
                    <a:pt x="1171561" y="17835"/>
                    <a:pt x="1109723" y="15576"/>
                    <a:pt x="1048023" y="12329"/>
                  </a:cubicBezTo>
                  <a:lnTo>
                    <a:pt x="764440" y="0"/>
                  </a:lnTo>
                  <a:lnTo>
                    <a:pt x="184945" y="12329"/>
                  </a:lnTo>
                  <a:cubicBezTo>
                    <a:pt x="171959" y="12848"/>
                    <a:pt x="157146" y="15468"/>
                    <a:pt x="147956" y="24658"/>
                  </a:cubicBezTo>
                  <a:cubicBezTo>
                    <a:pt x="127000" y="45613"/>
                    <a:pt x="98637" y="98632"/>
                    <a:pt x="98637" y="98632"/>
                  </a:cubicBezTo>
                  <a:cubicBezTo>
                    <a:pt x="94527" y="110961"/>
                    <a:pt x="89460" y="123011"/>
                    <a:pt x="86308" y="135619"/>
                  </a:cubicBezTo>
                  <a:cubicBezTo>
                    <a:pt x="60881" y="237321"/>
                    <a:pt x="86963" y="157980"/>
                    <a:pt x="61648" y="246580"/>
                  </a:cubicBezTo>
                  <a:cubicBezTo>
                    <a:pt x="58078" y="259076"/>
                    <a:pt x="55131" y="271943"/>
                    <a:pt x="49319" y="283567"/>
                  </a:cubicBezTo>
                  <a:cubicBezTo>
                    <a:pt x="42692" y="296820"/>
                    <a:pt x="32879" y="308225"/>
                    <a:pt x="24659" y="320554"/>
                  </a:cubicBezTo>
                  <a:cubicBezTo>
                    <a:pt x="16513" y="353138"/>
                    <a:pt x="0" y="413620"/>
                    <a:pt x="0" y="443844"/>
                  </a:cubicBezTo>
                  <a:cubicBezTo>
                    <a:pt x="0" y="497427"/>
                    <a:pt x="2455" y="551455"/>
                    <a:pt x="12330" y="604120"/>
                  </a:cubicBezTo>
                  <a:cubicBezTo>
                    <a:pt x="16774" y="627819"/>
                    <a:pt x="61680" y="663337"/>
                    <a:pt x="73978" y="678094"/>
                  </a:cubicBezTo>
                  <a:cubicBezTo>
                    <a:pt x="151740" y="771404"/>
                    <a:pt x="51558" y="668006"/>
                    <a:pt x="123297" y="739739"/>
                  </a:cubicBezTo>
                  <a:cubicBezTo>
                    <a:pt x="137130" y="781238"/>
                    <a:pt x="135906" y="783380"/>
                    <a:pt x="160286" y="826042"/>
                  </a:cubicBezTo>
                  <a:cubicBezTo>
                    <a:pt x="167638" y="838907"/>
                    <a:pt x="178318" y="849776"/>
                    <a:pt x="184945" y="863029"/>
                  </a:cubicBezTo>
                  <a:cubicBezTo>
                    <a:pt x="196822" y="886783"/>
                    <a:pt x="201700" y="925621"/>
                    <a:pt x="209604" y="949332"/>
                  </a:cubicBezTo>
                  <a:cubicBezTo>
                    <a:pt x="216603" y="970328"/>
                    <a:pt x="228561" y="989593"/>
                    <a:pt x="234264" y="1010977"/>
                  </a:cubicBezTo>
                  <a:cubicBezTo>
                    <a:pt x="247036" y="1058870"/>
                    <a:pt x="233216" y="1128707"/>
                    <a:pt x="283583" y="1158925"/>
                  </a:cubicBezTo>
                  <a:cubicBezTo>
                    <a:pt x="294728" y="1165611"/>
                    <a:pt x="308242" y="1167144"/>
                    <a:pt x="320572" y="1171254"/>
                  </a:cubicBezTo>
                  <a:cubicBezTo>
                    <a:pt x="345231" y="1195912"/>
                    <a:pt x="361467" y="1234201"/>
                    <a:pt x="394550" y="1245228"/>
                  </a:cubicBezTo>
                  <a:cubicBezTo>
                    <a:pt x="406880" y="1249338"/>
                    <a:pt x="419914" y="1251745"/>
                    <a:pt x="431539" y="1257557"/>
                  </a:cubicBezTo>
                  <a:cubicBezTo>
                    <a:pt x="444793" y="1264184"/>
                    <a:pt x="431539" y="1298654"/>
                    <a:pt x="431539" y="13068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942138" y="-81559"/>
              <a:ext cx="1306512" cy="1389184"/>
            </a:xfrm>
            <a:custGeom>
              <a:avLst/>
              <a:gdLst>
                <a:gd name="connsiteX0" fmla="*/ 0 w 1306946"/>
                <a:gd name="connsiteY0" fmla="*/ 81559 h 1388432"/>
                <a:gd name="connsiteX1" fmla="*/ 0 w 1306946"/>
                <a:gd name="connsiteY1" fmla="*/ 81559 h 1388432"/>
                <a:gd name="connsiteX2" fmla="*/ 653473 w 1306946"/>
                <a:gd name="connsiteY2" fmla="*/ 93888 h 1388432"/>
                <a:gd name="connsiteX3" fmla="*/ 1183649 w 1306946"/>
                <a:gd name="connsiteY3" fmla="*/ 106217 h 1388432"/>
                <a:gd name="connsiteX4" fmla="*/ 1220638 w 1306946"/>
                <a:gd name="connsiteY4" fmla="*/ 143204 h 1388432"/>
                <a:gd name="connsiteX5" fmla="*/ 1257627 w 1306946"/>
                <a:gd name="connsiteY5" fmla="*/ 278823 h 1388432"/>
                <a:gd name="connsiteX6" fmla="*/ 1269957 w 1306946"/>
                <a:gd name="connsiteY6" fmla="*/ 340468 h 1388432"/>
                <a:gd name="connsiteX7" fmla="*/ 1294616 w 1306946"/>
                <a:gd name="connsiteY7" fmla="*/ 389784 h 1388432"/>
                <a:gd name="connsiteX8" fmla="*/ 1306946 w 1306946"/>
                <a:gd name="connsiteY8" fmla="*/ 426771 h 1388432"/>
                <a:gd name="connsiteX9" fmla="*/ 1294616 w 1306946"/>
                <a:gd name="connsiteY9" fmla="*/ 858285 h 1388432"/>
                <a:gd name="connsiteX10" fmla="*/ 1245297 w 1306946"/>
                <a:gd name="connsiteY10" fmla="*/ 1043220 h 1388432"/>
                <a:gd name="connsiteX11" fmla="*/ 1220638 w 1306946"/>
                <a:gd name="connsiteY11" fmla="*/ 1104865 h 1388432"/>
                <a:gd name="connsiteX12" fmla="*/ 1171319 w 1306946"/>
                <a:gd name="connsiteY12" fmla="*/ 1215826 h 1388432"/>
                <a:gd name="connsiteX13" fmla="*/ 1158990 w 1306946"/>
                <a:gd name="connsiteY13" fmla="*/ 1252813 h 1388432"/>
                <a:gd name="connsiteX14" fmla="*/ 1134330 w 1306946"/>
                <a:gd name="connsiteY14" fmla="*/ 1277471 h 1388432"/>
                <a:gd name="connsiteX15" fmla="*/ 1109671 w 1306946"/>
                <a:gd name="connsiteY15" fmla="*/ 1314458 h 1388432"/>
                <a:gd name="connsiteX16" fmla="*/ 1048023 w 1306946"/>
                <a:gd name="connsiteY16" fmla="*/ 1388432 h 1388432"/>
                <a:gd name="connsiteX17" fmla="*/ 826088 w 1306946"/>
                <a:gd name="connsiteY17" fmla="*/ 1363774 h 1388432"/>
                <a:gd name="connsiteX18" fmla="*/ 776770 w 1306946"/>
                <a:gd name="connsiteY18" fmla="*/ 1339116 h 1388432"/>
                <a:gd name="connsiteX19" fmla="*/ 702791 w 1306946"/>
                <a:gd name="connsiteY19" fmla="*/ 1289800 h 1388432"/>
                <a:gd name="connsiteX20" fmla="*/ 678132 w 1306946"/>
                <a:gd name="connsiteY20" fmla="*/ 1252813 h 1388432"/>
                <a:gd name="connsiteX21" fmla="*/ 641143 w 1306946"/>
                <a:gd name="connsiteY21" fmla="*/ 1228155 h 1388432"/>
                <a:gd name="connsiteX22" fmla="*/ 628813 w 1306946"/>
                <a:gd name="connsiteY22" fmla="*/ 1191168 h 1388432"/>
                <a:gd name="connsiteX23" fmla="*/ 591824 w 1306946"/>
                <a:gd name="connsiteY23" fmla="*/ 1154181 h 1388432"/>
                <a:gd name="connsiteX24" fmla="*/ 579495 w 1306946"/>
                <a:gd name="connsiteY24" fmla="*/ 1117194 h 1388432"/>
                <a:gd name="connsiteX25" fmla="*/ 542506 w 1306946"/>
                <a:gd name="connsiteY25" fmla="*/ 1092536 h 1388432"/>
                <a:gd name="connsiteX26" fmla="*/ 517846 w 1306946"/>
                <a:gd name="connsiteY26" fmla="*/ 1067878 h 1388432"/>
                <a:gd name="connsiteX27" fmla="*/ 480857 w 1306946"/>
                <a:gd name="connsiteY27" fmla="*/ 1043220 h 1388432"/>
                <a:gd name="connsiteX28" fmla="*/ 406879 w 1306946"/>
                <a:gd name="connsiteY28" fmla="*/ 969246 h 1388432"/>
                <a:gd name="connsiteX29" fmla="*/ 357560 w 1306946"/>
                <a:gd name="connsiteY29" fmla="*/ 907601 h 1388432"/>
                <a:gd name="connsiteX30" fmla="*/ 332901 w 1306946"/>
                <a:gd name="connsiteY30" fmla="*/ 833627 h 1388432"/>
                <a:gd name="connsiteX31" fmla="*/ 308242 w 1306946"/>
                <a:gd name="connsiteY31" fmla="*/ 734995 h 1388432"/>
                <a:gd name="connsiteX32" fmla="*/ 283582 w 1306946"/>
                <a:gd name="connsiteY32" fmla="*/ 661021 h 1388432"/>
                <a:gd name="connsiteX33" fmla="*/ 246593 w 1306946"/>
                <a:gd name="connsiteY33" fmla="*/ 636363 h 1388432"/>
                <a:gd name="connsiteX34" fmla="*/ 221934 w 1306946"/>
                <a:gd name="connsiteY34" fmla="*/ 599377 h 1388432"/>
                <a:gd name="connsiteX35" fmla="*/ 147956 w 1306946"/>
                <a:gd name="connsiteY35" fmla="*/ 550061 h 1388432"/>
                <a:gd name="connsiteX36" fmla="*/ 98637 w 1306946"/>
                <a:gd name="connsiteY36" fmla="*/ 488416 h 1388432"/>
                <a:gd name="connsiteX37" fmla="*/ 49318 w 1306946"/>
                <a:gd name="connsiteY37" fmla="*/ 414442 h 1388432"/>
                <a:gd name="connsiteX38" fmla="*/ 36989 w 1306946"/>
                <a:gd name="connsiteY38" fmla="*/ 365126 h 1388432"/>
                <a:gd name="connsiteX39" fmla="*/ 24659 w 1306946"/>
                <a:gd name="connsiteY39" fmla="*/ 328139 h 1388432"/>
                <a:gd name="connsiteX40" fmla="*/ 12329 w 1306946"/>
                <a:gd name="connsiteY40" fmla="*/ 266494 h 1388432"/>
                <a:gd name="connsiteX41" fmla="*/ 24659 w 1306946"/>
                <a:gd name="connsiteY41" fmla="*/ 32243 h 1388432"/>
                <a:gd name="connsiteX42" fmla="*/ 0 w 1306946"/>
                <a:gd name="connsiteY42" fmla="*/ 81559 h 13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6946" h="1388432">
                  <a:moveTo>
                    <a:pt x="0" y="81559"/>
                  </a:moveTo>
                  <a:lnTo>
                    <a:pt x="0" y="81559"/>
                  </a:lnTo>
                  <a:lnTo>
                    <a:pt x="653473" y="93888"/>
                  </a:lnTo>
                  <a:cubicBezTo>
                    <a:pt x="830208" y="97570"/>
                    <a:pt x="1007540" y="90904"/>
                    <a:pt x="1183649" y="106217"/>
                  </a:cubicBezTo>
                  <a:cubicBezTo>
                    <a:pt x="1201020" y="107727"/>
                    <a:pt x="1208308" y="130875"/>
                    <a:pt x="1220638" y="143204"/>
                  </a:cubicBezTo>
                  <a:cubicBezTo>
                    <a:pt x="1238354" y="196347"/>
                    <a:pt x="1243719" y="209290"/>
                    <a:pt x="1257627" y="278823"/>
                  </a:cubicBezTo>
                  <a:cubicBezTo>
                    <a:pt x="1261737" y="299371"/>
                    <a:pt x="1263330" y="320588"/>
                    <a:pt x="1269957" y="340468"/>
                  </a:cubicBezTo>
                  <a:cubicBezTo>
                    <a:pt x="1275769" y="357904"/>
                    <a:pt x="1287376" y="372891"/>
                    <a:pt x="1294616" y="389784"/>
                  </a:cubicBezTo>
                  <a:cubicBezTo>
                    <a:pt x="1299736" y="401729"/>
                    <a:pt x="1302836" y="414442"/>
                    <a:pt x="1306946" y="426771"/>
                  </a:cubicBezTo>
                  <a:cubicBezTo>
                    <a:pt x="1302836" y="570609"/>
                    <a:pt x="1306819" y="714907"/>
                    <a:pt x="1294616" y="858285"/>
                  </a:cubicBezTo>
                  <a:cubicBezTo>
                    <a:pt x="1292800" y="879620"/>
                    <a:pt x="1263905" y="993601"/>
                    <a:pt x="1245297" y="1043220"/>
                  </a:cubicBezTo>
                  <a:cubicBezTo>
                    <a:pt x="1237526" y="1063942"/>
                    <a:pt x="1228202" y="1084066"/>
                    <a:pt x="1220638" y="1104865"/>
                  </a:cubicBezTo>
                  <a:cubicBezTo>
                    <a:pt x="1185424" y="1201699"/>
                    <a:pt x="1213743" y="1152195"/>
                    <a:pt x="1171319" y="1215826"/>
                  </a:cubicBezTo>
                  <a:cubicBezTo>
                    <a:pt x="1167209" y="1228155"/>
                    <a:pt x="1165677" y="1241669"/>
                    <a:pt x="1158990" y="1252813"/>
                  </a:cubicBezTo>
                  <a:cubicBezTo>
                    <a:pt x="1153009" y="1262781"/>
                    <a:pt x="1141592" y="1268394"/>
                    <a:pt x="1134330" y="1277471"/>
                  </a:cubicBezTo>
                  <a:cubicBezTo>
                    <a:pt x="1125073" y="1289041"/>
                    <a:pt x="1119157" y="1303075"/>
                    <a:pt x="1109671" y="1314458"/>
                  </a:cubicBezTo>
                  <a:cubicBezTo>
                    <a:pt x="1030560" y="1409387"/>
                    <a:pt x="1109246" y="1296601"/>
                    <a:pt x="1048023" y="1388432"/>
                  </a:cubicBezTo>
                  <a:cubicBezTo>
                    <a:pt x="969718" y="1383212"/>
                    <a:pt x="896533" y="1393963"/>
                    <a:pt x="826088" y="1363774"/>
                  </a:cubicBezTo>
                  <a:cubicBezTo>
                    <a:pt x="809194" y="1356534"/>
                    <a:pt x="792531" y="1348572"/>
                    <a:pt x="776770" y="1339116"/>
                  </a:cubicBezTo>
                  <a:cubicBezTo>
                    <a:pt x="751356" y="1323869"/>
                    <a:pt x="702791" y="1289800"/>
                    <a:pt x="702791" y="1289800"/>
                  </a:cubicBezTo>
                  <a:cubicBezTo>
                    <a:pt x="694571" y="1277471"/>
                    <a:pt x="688610" y="1263291"/>
                    <a:pt x="678132" y="1252813"/>
                  </a:cubicBezTo>
                  <a:cubicBezTo>
                    <a:pt x="667654" y="1242335"/>
                    <a:pt x="650400" y="1239726"/>
                    <a:pt x="641143" y="1228155"/>
                  </a:cubicBezTo>
                  <a:cubicBezTo>
                    <a:pt x="633024" y="1218007"/>
                    <a:pt x="636022" y="1201981"/>
                    <a:pt x="628813" y="1191168"/>
                  </a:cubicBezTo>
                  <a:cubicBezTo>
                    <a:pt x="619141" y="1176660"/>
                    <a:pt x="604154" y="1166510"/>
                    <a:pt x="591824" y="1154181"/>
                  </a:cubicBezTo>
                  <a:cubicBezTo>
                    <a:pt x="587714" y="1141852"/>
                    <a:pt x="587614" y="1127342"/>
                    <a:pt x="579495" y="1117194"/>
                  </a:cubicBezTo>
                  <a:cubicBezTo>
                    <a:pt x="570238" y="1105623"/>
                    <a:pt x="554077" y="1101792"/>
                    <a:pt x="542506" y="1092536"/>
                  </a:cubicBezTo>
                  <a:cubicBezTo>
                    <a:pt x="533429" y="1085275"/>
                    <a:pt x="526923" y="1075139"/>
                    <a:pt x="517846" y="1067878"/>
                  </a:cubicBezTo>
                  <a:cubicBezTo>
                    <a:pt x="506275" y="1058622"/>
                    <a:pt x="491933" y="1053064"/>
                    <a:pt x="480857" y="1043220"/>
                  </a:cubicBezTo>
                  <a:cubicBezTo>
                    <a:pt x="454792" y="1020053"/>
                    <a:pt x="406879" y="969246"/>
                    <a:pt x="406879" y="969246"/>
                  </a:cubicBezTo>
                  <a:cubicBezTo>
                    <a:pt x="361911" y="834353"/>
                    <a:pt x="437233" y="1035072"/>
                    <a:pt x="357560" y="907601"/>
                  </a:cubicBezTo>
                  <a:cubicBezTo>
                    <a:pt x="343784" y="885560"/>
                    <a:pt x="341121" y="858285"/>
                    <a:pt x="332901" y="833627"/>
                  </a:cubicBezTo>
                  <a:cubicBezTo>
                    <a:pt x="295484" y="721382"/>
                    <a:pt x="352885" y="898677"/>
                    <a:pt x="308242" y="734995"/>
                  </a:cubicBezTo>
                  <a:cubicBezTo>
                    <a:pt x="301403" y="709919"/>
                    <a:pt x="305209" y="675438"/>
                    <a:pt x="283582" y="661021"/>
                  </a:cubicBezTo>
                  <a:lnTo>
                    <a:pt x="246593" y="636363"/>
                  </a:lnTo>
                  <a:cubicBezTo>
                    <a:pt x="238373" y="624034"/>
                    <a:pt x="233086" y="609134"/>
                    <a:pt x="221934" y="599377"/>
                  </a:cubicBezTo>
                  <a:cubicBezTo>
                    <a:pt x="199630" y="579862"/>
                    <a:pt x="147956" y="550061"/>
                    <a:pt x="147956" y="550061"/>
                  </a:cubicBezTo>
                  <a:cubicBezTo>
                    <a:pt x="120190" y="466768"/>
                    <a:pt x="158697" y="557052"/>
                    <a:pt x="98637" y="488416"/>
                  </a:cubicBezTo>
                  <a:cubicBezTo>
                    <a:pt x="79121" y="466113"/>
                    <a:pt x="49318" y="414442"/>
                    <a:pt x="49318" y="414442"/>
                  </a:cubicBezTo>
                  <a:cubicBezTo>
                    <a:pt x="45208" y="398003"/>
                    <a:pt x="41644" y="381419"/>
                    <a:pt x="36989" y="365126"/>
                  </a:cubicBezTo>
                  <a:cubicBezTo>
                    <a:pt x="33419" y="352630"/>
                    <a:pt x="27811" y="340747"/>
                    <a:pt x="24659" y="328139"/>
                  </a:cubicBezTo>
                  <a:cubicBezTo>
                    <a:pt x="19576" y="307809"/>
                    <a:pt x="16439" y="287042"/>
                    <a:pt x="12329" y="266494"/>
                  </a:cubicBezTo>
                  <a:cubicBezTo>
                    <a:pt x="16439" y="188410"/>
                    <a:pt x="14960" y="109831"/>
                    <a:pt x="24659" y="32243"/>
                  </a:cubicBezTo>
                  <a:cubicBezTo>
                    <a:pt x="38289" y="-76786"/>
                    <a:pt x="36989" y="129633"/>
                    <a:pt x="0" y="815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3"/>
          <p:cNvSpPr>
            <a:spLocks noChangeArrowheads="1"/>
          </p:cNvSpPr>
          <p:nvPr/>
        </p:nvSpPr>
        <p:spPr bwMode="auto">
          <a:xfrm>
            <a:off x="990600" y="381000"/>
            <a:ext cx="1295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135170" name="Group 3"/>
          <p:cNvGrpSpPr>
            <a:grpSpLocks/>
          </p:cNvGrpSpPr>
          <p:nvPr/>
        </p:nvGrpSpPr>
        <p:grpSpPr bwMode="auto">
          <a:xfrm>
            <a:off x="152400" y="92075"/>
            <a:ext cx="8686800" cy="6575425"/>
            <a:chOff x="152400" y="92011"/>
            <a:chExt cx="8686800" cy="6575489"/>
          </a:xfrm>
        </p:grpSpPr>
        <p:pic>
          <p:nvPicPr>
            <p:cNvPr id="13517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152400"/>
              <a:ext cx="8686800" cy="651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Freeform 2"/>
            <p:cNvSpPr/>
            <p:nvPr/>
          </p:nvSpPr>
          <p:spPr>
            <a:xfrm>
              <a:off x="579438" y="92011"/>
              <a:ext cx="1928812" cy="1731980"/>
            </a:xfrm>
            <a:custGeom>
              <a:avLst/>
              <a:gdLst>
                <a:gd name="connsiteX0" fmla="*/ 258923 w 1929236"/>
                <a:gd name="connsiteY0" fmla="*/ 1732679 h 1732679"/>
                <a:gd name="connsiteX1" fmla="*/ 258923 w 1929236"/>
                <a:gd name="connsiteY1" fmla="*/ 1732679 h 1732679"/>
                <a:gd name="connsiteX2" fmla="*/ 1393254 w 1929236"/>
                <a:gd name="connsiteY2" fmla="*/ 1720350 h 1732679"/>
                <a:gd name="connsiteX3" fmla="*/ 1442573 w 1929236"/>
                <a:gd name="connsiteY3" fmla="*/ 1683363 h 1732679"/>
                <a:gd name="connsiteX4" fmla="*/ 1467232 w 1929236"/>
                <a:gd name="connsiteY4" fmla="*/ 1646376 h 1732679"/>
                <a:gd name="connsiteX5" fmla="*/ 1479562 w 1929236"/>
                <a:gd name="connsiteY5" fmla="*/ 1584731 h 1732679"/>
                <a:gd name="connsiteX6" fmla="*/ 1491891 w 1929236"/>
                <a:gd name="connsiteY6" fmla="*/ 1547745 h 1732679"/>
                <a:gd name="connsiteX7" fmla="*/ 1504221 w 1929236"/>
                <a:gd name="connsiteY7" fmla="*/ 1338152 h 1732679"/>
                <a:gd name="connsiteX8" fmla="*/ 1528881 w 1929236"/>
                <a:gd name="connsiteY8" fmla="*/ 1054585 h 1732679"/>
                <a:gd name="connsiteX9" fmla="*/ 1553540 w 1929236"/>
                <a:gd name="connsiteY9" fmla="*/ 918966 h 1732679"/>
                <a:gd name="connsiteX10" fmla="*/ 1590529 w 1929236"/>
                <a:gd name="connsiteY10" fmla="*/ 881979 h 1732679"/>
                <a:gd name="connsiteX11" fmla="*/ 1615188 w 1929236"/>
                <a:gd name="connsiteY11" fmla="*/ 844992 h 1732679"/>
                <a:gd name="connsiteX12" fmla="*/ 1639848 w 1929236"/>
                <a:gd name="connsiteY12" fmla="*/ 795676 h 1732679"/>
                <a:gd name="connsiteX13" fmla="*/ 1701496 w 1929236"/>
                <a:gd name="connsiteY13" fmla="*/ 746360 h 1732679"/>
                <a:gd name="connsiteX14" fmla="*/ 1713826 w 1929236"/>
                <a:gd name="connsiteY14" fmla="*/ 697044 h 1732679"/>
                <a:gd name="connsiteX15" fmla="*/ 1861782 w 1929236"/>
                <a:gd name="connsiteY15" fmla="*/ 549096 h 1732679"/>
                <a:gd name="connsiteX16" fmla="*/ 1898771 w 1929236"/>
                <a:gd name="connsiteY16" fmla="*/ 536767 h 1732679"/>
                <a:gd name="connsiteX17" fmla="*/ 1911101 w 1929236"/>
                <a:gd name="connsiteY17" fmla="*/ 290188 h 1732679"/>
                <a:gd name="connsiteX18" fmla="*/ 1886441 w 1929236"/>
                <a:gd name="connsiteY18" fmla="*/ 240872 h 1732679"/>
                <a:gd name="connsiteX19" fmla="*/ 1787804 w 1929236"/>
                <a:gd name="connsiteY19" fmla="*/ 191556 h 1732679"/>
                <a:gd name="connsiteX20" fmla="*/ 1750815 w 1929236"/>
                <a:gd name="connsiteY20" fmla="*/ 166898 h 1732679"/>
                <a:gd name="connsiteX21" fmla="*/ 1701496 w 1929236"/>
                <a:gd name="connsiteY21" fmla="*/ 129911 h 1732679"/>
                <a:gd name="connsiteX22" fmla="*/ 1652177 w 1929236"/>
                <a:gd name="connsiteY22" fmla="*/ 117582 h 1732679"/>
                <a:gd name="connsiteX23" fmla="*/ 1430243 w 1929236"/>
                <a:gd name="connsiteY23" fmla="*/ 80595 h 1732679"/>
                <a:gd name="connsiteX24" fmla="*/ 1380924 w 1929236"/>
                <a:gd name="connsiteY24" fmla="*/ 55937 h 1732679"/>
                <a:gd name="connsiteX25" fmla="*/ 1257628 w 1929236"/>
                <a:gd name="connsiteY25" fmla="*/ 31279 h 1732679"/>
                <a:gd name="connsiteX26" fmla="*/ 1220638 w 1929236"/>
                <a:gd name="connsiteY26" fmla="*/ 6621 h 1732679"/>
                <a:gd name="connsiteX27" fmla="*/ 764440 w 1929236"/>
                <a:gd name="connsiteY27" fmla="*/ 31279 h 1732679"/>
                <a:gd name="connsiteX28" fmla="*/ 579495 w 1929236"/>
                <a:gd name="connsiteY28" fmla="*/ 43608 h 1732679"/>
                <a:gd name="connsiteX29" fmla="*/ 493187 w 1929236"/>
                <a:gd name="connsiteY29" fmla="*/ 68266 h 1732679"/>
                <a:gd name="connsiteX30" fmla="*/ 456198 w 1929236"/>
                <a:gd name="connsiteY30" fmla="*/ 92924 h 1732679"/>
                <a:gd name="connsiteX31" fmla="*/ 382220 w 1929236"/>
                <a:gd name="connsiteY31" fmla="*/ 105253 h 1732679"/>
                <a:gd name="connsiteX32" fmla="*/ 283583 w 1929236"/>
                <a:gd name="connsiteY32" fmla="*/ 154569 h 1732679"/>
                <a:gd name="connsiteX33" fmla="*/ 184945 w 1929236"/>
                <a:gd name="connsiteY33" fmla="*/ 265530 h 1732679"/>
                <a:gd name="connsiteX34" fmla="*/ 135627 w 1929236"/>
                <a:gd name="connsiteY34" fmla="*/ 314846 h 1732679"/>
                <a:gd name="connsiteX35" fmla="*/ 86308 w 1929236"/>
                <a:gd name="connsiteY35" fmla="*/ 401149 h 1732679"/>
                <a:gd name="connsiteX36" fmla="*/ 49319 w 1929236"/>
                <a:gd name="connsiteY36" fmla="*/ 832663 h 1732679"/>
                <a:gd name="connsiteX37" fmla="*/ 24659 w 1929236"/>
                <a:gd name="connsiteY37" fmla="*/ 906637 h 1732679"/>
                <a:gd name="connsiteX38" fmla="*/ 0 w 1929236"/>
                <a:gd name="connsiteY38" fmla="*/ 1005269 h 1732679"/>
                <a:gd name="connsiteX39" fmla="*/ 12330 w 1929236"/>
                <a:gd name="connsiteY39" fmla="*/ 1227191 h 1732679"/>
                <a:gd name="connsiteX40" fmla="*/ 36989 w 1929236"/>
                <a:gd name="connsiteY40" fmla="*/ 1276507 h 1732679"/>
                <a:gd name="connsiteX41" fmla="*/ 61648 w 1929236"/>
                <a:gd name="connsiteY41" fmla="*/ 1412126 h 1732679"/>
                <a:gd name="connsiteX42" fmla="*/ 73978 w 1929236"/>
                <a:gd name="connsiteY42" fmla="*/ 1461442 h 1732679"/>
                <a:gd name="connsiteX43" fmla="*/ 123297 w 1929236"/>
                <a:gd name="connsiteY43" fmla="*/ 1560073 h 1732679"/>
                <a:gd name="connsiteX44" fmla="*/ 160286 w 1929236"/>
                <a:gd name="connsiteY44" fmla="*/ 1646376 h 1732679"/>
                <a:gd name="connsiteX45" fmla="*/ 197275 w 1929236"/>
                <a:gd name="connsiteY45" fmla="*/ 1658705 h 1732679"/>
                <a:gd name="connsiteX46" fmla="*/ 271253 w 1929236"/>
                <a:gd name="connsiteY46" fmla="*/ 1708021 h 1732679"/>
                <a:gd name="connsiteX47" fmla="*/ 332901 w 1929236"/>
                <a:gd name="connsiteY47" fmla="*/ 1732679 h 1732679"/>
                <a:gd name="connsiteX48" fmla="*/ 332901 w 1929236"/>
                <a:gd name="connsiteY48" fmla="*/ 1732679 h 173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29236" h="1732679">
                  <a:moveTo>
                    <a:pt x="258923" y="1732679"/>
                  </a:moveTo>
                  <a:lnTo>
                    <a:pt x="258923" y="1732679"/>
                  </a:lnTo>
                  <a:lnTo>
                    <a:pt x="1393254" y="1720350"/>
                  </a:lnTo>
                  <a:cubicBezTo>
                    <a:pt x="1413785" y="1719495"/>
                    <a:pt x="1428042" y="1697893"/>
                    <a:pt x="1442573" y="1683363"/>
                  </a:cubicBezTo>
                  <a:cubicBezTo>
                    <a:pt x="1453051" y="1672886"/>
                    <a:pt x="1459012" y="1658705"/>
                    <a:pt x="1467232" y="1646376"/>
                  </a:cubicBezTo>
                  <a:cubicBezTo>
                    <a:pt x="1471342" y="1625828"/>
                    <a:pt x="1474479" y="1605061"/>
                    <a:pt x="1479562" y="1584731"/>
                  </a:cubicBezTo>
                  <a:cubicBezTo>
                    <a:pt x="1482714" y="1572123"/>
                    <a:pt x="1490598" y="1560676"/>
                    <a:pt x="1491891" y="1547745"/>
                  </a:cubicBezTo>
                  <a:cubicBezTo>
                    <a:pt x="1498855" y="1478107"/>
                    <a:pt x="1500339" y="1408029"/>
                    <a:pt x="1504221" y="1338152"/>
                  </a:cubicBezTo>
                  <a:cubicBezTo>
                    <a:pt x="1518386" y="1083203"/>
                    <a:pt x="1497381" y="1180576"/>
                    <a:pt x="1528881" y="1054585"/>
                  </a:cubicBezTo>
                  <a:cubicBezTo>
                    <a:pt x="1529404" y="1050398"/>
                    <a:pt x="1535994" y="945283"/>
                    <a:pt x="1553540" y="918966"/>
                  </a:cubicBezTo>
                  <a:cubicBezTo>
                    <a:pt x="1563212" y="904458"/>
                    <a:pt x="1579366" y="895374"/>
                    <a:pt x="1590529" y="881979"/>
                  </a:cubicBezTo>
                  <a:cubicBezTo>
                    <a:pt x="1600015" y="870596"/>
                    <a:pt x="1607836" y="857857"/>
                    <a:pt x="1615188" y="844992"/>
                  </a:cubicBezTo>
                  <a:cubicBezTo>
                    <a:pt x="1624307" y="829035"/>
                    <a:pt x="1627745" y="809507"/>
                    <a:pt x="1639848" y="795676"/>
                  </a:cubicBezTo>
                  <a:cubicBezTo>
                    <a:pt x="1657177" y="775872"/>
                    <a:pt x="1680947" y="762799"/>
                    <a:pt x="1701496" y="746360"/>
                  </a:cubicBezTo>
                  <a:cubicBezTo>
                    <a:pt x="1705606" y="729921"/>
                    <a:pt x="1705288" y="711680"/>
                    <a:pt x="1713826" y="697044"/>
                  </a:cubicBezTo>
                  <a:cubicBezTo>
                    <a:pt x="1744065" y="645209"/>
                    <a:pt x="1797973" y="570365"/>
                    <a:pt x="1861782" y="549096"/>
                  </a:cubicBezTo>
                  <a:lnTo>
                    <a:pt x="1898771" y="536767"/>
                  </a:lnTo>
                  <a:cubicBezTo>
                    <a:pt x="1935991" y="425113"/>
                    <a:pt x="1937888" y="450902"/>
                    <a:pt x="1911101" y="290188"/>
                  </a:cubicBezTo>
                  <a:cubicBezTo>
                    <a:pt x="1908079" y="272059"/>
                    <a:pt x="1898402" y="254826"/>
                    <a:pt x="1886441" y="240872"/>
                  </a:cubicBezTo>
                  <a:cubicBezTo>
                    <a:pt x="1852145" y="200862"/>
                    <a:pt x="1833491" y="202977"/>
                    <a:pt x="1787804" y="191556"/>
                  </a:cubicBezTo>
                  <a:cubicBezTo>
                    <a:pt x="1775474" y="183337"/>
                    <a:pt x="1762873" y="175511"/>
                    <a:pt x="1750815" y="166898"/>
                  </a:cubicBezTo>
                  <a:cubicBezTo>
                    <a:pt x="1734093" y="154955"/>
                    <a:pt x="1719876" y="139100"/>
                    <a:pt x="1701496" y="129911"/>
                  </a:cubicBezTo>
                  <a:cubicBezTo>
                    <a:pt x="1686339" y="122333"/>
                    <a:pt x="1668617" y="121692"/>
                    <a:pt x="1652177" y="117582"/>
                  </a:cubicBezTo>
                  <a:cubicBezTo>
                    <a:pt x="1533881" y="58436"/>
                    <a:pt x="1675747" y="121510"/>
                    <a:pt x="1430243" y="80595"/>
                  </a:cubicBezTo>
                  <a:cubicBezTo>
                    <a:pt x="1412113" y="77574"/>
                    <a:pt x="1398597" y="60986"/>
                    <a:pt x="1380924" y="55937"/>
                  </a:cubicBezTo>
                  <a:cubicBezTo>
                    <a:pt x="1340624" y="44423"/>
                    <a:pt x="1257628" y="31279"/>
                    <a:pt x="1257628" y="31279"/>
                  </a:cubicBezTo>
                  <a:cubicBezTo>
                    <a:pt x="1245298" y="23060"/>
                    <a:pt x="1235450" y="7070"/>
                    <a:pt x="1220638" y="6621"/>
                  </a:cubicBezTo>
                  <a:cubicBezTo>
                    <a:pt x="651948" y="-10611"/>
                    <a:pt x="1012863" y="8696"/>
                    <a:pt x="764440" y="31279"/>
                  </a:cubicBezTo>
                  <a:cubicBezTo>
                    <a:pt x="702909" y="36872"/>
                    <a:pt x="641143" y="39498"/>
                    <a:pt x="579495" y="43608"/>
                  </a:cubicBezTo>
                  <a:cubicBezTo>
                    <a:pt x="563693" y="47558"/>
                    <a:pt x="510876" y="59422"/>
                    <a:pt x="493187" y="68266"/>
                  </a:cubicBezTo>
                  <a:cubicBezTo>
                    <a:pt x="479933" y="74893"/>
                    <a:pt x="470256" y="88238"/>
                    <a:pt x="456198" y="92924"/>
                  </a:cubicBezTo>
                  <a:cubicBezTo>
                    <a:pt x="432481" y="100829"/>
                    <a:pt x="406879" y="101143"/>
                    <a:pt x="382220" y="105253"/>
                  </a:cubicBezTo>
                  <a:cubicBezTo>
                    <a:pt x="349341" y="121692"/>
                    <a:pt x="303975" y="123984"/>
                    <a:pt x="283583" y="154569"/>
                  </a:cubicBezTo>
                  <a:cubicBezTo>
                    <a:pt x="239578" y="220572"/>
                    <a:pt x="269402" y="181077"/>
                    <a:pt x="184945" y="265530"/>
                  </a:cubicBezTo>
                  <a:cubicBezTo>
                    <a:pt x="168506" y="281969"/>
                    <a:pt x="148524" y="295503"/>
                    <a:pt x="135627" y="314846"/>
                  </a:cubicBezTo>
                  <a:cubicBezTo>
                    <a:pt x="100772" y="367125"/>
                    <a:pt x="117594" y="338579"/>
                    <a:pt x="86308" y="401149"/>
                  </a:cubicBezTo>
                  <a:cubicBezTo>
                    <a:pt x="77953" y="551522"/>
                    <a:pt x="75155" y="684115"/>
                    <a:pt x="49319" y="832663"/>
                  </a:cubicBezTo>
                  <a:cubicBezTo>
                    <a:pt x="44865" y="858271"/>
                    <a:pt x="31498" y="881561"/>
                    <a:pt x="24659" y="906637"/>
                  </a:cubicBezTo>
                  <a:cubicBezTo>
                    <a:pt x="-19977" y="1070292"/>
                    <a:pt x="37412" y="893041"/>
                    <a:pt x="0" y="1005269"/>
                  </a:cubicBezTo>
                  <a:cubicBezTo>
                    <a:pt x="4110" y="1079243"/>
                    <a:pt x="2319" y="1153782"/>
                    <a:pt x="12330" y="1227191"/>
                  </a:cubicBezTo>
                  <a:cubicBezTo>
                    <a:pt x="14813" y="1245402"/>
                    <a:pt x="31177" y="1259071"/>
                    <a:pt x="36989" y="1276507"/>
                  </a:cubicBezTo>
                  <a:cubicBezTo>
                    <a:pt x="43604" y="1296350"/>
                    <a:pt x="58541" y="1396590"/>
                    <a:pt x="61648" y="1412126"/>
                  </a:cubicBezTo>
                  <a:cubicBezTo>
                    <a:pt x="64971" y="1428742"/>
                    <a:pt x="67460" y="1445801"/>
                    <a:pt x="73978" y="1461442"/>
                  </a:cubicBezTo>
                  <a:cubicBezTo>
                    <a:pt x="88117" y="1495372"/>
                    <a:pt x="123297" y="1560073"/>
                    <a:pt x="123297" y="1560073"/>
                  </a:cubicBezTo>
                  <a:cubicBezTo>
                    <a:pt x="130701" y="1589686"/>
                    <a:pt x="133678" y="1625091"/>
                    <a:pt x="160286" y="1646376"/>
                  </a:cubicBezTo>
                  <a:cubicBezTo>
                    <a:pt x="170435" y="1654495"/>
                    <a:pt x="185914" y="1652394"/>
                    <a:pt x="197275" y="1658705"/>
                  </a:cubicBezTo>
                  <a:cubicBezTo>
                    <a:pt x="223182" y="1673097"/>
                    <a:pt x="243137" y="1698650"/>
                    <a:pt x="271253" y="1708021"/>
                  </a:cubicBezTo>
                  <a:cubicBezTo>
                    <a:pt x="316960" y="1723256"/>
                    <a:pt x="296617" y="1714538"/>
                    <a:pt x="332901" y="1732679"/>
                  </a:cubicBezTo>
                  <a:lnTo>
                    <a:pt x="332901" y="17326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7015163" y="92011"/>
              <a:ext cx="1468437" cy="1731980"/>
            </a:xfrm>
            <a:custGeom>
              <a:avLst/>
              <a:gdLst>
                <a:gd name="connsiteX0" fmla="*/ 258923 w 1929236"/>
                <a:gd name="connsiteY0" fmla="*/ 1732679 h 1732679"/>
                <a:gd name="connsiteX1" fmla="*/ 258923 w 1929236"/>
                <a:gd name="connsiteY1" fmla="*/ 1732679 h 1732679"/>
                <a:gd name="connsiteX2" fmla="*/ 1393254 w 1929236"/>
                <a:gd name="connsiteY2" fmla="*/ 1720350 h 1732679"/>
                <a:gd name="connsiteX3" fmla="*/ 1442573 w 1929236"/>
                <a:gd name="connsiteY3" fmla="*/ 1683363 h 1732679"/>
                <a:gd name="connsiteX4" fmla="*/ 1467232 w 1929236"/>
                <a:gd name="connsiteY4" fmla="*/ 1646376 h 1732679"/>
                <a:gd name="connsiteX5" fmla="*/ 1479562 w 1929236"/>
                <a:gd name="connsiteY5" fmla="*/ 1584731 h 1732679"/>
                <a:gd name="connsiteX6" fmla="*/ 1491891 w 1929236"/>
                <a:gd name="connsiteY6" fmla="*/ 1547745 h 1732679"/>
                <a:gd name="connsiteX7" fmla="*/ 1504221 w 1929236"/>
                <a:gd name="connsiteY7" fmla="*/ 1338152 h 1732679"/>
                <a:gd name="connsiteX8" fmla="*/ 1528881 w 1929236"/>
                <a:gd name="connsiteY8" fmla="*/ 1054585 h 1732679"/>
                <a:gd name="connsiteX9" fmla="*/ 1553540 w 1929236"/>
                <a:gd name="connsiteY9" fmla="*/ 918966 h 1732679"/>
                <a:gd name="connsiteX10" fmla="*/ 1590529 w 1929236"/>
                <a:gd name="connsiteY10" fmla="*/ 881979 h 1732679"/>
                <a:gd name="connsiteX11" fmla="*/ 1615188 w 1929236"/>
                <a:gd name="connsiteY11" fmla="*/ 844992 h 1732679"/>
                <a:gd name="connsiteX12" fmla="*/ 1639848 w 1929236"/>
                <a:gd name="connsiteY12" fmla="*/ 795676 h 1732679"/>
                <a:gd name="connsiteX13" fmla="*/ 1701496 w 1929236"/>
                <a:gd name="connsiteY13" fmla="*/ 746360 h 1732679"/>
                <a:gd name="connsiteX14" fmla="*/ 1713826 w 1929236"/>
                <a:gd name="connsiteY14" fmla="*/ 697044 h 1732679"/>
                <a:gd name="connsiteX15" fmla="*/ 1861782 w 1929236"/>
                <a:gd name="connsiteY15" fmla="*/ 549096 h 1732679"/>
                <a:gd name="connsiteX16" fmla="*/ 1898771 w 1929236"/>
                <a:gd name="connsiteY16" fmla="*/ 536767 h 1732679"/>
                <a:gd name="connsiteX17" fmla="*/ 1911101 w 1929236"/>
                <a:gd name="connsiteY17" fmla="*/ 290188 h 1732679"/>
                <a:gd name="connsiteX18" fmla="*/ 1886441 w 1929236"/>
                <a:gd name="connsiteY18" fmla="*/ 240872 h 1732679"/>
                <a:gd name="connsiteX19" fmla="*/ 1787804 w 1929236"/>
                <a:gd name="connsiteY19" fmla="*/ 191556 h 1732679"/>
                <a:gd name="connsiteX20" fmla="*/ 1750815 w 1929236"/>
                <a:gd name="connsiteY20" fmla="*/ 166898 h 1732679"/>
                <a:gd name="connsiteX21" fmla="*/ 1701496 w 1929236"/>
                <a:gd name="connsiteY21" fmla="*/ 129911 h 1732679"/>
                <a:gd name="connsiteX22" fmla="*/ 1652177 w 1929236"/>
                <a:gd name="connsiteY22" fmla="*/ 117582 h 1732679"/>
                <a:gd name="connsiteX23" fmla="*/ 1430243 w 1929236"/>
                <a:gd name="connsiteY23" fmla="*/ 80595 h 1732679"/>
                <a:gd name="connsiteX24" fmla="*/ 1380924 w 1929236"/>
                <a:gd name="connsiteY24" fmla="*/ 55937 h 1732679"/>
                <a:gd name="connsiteX25" fmla="*/ 1257628 w 1929236"/>
                <a:gd name="connsiteY25" fmla="*/ 31279 h 1732679"/>
                <a:gd name="connsiteX26" fmla="*/ 1220638 w 1929236"/>
                <a:gd name="connsiteY26" fmla="*/ 6621 h 1732679"/>
                <a:gd name="connsiteX27" fmla="*/ 764440 w 1929236"/>
                <a:gd name="connsiteY27" fmla="*/ 31279 h 1732679"/>
                <a:gd name="connsiteX28" fmla="*/ 579495 w 1929236"/>
                <a:gd name="connsiteY28" fmla="*/ 43608 h 1732679"/>
                <a:gd name="connsiteX29" fmla="*/ 493187 w 1929236"/>
                <a:gd name="connsiteY29" fmla="*/ 68266 h 1732679"/>
                <a:gd name="connsiteX30" fmla="*/ 456198 w 1929236"/>
                <a:gd name="connsiteY30" fmla="*/ 92924 h 1732679"/>
                <a:gd name="connsiteX31" fmla="*/ 382220 w 1929236"/>
                <a:gd name="connsiteY31" fmla="*/ 105253 h 1732679"/>
                <a:gd name="connsiteX32" fmla="*/ 283583 w 1929236"/>
                <a:gd name="connsiteY32" fmla="*/ 154569 h 1732679"/>
                <a:gd name="connsiteX33" fmla="*/ 184945 w 1929236"/>
                <a:gd name="connsiteY33" fmla="*/ 265530 h 1732679"/>
                <a:gd name="connsiteX34" fmla="*/ 135627 w 1929236"/>
                <a:gd name="connsiteY34" fmla="*/ 314846 h 1732679"/>
                <a:gd name="connsiteX35" fmla="*/ 86308 w 1929236"/>
                <a:gd name="connsiteY35" fmla="*/ 401149 h 1732679"/>
                <a:gd name="connsiteX36" fmla="*/ 49319 w 1929236"/>
                <a:gd name="connsiteY36" fmla="*/ 832663 h 1732679"/>
                <a:gd name="connsiteX37" fmla="*/ 24659 w 1929236"/>
                <a:gd name="connsiteY37" fmla="*/ 906637 h 1732679"/>
                <a:gd name="connsiteX38" fmla="*/ 0 w 1929236"/>
                <a:gd name="connsiteY38" fmla="*/ 1005269 h 1732679"/>
                <a:gd name="connsiteX39" fmla="*/ 12330 w 1929236"/>
                <a:gd name="connsiteY39" fmla="*/ 1227191 h 1732679"/>
                <a:gd name="connsiteX40" fmla="*/ 36989 w 1929236"/>
                <a:gd name="connsiteY40" fmla="*/ 1276507 h 1732679"/>
                <a:gd name="connsiteX41" fmla="*/ 61648 w 1929236"/>
                <a:gd name="connsiteY41" fmla="*/ 1412126 h 1732679"/>
                <a:gd name="connsiteX42" fmla="*/ 73978 w 1929236"/>
                <a:gd name="connsiteY42" fmla="*/ 1461442 h 1732679"/>
                <a:gd name="connsiteX43" fmla="*/ 123297 w 1929236"/>
                <a:gd name="connsiteY43" fmla="*/ 1560073 h 1732679"/>
                <a:gd name="connsiteX44" fmla="*/ 160286 w 1929236"/>
                <a:gd name="connsiteY44" fmla="*/ 1646376 h 1732679"/>
                <a:gd name="connsiteX45" fmla="*/ 197275 w 1929236"/>
                <a:gd name="connsiteY45" fmla="*/ 1658705 h 1732679"/>
                <a:gd name="connsiteX46" fmla="*/ 271253 w 1929236"/>
                <a:gd name="connsiteY46" fmla="*/ 1708021 h 1732679"/>
                <a:gd name="connsiteX47" fmla="*/ 332901 w 1929236"/>
                <a:gd name="connsiteY47" fmla="*/ 1732679 h 1732679"/>
                <a:gd name="connsiteX48" fmla="*/ 332901 w 1929236"/>
                <a:gd name="connsiteY48" fmla="*/ 1732679 h 173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29236" h="1732679">
                  <a:moveTo>
                    <a:pt x="258923" y="1732679"/>
                  </a:moveTo>
                  <a:lnTo>
                    <a:pt x="258923" y="1732679"/>
                  </a:lnTo>
                  <a:lnTo>
                    <a:pt x="1393254" y="1720350"/>
                  </a:lnTo>
                  <a:cubicBezTo>
                    <a:pt x="1413785" y="1719495"/>
                    <a:pt x="1428042" y="1697893"/>
                    <a:pt x="1442573" y="1683363"/>
                  </a:cubicBezTo>
                  <a:cubicBezTo>
                    <a:pt x="1453051" y="1672886"/>
                    <a:pt x="1459012" y="1658705"/>
                    <a:pt x="1467232" y="1646376"/>
                  </a:cubicBezTo>
                  <a:cubicBezTo>
                    <a:pt x="1471342" y="1625828"/>
                    <a:pt x="1474479" y="1605061"/>
                    <a:pt x="1479562" y="1584731"/>
                  </a:cubicBezTo>
                  <a:cubicBezTo>
                    <a:pt x="1482714" y="1572123"/>
                    <a:pt x="1490598" y="1560676"/>
                    <a:pt x="1491891" y="1547745"/>
                  </a:cubicBezTo>
                  <a:cubicBezTo>
                    <a:pt x="1498855" y="1478107"/>
                    <a:pt x="1500339" y="1408029"/>
                    <a:pt x="1504221" y="1338152"/>
                  </a:cubicBezTo>
                  <a:cubicBezTo>
                    <a:pt x="1518386" y="1083203"/>
                    <a:pt x="1497381" y="1180576"/>
                    <a:pt x="1528881" y="1054585"/>
                  </a:cubicBezTo>
                  <a:cubicBezTo>
                    <a:pt x="1529404" y="1050398"/>
                    <a:pt x="1535994" y="945283"/>
                    <a:pt x="1553540" y="918966"/>
                  </a:cubicBezTo>
                  <a:cubicBezTo>
                    <a:pt x="1563212" y="904458"/>
                    <a:pt x="1579366" y="895374"/>
                    <a:pt x="1590529" y="881979"/>
                  </a:cubicBezTo>
                  <a:cubicBezTo>
                    <a:pt x="1600015" y="870596"/>
                    <a:pt x="1607836" y="857857"/>
                    <a:pt x="1615188" y="844992"/>
                  </a:cubicBezTo>
                  <a:cubicBezTo>
                    <a:pt x="1624307" y="829035"/>
                    <a:pt x="1627745" y="809507"/>
                    <a:pt x="1639848" y="795676"/>
                  </a:cubicBezTo>
                  <a:cubicBezTo>
                    <a:pt x="1657177" y="775872"/>
                    <a:pt x="1680947" y="762799"/>
                    <a:pt x="1701496" y="746360"/>
                  </a:cubicBezTo>
                  <a:cubicBezTo>
                    <a:pt x="1705606" y="729921"/>
                    <a:pt x="1705288" y="711680"/>
                    <a:pt x="1713826" y="697044"/>
                  </a:cubicBezTo>
                  <a:cubicBezTo>
                    <a:pt x="1744065" y="645209"/>
                    <a:pt x="1797973" y="570365"/>
                    <a:pt x="1861782" y="549096"/>
                  </a:cubicBezTo>
                  <a:lnTo>
                    <a:pt x="1898771" y="536767"/>
                  </a:lnTo>
                  <a:cubicBezTo>
                    <a:pt x="1935991" y="425113"/>
                    <a:pt x="1937888" y="450902"/>
                    <a:pt x="1911101" y="290188"/>
                  </a:cubicBezTo>
                  <a:cubicBezTo>
                    <a:pt x="1908079" y="272059"/>
                    <a:pt x="1898402" y="254826"/>
                    <a:pt x="1886441" y="240872"/>
                  </a:cubicBezTo>
                  <a:cubicBezTo>
                    <a:pt x="1852145" y="200862"/>
                    <a:pt x="1833491" y="202977"/>
                    <a:pt x="1787804" y="191556"/>
                  </a:cubicBezTo>
                  <a:cubicBezTo>
                    <a:pt x="1775474" y="183337"/>
                    <a:pt x="1762873" y="175511"/>
                    <a:pt x="1750815" y="166898"/>
                  </a:cubicBezTo>
                  <a:cubicBezTo>
                    <a:pt x="1734093" y="154955"/>
                    <a:pt x="1719876" y="139100"/>
                    <a:pt x="1701496" y="129911"/>
                  </a:cubicBezTo>
                  <a:cubicBezTo>
                    <a:pt x="1686339" y="122333"/>
                    <a:pt x="1668617" y="121692"/>
                    <a:pt x="1652177" y="117582"/>
                  </a:cubicBezTo>
                  <a:cubicBezTo>
                    <a:pt x="1533881" y="58436"/>
                    <a:pt x="1675747" y="121510"/>
                    <a:pt x="1430243" y="80595"/>
                  </a:cubicBezTo>
                  <a:cubicBezTo>
                    <a:pt x="1412113" y="77574"/>
                    <a:pt x="1398597" y="60986"/>
                    <a:pt x="1380924" y="55937"/>
                  </a:cubicBezTo>
                  <a:cubicBezTo>
                    <a:pt x="1340624" y="44423"/>
                    <a:pt x="1257628" y="31279"/>
                    <a:pt x="1257628" y="31279"/>
                  </a:cubicBezTo>
                  <a:cubicBezTo>
                    <a:pt x="1245298" y="23060"/>
                    <a:pt x="1235450" y="7070"/>
                    <a:pt x="1220638" y="6621"/>
                  </a:cubicBezTo>
                  <a:cubicBezTo>
                    <a:pt x="651948" y="-10611"/>
                    <a:pt x="1012863" y="8696"/>
                    <a:pt x="764440" y="31279"/>
                  </a:cubicBezTo>
                  <a:cubicBezTo>
                    <a:pt x="702909" y="36872"/>
                    <a:pt x="641143" y="39498"/>
                    <a:pt x="579495" y="43608"/>
                  </a:cubicBezTo>
                  <a:cubicBezTo>
                    <a:pt x="563693" y="47558"/>
                    <a:pt x="510876" y="59422"/>
                    <a:pt x="493187" y="68266"/>
                  </a:cubicBezTo>
                  <a:cubicBezTo>
                    <a:pt x="479933" y="74893"/>
                    <a:pt x="470256" y="88238"/>
                    <a:pt x="456198" y="92924"/>
                  </a:cubicBezTo>
                  <a:cubicBezTo>
                    <a:pt x="432481" y="100829"/>
                    <a:pt x="406879" y="101143"/>
                    <a:pt x="382220" y="105253"/>
                  </a:cubicBezTo>
                  <a:cubicBezTo>
                    <a:pt x="349341" y="121692"/>
                    <a:pt x="303975" y="123984"/>
                    <a:pt x="283583" y="154569"/>
                  </a:cubicBezTo>
                  <a:cubicBezTo>
                    <a:pt x="239578" y="220572"/>
                    <a:pt x="269402" y="181077"/>
                    <a:pt x="184945" y="265530"/>
                  </a:cubicBezTo>
                  <a:cubicBezTo>
                    <a:pt x="168506" y="281969"/>
                    <a:pt x="148524" y="295503"/>
                    <a:pt x="135627" y="314846"/>
                  </a:cubicBezTo>
                  <a:cubicBezTo>
                    <a:pt x="100772" y="367125"/>
                    <a:pt x="117594" y="338579"/>
                    <a:pt x="86308" y="401149"/>
                  </a:cubicBezTo>
                  <a:cubicBezTo>
                    <a:pt x="77953" y="551522"/>
                    <a:pt x="75155" y="684115"/>
                    <a:pt x="49319" y="832663"/>
                  </a:cubicBezTo>
                  <a:cubicBezTo>
                    <a:pt x="44865" y="858271"/>
                    <a:pt x="31498" y="881561"/>
                    <a:pt x="24659" y="906637"/>
                  </a:cubicBezTo>
                  <a:cubicBezTo>
                    <a:pt x="-19977" y="1070292"/>
                    <a:pt x="37412" y="893041"/>
                    <a:pt x="0" y="1005269"/>
                  </a:cubicBezTo>
                  <a:cubicBezTo>
                    <a:pt x="4110" y="1079243"/>
                    <a:pt x="2319" y="1153782"/>
                    <a:pt x="12330" y="1227191"/>
                  </a:cubicBezTo>
                  <a:cubicBezTo>
                    <a:pt x="14813" y="1245402"/>
                    <a:pt x="31177" y="1259071"/>
                    <a:pt x="36989" y="1276507"/>
                  </a:cubicBezTo>
                  <a:cubicBezTo>
                    <a:pt x="43604" y="1296350"/>
                    <a:pt x="58541" y="1396590"/>
                    <a:pt x="61648" y="1412126"/>
                  </a:cubicBezTo>
                  <a:cubicBezTo>
                    <a:pt x="64971" y="1428742"/>
                    <a:pt x="67460" y="1445801"/>
                    <a:pt x="73978" y="1461442"/>
                  </a:cubicBezTo>
                  <a:cubicBezTo>
                    <a:pt x="88117" y="1495372"/>
                    <a:pt x="123297" y="1560073"/>
                    <a:pt x="123297" y="1560073"/>
                  </a:cubicBezTo>
                  <a:cubicBezTo>
                    <a:pt x="130701" y="1589686"/>
                    <a:pt x="133678" y="1625091"/>
                    <a:pt x="160286" y="1646376"/>
                  </a:cubicBezTo>
                  <a:cubicBezTo>
                    <a:pt x="170435" y="1654495"/>
                    <a:pt x="185914" y="1652394"/>
                    <a:pt x="197275" y="1658705"/>
                  </a:cubicBezTo>
                  <a:cubicBezTo>
                    <a:pt x="223182" y="1673097"/>
                    <a:pt x="243137" y="1698650"/>
                    <a:pt x="271253" y="1708021"/>
                  </a:cubicBezTo>
                  <a:cubicBezTo>
                    <a:pt x="316960" y="1723256"/>
                    <a:pt x="296617" y="1714538"/>
                    <a:pt x="332901" y="1732679"/>
                  </a:cubicBezTo>
                  <a:lnTo>
                    <a:pt x="332901" y="17326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Content Placeholder 2"/>
          <p:cNvSpPr>
            <a:spLocks noGrp="1"/>
          </p:cNvSpPr>
          <p:nvPr>
            <p:ph idx="1"/>
          </p:nvPr>
        </p:nvSpPr>
        <p:spPr>
          <a:xfrm>
            <a:off x="512763" y="4114800"/>
            <a:ext cx="8229600" cy="9191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en-US" sz="2500" i="1" smtClean="0">
                <a:latin typeface="Arial" charset="0"/>
                <a:cs typeface="Arial" charset="0"/>
              </a:rPr>
              <a:t>J Am Coll Surg 2011</a:t>
            </a:r>
          </a:p>
          <a:p>
            <a:pPr>
              <a:buFont typeface="Arial" charset="0"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37218" name="Picture 4" descr="SCAN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663575"/>
            <a:ext cx="889476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Treatment Protocol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220788"/>
            <a:ext cx="8382000" cy="55086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Grade I-III: Dissection +/- pseudoaneurysm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Heparin drip (goal PTT 40-60 sec)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Repeat angio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If not healed 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 endovascular treatment</a:t>
            </a:r>
            <a:endParaRPr lang="en-US" smtClean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Grade IV: Occlusion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Aspirin only</a:t>
            </a:r>
          </a:p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Grade V: Fistula or Transection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Endovascular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905000" y="13716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222 patient with BCVI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38200" y="3733800"/>
            <a:ext cx="3733800" cy="1524000"/>
            <a:chOff x="-144" y="2064"/>
            <a:chExt cx="2352" cy="960"/>
          </a:xfrm>
        </p:grpSpPr>
        <p:sp>
          <p:nvSpPr>
            <p:cNvPr id="139275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76" name="Rectangle 11"/>
            <p:cNvSpPr>
              <a:spLocks noChangeArrowheads="1"/>
            </p:cNvSpPr>
            <p:nvPr/>
          </p:nvSpPr>
          <p:spPr bwMode="auto">
            <a:xfrm>
              <a:off x="-144" y="2592"/>
              <a:ext cx="23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115 Carotid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267200" y="3733800"/>
            <a:ext cx="3810000" cy="1677988"/>
            <a:chOff x="2016" y="2063"/>
            <a:chExt cx="2400" cy="1057"/>
          </a:xfrm>
        </p:grpSpPr>
        <p:sp>
          <p:nvSpPr>
            <p:cNvPr id="139273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74" name="Rectangle 16"/>
            <p:cNvSpPr>
              <a:spLocks noChangeArrowheads="1"/>
            </p:cNvSpPr>
            <p:nvPr/>
          </p:nvSpPr>
          <p:spPr bwMode="auto">
            <a:xfrm>
              <a:off x="2256" y="2640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148 Vertebral 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20913" y="2214563"/>
            <a:ext cx="4648200" cy="1447800"/>
            <a:chOff x="1920" y="3264"/>
            <a:chExt cx="2928" cy="912"/>
          </a:xfrm>
        </p:grpSpPr>
        <p:sp>
          <p:nvSpPr>
            <p:cNvPr id="139271" name="Rectangle 18"/>
            <p:cNvSpPr>
              <a:spLocks noChangeArrowheads="1"/>
            </p:cNvSpPr>
            <p:nvPr/>
          </p:nvSpPr>
          <p:spPr bwMode="auto">
            <a:xfrm>
              <a:off x="1920" y="3792"/>
              <a:ext cx="292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263 vessels injured</a:t>
              </a:r>
            </a:p>
          </p:txBody>
        </p:sp>
        <p:sp>
          <p:nvSpPr>
            <p:cNvPr id="139272" name="Line 6"/>
            <p:cNvSpPr>
              <a:spLocks noChangeShapeType="1"/>
            </p:cNvSpPr>
            <p:nvPr/>
          </p:nvSpPr>
          <p:spPr bwMode="auto">
            <a:xfrm flipH="1">
              <a:off x="3360" y="3264"/>
              <a:ext cx="0" cy="48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92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Results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00200" y="5257800"/>
            <a:ext cx="586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29 patients have bilateral injuries</a:t>
            </a:r>
          </a:p>
          <a:p>
            <a:pPr algn="ctr"/>
            <a:r>
              <a:rPr lang="en-US" sz="2400" i="1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11 patients with both carotid and vertebral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4"/>
          <p:cNvSpPr>
            <a:spLocks noChangeArrowheads="1"/>
          </p:cNvSpPr>
          <p:nvPr/>
        </p:nvSpPr>
        <p:spPr bwMode="auto">
          <a:xfrm>
            <a:off x="2362200" y="381000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222 Patients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447800" y="1219200"/>
            <a:ext cx="5486400" cy="1828800"/>
            <a:chOff x="240" y="768"/>
            <a:chExt cx="3456" cy="1152"/>
          </a:xfrm>
        </p:grpSpPr>
        <p:sp>
          <p:nvSpPr>
            <p:cNvPr id="141348" name="Rectangle 5"/>
            <p:cNvSpPr>
              <a:spLocks noChangeArrowheads="1"/>
            </p:cNvSpPr>
            <p:nvPr/>
          </p:nvSpPr>
          <p:spPr bwMode="auto">
            <a:xfrm>
              <a:off x="240" y="1392"/>
              <a:ext cx="345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16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200 Asymptomatic at diagnosis</a:t>
              </a:r>
            </a:p>
          </p:txBody>
        </p:sp>
        <p:sp>
          <p:nvSpPr>
            <p:cNvPr id="141349" name="Line 6"/>
            <p:cNvSpPr>
              <a:spLocks noChangeShapeType="1"/>
            </p:cNvSpPr>
            <p:nvPr/>
          </p:nvSpPr>
          <p:spPr bwMode="auto">
            <a:xfrm flipH="1">
              <a:off x="1872" y="768"/>
              <a:ext cx="0" cy="76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14400" y="2971800"/>
            <a:ext cx="3429000" cy="1524000"/>
            <a:chOff x="48" y="2064"/>
            <a:chExt cx="2160" cy="960"/>
          </a:xfrm>
        </p:grpSpPr>
        <p:sp>
          <p:nvSpPr>
            <p:cNvPr id="141346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47" name="Rectangle 11"/>
            <p:cNvSpPr>
              <a:spLocks noChangeArrowheads="1"/>
            </p:cNvSpPr>
            <p:nvPr/>
          </p:nvSpPr>
          <p:spPr bwMode="auto">
            <a:xfrm>
              <a:off x="48" y="2592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74 Carotid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038600" y="2971800"/>
            <a:ext cx="3810000" cy="1677988"/>
            <a:chOff x="2016" y="2063"/>
            <a:chExt cx="2400" cy="1057"/>
          </a:xfrm>
        </p:grpSpPr>
        <p:sp>
          <p:nvSpPr>
            <p:cNvPr id="141344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45" name="Rectangle 16"/>
            <p:cNvSpPr>
              <a:spLocks noChangeArrowheads="1"/>
            </p:cNvSpPr>
            <p:nvPr/>
          </p:nvSpPr>
          <p:spPr bwMode="auto">
            <a:xfrm>
              <a:off x="2256" y="2640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131 Vertebral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033838" y="1143000"/>
            <a:ext cx="4957762" cy="990600"/>
            <a:chOff x="4033838" y="1143000"/>
            <a:chExt cx="4957763" cy="990600"/>
          </a:xfrm>
        </p:grpSpPr>
        <p:grpSp>
          <p:nvGrpSpPr>
            <p:cNvPr id="141340" name="Group 26"/>
            <p:cNvGrpSpPr>
              <a:grpSpLocks/>
            </p:cNvGrpSpPr>
            <p:nvPr/>
          </p:nvGrpSpPr>
          <p:grpSpPr bwMode="auto">
            <a:xfrm>
              <a:off x="4033838" y="1371600"/>
              <a:ext cx="4957763" cy="762000"/>
              <a:chOff x="2733" y="288"/>
              <a:chExt cx="3123" cy="480"/>
            </a:xfrm>
          </p:grpSpPr>
          <p:sp>
            <p:nvSpPr>
              <p:cNvPr id="141342" name="Line 22"/>
              <p:cNvSpPr>
                <a:spLocks noChangeShapeType="1"/>
              </p:cNvSpPr>
              <p:nvPr/>
            </p:nvSpPr>
            <p:spPr bwMode="auto">
              <a:xfrm>
                <a:off x="2733" y="517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43" name="Rectangle 4"/>
              <p:cNvSpPr>
                <a:spLocks noChangeArrowheads="1"/>
              </p:cNvSpPr>
              <p:nvPr/>
            </p:nvSpPr>
            <p:spPr bwMode="auto">
              <a:xfrm>
                <a:off x="3408" y="288"/>
                <a:ext cx="244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lnSpc>
                    <a:spcPct val="160000"/>
                  </a:lnSpc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400">
                    <a:solidFill>
                      <a:srgbClr val="FFFFFF"/>
                    </a:solidFill>
                    <a:latin typeface="Helvetica" pitchFamily="34" charset="0"/>
                    <a:cs typeface="Helvetica" pitchFamily="34" charset="0"/>
                  </a:rPr>
                  <a:t>22 Infarct before diagnosis</a:t>
                </a:r>
              </a:p>
            </p:txBody>
          </p:sp>
        </p:grpSp>
        <p:sp>
          <p:nvSpPr>
            <p:cNvPr id="141341" name="Line 6"/>
            <p:cNvSpPr>
              <a:spLocks noChangeShapeType="1"/>
            </p:cNvSpPr>
            <p:nvPr/>
          </p:nvSpPr>
          <p:spPr bwMode="auto">
            <a:xfrm flipH="1">
              <a:off x="4038600" y="1143000"/>
              <a:ext cx="0" cy="60960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52400" y="4876800"/>
            <a:ext cx="3429000" cy="1600200"/>
            <a:chOff x="432" y="2064"/>
            <a:chExt cx="2160" cy="1008"/>
          </a:xfrm>
        </p:grpSpPr>
        <p:sp>
          <p:nvSpPr>
            <p:cNvPr id="141338" name="Line 8"/>
            <p:cNvSpPr>
              <a:spLocks noChangeShapeType="1"/>
            </p:cNvSpPr>
            <p:nvPr/>
          </p:nvSpPr>
          <p:spPr bwMode="auto">
            <a:xfrm flipH="1">
              <a:off x="1200" y="2064"/>
              <a:ext cx="822" cy="62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39" name="Rectangle 11"/>
            <p:cNvSpPr>
              <a:spLocks noChangeArrowheads="1"/>
            </p:cNvSpPr>
            <p:nvPr/>
          </p:nvSpPr>
          <p:spPr bwMode="auto">
            <a:xfrm>
              <a:off x="432" y="2640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50 Endovascular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057400" y="4876800"/>
            <a:ext cx="3429000" cy="1295400"/>
            <a:chOff x="1632" y="2063"/>
            <a:chExt cx="2160" cy="816"/>
          </a:xfrm>
        </p:grpSpPr>
        <p:sp>
          <p:nvSpPr>
            <p:cNvPr id="141336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480" cy="28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37" name="Rectangle 16"/>
            <p:cNvSpPr>
              <a:spLocks noChangeArrowheads="1"/>
            </p:cNvSpPr>
            <p:nvPr/>
          </p:nvSpPr>
          <p:spPr bwMode="auto">
            <a:xfrm>
              <a:off x="1632" y="2399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22 Medical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3810000" y="4876800"/>
            <a:ext cx="3429000" cy="1600200"/>
            <a:chOff x="432" y="2064"/>
            <a:chExt cx="2160" cy="1008"/>
          </a:xfrm>
        </p:grpSpPr>
        <p:sp>
          <p:nvSpPr>
            <p:cNvPr id="141334" name="Line 8"/>
            <p:cNvSpPr>
              <a:spLocks noChangeShapeType="1"/>
            </p:cNvSpPr>
            <p:nvPr/>
          </p:nvSpPr>
          <p:spPr bwMode="auto">
            <a:xfrm flipH="1">
              <a:off x="1200" y="2064"/>
              <a:ext cx="822" cy="62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35" name="Rectangle 11"/>
            <p:cNvSpPr>
              <a:spLocks noChangeArrowheads="1"/>
            </p:cNvSpPr>
            <p:nvPr/>
          </p:nvSpPr>
          <p:spPr bwMode="auto">
            <a:xfrm>
              <a:off x="432" y="2640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30 Endovascular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5715000" y="4876800"/>
            <a:ext cx="3429000" cy="1295400"/>
            <a:chOff x="1632" y="2063"/>
            <a:chExt cx="2160" cy="816"/>
          </a:xfrm>
        </p:grpSpPr>
        <p:sp>
          <p:nvSpPr>
            <p:cNvPr id="141332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480" cy="28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33" name="Rectangle 16"/>
            <p:cNvSpPr>
              <a:spLocks noChangeArrowheads="1"/>
            </p:cNvSpPr>
            <p:nvPr/>
          </p:nvSpPr>
          <p:spPr bwMode="auto">
            <a:xfrm>
              <a:off x="1632" y="2399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100 Medical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867400" y="4267200"/>
            <a:ext cx="3886200" cy="609600"/>
            <a:chOff x="3576638" y="1143000"/>
            <a:chExt cx="3886200" cy="609600"/>
          </a:xfrm>
        </p:grpSpPr>
        <p:grpSp>
          <p:nvGrpSpPr>
            <p:cNvPr id="141328" name="Group 26"/>
            <p:cNvGrpSpPr>
              <a:grpSpLocks/>
            </p:cNvGrpSpPr>
            <p:nvPr/>
          </p:nvGrpSpPr>
          <p:grpSpPr bwMode="auto">
            <a:xfrm>
              <a:off x="3576638" y="1143288"/>
              <a:ext cx="3886200" cy="228312"/>
              <a:chOff x="2445" y="228888"/>
              <a:chExt cx="2448" cy="228312"/>
            </a:xfrm>
          </p:grpSpPr>
          <p:sp>
            <p:nvSpPr>
              <p:cNvPr id="141330" name="Line 22"/>
              <p:cNvSpPr>
                <a:spLocks noChangeShapeType="1"/>
              </p:cNvSpPr>
              <p:nvPr/>
            </p:nvSpPr>
            <p:spPr bwMode="auto">
              <a:xfrm>
                <a:off x="2733" y="457200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1" name="Rectangle 4"/>
              <p:cNvSpPr>
                <a:spLocks noChangeArrowheads="1"/>
              </p:cNvSpPr>
              <p:nvPr/>
            </p:nvSpPr>
            <p:spPr bwMode="auto">
              <a:xfrm>
                <a:off x="2445" y="228888"/>
                <a:ext cx="244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400">
                    <a:solidFill>
                      <a:srgbClr val="FFFFFF"/>
                    </a:solidFill>
                    <a:latin typeface="Helvetica" pitchFamily="34" charset="0"/>
                    <a:cs typeface="Helvetica" pitchFamily="34" charset="0"/>
                  </a:rPr>
                  <a:t>1 infarct </a:t>
                </a:r>
              </a:p>
              <a:p>
                <a:pPr marL="342900" indent="-342900" algn="ctr"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400">
                    <a:solidFill>
                      <a:srgbClr val="FFFFFF"/>
                    </a:solidFill>
                    <a:latin typeface="Helvetica" pitchFamily="34" charset="0"/>
                    <a:cs typeface="Helvetica" pitchFamily="34" charset="0"/>
                  </a:rPr>
                  <a:t>before treatment</a:t>
                </a:r>
              </a:p>
            </p:txBody>
          </p:sp>
        </p:grpSp>
        <p:sp>
          <p:nvSpPr>
            <p:cNvPr id="141329" name="Line 6"/>
            <p:cNvSpPr>
              <a:spLocks noChangeShapeType="1"/>
            </p:cNvSpPr>
            <p:nvPr/>
          </p:nvSpPr>
          <p:spPr bwMode="auto">
            <a:xfrm flipH="1">
              <a:off x="4038600" y="1143000"/>
              <a:ext cx="0" cy="60960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-762000" y="4267200"/>
            <a:ext cx="3886200" cy="609600"/>
            <a:chOff x="757238" y="1143000"/>
            <a:chExt cx="3886200" cy="609600"/>
          </a:xfrm>
        </p:grpSpPr>
        <p:grpSp>
          <p:nvGrpSpPr>
            <p:cNvPr id="141324" name="Group 26"/>
            <p:cNvGrpSpPr>
              <a:grpSpLocks/>
            </p:cNvGrpSpPr>
            <p:nvPr/>
          </p:nvGrpSpPr>
          <p:grpSpPr bwMode="auto">
            <a:xfrm>
              <a:off x="757238" y="1143000"/>
              <a:ext cx="3886200" cy="228600"/>
              <a:chOff x="669" y="228600"/>
              <a:chExt cx="2448" cy="228600"/>
            </a:xfrm>
          </p:grpSpPr>
          <p:sp>
            <p:nvSpPr>
              <p:cNvPr id="141326" name="Line 22"/>
              <p:cNvSpPr>
                <a:spLocks noChangeShapeType="1"/>
              </p:cNvSpPr>
              <p:nvPr/>
            </p:nvSpPr>
            <p:spPr bwMode="auto">
              <a:xfrm flipH="1">
                <a:off x="2397" y="457200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27" name="Rectangle 4"/>
              <p:cNvSpPr>
                <a:spLocks noChangeArrowheads="1"/>
              </p:cNvSpPr>
              <p:nvPr/>
            </p:nvSpPr>
            <p:spPr bwMode="auto">
              <a:xfrm>
                <a:off x="669" y="228600"/>
                <a:ext cx="244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400">
                    <a:solidFill>
                      <a:srgbClr val="FFFFFF"/>
                    </a:solidFill>
                    <a:latin typeface="Helvetica" pitchFamily="34" charset="0"/>
                    <a:cs typeface="Helvetica" pitchFamily="34" charset="0"/>
                  </a:rPr>
                  <a:t>2 infarcts </a:t>
                </a:r>
              </a:p>
              <a:p>
                <a:pPr marL="342900" indent="-342900" algn="ctr"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400">
                    <a:solidFill>
                      <a:srgbClr val="FFFFFF"/>
                    </a:solidFill>
                    <a:latin typeface="Helvetica" pitchFamily="34" charset="0"/>
                    <a:cs typeface="Helvetica" pitchFamily="34" charset="0"/>
                  </a:rPr>
                  <a:t>before treatment</a:t>
                </a:r>
              </a:p>
            </p:txBody>
          </p:sp>
        </p:grpSp>
        <p:sp>
          <p:nvSpPr>
            <p:cNvPr id="141325" name="Line 6"/>
            <p:cNvSpPr>
              <a:spLocks noChangeShapeType="1"/>
            </p:cNvSpPr>
            <p:nvPr/>
          </p:nvSpPr>
          <p:spPr bwMode="auto">
            <a:xfrm flipH="1">
              <a:off x="4186238" y="1143000"/>
              <a:ext cx="0" cy="60960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Outpatient Follow-up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212850"/>
            <a:ext cx="8458200" cy="55245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85% follow-up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Mean 22 months; median 17 months</a:t>
            </a:r>
          </a:p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6 strokes 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7% post-diagnosis stroke rate</a:t>
            </a:r>
          </a:p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5 potential strokes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Up to 9% in patients initially asymptomatic</a:t>
            </a:r>
          </a:p>
          <a:p>
            <a:pPr>
              <a:spcAft>
                <a:spcPts val="600"/>
              </a:spcAft>
            </a:pPr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13 outpatient deaths</a:t>
            </a:r>
          </a:p>
          <a:p>
            <a:pPr lvl="1">
              <a:spcAft>
                <a:spcPts val="600"/>
              </a:spcAft>
            </a:pPr>
            <a:r>
              <a:rPr lang="en-US" smtClean="0">
                <a:latin typeface="Arial" charset="0"/>
                <a:cs typeface="Arial" charset="0"/>
              </a:rPr>
              <a:t>17% overall mortality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1"/>
          <p:cNvSpPr>
            <a:spLocks noChangeArrowheads="1"/>
          </p:cNvSpPr>
          <p:nvPr/>
        </p:nvSpPr>
        <p:spPr bwMode="auto">
          <a:xfrm>
            <a:off x="838200" y="190500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72 Carotid</a:t>
            </a:r>
          </a:p>
        </p:txBody>
      </p:sp>
      <p:sp>
        <p:nvSpPr>
          <p:cNvPr id="144386" name="Rectangle 16"/>
          <p:cNvSpPr>
            <a:spLocks noChangeArrowheads="1"/>
          </p:cNvSpPr>
          <p:nvPr/>
        </p:nvSpPr>
        <p:spPr bwMode="auto">
          <a:xfrm>
            <a:off x="4953000" y="2057400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130 Vertebral</a:t>
            </a:r>
          </a:p>
        </p:txBody>
      </p:sp>
      <p:grpSp>
        <p:nvGrpSpPr>
          <p:cNvPr id="144387" name="Group 19"/>
          <p:cNvGrpSpPr>
            <a:grpSpLocks/>
          </p:cNvGrpSpPr>
          <p:nvPr/>
        </p:nvGrpSpPr>
        <p:grpSpPr bwMode="auto">
          <a:xfrm>
            <a:off x="0" y="3124200"/>
            <a:ext cx="3429000" cy="2209800"/>
            <a:chOff x="432" y="2064"/>
            <a:chExt cx="2160" cy="1392"/>
          </a:xfrm>
        </p:grpSpPr>
        <p:sp>
          <p:nvSpPr>
            <p:cNvPr id="144405" name="Line 8"/>
            <p:cNvSpPr>
              <a:spLocks noChangeShapeType="1"/>
            </p:cNvSpPr>
            <p:nvPr/>
          </p:nvSpPr>
          <p:spPr bwMode="auto">
            <a:xfrm flipH="1">
              <a:off x="1392" y="2064"/>
              <a:ext cx="630" cy="96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6" name="Rectangle 11"/>
            <p:cNvSpPr>
              <a:spLocks noChangeArrowheads="1"/>
            </p:cNvSpPr>
            <p:nvPr/>
          </p:nvSpPr>
          <p:spPr bwMode="auto">
            <a:xfrm>
              <a:off x="432" y="3024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50 Endovascular</a:t>
              </a:r>
            </a:p>
          </p:txBody>
        </p:sp>
      </p:grpSp>
      <p:grpSp>
        <p:nvGrpSpPr>
          <p:cNvPr id="144388" name="Group 20"/>
          <p:cNvGrpSpPr>
            <a:grpSpLocks/>
          </p:cNvGrpSpPr>
          <p:nvPr/>
        </p:nvGrpSpPr>
        <p:grpSpPr bwMode="auto">
          <a:xfrm>
            <a:off x="1905000" y="3124200"/>
            <a:ext cx="3429000" cy="1295400"/>
            <a:chOff x="1632" y="2063"/>
            <a:chExt cx="2160" cy="816"/>
          </a:xfrm>
        </p:grpSpPr>
        <p:sp>
          <p:nvSpPr>
            <p:cNvPr id="144403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480" cy="28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4" name="Rectangle 16"/>
            <p:cNvSpPr>
              <a:spLocks noChangeArrowheads="1"/>
            </p:cNvSpPr>
            <p:nvPr/>
          </p:nvSpPr>
          <p:spPr bwMode="auto">
            <a:xfrm>
              <a:off x="1632" y="2399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22 Medical</a:t>
              </a:r>
            </a:p>
          </p:txBody>
        </p:sp>
      </p:grpSp>
      <p:grpSp>
        <p:nvGrpSpPr>
          <p:cNvPr id="144389" name="Group 19"/>
          <p:cNvGrpSpPr>
            <a:grpSpLocks/>
          </p:cNvGrpSpPr>
          <p:nvPr/>
        </p:nvGrpSpPr>
        <p:grpSpPr bwMode="auto">
          <a:xfrm>
            <a:off x="4114800" y="3200400"/>
            <a:ext cx="3429000" cy="2209800"/>
            <a:chOff x="432" y="2064"/>
            <a:chExt cx="2160" cy="1392"/>
          </a:xfrm>
        </p:grpSpPr>
        <p:sp>
          <p:nvSpPr>
            <p:cNvPr id="144401" name="Line 8"/>
            <p:cNvSpPr>
              <a:spLocks noChangeShapeType="1"/>
            </p:cNvSpPr>
            <p:nvPr/>
          </p:nvSpPr>
          <p:spPr bwMode="auto">
            <a:xfrm flipH="1">
              <a:off x="1392" y="2064"/>
              <a:ext cx="630" cy="100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2" name="Rectangle 11"/>
            <p:cNvSpPr>
              <a:spLocks noChangeArrowheads="1"/>
            </p:cNvSpPr>
            <p:nvPr/>
          </p:nvSpPr>
          <p:spPr bwMode="auto">
            <a:xfrm>
              <a:off x="432" y="3024"/>
              <a:ext cx="216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30 Endovascular</a:t>
              </a:r>
            </a:p>
          </p:txBody>
        </p:sp>
      </p:grpSp>
      <p:grpSp>
        <p:nvGrpSpPr>
          <p:cNvPr id="144390" name="Group 20"/>
          <p:cNvGrpSpPr>
            <a:grpSpLocks/>
          </p:cNvGrpSpPr>
          <p:nvPr/>
        </p:nvGrpSpPr>
        <p:grpSpPr bwMode="auto">
          <a:xfrm>
            <a:off x="6019800" y="3200400"/>
            <a:ext cx="3429000" cy="1295400"/>
            <a:chOff x="1632" y="2063"/>
            <a:chExt cx="2160" cy="816"/>
          </a:xfrm>
        </p:grpSpPr>
        <p:sp>
          <p:nvSpPr>
            <p:cNvPr id="144399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480" cy="28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1632" y="2399"/>
              <a:ext cx="21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>
                  <a:solidFill>
                    <a:srgbClr val="FFFFFF"/>
                  </a:solidFill>
                  <a:latin typeface="Helvetica" pitchFamily="34" charset="0"/>
                  <a:cs typeface="Helvetica" pitchFamily="34" charset="0"/>
                </a:rPr>
                <a:t>100 Medical</a:t>
              </a:r>
            </a:p>
          </p:txBody>
        </p:sp>
      </p:grpSp>
      <p:sp>
        <p:nvSpPr>
          <p:cNvPr id="144391" name="Line 6"/>
          <p:cNvSpPr>
            <a:spLocks noChangeShapeType="1"/>
          </p:cNvSpPr>
          <p:nvPr/>
        </p:nvSpPr>
        <p:spPr bwMode="auto">
          <a:xfrm flipH="1">
            <a:off x="6629400" y="2590800"/>
            <a:ext cx="0" cy="609600"/>
          </a:xfrm>
          <a:prstGeom prst="line">
            <a:avLst/>
          </a:prstGeom>
          <a:noFill/>
          <a:ln w="38100">
            <a:solidFill>
              <a:srgbClr val="EEEE0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Line 6"/>
          <p:cNvSpPr>
            <a:spLocks noChangeShapeType="1"/>
          </p:cNvSpPr>
          <p:nvPr/>
        </p:nvSpPr>
        <p:spPr bwMode="auto">
          <a:xfrm flipH="1">
            <a:off x="2514600" y="2514600"/>
            <a:ext cx="0" cy="609600"/>
          </a:xfrm>
          <a:prstGeom prst="line">
            <a:avLst/>
          </a:prstGeom>
          <a:noFill/>
          <a:ln w="38100">
            <a:solidFill>
              <a:srgbClr val="EEEE0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71600" y="4038600"/>
            <a:ext cx="7391400" cy="1712913"/>
            <a:chOff x="1371600" y="4038600"/>
            <a:chExt cx="7391400" cy="1712913"/>
          </a:xfrm>
        </p:grpSpPr>
        <p:sp>
          <p:nvSpPr>
            <p:cNvPr id="144395" name="TextBox 38"/>
            <p:cNvSpPr txBox="1">
              <a:spLocks noChangeArrowheads="1"/>
            </p:cNvSpPr>
            <p:nvPr/>
          </p:nvSpPr>
          <p:spPr bwMode="auto">
            <a:xfrm>
              <a:off x="1371600" y="5029200"/>
              <a:ext cx="12192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6%</a:t>
              </a:r>
            </a:p>
          </p:txBody>
        </p:sp>
        <p:sp>
          <p:nvSpPr>
            <p:cNvPr id="144396" name="TextBox 40"/>
            <p:cNvSpPr txBox="1">
              <a:spLocks noChangeArrowheads="1"/>
            </p:cNvSpPr>
            <p:nvPr/>
          </p:nvSpPr>
          <p:spPr bwMode="auto">
            <a:xfrm>
              <a:off x="7162800" y="4038600"/>
              <a:ext cx="16002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3 - 6%</a:t>
              </a:r>
            </a:p>
          </p:txBody>
        </p:sp>
        <p:sp>
          <p:nvSpPr>
            <p:cNvPr id="144397" name="TextBox 41"/>
            <p:cNvSpPr txBox="1">
              <a:spLocks noChangeArrowheads="1"/>
            </p:cNvSpPr>
            <p:nvPr/>
          </p:nvSpPr>
          <p:spPr bwMode="auto">
            <a:xfrm>
              <a:off x="4953000" y="5105400"/>
              <a:ext cx="19050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3 - 10%</a:t>
              </a:r>
            </a:p>
          </p:txBody>
        </p:sp>
        <p:sp>
          <p:nvSpPr>
            <p:cNvPr id="144398" name="TextBox 42"/>
            <p:cNvSpPr txBox="1">
              <a:spLocks noChangeArrowheads="1"/>
            </p:cNvSpPr>
            <p:nvPr/>
          </p:nvSpPr>
          <p:spPr bwMode="auto">
            <a:xfrm>
              <a:off x="3276600" y="4038600"/>
              <a:ext cx="12192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9%</a:t>
              </a:r>
            </a:p>
          </p:txBody>
        </p:sp>
      </p:grpSp>
      <p:sp>
        <p:nvSpPr>
          <p:cNvPr id="29710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ＭＳ Ｐゴシック" charset="-128"/>
              </a:rPr>
              <a:t>Strokes in Asymptomatic </a:t>
            </a:r>
            <a:r>
              <a:rPr lang="en-US" dirty="0" smtClean="0">
                <a:ea typeface="ＭＳ Ｐゴシック" charset="-128"/>
              </a:rPr>
              <a:t>Patients</a:t>
            </a:r>
            <a:br>
              <a:rPr lang="en-US" dirty="0" smtClean="0">
                <a:ea typeface="ＭＳ Ｐゴシック" charset="-128"/>
              </a:rPr>
            </a:br>
            <a:r>
              <a:rPr lang="en-US" sz="3222" i="1" dirty="0" smtClean="0">
                <a:solidFill>
                  <a:srgbClr val="27FF09"/>
                </a:solidFill>
                <a:ea typeface="ＭＳ Ｐゴシック" charset="-128"/>
              </a:rPr>
              <a:t>- Inpatient &amp; Follow-Up -</a:t>
            </a:r>
            <a:endParaRPr lang="en-US" sz="3222" i="1" dirty="0">
              <a:solidFill>
                <a:srgbClr val="27FF09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4875"/>
          </a:xfrm>
        </p:spPr>
        <p:txBody>
          <a:bodyPr/>
          <a:lstStyle/>
          <a:p>
            <a:r>
              <a:rPr lang="en-US" sz="3500" smtClean="0">
                <a:latin typeface="Arial" charset="0"/>
                <a:ea typeface="ＭＳ Ｐゴシック" pitchFamily="34" charset="-128"/>
                <a:cs typeface="Arial" charset="0"/>
              </a:rPr>
              <a:t>Current Literature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930275"/>
          <a:ext cx="8458200" cy="5400675"/>
        </p:xfrm>
        <a:graphic>
          <a:graphicData uri="http://schemas.openxmlformats.org/drawingml/2006/table">
            <a:tbl>
              <a:tblPr/>
              <a:tblGrid>
                <a:gridCol w="2947216"/>
                <a:gridCol w="924952"/>
                <a:gridCol w="2410251"/>
                <a:gridCol w="2175782"/>
              </a:tblGrid>
              <a:tr h="978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Stroke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post-diagnosis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Mortality 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Geneva 1994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La Crosse 1994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Denver 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Denver 2005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--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Memphis 2007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Tyler 2008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Baltimore 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Memphis 2011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222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17475" y="1893888"/>
            <a:ext cx="87947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4875"/>
          </a:xfrm>
        </p:spPr>
        <p:txBody>
          <a:bodyPr/>
          <a:lstStyle/>
          <a:p>
            <a:r>
              <a:rPr lang="en-US" sz="3500" smtClean="0">
                <a:latin typeface="Arial" charset="0"/>
                <a:ea typeface="ＭＳ Ｐゴシック" pitchFamily="34" charset="-128"/>
                <a:cs typeface="Arial" charset="0"/>
              </a:rPr>
              <a:t>Current Literature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930275"/>
          <a:ext cx="8458200" cy="6018213"/>
        </p:xfrm>
        <a:graphic>
          <a:graphicData uri="http://schemas.openxmlformats.org/drawingml/2006/table">
            <a:tbl>
              <a:tblPr/>
              <a:tblGrid>
                <a:gridCol w="2947216"/>
                <a:gridCol w="924952"/>
                <a:gridCol w="2410251"/>
                <a:gridCol w="2175782"/>
              </a:tblGrid>
              <a:tr h="978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Stroke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post-diagnosis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Mortality 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Geneva 1994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La Crosse 1994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Denver 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Denver 2005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46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--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Memphis 2007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Tyler 2008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Baltimore 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Memphis 2011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222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Including outpatient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7 – 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/>
                          <a:cs typeface="Helvetica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17475" y="1893888"/>
            <a:ext cx="87947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Blunt Carotid and Vertebral Injury Grades</a:t>
            </a:r>
          </a:p>
        </p:txBody>
      </p:sp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0" y="6427788"/>
            <a:ext cx="307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J Trauma 1999</a:t>
            </a:r>
            <a:endParaRPr lang="en-US" i="1">
              <a:solidFill>
                <a:srgbClr val="09FFF5"/>
              </a:solidFill>
            </a:endParaRP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8" y="1627188"/>
            <a:ext cx="8766175" cy="4999037"/>
          </a:xfrm>
        </p:spPr>
        <p:txBody>
          <a:bodyPr/>
          <a:lstStyle/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I:	Luminal irregularity or dissection with &lt;25% narrowing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II:   Dissection or intramural hematoma with &gt;25% luminal narrowing, intraluminal thrombus,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or raised intimal flap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latin typeface="Arial" charset="0"/>
                <a:cs typeface="Arial" charset="0"/>
              </a:rPr>
              <a:t>Grade III:  Pseudoaneurysm</a:t>
            </a:r>
          </a:p>
        </p:txBody>
      </p:sp>
      <p:pic>
        <p:nvPicPr>
          <p:cNvPr id="26628" name="Picture 1028" descr="Pseudoaneurysm_edi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360738"/>
            <a:ext cx="25876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06800" y="706438"/>
            <a:ext cx="2120900" cy="5238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  <a:cs typeface="Arial" charset="0"/>
              </a:rPr>
              <a:t>Head CT</a:t>
            </a:r>
          </a:p>
          <a:p>
            <a:pPr algn="ctr"/>
            <a:r>
              <a:rPr lang="en-US" sz="1400">
                <a:solidFill>
                  <a:srgbClr val="FFFFFF"/>
                </a:solidFill>
                <a:cs typeface="Arial" charset="0"/>
              </a:rPr>
              <a:t>Cerebrovascular CTA</a:t>
            </a:r>
          </a:p>
        </p:txBody>
      </p:sp>
      <p:grpSp>
        <p:nvGrpSpPr>
          <p:cNvPr id="114" name="Group 113"/>
          <p:cNvGrpSpPr>
            <a:grpSpLocks/>
          </p:cNvGrpSpPr>
          <p:nvPr/>
        </p:nvGrpSpPr>
        <p:grpSpPr bwMode="auto">
          <a:xfrm>
            <a:off x="3606800" y="1230313"/>
            <a:ext cx="5211763" cy="1033462"/>
            <a:chOff x="3606064" y="1229786"/>
            <a:chExt cx="5212152" cy="1034526"/>
          </a:xfrm>
        </p:grpSpPr>
        <p:sp>
          <p:nvSpPr>
            <p:cNvPr id="4" name="Text Box 3"/>
            <p:cNvSpPr txBox="1"/>
            <p:nvPr/>
          </p:nvSpPr>
          <p:spPr>
            <a:xfrm>
              <a:off x="3606064" y="1806641"/>
              <a:ext cx="2122646" cy="457671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Positive or indeterminate for carotid injury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6874971" y="1806641"/>
              <a:ext cx="1943245" cy="457671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Negative CTA WITH unexplained </a:t>
              </a:r>
              <a:r>
                <a:rPr lang="en-US" sz="1200" dirty="0" err="1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neuro</a:t>
              </a: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 exam</a:t>
              </a:r>
            </a:p>
          </p:txBody>
        </p:sp>
        <p:cxnSp>
          <p:nvCxnSpPr>
            <p:cNvPr id="9" name="Straight Arrow Connector 8"/>
            <p:cNvCxnSpPr>
              <a:stCxn id="2" idx="2"/>
              <a:endCxn id="4" idx="0"/>
            </p:cNvCxnSpPr>
            <p:nvPr/>
          </p:nvCxnSpPr>
          <p:spPr>
            <a:xfrm flipH="1">
              <a:off x="4666593" y="1229786"/>
              <a:ext cx="0" cy="576855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2" idx="2"/>
              <a:endCxn id="5" idx="0"/>
            </p:cNvCxnSpPr>
            <p:nvPr/>
          </p:nvCxnSpPr>
          <p:spPr>
            <a:xfrm>
              <a:off x="4666593" y="1229786"/>
              <a:ext cx="3180000" cy="576855"/>
            </a:xfrm>
            <a:prstGeom prst="straightConnector1">
              <a:avLst/>
            </a:prstGeom>
            <a:ln w="12700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>
            <a:grpSpLocks/>
          </p:cNvGrpSpPr>
          <p:nvPr/>
        </p:nvGrpSpPr>
        <p:grpSpPr bwMode="auto">
          <a:xfrm>
            <a:off x="3606800" y="2263775"/>
            <a:ext cx="4240213" cy="1239838"/>
            <a:chOff x="3606062" y="2264312"/>
            <a:chExt cx="4240604" cy="1238547"/>
          </a:xfrm>
        </p:grpSpPr>
        <p:sp>
          <p:nvSpPr>
            <p:cNvPr id="148520" name="TextBox 5"/>
            <p:cNvSpPr txBox="1">
              <a:spLocks noChangeArrowheads="1"/>
            </p:cNvSpPr>
            <p:nvPr/>
          </p:nvSpPr>
          <p:spPr bwMode="auto">
            <a:xfrm>
              <a:off x="3606062" y="3225860"/>
              <a:ext cx="2122294" cy="27699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4 vessel angiogram</a:t>
              </a:r>
            </a:p>
          </p:txBody>
        </p:sp>
        <p:sp>
          <p:nvSpPr>
            <p:cNvPr id="148521" name="TextBox 6"/>
            <p:cNvSpPr txBox="1">
              <a:spLocks noChangeArrowheads="1"/>
            </p:cNvSpPr>
            <p:nvPr/>
          </p:nvSpPr>
          <p:spPr bwMode="auto">
            <a:xfrm>
              <a:off x="3904513" y="2439962"/>
              <a:ext cx="152539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solidFill>
                    <a:srgbClr val="FFFFFF"/>
                  </a:solidFill>
                  <a:cs typeface="Arial" charset="0"/>
                </a:rPr>
                <a:t>Start heparin gtt</a:t>
              </a:r>
              <a:endParaRPr lang="en-US" sz="1100" baseline="30000">
                <a:solidFill>
                  <a:srgbClr val="FFFFFF"/>
                </a:solidFill>
                <a:cs typeface="Arial" charset="0"/>
              </a:endParaRPr>
            </a:p>
            <a:p>
              <a:pPr algn="ctr"/>
              <a:r>
                <a:rPr lang="en-US" sz="1100">
                  <a:solidFill>
                    <a:srgbClr val="FFFFFF"/>
                  </a:solidFill>
                  <a:cs typeface="Arial" charset="0"/>
                </a:rPr>
                <a:t>Neurosurgery consult</a:t>
              </a:r>
            </a:p>
          </p:txBody>
        </p:sp>
        <p:cxnSp>
          <p:nvCxnSpPr>
            <p:cNvPr id="11" name="Straight Arrow Connector 10"/>
            <p:cNvCxnSpPr>
              <a:stCxn id="4" idx="2"/>
              <a:endCxn id="148520" idx="0"/>
            </p:cNvCxnSpPr>
            <p:nvPr/>
          </p:nvCxnSpPr>
          <p:spPr>
            <a:xfrm flipH="1">
              <a:off x="4666610" y="2264312"/>
              <a:ext cx="0" cy="961023"/>
            </a:xfrm>
            <a:prstGeom prst="straightConnector1">
              <a:avLst/>
            </a:prstGeom>
            <a:ln w="12700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2"/>
              <a:endCxn id="148520" idx="0"/>
            </p:cNvCxnSpPr>
            <p:nvPr/>
          </p:nvCxnSpPr>
          <p:spPr>
            <a:xfrm flipH="1">
              <a:off x="4666610" y="2264312"/>
              <a:ext cx="3180056" cy="961023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/>
          </p:cNvGrpSpPr>
          <p:nvPr/>
        </p:nvGrpSpPr>
        <p:grpSpPr bwMode="auto">
          <a:xfrm>
            <a:off x="498475" y="1230313"/>
            <a:ext cx="4168775" cy="1706562"/>
            <a:chOff x="498253" y="1229786"/>
            <a:chExt cx="4168958" cy="1707530"/>
          </a:xfrm>
        </p:grpSpPr>
        <p:sp>
          <p:nvSpPr>
            <p:cNvPr id="3" name="Text Box 2"/>
            <p:cNvSpPr txBox="1"/>
            <p:nvPr/>
          </p:nvSpPr>
          <p:spPr>
            <a:xfrm>
              <a:off x="498253" y="1380684"/>
              <a:ext cx="1143050" cy="28432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Negative CTA</a:t>
              </a:r>
            </a:p>
          </p:txBody>
        </p:sp>
        <p:cxnSp>
          <p:nvCxnSpPr>
            <p:cNvPr id="8" name="Straight Arrow Connector 7"/>
            <p:cNvCxnSpPr>
              <a:stCxn id="2" idx="2"/>
              <a:endCxn id="3" idx="0"/>
            </p:cNvCxnSpPr>
            <p:nvPr/>
          </p:nvCxnSpPr>
          <p:spPr>
            <a:xfrm flipH="1">
              <a:off x="1069778" y="1229786"/>
              <a:ext cx="3597433" cy="150898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518" name="TextBox 12"/>
            <p:cNvSpPr txBox="1">
              <a:spLocks noChangeArrowheads="1"/>
            </p:cNvSpPr>
            <p:nvPr/>
          </p:nvSpPr>
          <p:spPr bwMode="auto">
            <a:xfrm>
              <a:off x="498253" y="2106319"/>
              <a:ext cx="1143000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Continue evaluation – No angiogram necessary</a:t>
              </a:r>
            </a:p>
          </p:txBody>
        </p:sp>
        <p:cxnSp>
          <p:nvCxnSpPr>
            <p:cNvPr id="14" name="Straight Arrow Connector 13"/>
            <p:cNvCxnSpPr>
              <a:stCxn id="3" idx="2"/>
              <a:endCxn id="148518" idx="0"/>
            </p:cNvCxnSpPr>
            <p:nvPr/>
          </p:nvCxnSpPr>
          <p:spPr>
            <a:xfrm>
              <a:off x="1069778" y="1665008"/>
              <a:ext cx="0" cy="441575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148520" idx="2"/>
            <a:endCxn id="148520" idx="2"/>
          </p:cNvCxnSpPr>
          <p:nvPr/>
        </p:nvCxnSpPr>
        <p:spPr>
          <a:xfrm>
            <a:off x="4667250" y="3503613"/>
            <a:ext cx="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>
            <a:grpSpLocks/>
          </p:cNvGrpSpPr>
          <p:nvPr/>
        </p:nvGrpSpPr>
        <p:grpSpPr bwMode="auto">
          <a:xfrm>
            <a:off x="3606800" y="3503613"/>
            <a:ext cx="2120900" cy="1092200"/>
            <a:chOff x="3606064" y="3502859"/>
            <a:chExt cx="2122298" cy="1092180"/>
          </a:xfrm>
        </p:grpSpPr>
        <p:sp>
          <p:nvSpPr>
            <p:cNvPr id="17" name="Text Box 2"/>
            <p:cNvSpPr txBox="1"/>
            <p:nvPr/>
          </p:nvSpPr>
          <p:spPr>
            <a:xfrm>
              <a:off x="3606064" y="4064824"/>
              <a:ext cx="2122298" cy="53021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Dissection and/or </a:t>
              </a:r>
              <a:r>
                <a:rPr lang="en-US" sz="1200" dirty="0" err="1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Pseudoaneurysm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20" name="Straight Arrow Connector 19"/>
            <p:cNvCxnSpPr>
              <a:stCxn id="148520" idx="2"/>
              <a:endCxn id="17" idx="0"/>
            </p:cNvCxnSpPr>
            <p:nvPr/>
          </p:nvCxnSpPr>
          <p:spPr>
            <a:xfrm>
              <a:off x="4667213" y="3502859"/>
              <a:ext cx="0" cy="561965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>
            <a:grpSpLocks/>
          </p:cNvGrpSpPr>
          <p:nvPr/>
        </p:nvGrpSpPr>
        <p:grpSpPr bwMode="auto">
          <a:xfrm>
            <a:off x="5727700" y="2870200"/>
            <a:ext cx="3090863" cy="1495425"/>
            <a:chOff x="5728362" y="2870849"/>
            <a:chExt cx="3089854" cy="1495484"/>
          </a:xfrm>
        </p:grpSpPr>
        <p:sp>
          <p:nvSpPr>
            <p:cNvPr id="148511" name="TextBox 20"/>
            <p:cNvSpPr txBox="1">
              <a:spLocks noChangeArrowheads="1"/>
            </p:cNvSpPr>
            <p:nvPr/>
          </p:nvSpPr>
          <p:spPr bwMode="auto">
            <a:xfrm>
              <a:off x="6116624" y="2870849"/>
              <a:ext cx="2701592" cy="954107"/>
            </a:xfrm>
            <a:prstGeom prst="rect">
              <a:avLst/>
            </a:prstGeom>
            <a:noFill/>
            <a:ln w="57150" cmpd="thickThin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FFFFFF"/>
                  </a:solidFill>
                  <a:cs typeface="Arial" charset="0"/>
                </a:rPr>
                <a:t>Definitive management of other injuries within 7 days – hold heparin 2 hours preop and 4 hours postop if necessary</a:t>
              </a:r>
            </a:p>
          </p:txBody>
        </p:sp>
        <p:sp>
          <p:nvSpPr>
            <p:cNvPr id="148512" name="TextBox 21"/>
            <p:cNvSpPr txBox="1">
              <a:spLocks noChangeArrowheads="1"/>
            </p:cNvSpPr>
            <p:nvPr/>
          </p:nvSpPr>
          <p:spPr bwMode="auto">
            <a:xfrm>
              <a:off x="5861939" y="3935446"/>
              <a:ext cx="152539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solidFill>
                    <a:srgbClr val="FFFFFF"/>
                  </a:solidFill>
                  <a:cs typeface="Arial" charset="0"/>
                </a:rPr>
                <a:t>Continue heparin gtt</a:t>
              </a:r>
              <a:endParaRPr lang="en-US" sz="1100" baseline="30000">
                <a:solidFill>
                  <a:srgbClr val="FFFFFF"/>
                </a:solidFill>
                <a:cs typeface="Arial" charset="0"/>
              </a:endParaRPr>
            </a:p>
            <a:p>
              <a:pPr algn="ctr"/>
              <a:r>
                <a:rPr lang="en-US" sz="1100">
                  <a:solidFill>
                    <a:srgbClr val="FFFFFF"/>
                  </a:solidFill>
                  <a:cs typeface="Arial" charset="0"/>
                </a:rPr>
                <a:t>Neurosurgery consult</a:t>
              </a:r>
            </a:p>
          </p:txBody>
        </p:sp>
        <p:cxnSp>
          <p:nvCxnSpPr>
            <p:cNvPr id="23" name="Straight Arrow Connector 22"/>
            <p:cNvCxnSpPr>
              <a:stCxn id="17" idx="3"/>
              <a:endCxn id="148511" idx="2"/>
            </p:cNvCxnSpPr>
            <p:nvPr/>
          </p:nvCxnSpPr>
          <p:spPr>
            <a:xfrm flipV="1">
              <a:off x="5728362" y="3824975"/>
              <a:ext cx="1739332" cy="504845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488" name="TextBox 27"/>
          <p:cNvSpPr txBox="1">
            <a:spLocks noChangeArrowheads="1"/>
          </p:cNvSpPr>
          <p:nvPr/>
        </p:nvSpPr>
        <p:spPr bwMode="auto">
          <a:xfrm>
            <a:off x="0" y="14446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cs typeface="Arial" charset="0"/>
              </a:rPr>
              <a:t>Current Algorithm for Blunt Carotid Artery Injury</a:t>
            </a:r>
          </a:p>
        </p:txBody>
      </p: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6126163" y="3824288"/>
            <a:ext cx="2701925" cy="1611312"/>
            <a:chOff x="6126448" y="3824956"/>
            <a:chExt cx="2701592" cy="1610156"/>
          </a:xfrm>
        </p:grpSpPr>
        <p:sp>
          <p:nvSpPr>
            <p:cNvPr id="24" name="Text Box 2"/>
            <p:cNvSpPr txBox="1"/>
            <p:nvPr/>
          </p:nvSpPr>
          <p:spPr>
            <a:xfrm>
              <a:off x="6126448" y="4957618"/>
              <a:ext cx="2701592" cy="47749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Repeat radiologic study (angiogram, CTA, MRA)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31" name="Straight Arrow Connector 30"/>
            <p:cNvCxnSpPr>
              <a:stCxn id="148511" idx="2"/>
              <a:endCxn id="24" idx="0"/>
            </p:cNvCxnSpPr>
            <p:nvPr/>
          </p:nvCxnSpPr>
          <p:spPr>
            <a:xfrm>
              <a:off x="7467720" y="3824956"/>
              <a:ext cx="9524" cy="1132662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493713" y="5054600"/>
            <a:ext cx="5632450" cy="1122363"/>
            <a:chOff x="493155" y="5053976"/>
            <a:chExt cx="5633293" cy="1123672"/>
          </a:xfrm>
        </p:grpSpPr>
        <p:sp>
          <p:nvSpPr>
            <p:cNvPr id="25" name="Text Box 2"/>
            <p:cNvSpPr txBox="1"/>
            <p:nvPr/>
          </p:nvSpPr>
          <p:spPr>
            <a:xfrm>
              <a:off x="1139364" y="5053976"/>
              <a:ext cx="1141584" cy="28449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No stent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sp>
          <p:nvSpPr>
            <p:cNvPr id="29" name="Text Box 2"/>
            <p:cNvSpPr txBox="1"/>
            <p:nvPr/>
          </p:nvSpPr>
          <p:spPr>
            <a:xfrm>
              <a:off x="493155" y="5700843"/>
              <a:ext cx="2434001" cy="47680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ASA (325mg) and Plavix (75mg) OR warfarin (INR 2.0) when able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32" name="Straight Arrow Connector 31"/>
            <p:cNvCxnSpPr>
              <a:stCxn id="24" idx="1"/>
              <a:endCxn id="25" idx="3"/>
            </p:cNvCxnSpPr>
            <p:nvPr/>
          </p:nvCxnSpPr>
          <p:spPr>
            <a:xfrm flipH="1">
              <a:off x="2280948" y="5197018"/>
              <a:ext cx="3845500" cy="0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2"/>
              <a:endCxn id="29" idx="0"/>
            </p:cNvCxnSpPr>
            <p:nvPr/>
          </p:nvCxnSpPr>
          <p:spPr>
            <a:xfrm>
              <a:off x="1709362" y="5338470"/>
              <a:ext cx="0" cy="362372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6259513" y="5435600"/>
            <a:ext cx="2435225" cy="1227138"/>
            <a:chOff x="6260265" y="5435112"/>
            <a:chExt cx="2433958" cy="1227670"/>
          </a:xfrm>
        </p:grpSpPr>
        <p:sp>
          <p:nvSpPr>
            <p:cNvPr id="26" name="Text Box 2"/>
            <p:cNvSpPr txBox="1"/>
            <p:nvPr/>
          </p:nvSpPr>
          <p:spPr>
            <a:xfrm>
              <a:off x="6906041" y="5708280"/>
              <a:ext cx="1142405" cy="28587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Stent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sp>
          <p:nvSpPr>
            <p:cNvPr id="30" name="Text Box 2"/>
            <p:cNvSpPr txBox="1"/>
            <p:nvPr/>
          </p:nvSpPr>
          <p:spPr>
            <a:xfrm>
              <a:off x="6260265" y="6186326"/>
              <a:ext cx="2433958" cy="476456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ASA (325mg) and Plavix (75mg) when able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33" name="Straight Arrow Connector 32"/>
            <p:cNvCxnSpPr>
              <a:stCxn id="24" idx="2"/>
              <a:endCxn id="26" idx="0"/>
            </p:cNvCxnSpPr>
            <p:nvPr/>
          </p:nvCxnSpPr>
          <p:spPr>
            <a:xfrm>
              <a:off x="7477244" y="5435112"/>
              <a:ext cx="0" cy="273168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2"/>
              <a:endCxn id="30" idx="0"/>
            </p:cNvCxnSpPr>
            <p:nvPr/>
          </p:nvCxnSpPr>
          <p:spPr>
            <a:xfrm>
              <a:off x="7477244" y="5994154"/>
              <a:ext cx="0" cy="192171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>
            <a:grpSpLocks/>
          </p:cNvGrpSpPr>
          <p:nvPr/>
        </p:nvGrpSpPr>
        <p:grpSpPr bwMode="auto">
          <a:xfrm>
            <a:off x="1709738" y="6176963"/>
            <a:ext cx="4549775" cy="528637"/>
            <a:chOff x="1710134" y="6177648"/>
            <a:chExt cx="4550131" cy="528744"/>
          </a:xfrm>
        </p:grpSpPr>
        <p:sp>
          <p:nvSpPr>
            <p:cNvPr id="27" name="Text Box 2"/>
            <p:cNvSpPr txBox="1"/>
            <p:nvPr/>
          </p:nvSpPr>
          <p:spPr>
            <a:xfrm>
              <a:off x="3026274" y="6228458"/>
              <a:ext cx="2702136" cy="47793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Repeat radiologic study (angiogram, CTA, MRA) in 6 months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36" name="Straight Arrow Connector 35"/>
            <p:cNvCxnSpPr>
              <a:stCxn id="29" idx="2"/>
              <a:endCxn id="27" idx="1"/>
            </p:cNvCxnSpPr>
            <p:nvPr/>
          </p:nvCxnSpPr>
          <p:spPr>
            <a:xfrm>
              <a:off x="1710134" y="6177648"/>
              <a:ext cx="1316140" cy="290571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0" idx="1"/>
              <a:endCxn id="27" idx="3"/>
            </p:cNvCxnSpPr>
            <p:nvPr/>
          </p:nvCxnSpPr>
          <p:spPr>
            <a:xfrm flipH="1">
              <a:off x="5728410" y="6423760"/>
              <a:ext cx="531855" cy="44459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/>
          </p:cNvGrpSpPr>
          <p:nvPr/>
        </p:nvGrpSpPr>
        <p:grpSpPr bwMode="auto">
          <a:xfrm>
            <a:off x="498475" y="3363913"/>
            <a:ext cx="3108325" cy="1071562"/>
            <a:chOff x="498253" y="3364360"/>
            <a:chExt cx="3107809" cy="1071645"/>
          </a:xfrm>
        </p:grpSpPr>
        <p:sp>
          <p:nvSpPr>
            <p:cNvPr id="15" name="Text Box 2"/>
            <p:cNvSpPr txBox="1"/>
            <p:nvPr/>
          </p:nvSpPr>
          <p:spPr>
            <a:xfrm>
              <a:off x="498253" y="3502483"/>
              <a:ext cx="1142810" cy="28577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Negative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sp>
          <p:nvSpPr>
            <p:cNvPr id="16" name="Text Box 2"/>
            <p:cNvSpPr txBox="1"/>
            <p:nvPr/>
          </p:nvSpPr>
          <p:spPr>
            <a:xfrm>
              <a:off x="498253" y="4150233"/>
              <a:ext cx="1142810" cy="28577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  <a:extLst>
              <a:ext uri="{C572A759-6A51-4108-AA02-DFA0A04FC94B}"/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Times New Roman"/>
                </a:rPr>
                <a:t>Observation</a:t>
              </a:r>
              <a:endParaRPr lang="en-US" sz="1200" dirty="0">
                <a:solidFill>
                  <a:srgbClr val="FFFFFF"/>
                </a:solidFill>
                <a:latin typeface="Arial"/>
                <a:ea typeface="ＭＳ 明朝"/>
                <a:cs typeface="Times New Roman"/>
              </a:endParaRPr>
            </a:p>
          </p:txBody>
        </p:sp>
        <p:cxnSp>
          <p:nvCxnSpPr>
            <p:cNvPr id="18" name="Straight Arrow Connector 17"/>
            <p:cNvCxnSpPr>
              <a:stCxn id="15" idx="2"/>
              <a:endCxn id="16" idx="0"/>
            </p:cNvCxnSpPr>
            <p:nvPr/>
          </p:nvCxnSpPr>
          <p:spPr>
            <a:xfrm>
              <a:off x="1069658" y="3788255"/>
              <a:ext cx="0" cy="361978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48520" idx="1"/>
              <a:endCxn id="15" idx="0"/>
            </p:cNvCxnSpPr>
            <p:nvPr/>
          </p:nvCxnSpPr>
          <p:spPr>
            <a:xfrm flipH="1">
              <a:off x="1069658" y="3364360"/>
              <a:ext cx="2536404" cy="138123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t>Summary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57150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Diagnosis of blunt carotid injury requires high index of suspicion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Vertebral artery injuries are not as rare as initially thought and should be aggressively treated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CTA still lacks sensitivity, good specificity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CTA has high negative predictive value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64 slice CTA can replace DSA as screening test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Antithrombotic therapy with </a:t>
            </a:r>
            <a:r>
              <a:rPr lang="en-US" sz="2800" i="1" smtClean="0">
                <a:solidFill>
                  <a:srgbClr val="00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selective </a:t>
            </a:r>
            <a:r>
              <a:rPr lang="en-US" sz="2800" smtClean="0">
                <a:latin typeface="Arial" charset="0"/>
                <a:ea typeface="ＭＳ Ｐゴシック" pitchFamily="34" charset="-128"/>
                <a:cs typeface="Arial" charset="0"/>
              </a:rPr>
              <a:t>stent placement for more severe injuries is mainstay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Cautionary Tale for CTA</a:t>
            </a:r>
          </a:p>
        </p:txBody>
      </p:sp>
      <p:pic>
        <p:nvPicPr>
          <p:cNvPr id="150530" name="Picture 2" descr="square-peg-in-a-round-hol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350" y="2008188"/>
            <a:ext cx="586105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4538"/>
            <a:ext cx="9144000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Blunt Carotid and Vertebral Injury Grades</a:t>
            </a:r>
          </a:p>
        </p:txBody>
      </p:sp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0" y="6427788"/>
            <a:ext cx="307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9FFF5"/>
                </a:solidFill>
              </a:rPr>
              <a:t>Biffl et al, J Trauma 1999</a:t>
            </a:r>
            <a:endParaRPr lang="en-US" i="1">
              <a:solidFill>
                <a:srgbClr val="09FFF5"/>
              </a:solidFill>
            </a:endParaRP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8" y="1627188"/>
            <a:ext cx="8766175" cy="4999037"/>
          </a:xfrm>
        </p:spPr>
        <p:txBody>
          <a:bodyPr/>
          <a:lstStyle/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I:	Luminal irregularity or dissection with &lt;25% narrowing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II:   Dissection or intramural hematoma with &gt;25% luminal narrowing, intraluminal thrombus, 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or raised intimal flap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solidFill>
                  <a:srgbClr val="7F7F7F"/>
                </a:solidFill>
                <a:latin typeface="Arial" charset="0"/>
                <a:cs typeface="Arial" charset="0"/>
              </a:rPr>
              <a:t>Grade III:  Pseudoaneurysm</a:t>
            </a:r>
          </a:p>
          <a:p>
            <a:pPr marL="114300" lvl="1" indent="0">
              <a:lnSpc>
                <a:spcPct val="140000"/>
              </a:lnSpc>
              <a:buFontTx/>
              <a:buNone/>
              <a:tabLst>
                <a:tab pos="684213" algn="l"/>
                <a:tab pos="1370013" algn="l"/>
                <a:tab pos="2112963" algn="l"/>
              </a:tabLst>
            </a:pPr>
            <a:r>
              <a:rPr lang="en-US" sz="2400" smtClean="0">
                <a:latin typeface="Arial" charset="0"/>
                <a:cs typeface="Arial" charset="0"/>
              </a:rPr>
              <a:t>Grade IV:  Complete occlusion</a:t>
            </a:r>
          </a:p>
        </p:txBody>
      </p:sp>
      <p:pic>
        <p:nvPicPr>
          <p:cNvPr id="28676" name="Picture 102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525" y="3332163"/>
            <a:ext cx="2874963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914400" y="1417638"/>
            <a:ext cx="7315200" cy="33337"/>
          </a:xfrm>
          <a:prstGeom prst="line">
            <a:avLst/>
          </a:prstGeom>
          <a:ln w="28575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1219</TotalTime>
  <Words>3145</Words>
  <Application>Microsoft Macintosh PowerPoint</Application>
  <PresentationFormat>On-screen Show (4:3)</PresentationFormat>
  <Paragraphs>1378</Paragraphs>
  <Slides>83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11</vt:i4>
      </vt:variant>
      <vt:variant>
        <vt:lpstr>Slide Titles</vt:lpstr>
      </vt:variant>
      <vt:variant>
        <vt:i4>83</vt:i4>
      </vt:variant>
    </vt:vector>
  </HeadingPairs>
  <TitlesOfParts>
    <vt:vector size="104" baseType="lpstr">
      <vt:lpstr>Calibri</vt:lpstr>
      <vt:lpstr>Arial</vt:lpstr>
      <vt:lpstr>ＭＳ Ｐゴシック</vt:lpstr>
      <vt:lpstr>Helvetica</vt:lpstr>
      <vt:lpstr>Helvetica Neue Light</vt:lpstr>
      <vt:lpstr>Symbol</vt:lpstr>
      <vt:lpstr>Times</vt:lpstr>
      <vt:lpstr>Wingdings</vt:lpstr>
      <vt:lpstr>MS Mincho</vt:lpstr>
      <vt:lpstr>Times New Roman</vt:lpstr>
      <vt:lpstr>Black</vt:lpstr>
      <vt:lpstr>Black</vt:lpstr>
      <vt:lpstr>Black</vt:lpstr>
      <vt:lpstr>Black</vt:lpstr>
      <vt:lpstr>Black</vt:lpstr>
      <vt:lpstr>Black</vt:lpstr>
      <vt:lpstr>Black</vt:lpstr>
      <vt:lpstr>Black</vt:lpstr>
      <vt:lpstr>Black</vt:lpstr>
      <vt:lpstr>Black</vt:lpstr>
      <vt:lpstr>Black</vt:lpstr>
      <vt:lpstr>Blunt Cerebrovascular Injuries: Diagnosis and Management</vt:lpstr>
      <vt:lpstr>Slide 2</vt:lpstr>
      <vt:lpstr>Slide 3</vt:lpstr>
      <vt:lpstr>Slide 4</vt:lpstr>
      <vt:lpstr>BCVI: Not Rare</vt:lpstr>
      <vt:lpstr>Blunt Carotid and Vertebral Injury Grades</vt:lpstr>
      <vt:lpstr>Blunt Carotid and Vertebral Injury Grades</vt:lpstr>
      <vt:lpstr>Blunt Carotid and Vertebral Injury Grades</vt:lpstr>
      <vt:lpstr>Blunt Carotid and Vertebral Injury Grades</vt:lpstr>
      <vt:lpstr>Blunt Carotid and Vertebral Injury Grades</vt:lpstr>
      <vt:lpstr>Issues</vt:lpstr>
      <vt:lpstr>Method of Screening</vt:lpstr>
      <vt:lpstr>Method of Screening</vt:lpstr>
      <vt:lpstr>CTA as a screening test? </vt:lpstr>
      <vt:lpstr>CTA as a screening test? </vt:lpstr>
      <vt:lpstr>Traditional Screening Criteria</vt:lpstr>
      <vt:lpstr>Methods</vt:lpstr>
      <vt:lpstr>Results</vt:lpstr>
      <vt:lpstr>Traditional Criteria</vt:lpstr>
      <vt:lpstr>Expanded Criteria</vt:lpstr>
      <vt:lpstr>Expanded Criteria</vt:lpstr>
      <vt:lpstr>Added value of CTA criterion</vt:lpstr>
      <vt:lpstr>Role of CTA</vt:lpstr>
      <vt:lpstr>Problems with DSA Screening</vt:lpstr>
      <vt:lpstr>Methods</vt:lpstr>
      <vt:lpstr>Results</vt:lpstr>
      <vt:lpstr>BCVI by Grade and Location </vt:lpstr>
      <vt:lpstr>Results per Vessel</vt:lpstr>
      <vt:lpstr>Results per Vessel</vt:lpstr>
      <vt:lpstr>Results per Vessel</vt:lpstr>
      <vt:lpstr>Results per Vessel</vt:lpstr>
      <vt:lpstr>Results per Vessel</vt:lpstr>
      <vt:lpstr>CTA Diagnostics per Vessel</vt:lpstr>
      <vt:lpstr>Results per Patient</vt:lpstr>
      <vt:lpstr>Results per Patient</vt:lpstr>
      <vt:lpstr>CTA Diagnostics per Patient</vt:lpstr>
      <vt:lpstr>per Vessel / per Patient Sensitivity</vt:lpstr>
      <vt:lpstr>per Vessel / per Patient Sensitivity</vt:lpstr>
      <vt:lpstr>per Vessel / per Patient Sensitivity</vt:lpstr>
      <vt:lpstr>per Vessel / per Patient Sensitivity</vt:lpstr>
      <vt:lpstr>per Vessel / per Patient Sensitivity</vt:lpstr>
      <vt:lpstr>per Vessel / per Patient Sensitivity</vt:lpstr>
      <vt:lpstr>False Negatives per Vessel</vt:lpstr>
      <vt:lpstr>False Negatives per Patient</vt:lpstr>
      <vt:lpstr>Follow-Up DSA after 1 Week by Initial Grade of Injury</vt:lpstr>
      <vt:lpstr>Stroke Rates By Injury Grade </vt:lpstr>
      <vt:lpstr>Theoretical Risk of Stroke</vt:lpstr>
      <vt:lpstr>DSA Complications vs Missed Injuries</vt:lpstr>
      <vt:lpstr>DSA Complications vs Missed Injuries</vt:lpstr>
      <vt:lpstr>Is 64 Slice CTA Better?</vt:lpstr>
      <vt:lpstr>Slide 51</vt:lpstr>
      <vt:lpstr>BCVI screening is a moot point …</vt:lpstr>
      <vt:lpstr>Stroke in BCVI</vt:lpstr>
      <vt:lpstr>Circle of Willis</vt:lpstr>
      <vt:lpstr>Anticoagulation Therapy</vt:lpstr>
      <vt:lpstr>Anticoagulant / Antiplatelet - Contraindications -</vt:lpstr>
      <vt:lpstr>Slide 57</vt:lpstr>
      <vt:lpstr>Independent Outcome Predictors - Logistic Regression Analysis -</vt:lpstr>
      <vt:lpstr>Slide 59</vt:lpstr>
      <vt:lpstr>Slide 60</vt:lpstr>
      <vt:lpstr>Slide 61</vt:lpstr>
      <vt:lpstr>Slide 62</vt:lpstr>
      <vt:lpstr>Slide 63</vt:lpstr>
      <vt:lpstr>Anticoagulation vs. Antiplatelet</vt:lpstr>
      <vt:lpstr>Slide 65</vt:lpstr>
      <vt:lpstr>Angiographic Pathology</vt:lpstr>
      <vt:lpstr>Angiographic Pathology</vt:lpstr>
      <vt:lpstr>Slide 68</vt:lpstr>
      <vt:lpstr>Slide 69</vt:lpstr>
      <vt:lpstr>Slide 70</vt:lpstr>
      <vt:lpstr>Slide 71</vt:lpstr>
      <vt:lpstr>Slide 72</vt:lpstr>
      <vt:lpstr>Treatment Protocol</vt:lpstr>
      <vt:lpstr>Results</vt:lpstr>
      <vt:lpstr>Slide 75</vt:lpstr>
      <vt:lpstr>Outpatient Follow-up</vt:lpstr>
      <vt:lpstr>Strokes in Asymptomatic Patients - Inpatient &amp; Follow-Up -</vt:lpstr>
      <vt:lpstr>Current Literature</vt:lpstr>
      <vt:lpstr>Current Literature</vt:lpstr>
      <vt:lpstr>Slide 80</vt:lpstr>
      <vt:lpstr>Summary</vt:lpstr>
      <vt:lpstr>Cautionary Tale for CTA</vt:lpstr>
      <vt:lpstr>Slide 83</vt:lpstr>
    </vt:vector>
  </TitlesOfParts>
  <Company>UTHSC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Croce</dc:creator>
  <cp:lastModifiedBy>Mary E. Young, CMP</cp:lastModifiedBy>
  <cp:revision>60</cp:revision>
  <dcterms:created xsi:type="dcterms:W3CDTF">2012-11-01T03:52:47Z</dcterms:created>
  <dcterms:modified xsi:type="dcterms:W3CDTF">2015-02-05T14:30:09Z</dcterms:modified>
</cp:coreProperties>
</file>