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45"/>
  </p:notesMasterIdLst>
  <p:sldIdLst>
    <p:sldId id="454" r:id="rId2"/>
    <p:sldId id="455" r:id="rId3"/>
    <p:sldId id="422" r:id="rId4"/>
    <p:sldId id="436" r:id="rId5"/>
    <p:sldId id="437" r:id="rId6"/>
    <p:sldId id="415" r:id="rId7"/>
    <p:sldId id="449" r:id="rId8"/>
    <p:sldId id="439" r:id="rId9"/>
    <p:sldId id="445" r:id="rId10"/>
    <p:sldId id="416" r:id="rId11"/>
    <p:sldId id="418" r:id="rId12"/>
    <p:sldId id="446" r:id="rId13"/>
    <p:sldId id="448" r:id="rId14"/>
    <p:sldId id="417" r:id="rId15"/>
    <p:sldId id="447" r:id="rId16"/>
    <p:sldId id="442" r:id="rId17"/>
    <p:sldId id="425" r:id="rId18"/>
    <p:sldId id="426" r:id="rId19"/>
    <p:sldId id="427" r:id="rId20"/>
    <p:sldId id="452" r:id="rId21"/>
    <p:sldId id="430" r:id="rId22"/>
    <p:sldId id="456" r:id="rId23"/>
    <p:sldId id="457" r:id="rId24"/>
    <p:sldId id="458" r:id="rId25"/>
    <p:sldId id="459" r:id="rId26"/>
    <p:sldId id="432" r:id="rId27"/>
    <p:sldId id="419" r:id="rId28"/>
    <p:sldId id="378" r:id="rId29"/>
    <p:sldId id="379" r:id="rId30"/>
    <p:sldId id="383" r:id="rId31"/>
    <p:sldId id="397" r:id="rId32"/>
    <p:sldId id="382" r:id="rId33"/>
    <p:sldId id="357" r:id="rId34"/>
    <p:sldId id="389" r:id="rId35"/>
    <p:sldId id="408" r:id="rId36"/>
    <p:sldId id="390" r:id="rId37"/>
    <p:sldId id="412" r:id="rId38"/>
    <p:sldId id="413" r:id="rId39"/>
    <p:sldId id="414" r:id="rId40"/>
    <p:sldId id="411" r:id="rId41"/>
    <p:sldId id="450" r:id="rId42"/>
    <p:sldId id="396" r:id="rId43"/>
    <p:sldId id="451" r:id="rId44"/>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32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32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32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3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2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B3B3B3"/>
    <a:srgbClr val="FF6FCF"/>
    <a:srgbClr val="666666"/>
    <a:srgbClr val="FF0080"/>
    <a:srgbClr val="FFFF00"/>
    <a:srgbClr val="00FF80"/>
    <a:srgbClr val="4C4C4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36" y="-120"/>
      </p:cViewPr>
      <p:guideLst>
        <p:guide orient="horz" pos="3888"/>
        <p:guide pos="5472"/>
      </p:guideLst>
    </p:cSldViewPr>
  </p:slideViewPr>
  <p:outlineViewPr>
    <p:cViewPr>
      <p:scale>
        <a:sx n="33" d="100"/>
        <a:sy n="33" d="100"/>
      </p:scale>
      <p:origin x="0" y="3600"/>
    </p:cViewPr>
  </p:outlineViewPr>
  <p:notesTextViewPr>
    <p:cViewPr>
      <p:scale>
        <a:sx n="100" d="100"/>
        <a:sy n="100" d="100"/>
      </p:scale>
      <p:origin x="0" y="0"/>
    </p:cViewPr>
  </p:notesTextViewPr>
  <p:sorterViewPr>
    <p:cViewPr>
      <p:scale>
        <a:sx n="150" d="100"/>
        <a:sy n="150" d="100"/>
      </p:scale>
      <p:origin x="0" y="20232"/>
    </p:cViewPr>
  </p:sorterViewPr>
  <p:notesViewPr>
    <p:cSldViewPr>
      <p:cViewPr varScale="1">
        <p:scale>
          <a:sx n="90" d="100"/>
          <a:sy n="90" d="100"/>
        </p:scale>
        <p:origin x="-19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286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557A107-22AC-B045-B109-A21870D83738}" type="slidenum">
              <a:rPr lang="en-US"/>
              <a:pPr>
                <a:defRPr/>
              </a:pPr>
              <a:t>‹#›</a:t>
            </a:fld>
            <a:endParaRPr lang="en-US"/>
          </a:p>
        </p:txBody>
      </p:sp>
    </p:spTree>
    <p:extLst>
      <p:ext uri="{BB962C8B-B14F-4D97-AF65-F5344CB8AC3E}">
        <p14:creationId xmlns:p14="http://schemas.microsoft.com/office/powerpoint/2010/main" val="2575027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CA7EEE08-2458-E045-AD1E-E5BFD787142F}"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72A67D8C-B054-F142-990C-1BD9B1AD820D}" type="slidenum">
              <a:rPr lang="en-US" sz="1200"/>
              <a:pPr/>
              <a:t>24</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72A67D8C-B054-F142-990C-1BD9B1AD820D}" type="slidenum">
              <a:rPr lang="en-US" sz="1200"/>
              <a:pPr/>
              <a:t>25</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26850C1A-61BF-CC43-8403-6DE1B9B73826}" type="slidenum">
              <a:rPr lang="en-US" sz="1200"/>
              <a:pPr/>
              <a:t>26</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566E114B-FF36-564E-950F-BBD7D591D9B0}" type="slidenum">
              <a:rPr lang="en-US" sz="1200"/>
              <a:pPr/>
              <a:t>29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891FBF60-C5E5-4346-BDB8-FED85B9401B2}" type="slidenum">
              <a:rPr lang="en-US" sz="1200"/>
              <a:pPr/>
              <a:t>31</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ea typeface="ＭＳ Ｐゴシック" charset="0"/>
                <a:cs typeface="ＭＳ Ｐゴシック" charset="0"/>
              </a:rPr>
              <a:t>This is the management algorithm.  Injuries to the right of the mesenteric vessels are considered proximal and are managed with closed suction drains alone.  Injuries to the left of the mesenteric vessels are considered distal.  Distal injuries are evaluated at the time of explorations.  Pancreas injuries that are clearly far away from the duct or have no clinical indicator of duct injury are also managed with closed suction drains alone.  Injuries with obvious duct disruption (such as an observed pancreatic duct) as are managed with distal resection and closed suction drains.  The remaining injuries that are indeterminate with regard to duct status are stratified into low and high probability of duct injury,  Low probability injuries (such as a tangential or peripheral injuries) are managed with closed suctions drains, while high probability injuries (such as a centrally located injuries)  go on to distal resection and drainage.  </a:t>
            </a:r>
          </a:p>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5C2F35E5-1776-D044-822C-9730F244C3D1}" type="slidenum">
              <a:rPr lang="en-US" sz="1200"/>
              <a:pPr/>
              <a:t>33</a:t>
            </a:fld>
            <a:endParaRPr lang="en-US" sz="1200"/>
          </a:p>
        </p:txBody>
      </p:sp>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397BB165-71B7-5143-ACF7-60E5771883D4}" type="slidenum">
              <a:rPr lang="en-US" sz="1200"/>
              <a:pPr/>
              <a:t>35</a:t>
            </a:fld>
            <a:endParaRPr lang="en-US" sz="1200"/>
          </a:p>
        </p:txBody>
      </p:sp>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93F76DC2-E49D-E049-B03B-F7411A40B6F6}" type="slidenum">
              <a:rPr lang="en-US" sz="1200"/>
              <a:pPr/>
              <a:t>3</a:t>
            </a:fld>
            <a:endParaRPr lang="en-US" sz="120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B0948BA6-C3CC-384F-A02B-76BE10146622}" type="slidenum">
              <a:rPr lang="en-US" sz="1200"/>
              <a:pPr/>
              <a:t>17</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A962E656-A5AD-984A-A48A-B2698CBF59F2}" type="slidenum">
              <a:rPr lang="en-US" sz="1200"/>
              <a:pPr/>
              <a:t>18</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FCC3137E-B2AD-C945-91CF-AFB4A427CA3C}" type="slidenum">
              <a:rPr lang="en-US" sz="1200"/>
              <a:pPr/>
              <a:t>19</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F0F578BB-85B8-8A43-B614-CBE93D22DA75}" type="slidenum">
              <a:rPr lang="en-US" sz="1200"/>
              <a:pPr/>
              <a:t>20</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72A67D8C-B054-F142-990C-1BD9B1AD820D}" type="slidenum">
              <a:rPr lang="en-US" sz="1200"/>
              <a:pPr/>
              <a:t>21</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72A67D8C-B054-F142-990C-1BD9B1AD820D}" type="slidenum">
              <a:rPr lang="en-US" sz="1200"/>
              <a:pPr/>
              <a:t>22</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fld id="{72A67D8C-B054-F142-990C-1BD9B1AD820D}" type="slidenum">
              <a:rPr lang="en-US" sz="1200"/>
              <a:pPr/>
              <a:t>23</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5821374"/>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856342"/>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0"/>
            <a:ext cx="22860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67056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592567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981200"/>
            <a:ext cx="41529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981200"/>
            <a:ext cx="41529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348890"/>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981200"/>
            <a:ext cx="8458200" cy="4114800"/>
          </a:xfrm>
        </p:spPr>
        <p:txBody>
          <a:bodyPr/>
          <a:lstStyle/>
          <a:p>
            <a:pPr lvl="0"/>
            <a:endParaRPr lang="en-US" noProof="0"/>
          </a:p>
        </p:txBody>
      </p:sp>
    </p:spTree>
    <p:extLst>
      <p:ext uri="{BB962C8B-B14F-4D97-AF65-F5344CB8AC3E}">
        <p14:creationId xmlns:p14="http://schemas.microsoft.com/office/powerpoint/2010/main" val="1588592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lvl1pPr>
          </a:lstStyle>
          <a:p>
            <a:pPr>
              <a:defRPr/>
            </a:pPr>
            <a:fld id="{8511D185-8C0B-5845-A0A2-308AEC58BE24}"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02010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157903"/>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77134261"/>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981200"/>
            <a:ext cx="4152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165751"/>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322046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4088937"/>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666697"/>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463800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7062058"/>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ransition xmlns:p14="http://schemas.microsoft.com/office/powerpoint/2010/main">
    <p:fade/>
  </p:transition>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5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5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5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5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5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5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5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400">
          <a:solidFill>
            <a:schemeClr val="tx1"/>
          </a:solidFill>
          <a:latin typeface="+mn-lt"/>
          <a:ea typeface="+mn-ea"/>
        </a:defRPr>
      </a:lvl2pPr>
      <a:lvl3pPr marL="1143000" indent="-228600" algn="l" rtl="0" eaLnBrk="0" fontAlgn="base" hangingPunct="0">
        <a:spcBef>
          <a:spcPct val="20000"/>
        </a:spcBef>
        <a:spcAft>
          <a:spcPct val="0"/>
        </a:spcAft>
        <a:buChar char="•"/>
        <a:defRPr sz="3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ctrTitle"/>
          </p:nvPr>
        </p:nvSpPr>
        <p:spPr>
          <a:xfrm>
            <a:off x="0" y="457200"/>
            <a:ext cx="9144000" cy="1752600"/>
          </a:xfrm>
        </p:spPr>
        <p:txBody>
          <a:bodyPr/>
          <a:lstStyle/>
          <a:p>
            <a:r>
              <a:rPr lang="en-US">
                <a:latin typeface="Helvetica" charset="0"/>
                <a:ea typeface="ＭＳ Ｐゴシック" charset="0"/>
                <a:cs typeface="ＭＳ Ｐゴシック" charset="0"/>
              </a:rPr>
              <a:t>Management of Pancreatic and Duodenal Trauma</a:t>
            </a:r>
          </a:p>
        </p:txBody>
      </p:sp>
      <p:sp>
        <p:nvSpPr>
          <p:cNvPr id="54274" name="Subtitle 2"/>
          <p:cNvSpPr>
            <a:spLocks noGrp="1"/>
          </p:cNvSpPr>
          <p:nvPr>
            <p:ph type="subTitle" idx="1"/>
          </p:nvPr>
        </p:nvSpPr>
        <p:spPr>
          <a:xfrm>
            <a:off x="0" y="4876800"/>
            <a:ext cx="9144000" cy="1752600"/>
          </a:xfrm>
        </p:spPr>
        <p:txBody>
          <a:bodyPr/>
          <a:lstStyle/>
          <a:p>
            <a:r>
              <a:rPr lang="en-US" sz="3200">
                <a:latin typeface="Helvetica" charset="0"/>
                <a:ea typeface="ＭＳ Ｐゴシック" charset="0"/>
                <a:cs typeface="ＭＳ Ｐゴシック" charset="0"/>
              </a:rPr>
              <a:t>Elvis Presley Memorial Trauma Center</a:t>
            </a:r>
          </a:p>
          <a:p>
            <a:r>
              <a:rPr lang="en-US" sz="3200">
                <a:latin typeface="Helvetica" charset="0"/>
                <a:ea typeface="ＭＳ Ｐゴシック" charset="0"/>
                <a:cs typeface="ＭＳ Ｐゴシック" charset="0"/>
              </a:rPr>
              <a:t>UTHSC Department of Surgery</a:t>
            </a:r>
          </a:p>
          <a:p>
            <a:r>
              <a:rPr lang="en-US" sz="3200">
                <a:latin typeface="Helvetica" charset="0"/>
                <a:ea typeface="ＭＳ Ｐゴシック" charset="0"/>
                <a:cs typeface="ＭＳ Ｐゴシック" charset="0"/>
              </a:rPr>
              <a:t>Memphis, TN</a:t>
            </a:r>
          </a:p>
        </p:txBody>
      </p:sp>
      <p:sp>
        <p:nvSpPr>
          <p:cNvPr id="5" name="Text Box 3"/>
          <p:cNvSpPr txBox="1">
            <a:spLocks noChangeArrowheads="1"/>
          </p:cNvSpPr>
          <p:nvPr/>
        </p:nvSpPr>
        <p:spPr bwMode="auto">
          <a:xfrm>
            <a:off x="0" y="303758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600" dirty="0">
                <a:solidFill>
                  <a:schemeClr val="bg2">
                    <a:lumMod val="40000"/>
                    <a:lumOff val="60000"/>
                  </a:schemeClr>
                </a:solidFill>
              </a:rPr>
              <a:t>43</a:t>
            </a:r>
            <a:r>
              <a:rPr lang="en-US" sz="3600" baseline="30000" dirty="0">
                <a:solidFill>
                  <a:schemeClr val="bg2">
                    <a:lumMod val="40000"/>
                    <a:lumOff val="60000"/>
                  </a:schemeClr>
                </a:solidFill>
              </a:rPr>
              <a:t>rd</a:t>
            </a:r>
            <a:r>
              <a:rPr lang="en-US" sz="3600" dirty="0">
                <a:solidFill>
                  <a:schemeClr val="bg2">
                    <a:lumMod val="40000"/>
                    <a:lumOff val="60000"/>
                  </a:schemeClr>
                </a:solidFill>
              </a:rPr>
              <a:t> Annual Phoenix Surgical Symposium</a:t>
            </a:r>
          </a:p>
          <a:p>
            <a:pPr algn="ctr"/>
            <a:r>
              <a:rPr lang="en-US" sz="3600" dirty="0">
                <a:solidFill>
                  <a:schemeClr val="bg2">
                    <a:lumMod val="40000"/>
                    <a:lumOff val="60000"/>
                  </a:schemeClr>
                </a:solidFill>
              </a:rPr>
              <a:t>Scottsdale, AZ</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IMG_06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64404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Line 8"/>
          <p:cNvSpPr>
            <a:spLocks noChangeShapeType="1"/>
          </p:cNvSpPr>
          <p:nvPr/>
        </p:nvSpPr>
        <p:spPr bwMode="auto">
          <a:xfrm>
            <a:off x="0" y="1600200"/>
            <a:ext cx="9144000"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 name="Title 11"/>
          <p:cNvSpPr>
            <a:spLocks noGrp="1"/>
          </p:cNvSpPr>
          <p:nvPr>
            <p:ph type="title"/>
          </p:nvPr>
        </p:nvSpPr>
        <p:spPr/>
        <p:txBody>
          <a:bodyPr/>
          <a:lstStyle/>
          <a:p>
            <a:pPr eaLnBrk="1" hangingPunct="1"/>
            <a:r>
              <a:rPr lang="en-US">
                <a:latin typeface="Arial" charset="0"/>
                <a:ea typeface="ＭＳ Ｐゴシック" charset="0"/>
                <a:cs typeface="ＭＳ Ｐゴシック" charset="0"/>
              </a:rPr>
              <a:t>Duodenal Injuries</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
        <p:nvSpPr>
          <p:cNvPr id="13315" name="Content Placeholder 12"/>
          <p:cNvSpPr>
            <a:spLocks noGrp="1"/>
          </p:cNvSpPr>
          <p:nvPr>
            <p:ph idx="1"/>
          </p:nvPr>
        </p:nvSpPr>
        <p:spPr/>
        <p:txBody>
          <a:bodyPr/>
          <a:lstStyle/>
          <a:p>
            <a:pPr eaLnBrk="1" hangingPunct="1">
              <a:lnSpc>
                <a:spcPct val="115000"/>
              </a:lnSpc>
              <a:spcAft>
                <a:spcPts val="2400"/>
              </a:spcAft>
              <a:buFont typeface="Times" charset="0"/>
              <a:buChar char="•"/>
            </a:pPr>
            <a:r>
              <a:rPr lang="en-US">
                <a:latin typeface="Arial" charset="0"/>
                <a:ea typeface="ＭＳ Ｐゴシック" charset="0"/>
                <a:cs typeface="ＭＳ Ｐゴシック" charset="0"/>
              </a:rPr>
              <a:t>Primary repair</a:t>
            </a:r>
          </a:p>
          <a:p>
            <a:pPr eaLnBrk="1" hangingPunct="1">
              <a:lnSpc>
                <a:spcPct val="115000"/>
              </a:lnSpc>
              <a:spcAft>
                <a:spcPts val="2400"/>
              </a:spcAft>
              <a:buFont typeface="Times" charset="0"/>
              <a:buChar char="•"/>
            </a:pPr>
            <a:r>
              <a:rPr lang="en-US">
                <a:latin typeface="Arial" charset="0"/>
                <a:ea typeface="ＭＳ Ｐゴシック" charset="0"/>
                <a:cs typeface="ＭＳ Ｐゴシック" charset="0"/>
              </a:rPr>
              <a:t>Duodenal exclusion</a:t>
            </a:r>
          </a:p>
          <a:p>
            <a:pPr eaLnBrk="1" hangingPunct="1">
              <a:lnSpc>
                <a:spcPct val="115000"/>
              </a:lnSpc>
              <a:spcAft>
                <a:spcPts val="2400"/>
              </a:spcAft>
              <a:buFont typeface="Times" charset="0"/>
              <a:buChar char="•"/>
            </a:pPr>
            <a:r>
              <a:rPr lang="en-US">
                <a:latin typeface="Arial" charset="0"/>
                <a:ea typeface="ＭＳ Ｐゴシック" charset="0"/>
                <a:cs typeface="ＭＳ Ｐゴシック" charset="0"/>
              </a:rPr>
              <a:t>Jejunal patch</a:t>
            </a:r>
          </a:p>
          <a:p>
            <a:pPr eaLnBrk="1" hangingPunct="1">
              <a:lnSpc>
                <a:spcPct val="115000"/>
              </a:lnSpc>
              <a:spcAft>
                <a:spcPts val="2400"/>
              </a:spcAft>
              <a:buFont typeface="Times" charset="0"/>
              <a:buChar char="•"/>
            </a:pPr>
            <a:r>
              <a:rPr lang="en-US">
                <a:latin typeface="Arial" charset="0"/>
                <a:ea typeface="ＭＳ Ｐゴシック" charset="0"/>
                <a:cs typeface="ＭＳ Ｐゴシック" charset="0"/>
              </a:rPr>
              <a:t>Pancreaticoduodenectomy</a:t>
            </a:r>
          </a:p>
          <a:p>
            <a:pPr eaLnBrk="1" hangingPunct="1">
              <a:spcAft>
                <a:spcPts val="2400"/>
              </a:spcAft>
            </a:pP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atin typeface="Arial" charset="0"/>
                <a:ea typeface="ＭＳ Ｐゴシック" charset="0"/>
                <a:cs typeface="ＭＳ Ｐゴシック" charset="0"/>
              </a:rPr>
              <a:t>Tube Duodenostomy</a:t>
            </a:r>
          </a:p>
        </p:txBody>
      </p:sp>
      <p:pic>
        <p:nvPicPr>
          <p:cNvPr id="14338" name="Picture 2" descr="f0797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57400"/>
            <a:ext cx="23526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9050" y="5638800"/>
            <a:ext cx="912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a:t>Fistula maker – use reserved for the Smithsonian</a:t>
            </a:r>
          </a:p>
        </p:txBody>
      </p:sp>
      <p:grpSp>
        <p:nvGrpSpPr>
          <p:cNvPr id="2" name="Group 1"/>
          <p:cNvGrpSpPr>
            <a:grpSpLocks/>
          </p:cNvGrpSpPr>
          <p:nvPr/>
        </p:nvGrpSpPr>
        <p:grpSpPr bwMode="auto">
          <a:xfrm>
            <a:off x="2895600" y="1828800"/>
            <a:ext cx="2971800" cy="3124200"/>
            <a:chOff x="2895600" y="1828800"/>
            <a:chExt cx="2971800" cy="3124200"/>
          </a:xfrm>
        </p:grpSpPr>
        <p:cxnSp>
          <p:nvCxnSpPr>
            <p:cNvPr id="14341" name="Straight Connector 5"/>
            <p:cNvCxnSpPr>
              <a:cxnSpLocks noChangeShapeType="1"/>
            </p:cNvCxnSpPr>
            <p:nvPr/>
          </p:nvCxnSpPr>
          <p:spPr bwMode="auto">
            <a:xfrm>
              <a:off x="2895600" y="1828800"/>
              <a:ext cx="2971800" cy="3124200"/>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cxnSp>
        <p:cxnSp>
          <p:nvCxnSpPr>
            <p:cNvPr id="14342" name="Straight Connector 6"/>
            <p:cNvCxnSpPr>
              <a:cxnSpLocks noChangeShapeType="1"/>
            </p:cNvCxnSpPr>
            <p:nvPr/>
          </p:nvCxnSpPr>
          <p:spPr bwMode="auto">
            <a:xfrm flipH="1">
              <a:off x="2895600" y="1828800"/>
              <a:ext cx="2971800" cy="3124200"/>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Arial" charset="0"/>
                <a:ea typeface="ＭＳ Ｐゴシック" charset="0"/>
                <a:cs typeface="ＭＳ Ｐゴシック" charset="0"/>
              </a:rPr>
              <a:t>Duodenal Decompression</a:t>
            </a:r>
          </a:p>
        </p:txBody>
      </p:sp>
      <p:pic>
        <p:nvPicPr>
          <p:cNvPr id="15362" name="Picture 2" descr="f0797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57400"/>
            <a:ext cx="3525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0" y="54991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a:t>Afferent &amp; efferent red rubber tube jejunostomies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IMG_06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2000"/>
            <a:ext cx="69294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4343400" y="1524000"/>
            <a:ext cx="1752600" cy="1143000"/>
            <a:chOff x="4343400" y="1524000"/>
            <a:chExt cx="1752600" cy="1143000"/>
          </a:xfrm>
        </p:grpSpPr>
        <p:sp>
          <p:nvSpPr>
            <p:cNvPr id="16390" name="TextBox 1"/>
            <p:cNvSpPr txBox="1">
              <a:spLocks noChangeArrowheads="1"/>
            </p:cNvSpPr>
            <p:nvPr/>
          </p:nvSpPr>
          <p:spPr bwMode="auto">
            <a:xfrm>
              <a:off x="4572000" y="1524000"/>
              <a:ext cx="15240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400">
                  <a:solidFill>
                    <a:schemeClr val="bg1"/>
                  </a:solidFill>
                </a:rPr>
                <a:t>Feed me</a:t>
              </a:r>
            </a:p>
          </p:txBody>
        </p:sp>
        <p:cxnSp>
          <p:nvCxnSpPr>
            <p:cNvPr id="16391" name="Straight Arrow Connector 4"/>
            <p:cNvCxnSpPr>
              <a:cxnSpLocks noChangeShapeType="1"/>
            </p:cNvCxnSpPr>
            <p:nvPr/>
          </p:nvCxnSpPr>
          <p:spPr bwMode="auto">
            <a:xfrm flipH="1">
              <a:off x="4343400" y="1981200"/>
              <a:ext cx="533400" cy="685800"/>
            </a:xfrm>
            <a:prstGeom prst="straightConnector1">
              <a:avLst/>
            </a:prstGeom>
            <a:noFill/>
            <a:ln w="38100">
              <a:solidFill>
                <a:schemeClr val="tx1"/>
              </a:solidFill>
              <a:round/>
              <a:headEnd/>
              <a:tailEnd type="arrow" w="med" len="med"/>
            </a:ln>
          </p:spPr>
        </p:cxnSp>
      </p:grpSp>
      <p:grpSp>
        <p:nvGrpSpPr>
          <p:cNvPr id="9" name="Group 8"/>
          <p:cNvGrpSpPr>
            <a:grpSpLocks/>
          </p:cNvGrpSpPr>
          <p:nvPr/>
        </p:nvGrpSpPr>
        <p:grpSpPr bwMode="auto">
          <a:xfrm>
            <a:off x="3581400" y="3200400"/>
            <a:ext cx="1447800" cy="1376363"/>
            <a:chOff x="3581400" y="3200400"/>
            <a:chExt cx="1447800" cy="1376065"/>
          </a:xfrm>
        </p:grpSpPr>
        <p:sp>
          <p:nvSpPr>
            <p:cNvPr id="16388" name="TextBox 3"/>
            <p:cNvSpPr txBox="1">
              <a:spLocks noChangeArrowheads="1"/>
            </p:cNvSpPr>
            <p:nvPr/>
          </p:nvSpPr>
          <p:spPr bwMode="auto">
            <a:xfrm>
              <a:off x="3581400" y="4114800"/>
              <a:ext cx="14478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400">
                  <a:solidFill>
                    <a:schemeClr val="bg1"/>
                  </a:solidFill>
                </a:rPr>
                <a:t>Drain me</a:t>
              </a:r>
            </a:p>
          </p:txBody>
        </p:sp>
        <p:cxnSp>
          <p:nvCxnSpPr>
            <p:cNvPr id="16389" name="Straight Arrow Connector 6"/>
            <p:cNvCxnSpPr>
              <a:cxnSpLocks noChangeShapeType="1"/>
            </p:cNvCxnSpPr>
            <p:nvPr/>
          </p:nvCxnSpPr>
          <p:spPr bwMode="auto">
            <a:xfrm flipV="1">
              <a:off x="4038600" y="3200400"/>
              <a:ext cx="76200" cy="914400"/>
            </a:xfrm>
            <a:prstGeom prst="straightConnector1">
              <a:avLst/>
            </a:prstGeom>
            <a:noFill/>
            <a:ln w="38100">
              <a:solidFill>
                <a:schemeClr val="tx1"/>
              </a:solidFill>
              <a:round/>
              <a:headEnd/>
              <a:tailEnd type="arrow" w="med" len="med"/>
            </a:ln>
          </p:spPr>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Arial" charset="0"/>
                <a:ea typeface="ＭＳ Ｐゴシック" charset="0"/>
                <a:cs typeface="ＭＳ Ｐゴシック" charset="0"/>
              </a:rPr>
              <a:t>Pyloric Exclusion</a:t>
            </a:r>
          </a:p>
        </p:txBody>
      </p:sp>
      <p:pic>
        <p:nvPicPr>
          <p:cNvPr id="17410" name="Picture 2" descr="pyloric ex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61483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0" y="50800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a:t>Repair duodenal injury</a:t>
            </a:r>
          </a:p>
          <a:p>
            <a:pPr algn="ctr"/>
            <a:r>
              <a:rPr lang="en-US"/>
              <a:t>Purse string closure of pylorus through gastrostomy, then gastrojejunostomy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587375"/>
            <a:ext cx="75342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rrowheads="1"/>
          </p:cNvSpPr>
          <p:nvPr>
            <p:ph type="title"/>
          </p:nvPr>
        </p:nvSpPr>
        <p:spPr/>
        <p:txBody>
          <a:bodyPr/>
          <a:lstStyle/>
          <a:p>
            <a:r>
              <a:rPr lang="en-US">
                <a:latin typeface="Arial" charset="0"/>
                <a:ea typeface="ＭＳ Ｐゴシック" charset="0"/>
                <a:cs typeface="ＭＳ Ｐゴシック" charset="0"/>
              </a:rPr>
              <a:t>Study Population</a:t>
            </a:r>
            <a:br>
              <a:rPr lang="en-US">
                <a:latin typeface="Arial" charset="0"/>
                <a:ea typeface="ＭＳ Ｐゴシック" charset="0"/>
                <a:cs typeface="ＭＳ Ｐゴシック" charset="0"/>
              </a:rPr>
            </a:br>
            <a:r>
              <a:rPr lang="en-US" sz="4000">
                <a:latin typeface="Arial" charset="0"/>
                <a:ea typeface="ＭＳ Ｐゴシック" charset="0"/>
                <a:cs typeface="ＭＳ Ｐゴシック" charset="0"/>
              </a:rPr>
              <a:t>- 58 patients -</a:t>
            </a:r>
          </a:p>
        </p:txBody>
      </p:sp>
      <p:sp>
        <p:nvSpPr>
          <p:cNvPr id="19458" name="Rectangle 3"/>
          <p:cNvSpPr>
            <a:spLocks noGrp="1" noChangeArrowheads="1"/>
          </p:cNvSpPr>
          <p:nvPr>
            <p:ph type="body" idx="1"/>
          </p:nvPr>
        </p:nvSpPr>
        <p:spPr>
          <a:xfrm>
            <a:off x="533400" y="2514600"/>
            <a:ext cx="3505200" cy="3124200"/>
          </a:xfrm>
        </p:spPr>
        <p:txBody>
          <a:bodyPr/>
          <a:lstStyle/>
          <a:p>
            <a:r>
              <a:rPr lang="en-US">
                <a:latin typeface="Arial" charset="0"/>
                <a:ea typeface="ＭＳ Ｐゴシック" charset="0"/>
                <a:cs typeface="ＭＳ Ｐゴシック" charset="0"/>
              </a:rPr>
              <a:t>Age 32 </a:t>
            </a:r>
          </a:p>
          <a:p>
            <a:r>
              <a:rPr lang="en-US">
                <a:latin typeface="Arial" charset="0"/>
                <a:ea typeface="ＭＳ Ｐゴシック" charset="0"/>
                <a:cs typeface="ＭＳ Ｐゴシック" charset="0"/>
              </a:rPr>
              <a:t>90% male</a:t>
            </a:r>
          </a:p>
          <a:p>
            <a:r>
              <a:rPr lang="en-US">
                <a:latin typeface="Arial" charset="0"/>
                <a:ea typeface="ＭＳ Ｐゴシック" charset="0"/>
                <a:cs typeface="ＭＳ Ｐゴシック" charset="0"/>
              </a:rPr>
              <a:t>ISS 20</a:t>
            </a:r>
          </a:p>
          <a:p>
            <a:r>
              <a:rPr lang="en-US">
                <a:latin typeface="Arial" charset="0"/>
                <a:ea typeface="ＭＳ Ｐゴシック" charset="0"/>
                <a:cs typeface="ＭＳ Ｐゴシック" charset="0"/>
              </a:rPr>
              <a:t>BD –4.4</a:t>
            </a:r>
          </a:p>
          <a:p>
            <a:pPr>
              <a:buFont typeface="Wingdings" charset="0"/>
              <a:buNone/>
            </a:pPr>
            <a:endParaRPr lang="en-US">
              <a:latin typeface="Arial" charset="0"/>
              <a:ea typeface="ＭＳ Ｐゴシック" charset="0"/>
              <a:cs typeface="ＭＳ Ｐゴシック" charset="0"/>
            </a:endParaRPr>
          </a:p>
        </p:txBody>
      </p:sp>
      <p:sp>
        <p:nvSpPr>
          <p:cNvPr id="19461" name="Text Box 5"/>
          <p:cNvSpPr txBox="1">
            <a:spLocks noChangeArrowheads="1"/>
          </p:cNvSpPr>
          <p:nvPr/>
        </p:nvSpPr>
        <p:spPr bwMode="auto">
          <a:xfrm>
            <a:off x="7223125" y="4849813"/>
            <a:ext cx="1539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grpSp>
        <p:nvGrpSpPr>
          <p:cNvPr id="19460" name="Group 10"/>
          <p:cNvGrpSpPr>
            <a:grpSpLocks/>
          </p:cNvGrpSpPr>
          <p:nvPr/>
        </p:nvGrpSpPr>
        <p:grpSpPr bwMode="auto">
          <a:xfrm>
            <a:off x="3733800" y="2667000"/>
            <a:ext cx="4572000" cy="2473325"/>
            <a:chOff x="2640" y="1680"/>
            <a:chExt cx="2592" cy="1558"/>
          </a:xfrm>
        </p:grpSpPr>
        <p:graphicFrame>
          <p:nvGraphicFramePr>
            <p:cNvPr id="2" name="Object 4"/>
            <p:cNvGraphicFramePr>
              <a:graphicFrameLocks noChangeAspect="1"/>
            </p:cNvGraphicFramePr>
            <p:nvPr/>
          </p:nvGraphicFramePr>
          <p:xfrm>
            <a:off x="2822" y="1722"/>
            <a:ext cx="2276" cy="1516"/>
          </p:xfrm>
          <a:graphic>
            <a:graphicData uri="http://schemas.openxmlformats.org/presentationml/2006/ole">
              <mc:AlternateContent xmlns:mc="http://schemas.openxmlformats.org/markup-compatibility/2006">
                <mc:Choice xmlns:v="urn:schemas-microsoft-com:vml" Requires="v">
                  <p:oleObj spid="_x0000_s19468" name="Chart" r:id="rId4" imgW="6096000" imgH="4064000" progId="MSGraph.Chart.8">
                    <p:embed followColorScheme="full"/>
                  </p:oleObj>
                </mc:Choice>
                <mc:Fallback>
                  <p:oleObj name="Chart" r:id="rId4" imgW="6096000" imgH="40640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 y="1722"/>
                          <a:ext cx="2276" cy="1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9462" name="Text Box 6"/>
            <p:cNvSpPr txBox="1">
              <a:spLocks noChangeArrowheads="1"/>
            </p:cNvSpPr>
            <p:nvPr/>
          </p:nvSpPr>
          <p:spPr bwMode="auto">
            <a:xfrm>
              <a:off x="4512" y="2928"/>
              <a:ext cx="7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a:t>Gunshot</a:t>
              </a:r>
            </a:p>
          </p:txBody>
        </p:sp>
        <p:sp>
          <p:nvSpPr>
            <p:cNvPr id="19463" name="Text Box 7"/>
            <p:cNvSpPr txBox="1">
              <a:spLocks noChangeArrowheads="1"/>
            </p:cNvSpPr>
            <p:nvPr/>
          </p:nvSpPr>
          <p:spPr bwMode="auto">
            <a:xfrm>
              <a:off x="3600" y="1680"/>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t>Shotgun</a:t>
              </a:r>
            </a:p>
          </p:txBody>
        </p:sp>
        <p:sp>
          <p:nvSpPr>
            <p:cNvPr id="19464" name="Text Box 8"/>
            <p:cNvSpPr txBox="1">
              <a:spLocks noChangeArrowheads="1"/>
            </p:cNvSpPr>
            <p:nvPr/>
          </p:nvSpPr>
          <p:spPr bwMode="auto">
            <a:xfrm>
              <a:off x="2640" y="1920"/>
              <a:ext cx="43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t>Stab</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p:nvPr>
        </p:nvSpPr>
        <p:spPr/>
        <p:txBody>
          <a:bodyPr/>
          <a:lstStyle/>
          <a:p>
            <a:r>
              <a:rPr lang="en-US">
                <a:latin typeface="Arial" charset="0"/>
                <a:ea typeface="ＭＳ Ｐゴシック" charset="0"/>
                <a:cs typeface="ＭＳ Ｐゴシック" charset="0"/>
              </a:rPr>
              <a:t>Results</a:t>
            </a:r>
          </a:p>
        </p:txBody>
      </p:sp>
      <p:sp>
        <p:nvSpPr>
          <p:cNvPr id="21506" name="Rectangle 3"/>
          <p:cNvSpPr>
            <a:spLocks noGrp="1" noChangeArrowheads="1"/>
          </p:cNvSpPr>
          <p:nvPr>
            <p:ph type="body" idx="1"/>
          </p:nvPr>
        </p:nvSpPr>
        <p:spPr>
          <a:xfrm>
            <a:off x="381000" y="2133600"/>
            <a:ext cx="8229600" cy="4525963"/>
          </a:xfrm>
        </p:spPr>
        <p:txBody>
          <a:bodyPr/>
          <a:lstStyle/>
          <a:p>
            <a:pPr>
              <a:lnSpc>
                <a:spcPct val="130000"/>
              </a:lnSpc>
            </a:pPr>
            <a:r>
              <a:rPr lang="en-US">
                <a:latin typeface="Arial" charset="0"/>
                <a:ea typeface="ＭＳ Ｐゴシック" charset="0"/>
                <a:cs typeface="ＭＳ Ｐゴシック" charset="0"/>
              </a:rPr>
              <a:t>Overall Mortality 16%</a:t>
            </a:r>
          </a:p>
          <a:p>
            <a:pPr>
              <a:lnSpc>
                <a:spcPct val="130000"/>
              </a:lnSpc>
            </a:pPr>
            <a:r>
              <a:rPr lang="en-US">
                <a:latin typeface="Arial" charset="0"/>
                <a:ea typeface="ＭＳ Ｐゴシック" charset="0"/>
                <a:cs typeface="ＭＳ Ｐゴシック" charset="0"/>
              </a:rPr>
              <a:t>9 deaths occurred within 24 hours due to exsanguinating hemorrhage and were excluded</a:t>
            </a:r>
          </a:p>
          <a:p>
            <a:pPr>
              <a:lnSpc>
                <a:spcPct val="130000"/>
              </a:lnSpc>
            </a:pPr>
            <a:r>
              <a:rPr lang="en-US">
                <a:latin typeface="Arial" charset="0"/>
                <a:ea typeface="ＭＳ Ｐゴシック" charset="0"/>
                <a:cs typeface="ＭＳ Ｐゴシック" charset="0"/>
              </a:rPr>
              <a:t>No deaths after 24 hours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rrowheads="1"/>
          </p:cNvSpPr>
          <p:nvPr>
            <p:ph type="title"/>
          </p:nvPr>
        </p:nvSpPr>
        <p:spPr/>
        <p:txBody>
          <a:bodyPr/>
          <a:lstStyle/>
          <a:p>
            <a:r>
              <a:rPr lang="en-US">
                <a:latin typeface="Arial" charset="0"/>
                <a:ea typeface="ＭＳ Ｐゴシック" charset="0"/>
                <a:cs typeface="ＭＳ Ｐゴシック" charset="0"/>
              </a:rPr>
              <a:t>Location of Injury</a:t>
            </a:r>
          </a:p>
        </p:txBody>
      </p:sp>
      <p:sp>
        <p:nvSpPr>
          <p:cNvPr id="59398" name="Text Box 6"/>
          <p:cNvSpPr txBox="1">
            <a:spLocks noChangeArrowheads="1"/>
          </p:cNvSpPr>
          <p:nvPr/>
        </p:nvSpPr>
        <p:spPr bwMode="auto">
          <a:xfrm>
            <a:off x="1812925" y="32400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a:p>
        </p:txBody>
      </p:sp>
      <p:sp>
        <p:nvSpPr>
          <p:cNvPr id="59411" name="Rectangle 19"/>
          <p:cNvSpPr>
            <a:spLocks noChangeArrowheads="1"/>
          </p:cNvSpPr>
          <p:nvPr/>
        </p:nvSpPr>
        <p:spPr bwMode="auto">
          <a:xfrm>
            <a:off x="1177925" y="5827713"/>
            <a:ext cx="537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9412" name="Rectangle 20"/>
          <p:cNvSpPr>
            <a:spLocks noChangeArrowheads="1"/>
          </p:cNvSpPr>
          <p:nvPr/>
        </p:nvSpPr>
        <p:spPr bwMode="auto">
          <a:xfrm>
            <a:off x="1830388" y="5864225"/>
            <a:ext cx="3808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9413" name="Rectangle 21"/>
          <p:cNvSpPr>
            <a:spLocks noChangeArrowheads="1"/>
          </p:cNvSpPr>
          <p:nvPr/>
        </p:nvSpPr>
        <p:spPr bwMode="auto">
          <a:xfrm>
            <a:off x="0" y="5897563"/>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t>30% of injuries involved more than one segment</a:t>
            </a:r>
          </a:p>
        </p:txBody>
      </p:sp>
      <p:pic>
        <p:nvPicPr>
          <p:cNvPr id="23558" name="Picture 22" descr="duoden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98625"/>
            <a:ext cx="3962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2667000" y="2438400"/>
            <a:ext cx="3429000" cy="3063875"/>
            <a:chOff x="2667000" y="2438400"/>
            <a:chExt cx="3429000" cy="3063875"/>
          </a:xfrm>
        </p:grpSpPr>
        <p:sp>
          <p:nvSpPr>
            <p:cNvPr id="59409" name="Rectangle 17"/>
            <p:cNvSpPr>
              <a:spLocks noChangeArrowheads="1"/>
            </p:cNvSpPr>
            <p:nvPr/>
          </p:nvSpPr>
          <p:spPr bwMode="auto">
            <a:xfrm>
              <a:off x="3276600" y="4953000"/>
              <a:ext cx="1119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000" b="1" dirty="0">
                  <a:solidFill>
                    <a:schemeClr val="tx2"/>
                  </a:solidFill>
                </a:rPr>
                <a:t>33%</a:t>
              </a:r>
              <a:endParaRPr lang="en-US" sz="3000" dirty="0">
                <a:solidFill>
                  <a:schemeClr val="tx2"/>
                </a:solidFill>
              </a:endParaRPr>
            </a:p>
          </p:txBody>
        </p:sp>
        <p:sp>
          <p:nvSpPr>
            <p:cNvPr id="59410" name="Rectangle 18"/>
            <p:cNvSpPr>
              <a:spLocks noChangeArrowheads="1"/>
            </p:cNvSpPr>
            <p:nvPr/>
          </p:nvSpPr>
          <p:spPr bwMode="auto">
            <a:xfrm>
              <a:off x="4953000" y="3886200"/>
              <a:ext cx="114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000" b="1" dirty="0">
                  <a:solidFill>
                    <a:schemeClr val="tx2"/>
                  </a:solidFill>
                </a:rPr>
                <a:t>17%</a:t>
              </a:r>
              <a:endParaRPr lang="en-US" sz="3000" dirty="0">
                <a:solidFill>
                  <a:schemeClr val="tx2"/>
                </a:solidFill>
              </a:endParaRPr>
            </a:p>
          </p:txBody>
        </p:sp>
        <p:sp>
          <p:nvSpPr>
            <p:cNvPr id="59407" name="Text Box 15"/>
            <p:cNvSpPr txBox="1">
              <a:spLocks noChangeArrowheads="1"/>
            </p:cNvSpPr>
            <p:nvPr/>
          </p:nvSpPr>
          <p:spPr bwMode="auto">
            <a:xfrm>
              <a:off x="3352800" y="2438400"/>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000" b="1">
                  <a:solidFill>
                    <a:schemeClr val="tx2"/>
                  </a:solidFill>
                </a:rPr>
                <a:t>6%</a:t>
              </a:r>
            </a:p>
          </p:txBody>
        </p:sp>
        <p:sp>
          <p:nvSpPr>
            <p:cNvPr id="59408" name="Rectangle 16"/>
            <p:cNvSpPr>
              <a:spLocks noChangeArrowheads="1"/>
            </p:cNvSpPr>
            <p:nvPr/>
          </p:nvSpPr>
          <p:spPr bwMode="auto">
            <a:xfrm>
              <a:off x="2667000" y="3276600"/>
              <a:ext cx="990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000" b="1">
                  <a:solidFill>
                    <a:schemeClr val="tx2"/>
                  </a:solidFill>
                </a:rPr>
                <a:t>35%</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990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3600">
                <a:solidFill>
                  <a:srgbClr val="FFFF00"/>
                </a:solidFill>
                <a:cs typeface="Arial" charset="0"/>
              </a:rPr>
              <a:t>Barbecue</a:t>
            </a:r>
          </a:p>
        </p:txBody>
      </p:sp>
      <p:sp>
        <p:nvSpPr>
          <p:cNvPr id="3" name="TextBox 2"/>
          <p:cNvSpPr txBox="1">
            <a:spLocks noChangeArrowheads="1"/>
          </p:cNvSpPr>
          <p:nvPr/>
        </p:nvSpPr>
        <p:spPr bwMode="auto">
          <a:xfrm>
            <a:off x="0" y="4149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3600" u="sng">
                <a:solidFill>
                  <a:srgbClr val="FFFF00"/>
                </a:solidFill>
                <a:cs typeface="Arial" charset="0"/>
              </a:rPr>
              <a:t>Not</a:t>
            </a:r>
            <a:r>
              <a:rPr lang="en-US" sz="3600">
                <a:solidFill>
                  <a:srgbClr val="FFFF00"/>
                </a:solidFill>
                <a:cs typeface="Arial" charset="0"/>
              </a:rPr>
              <a:t> Barbecue</a:t>
            </a:r>
          </a:p>
        </p:txBody>
      </p:sp>
      <p:pic>
        <p:nvPicPr>
          <p:cNvPr id="5" name="Picture 4" descr="memphis-barbecue-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1684338"/>
            <a:ext cx="31369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emphis-barbecue-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938213"/>
            <a:ext cx="27162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2288" y="2749550"/>
            <a:ext cx="15732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4788" y="1114425"/>
            <a:ext cx="21177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163" y="5092700"/>
            <a:ext cx="334645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9375" y="4918075"/>
            <a:ext cx="24733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42088" y="5092700"/>
            <a:ext cx="22526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79513" y="2987675"/>
            <a:ext cx="11747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Box 1"/>
          <p:cNvSpPr txBox="1">
            <a:spLocks noChangeArrowheads="1"/>
          </p:cNvSpPr>
          <p:nvPr/>
        </p:nvSpPr>
        <p:spPr bwMode="auto">
          <a:xfrm>
            <a:off x="0" y="762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4400" dirty="0">
                <a:solidFill>
                  <a:srgbClr val="FFFFFF"/>
                </a:solidFill>
              </a:rPr>
              <a:t>I have no </a:t>
            </a:r>
            <a:r>
              <a:rPr lang="en-US" sz="4400" dirty="0" smtClean="0">
                <a:solidFill>
                  <a:srgbClr val="FFFFFF"/>
                </a:solidFill>
              </a:rPr>
              <a:t>conflicts to disclose</a:t>
            </a:r>
            <a:endParaRPr lang="en-US" sz="4400" dirty="0">
              <a:solidFill>
                <a:srgbClr val="FFFFFF"/>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nodeType="afterGroup">
                            <p:stCondLst>
                              <p:cond delay="5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AAST Classification</a:t>
            </a:r>
          </a:p>
        </p:txBody>
      </p:sp>
      <p:graphicFrame>
        <p:nvGraphicFramePr>
          <p:cNvPr id="64590" name="Group 78"/>
          <p:cNvGraphicFramePr>
            <a:graphicFrameLocks noGrp="1"/>
          </p:cNvGraphicFramePr>
          <p:nvPr>
            <p:ph idx="1"/>
          </p:nvPr>
        </p:nvGraphicFramePr>
        <p:xfrm>
          <a:off x="381000" y="1447800"/>
          <a:ext cx="8458200" cy="4952998"/>
        </p:xfrm>
        <a:graphic>
          <a:graphicData uri="http://schemas.openxmlformats.org/drawingml/2006/table">
            <a:tbl>
              <a:tblPr/>
              <a:tblGrid>
                <a:gridCol w="1447800"/>
                <a:gridCol w="7010400"/>
              </a:tblGrid>
              <a:tr h="9725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rgbClr val="FFFF66"/>
                          </a:solidFill>
                          <a:effectLst>
                            <a:outerShdw blurRad="38100" dist="38100" dir="2700000" algn="tl">
                              <a:srgbClr val="000000"/>
                            </a:outerShdw>
                          </a:effectLst>
                          <a:latin typeface="+mn-lt"/>
                          <a:ea typeface="ＭＳ Ｐゴシック" charset="0"/>
                        </a:rPr>
                        <a:t>Grade 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Single segment hematoma; Partial thickness laceration without perforation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39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a:ln>
                            <a:noFill/>
                          </a:ln>
                          <a:solidFill>
                            <a:srgbClr val="FFFF66"/>
                          </a:solidFill>
                          <a:effectLst>
                            <a:outerShdw blurRad="38100" dist="38100" dir="2700000" algn="tl">
                              <a:srgbClr val="000000"/>
                            </a:outerShdw>
                          </a:effectLst>
                          <a:latin typeface="+mn-lt"/>
                          <a:ea typeface="ＭＳ Ｐゴシック" charset="0"/>
                        </a:rPr>
                        <a:t>Grade II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Multiple segment hematoma;  small (&lt;50% of circumference) laceration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904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a:ln>
                            <a:noFill/>
                          </a:ln>
                          <a:solidFill>
                            <a:srgbClr val="FFFF66"/>
                          </a:solidFill>
                          <a:effectLst>
                            <a:outerShdw blurRad="38100" dist="38100" dir="2700000" algn="tl">
                              <a:srgbClr val="000000"/>
                            </a:outerShdw>
                          </a:effectLst>
                          <a:latin typeface="+mn-lt"/>
                          <a:ea typeface="ＭＳ Ｐゴシック" charset="0"/>
                        </a:rPr>
                        <a:t>Grade III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Large laceration (50-75% of circumference of segment D2, or 50-100% of circumference of  D1, D3, or D4)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39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a:ln>
                            <a:noFill/>
                          </a:ln>
                          <a:solidFill>
                            <a:srgbClr val="FFFF66"/>
                          </a:solidFill>
                          <a:effectLst>
                            <a:outerShdw blurRad="38100" dist="38100" dir="2700000" algn="tl">
                              <a:srgbClr val="000000"/>
                            </a:outerShdw>
                          </a:effectLst>
                          <a:latin typeface="+mn-lt"/>
                          <a:ea typeface="ＭＳ Ｐゴシック" charset="0"/>
                        </a:rPr>
                        <a:t>Grade IV</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Very large (75-100%) laceration of segment D2;  rupture of ampulla or distal CBD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25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a:ln>
                            <a:noFill/>
                          </a:ln>
                          <a:solidFill>
                            <a:srgbClr val="FFFF66"/>
                          </a:solidFill>
                          <a:effectLst>
                            <a:outerShdw blurRad="38100" dist="38100" dir="2700000" algn="tl">
                              <a:srgbClr val="000000"/>
                            </a:outerShdw>
                          </a:effectLst>
                          <a:latin typeface="+mn-lt"/>
                          <a:ea typeface="ＭＳ Ｐゴシック" charset="0"/>
                        </a:rPr>
                        <a:t>Grade V</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Massive </a:t>
                      </a:r>
                      <a:r>
                        <a:rPr kumimoji="0" lang="en-US" sz="2200" b="0" i="0" u="none" strike="noStrike" cap="none" normalizeH="0" baseline="0" dirty="0" err="1">
                          <a:ln>
                            <a:noFill/>
                          </a:ln>
                          <a:solidFill>
                            <a:schemeClr val="tx1"/>
                          </a:solidFill>
                          <a:effectLst>
                            <a:outerShdw blurRad="38100" dist="38100" dir="2700000" algn="tl">
                              <a:srgbClr val="000000"/>
                            </a:outerShdw>
                          </a:effectLst>
                          <a:latin typeface="+mn-lt"/>
                          <a:ea typeface="ＭＳ Ｐゴシック" charset="0"/>
                        </a:rPr>
                        <a:t>pancreaticoduodenal</a:t>
                      </a: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 injury, </a:t>
                      </a:r>
                      <a:r>
                        <a:rPr kumimoji="0" lang="en-US" sz="2200" b="0" i="0" u="none" strike="noStrike" cap="none" normalizeH="0" baseline="0" dirty="0" err="1">
                          <a:ln>
                            <a:noFill/>
                          </a:ln>
                          <a:solidFill>
                            <a:schemeClr val="tx1"/>
                          </a:solidFill>
                          <a:effectLst>
                            <a:outerShdw blurRad="38100" dist="38100" dir="2700000" algn="tl">
                              <a:srgbClr val="000000"/>
                            </a:outerShdw>
                          </a:effectLst>
                          <a:latin typeface="+mn-lt"/>
                          <a:ea typeface="ＭＳ Ｐゴシック" charset="0"/>
                        </a:rPr>
                        <a:t>devascularization</a:t>
                      </a:r>
                      <a:r>
                        <a:rPr kumimoji="0" lang="en-US" sz="22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rPr>
                        <a:t> of duodenum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589" name="Text Box 77"/>
          <p:cNvSpPr txBox="1">
            <a:spLocks noChangeArrowheads="1"/>
          </p:cNvSpPr>
          <p:nvPr/>
        </p:nvSpPr>
        <p:spPr bwMode="auto">
          <a:xfrm>
            <a:off x="6019800" y="6491288"/>
            <a:ext cx="31242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1800" i="1" dirty="0">
                <a:solidFill>
                  <a:srgbClr val="66FFFF"/>
                </a:solidFill>
              </a:rPr>
              <a:t>J Trauma 1990, 30:1427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Repair Technique by Injury Grade</a:t>
            </a:r>
          </a:p>
        </p:txBody>
      </p:sp>
      <p:graphicFrame>
        <p:nvGraphicFramePr>
          <p:cNvPr id="68711" name="Group 103"/>
          <p:cNvGraphicFramePr>
            <a:graphicFrameLocks noGrp="1"/>
          </p:cNvGraphicFramePr>
          <p:nvPr>
            <p:ph idx="1"/>
          </p:nvPr>
        </p:nvGraphicFramePr>
        <p:xfrm>
          <a:off x="228600" y="1752600"/>
          <a:ext cx="8686800" cy="4705350"/>
        </p:xfrm>
        <a:graphic>
          <a:graphicData uri="http://schemas.openxmlformats.org/drawingml/2006/table">
            <a:tbl>
              <a:tblPr/>
              <a:tblGrid>
                <a:gridCol w="1524000"/>
                <a:gridCol w="1371600"/>
                <a:gridCol w="1676400"/>
                <a:gridCol w="1752600"/>
                <a:gridCol w="2362200"/>
              </a:tblGrid>
              <a:tr h="14185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AAST Injury Grade</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Primary Repair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a:ea typeface="ＭＳ Ｐゴシック" charset="0"/>
                          <a:cs typeface="Arial"/>
                        </a:rPr>
                        <a:t>Twin tube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ostomies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Pyloric Exclusion</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Pancreatico-duodenectomy</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1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89%</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11%</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43%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53%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4%</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3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20%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70%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10%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100%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Rectangle 1"/>
          <p:cNvSpPr/>
          <p:nvPr/>
        </p:nvSpPr>
        <p:spPr bwMode="auto">
          <a:xfrm>
            <a:off x="152400" y="3784600"/>
            <a:ext cx="8839200" cy="2794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Repair Technique by Injury Grade</a:t>
            </a:r>
          </a:p>
        </p:txBody>
      </p:sp>
      <p:graphicFrame>
        <p:nvGraphicFramePr>
          <p:cNvPr id="68711" name="Group 103"/>
          <p:cNvGraphicFramePr>
            <a:graphicFrameLocks noGrp="1"/>
          </p:cNvGraphicFramePr>
          <p:nvPr>
            <p:ph idx="1"/>
          </p:nvPr>
        </p:nvGraphicFramePr>
        <p:xfrm>
          <a:off x="228600" y="1752600"/>
          <a:ext cx="8686800" cy="4705350"/>
        </p:xfrm>
        <a:graphic>
          <a:graphicData uri="http://schemas.openxmlformats.org/drawingml/2006/table">
            <a:tbl>
              <a:tblPr/>
              <a:tblGrid>
                <a:gridCol w="1524000"/>
                <a:gridCol w="1371600"/>
                <a:gridCol w="1676400"/>
                <a:gridCol w="1752600"/>
                <a:gridCol w="2362200"/>
              </a:tblGrid>
              <a:tr h="14185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AAST Injury Grade</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Primary Repair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a:ea typeface="ＭＳ Ｐゴシック" charset="0"/>
                          <a:cs typeface="Arial"/>
                        </a:rPr>
                        <a:t>Twin tube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ostomies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Pyloric Exclusion</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Pancreatico-duodenectomy</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1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89%</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11%</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43%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53%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4%</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3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20%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70%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10%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100%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bwMode="auto">
          <a:xfrm>
            <a:off x="152400" y="4479924"/>
            <a:ext cx="8839200" cy="2225675"/>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930915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Repair Technique by Injury Grade</a:t>
            </a:r>
          </a:p>
        </p:txBody>
      </p:sp>
      <p:graphicFrame>
        <p:nvGraphicFramePr>
          <p:cNvPr id="68711" name="Group 103"/>
          <p:cNvGraphicFramePr>
            <a:graphicFrameLocks noGrp="1"/>
          </p:cNvGraphicFramePr>
          <p:nvPr>
            <p:ph idx="1"/>
          </p:nvPr>
        </p:nvGraphicFramePr>
        <p:xfrm>
          <a:off x="228600" y="1752600"/>
          <a:ext cx="8686800" cy="4705350"/>
        </p:xfrm>
        <a:graphic>
          <a:graphicData uri="http://schemas.openxmlformats.org/drawingml/2006/table">
            <a:tbl>
              <a:tblPr/>
              <a:tblGrid>
                <a:gridCol w="1524000"/>
                <a:gridCol w="1371600"/>
                <a:gridCol w="1676400"/>
                <a:gridCol w="1752600"/>
                <a:gridCol w="2362200"/>
              </a:tblGrid>
              <a:tr h="14185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AAST Injury Grade</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Primary Repair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a:ea typeface="ＭＳ Ｐゴシック" charset="0"/>
                          <a:cs typeface="Arial"/>
                        </a:rPr>
                        <a:t>Twin tube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ostomies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Pyloric Exclusion</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Pancreatico-duodenectomy</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1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89%</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11%</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43%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53%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4%</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3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20%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70%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10%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100%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bwMode="auto">
          <a:xfrm>
            <a:off x="152400" y="5175250"/>
            <a:ext cx="8839200" cy="152399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9808632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Repair Technique by Injury Grade</a:t>
            </a:r>
          </a:p>
        </p:txBody>
      </p:sp>
      <p:graphicFrame>
        <p:nvGraphicFramePr>
          <p:cNvPr id="68711" name="Group 103"/>
          <p:cNvGraphicFramePr>
            <a:graphicFrameLocks noGrp="1"/>
          </p:cNvGraphicFramePr>
          <p:nvPr>
            <p:ph idx="1"/>
          </p:nvPr>
        </p:nvGraphicFramePr>
        <p:xfrm>
          <a:off x="228600" y="1752600"/>
          <a:ext cx="8686800" cy="4705350"/>
        </p:xfrm>
        <a:graphic>
          <a:graphicData uri="http://schemas.openxmlformats.org/drawingml/2006/table">
            <a:tbl>
              <a:tblPr/>
              <a:tblGrid>
                <a:gridCol w="1524000"/>
                <a:gridCol w="1371600"/>
                <a:gridCol w="1676400"/>
                <a:gridCol w="1752600"/>
                <a:gridCol w="2362200"/>
              </a:tblGrid>
              <a:tr h="14185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AAST Injury Grade</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Primary Repair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a:ea typeface="ＭＳ Ｐゴシック" charset="0"/>
                          <a:cs typeface="Arial"/>
                        </a:rPr>
                        <a:t>Twin tube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ostomies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Pyloric Exclusion</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Pancreatico-duodenectomy</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1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89%</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11%</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43%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53%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4%</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3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20%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70%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10%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100%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bwMode="auto">
          <a:xfrm>
            <a:off x="152400" y="5768975"/>
            <a:ext cx="8839200" cy="90804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04340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p:txBody>
          <a:bodyPr/>
          <a:lstStyle/>
          <a:p>
            <a:r>
              <a:rPr lang="en-US" sz="4000">
                <a:latin typeface="Arial" charset="0"/>
                <a:ea typeface="ＭＳ Ｐゴシック" charset="0"/>
                <a:cs typeface="ＭＳ Ｐゴシック" charset="0"/>
              </a:rPr>
              <a:t>Repair Technique by Injury Grade</a:t>
            </a:r>
          </a:p>
        </p:txBody>
      </p:sp>
      <p:graphicFrame>
        <p:nvGraphicFramePr>
          <p:cNvPr id="68711" name="Group 103"/>
          <p:cNvGraphicFramePr>
            <a:graphicFrameLocks noGrp="1"/>
          </p:cNvGraphicFramePr>
          <p:nvPr>
            <p:ph idx="1"/>
          </p:nvPr>
        </p:nvGraphicFramePr>
        <p:xfrm>
          <a:off x="228600" y="1752600"/>
          <a:ext cx="8686800" cy="4705350"/>
        </p:xfrm>
        <a:graphic>
          <a:graphicData uri="http://schemas.openxmlformats.org/drawingml/2006/table">
            <a:tbl>
              <a:tblPr/>
              <a:tblGrid>
                <a:gridCol w="1524000"/>
                <a:gridCol w="1371600"/>
                <a:gridCol w="1676400"/>
                <a:gridCol w="1752600"/>
                <a:gridCol w="2362200"/>
              </a:tblGrid>
              <a:tr h="14185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AAST Injury Grade</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Primary Repair</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a:ea typeface="ＭＳ Ｐゴシック" charset="0"/>
                          <a:cs typeface="Arial"/>
                        </a:rPr>
                        <a:t>Twin tube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ostomies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Pyloric Exclusion</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Arial"/>
                          <a:ea typeface="ＭＳ Ｐゴシック" charset="0"/>
                          <a:cs typeface="Arial"/>
                        </a:rPr>
                        <a:t>Pancreatico-duodenectomy</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1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89%</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11%</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43%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53%</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4%</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3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III</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20%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70%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10%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IV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50%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Grade V</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0%</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100%</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103830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p:txBody>
          <a:bodyPr/>
          <a:lstStyle/>
          <a:p>
            <a:r>
              <a:rPr lang="en-US">
                <a:latin typeface="Arial" charset="0"/>
                <a:ea typeface="ＭＳ Ｐゴシック" charset="0"/>
                <a:cs typeface="ＭＳ Ｐゴシック" charset="0"/>
              </a:rPr>
              <a:t>Complications</a:t>
            </a:r>
          </a:p>
        </p:txBody>
      </p:sp>
      <p:graphicFrame>
        <p:nvGraphicFramePr>
          <p:cNvPr id="29698" name="Object 6"/>
          <p:cNvGraphicFramePr>
            <a:graphicFrameLocks noGrp="1" noChangeAspect="1"/>
          </p:cNvGraphicFramePr>
          <p:nvPr>
            <p:ph idx="1"/>
          </p:nvPr>
        </p:nvGraphicFramePr>
        <p:xfrm>
          <a:off x="685800" y="609600"/>
          <a:ext cx="7848600" cy="5851525"/>
        </p:xfrm>
        <a:graphic>
          <a:graphicData uri="http://schemas.openxmlformats.org/presentationml/2006/ole">
            <mc:AlternateContent xmlns:mc="http://schemas.openxmlformats.org/markup-compatibility/2006">
              <mc:Choice xmlns:v="urn:schemas-microsoft-com:vml" Requires="v">
                <p:oleObj spid="_x0000_s29702" name="Chart" r:id="rId4" imgW="6096000" imgH="4546600" progId="MSGraph.Chart.8">
                  <p:embed followColorScheme="full"/>
                </p:oleObj>
              </mc:Choice>
              <mc:Fallback>
                <p:oleObj name="Chart" r:id="rId4" imgW="6096000" imgH="4546600" progId="MSGraph.Chart.8">
                  <p:embed followColorScheme="full"/>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9600"/>
                        <a:ext cx="7848600" cy="585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0" y="762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3600">
                <a:solidFill>
                  <a:srgbClr val="FFFF00"/>
                </a:solidFill>
              </a:rPr>
              <a:t>Duodenal Injury</a:t>
            </a:r>
          </a:p>
        </p:txBody>
      </p:sp>
      <p:sp>
        <p:nvSpPr>
          <p:cNvPr id="11" name="TextBox 10"/>
          <p:cNvSpPr txBox="1">
            <a:spLocks noChangeArrowheads="1"/>
          </p:cNvSpPr>
          <p:nvPr/>
        </p:nvSpPr>
        <p:spPr bwMode="auto">
          <a:xfrm>
            <a:off x="0" y="60452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700">
                <a:solidFill>
                  <a:srgbClr val="FFFF66"/>
                </a:solidFill>
              </a:rPr>
              <a:t>Pancreaticoduodenectomy only if dissection done by injury</a:t>
            </a:r>
          </a:p>
        </p:txBody>
      </p:sp>
      <p:grpSp>
        <p:nvGrpSpPr>
          <p:cNvPr id="2" name="Group 32"/>
          <p:cNvGrpSpPr>
            <a:grpSpLocks/>
          </p:cNvGrpSpPr>
          <p:nvPr/>
        </p:nvGrpSpPr>
        <p:grpSpPr bwMode="auto">
          <a:xfrm>
            <a:off x="1295400" y="722313"/>
            <a:ext cx="3276600" cy="715962"/>
            <a:chOff x="1295400" y="722531"/>
            <a:chExt cx="3276601" cy="715089"/>
          </a:xfrm>
        </p:grpSpPr>
        <p:sp>
          <p:nvSpPr>
            <p:cNvPr id="31769" name="TextBox 2"/>
            <p:cNvSpPr txBox="1">
              <a:spLocks noChangeArrowheads="1"/>
            </p:cNvSpPr>
            <p:nvPr/>
          </p:nvSpPr>
          <p:spPr bwMode="auto">
            <a:xfrm>
              <a:off x="1295400" y="914400"/>
              <a:ext cx="20212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800">
                  <a:solidFill>
                    <a:srgbClr val="FFFFFF"/>
                  </a:solidFill>
                </a:rPr>
                <a:t>Penetrating</a:t>
              </a:r>
            </a:p>
          </p:txBody>
        </p:sp>
        <p:cxnSp>
          <p:nvCxnSpPr>
            <p:cNvPr id="31770" name="Straight Arrow Connector 12"/>
            <p:cNvCxnSpPr>
              <a:cxnSpLocks noChangeShapeType="1"/>
              <a:stCxn id="31745" idx="2"/>
              <a:endCxn id="31769" idx="3"/>
            </p:cNvCxnSpPr>
            <p:nvPr/>
          </p:nvCxnSpPr>
          <p:spPr bwMode="auto">
            <a:xfrm rot="5400000">
              <a:off x="3717577" y="321586"/>
              <a:ext cx="453479" cy="1255369"/>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grpSp>
        <p:nvGrpSpPr>
          <p:cNvPr id="3" name="Group 37"/>
          <p:cNvGrpSpPr>
            <a:grpSpLocks/>
          </p:cNvGrpSpPr>
          <p:nvPr/>
        </p:nvGrpSpPr>
        <p:grpSpPr bwMode="auto">
          <a:xfrm>
            <a:off x="4572000" y="722313"/>
            <a:ext cx="2832100" cy="715962"/>
            <a:chOff x="4572001" y="722530"/>
            <a:chExt cx="2831898" cy="715090"/>
          </a:xfrm>
        </p:grpSpPr>
        <p:sp>
          <p:nvSpPr>
            <p:cNvPr id="31767" name="TextBox 3"/>
            <p:cNvSpPr txBox="1">
              <a:spLocks noChangeArrowheads="1"/>
            </p:cNvSpPr>
            <p:nvPr/>
          </p:nvSpPr>
          <p:spPr bwMode="auto">
            <a:xfrm>
              <a:off x="6400800" y="914400"/>
              <a:ext cx="10030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800">
                  <a:solidFill>
                    <a:srgbClr val="FFFFFF"/>
                  </a:solidFill>
                </a:rPr>
                <a:t>Blunt</a:t>
              </a:r>
            </a:p>
          </p:txBody>
        </p:sp>
        <p:cxnSp>
          <p:nvCxnSpPr>
            <p:cNvPr id="31768" name="Straight Arrow Connector 13"/>
            <p:cNvCxnSpPr>
              <a:cxnSpLocks noChangeShapeType="1"/>
              <a:endCxn id="31767" idx="1"/>
            </p:cNvCxnSpPr>
            <p:nvPr/>
          </p:nvCxnSpPr>
          <p:spPr bwMode="auto">
            <a:xfrm>
              <a:off x="4572001" y="722530"/>
              <a:ext cx="1828799" cy="453480"/>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grpSp>
        <p:nvGrpSpPr>
          <p:cNvPr id="4" name="Group 33"/>
          <p:cNvGrpSpPr>
            <a:grpSpLocks/>
          </p:cNvGrpSpPr>
          <p:nvPr/>
        </p:nvGrpSpPr>
        <p:grpSpPr bwMode="auto">
          <a:xfrm>
            <a:off x="0" y="1438275"/>
            <a:ext cx="2306638" cy="2487613"/>
            <a:chOff x="0" y="1437621"/>
            <a:chExt cx="2306016" cy="2488286"/>
          </a:xfrm>
        </p:grpSpPr>
        <p:sp>
          <p:nvSpPr>
            <p:cNvPr id="31763" name="TextBox 4"/>
            <p:cNvSpPr txBox="1">
              <a:spLocks noChangeArrowheads="1"/>
            </p:cNvSpPr>
            <p:nvPr/>
          </p:nvSpPr>
          <p:spPr bwMode="auto">
            <a:xfrm>
              <a:off x="0" y="1981200"/>
              <a:ext cx="22305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800">
                  <a:solidFill>
                    <a:srgbClr val="FFFFFF"/>
                  </a:solidFill>
                </a:rPr>
                <a:t>&lt;25% of wall</a:t>
              </a:r>
            </a:p>
          </p:txBody>
        </p:sp>
        <p:sp>
          <p:nvSpPr>
            <p:cNvPr id="31764" name="TextBox 6"/>
            <p:cNvSpPr txBox="1">
              <a:spLocks noChangeArrowheads="1"/>
            </p:cNvSpPr>
            <p:nvPr/>
          </p:nvSpPr>
          <p:spPr bwMode="auto">
            <a:xfrm>
              <a:off x="228600" y="2971800"/>
              <a:ext cx="144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800">
                  <a:solidFill>
                    <a:srgbClr val="FFFFFF"/>
                  </a:solidFill>
                </a:rPr>
                <a:t>Primary repair</a:t>
              </a:r>
            </a:p>
          </p:txBody>
        </p:sp>
        <p:cxnSp>
          <p:nvCxnSpPr>
            <p:cNvPr id="31765" name="Straight Arrow Connector 17"/>
            <p:cNvCxnSpPr>
              <a:cxnSpLocks noChangeShapeType="1"/>
              <a:stCxn id="31769" idx="2"/>
              <a:endCxn id="31763" idx="0"/>
            </p:cNvCxnSpPr>
            <p:nvPr/>
          </p:nvCxnSpPr>
          <p:spPr bwMode="auto">
            <a:xfrm rot="5400000">
              <a:off x="1438862" y="1114046"/>
              <a:ext cx="543580" cy="1190729"/>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31766" name="Straight Arrow Connector 21"/>
            <p:cNvCxnSpPr>
              <a:cxnSpLocks noChangeShapeType="1"/>
              <a:stCxn id="31763" idx="2"/>
              <a:endCxn id="31764" idx="0"/>
            </p:cNvCxnSpPr>
            <p:nvPr/>
          </p:nvCxnSpPr>
          <p:spPr bwMode="auto">
            <a:xfrm rot="5400000">
              <a:off x="800204" y="2656717"/>
              <a:ext cx="467380" cy="162787"/>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grpSp>
        <p:nvGrpSpPr>
          <p:cNvPr id="5" name="Group 34"/>
          <p:cNvGrpSpPr>
            <a:grpSpLocks/>
          </p:cNvGrpSpPr>
          <p:nvPr/>
        </p:nvGrpSpPr>
        <p:grpSpPr bwMode="auto">
          <a:xfrm>
            <a:off x="2306638" y="1438275"/>
            <a:ext cx="2798762" cy="2487613"/>
            <a:chOff x="2306015" y="1437620"/>
            <a:chExt cx="2799386" cy="2488287"/>
          </a:xfrm>
        </p:grpSpPr>
        <p:sp>
          <p:nvSpPr>
            <p:cNvPr id="31759" name="TextBox 5"/>
            <p:cNvSpPr txBox="1">
              <a:spLocks noChangeArrowheads="1"/>
            </p:cNvSpPr>
            <p:nvPr/>
          </p:nvSpPr>
          <p:spPr bwMode="auto">
            <a:xfrm>
              <a:off x="2667000" y="1981200"/>
              <a:ext cx="22305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800">
                  <a:solidFill>
                    <a:srgbClr val="FFFFFF"/>
                  </a:solidFill>
                </a:rPr>
                <a:t>&gt;25% of wall</a:t>
              </a:r>
            </a:p>
          </p:txBody>
        </p:sp>
        <p:sp>
          <p:nvSpPr>
            <p:cNvPr id="31760" name="TextBox 7"/>
            <p:cNvSpPr txBox="1">
              <a:spLocks noChangeArrowheads="1"/>
            </p:cNvSpPr>
            <p:nvPr/>
          </p:nvSpPr>
          <p:spPr bwMode="auto">
            <a:xfrm>
              <a:off x="2590241" y="2971800"/>
              <a:ext cx="25151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800">
                  <a:solidFill>
                    <a:srgbClr val="FFFFFF"/>
                  </a:solidFill>
                </a:rPr>
                <a:t>Twin jejunostomies</a:t>
              </a:r>
            </a:p>
          </p:txBody>
        </p:sp>
        <p:cxnSp>
          <p:nvCxnSpPr>
            <p:cNvPr id="31761" name="Straight Arrow Connector 19"/>
            <p:cNvCxnSpPr>
              <a:cxnSpLocks noChangeShapeType="1"/>
              <a:stCxn id="31769" idx="2"/>
              <a:endCxn id="31759" idx="0"/>
            </p:cNvCxnSpPr>
            <p:nvPr/>
          </p:nvCxnSpPr>
          <p:spPr bwMode="auto">
            <a:xfrm rot="16200000" flipH="1">
              <a:off x="2772361" y="971274"/>
              <a:ext cx="543580" cy="1476271"/>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31762" name="Straight Arrow Connector 23"/>
            <p:cNvCxnSpPr>
              <a:cxnSpLocks noChangeShapeType="1"/>
              <a:stCxn id="31759" idx="2"/>
              <a:endCxn id="31760" idx="0"/>
            </p:cNvCxnSpPr>
            <p:nvPr/>
          </p:nvCxnSpPr>
          <p:spPr bwMode="auto">
            <a:xfrm rot="16200000" flipH="1">
              <a:off x="3581365" y="2705342"/>
              <a:ext cx="467380" cy="65534"/>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cxnSp>
        <p:nvCxnSpPr>
          <p:cNvPr id="26" name="Straight Arrow Connector 25"/>
          <p:cNvCxnSpPr>
            <a:cxnSpLocks noChangeShapeType="1"/>
            <a:stCxn id="31767" idx="2"/>
            <a:endCxn id="31760" idx="3"/>
          </p:cNvCxnSpPr>
          <p:nvPr/>
        </p:nvCxnSpPr>
        <p:spPr bwMode="auto">
          <a:xfrm rot="5400000">
            <a:off x="4998243" y="1545432"/>
            <a:ext cx="2011363" cy="1797050"/>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nvGrpSpPr>
          <p:cNvPr id="6" name="Group 35"/>
          <p:cNvGrpSpPr>
            <a:grpSpLocks/>
          </p:cNvGrpSpPr>
          <p:nvPr/>
        </p:nvGrpSpPr>
        <p:grpSpPr bwMode="auto">
          <a:xfrm>
            <a:off x="1295400" y="1438275"/>
            <a:ext cx="2209800" cy="4329113"/>
            <a:chOff x="1295400" y="1437619"/>
            <a:chExt cx="2209800" cy="4330483"/>
          </a:xfrm>
        </p:grpSpPr>
        <p:sp>
          <p:nvSpPr>
            <p:cNvPr id="31757" name="TextBox 8"/>
            <p:cNvSpPr txBox="1">
              <a:spLocks noChangeArrowheads="1"/>
            </p:cNvSpPr>
            <p:nvPr/>
          </p:nvSpPr>
          <p:spPr bwMode="auto">
            <a:xfrm>
              <a:off x="1295400" y="4383107"/>
              <a:ext cx="2209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800">
                  <a:solidFill>
                    <a:srgbClr val="FFFFFF"/>
                  </a:solidFill>
                </a:rPr>
                <a:t>Tissue loss, tension, medial wall</a:t>
              </a:r>
            </a:p>
          </p:txBody>
        </p:sp>
        <p:cxnSp>
          <p:nvCxnSpPr>
            <p:cNvPr id="31758" name="Straight Arrow Connector 27"/>
            <p:cNvCxnSpPr>
              <a:cxnSpLocks noChangeShapeType="1"/>
              <a:stCxn id="31769" idx="2"/>
              <a:endCxn id="31757" idx="0"/>
            </p:cNvCxnSpPr>
            <p:nvPr/>
          </p:nvCxnSpPr>
          <p:spPr bwMode="auto">
            <a:xfrm rot="16200000" flipH="1">
              <a:off x="880415" y="2863221"/>
              <a:ext cx="2945487" cy="94284"/>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cxnSp>
        <p:nvCxnSpPr>
          <p:cNvPr id="30" name="Shape 29"/>
          <p:cNvCxnSpPr>
            <a:cxnSpLocks noChangeShapeType="1"/>
            <a:stCxn id="31767" idx="2"/>
          </p:cNvCxnSpPr>
          <p:nvPr/>
        </p:nvCxnSpPr>
        <p:spPr bwMode="auto">
          <a:xfrm rot="5400000">
            <a:off x="3484562" y="1382713"/>
            <a:ext cx="3362325" cy="3473450"/>
          </a:xfrm>
          <a:prstGeom prst="curvedConnector2">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nvGrpSpPr>
          <p:cNvPr id="7" name="Group 36"/>
          <p:cNvGrpSpPr>
            <a:grpSpLocks/>
          </p:cNvGrpSpPr>
          <p:nvPr/>
        </p:nvGrpSpPr>
        <p:grpSpPr bwMode="auto">
          <a:xfrm>
            <a:off x="3505200" y="4611688"/>
            <a:ext cx="4800600" cy="954087"/>
            <a:chOff x="3505200" y="4611707"/>
            <a:chExt cx="4800600" cy="954107"/>
          </a:xfrm>
        </p:grpSpPr>
        <p:sp>
          <p:nvSpPr>
            <p:cNvPr id="31755" name="TextBox 9"/>
            <p:cNvSpPr txBox="1">
              <a:spLocks noChangeArrowheads="1"/>
            </p:cNvSpPr>
            <p:nvPr/>
          </p:nvSpPr>
          <p:spPr bwMode="auto">
            <a:xfrm>
              <a:off x="5410200" y="4611707"/>
              <a:ext cx="2895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r>
                <a:rPr lang="en-US" sz="2800">
                  <a:solidFill>
                    <a:srgbClr val="FFFFFF"/>
                  </a:solidFill>
                </a:rPr>
                <a:t>Pyloric exclusion </a:t>
              </a:r>
              <a:r>
                <a:rPr lang="en-US" sz="2800" u="sng">
                  <a:solidFill>
                    <a:srgbClr val="FFFFFF"/>
                  </a:solidFill>
                </a:rPr>
                <a:t>+</a:t>
              </a:r>
              <a:r>
                <a:rPr lang="en-US" sz="2800">
                  <a:solidFill>
                    <a:srgbClr val="FFFFFF"/>
                  </a:solidFill>
                </a:rPr>
                <a:t> patch</a:t>
              </a:r>
              <a:endParaRPr lang="en-US" sz="2800" u="sng">
                <a:solidFill>
                  <a:srgbClr val="FFFFFF"/>
                </a:solidFill>
              </a:endParaRPr>
            </a:p>
          </p:txBody>
        </p:sp>
        <p:cxnSp>
          <p:nvCxnSpPr>
            <p:cNvPr id="31756" name="Straight Arrow Connector 31"/>
            <p:cNvCxnSpPr>
              <a:cxnSpLocks noChangeShapeType="1"/>
              <a:stCxn id="31757" idx="3"/>
              <a:endCxn id="31755" idx="1"/>
            </p:cNvCxnSpPr>
            <p:nvPr/>
          </p:nvCxnSpPr>
          <p:spPr bwMode="auto">
            <a:xfrm>
              <a:off x="3505200" y="5075605"/>
              <a:ext cx="1905000" cy="13156"/>
            </a:xfrm>
            <a:prstGeom prst="straightConnector1">
              <a:avLst/>
            </a:prstGeom>
            <a:noFill/>
            <a:ln w="19050">
              <a:solidFill>
                <a:srgbClr val="FF00FF"/>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ou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Pancreatic Trauma </a:t>
            </a:r>
          </a:p>
        </p:txBody>
      </p:sp>
      <p:sp>
        <p:nvSpPr>
          <p:cNvPr id="198659" name="Rectangle 3"/>
          <p:cNvSpPr>
            <a:spLocks noGrp="1" noChangeArrowheads="1"/>
          </p:cNvSpPr>
          <p:nvPr>
            <p:ph type="body" idx="1"/>
          </p:nvPr>
        </p:nvSpPr>
        <p:spPr>
          <a:xfrm>
            <a:off x="304800" y="1981200"/>
            <a:ext cx="8458200" cy="4495800"/>
          </a:xfrm>
        </p:spPr>
        <p:txBody>
          <a:bodyPr/>
          <a:lstStyle/>
          <a:p>
            <a:pPr>
              <a:spcAft>
                <a:spcPts val="1200"/>
              </a:spcAft>
              <a:buClr>
                <a:srgbClr val="FF0080"/>
              </a:buClr>
            </a:pPr>
            <a:r>
              <a:rPr lang="en-US">
                <a:latin typeface="Arial" charset="0"/>
                <a:ea typeface="ＭＳ Ｐゴシック" charset="0"/>
                <a:cs typeface="ＭＳ Ｐゴシック" charset="0"/>
              </a:rPr>
              <a:t>Significant mortality associated with pancreatic trauma</a:t>
            </a:r>
          </a:p>
          <a:p>
            <a:pPr lvl="1">
              <a:spcAft>
                <a:spcPts val="1200"/>
              </a:spcAft>
              <a:buClr>
                <a:srgbClr val="00FFFF"/>
              </a:buClr>
            </a:pPr>
            <a:r>
              <a:rPr lang="en-US">
                <a:solidFill>
                  <a:srgbClr val="00FFFF"/>
                </a:solidFill>
                <a:latin typeface="Arial" charset="0"/>
                <a:ea typeface="ＭＳ Ｐゴシック" charset="0"/>
              </a:rPr>
              <a:t>Reported rates from 9 to 34%</a:t>
            </a:r>
          </a:p>
          <a:p>
            <a:pPr>
              <a:spcAft>
                <a:spcPts val="1200"/>
              </a:spcAft>
              <a:buClr>
                <a:srgbClr val="FF0080"/>
              </a:buClr>
            </a:pPr>
            <a:r>
              <a:rPr lang="en-US">
                <a:latin typeface="Arial" charset="0"/>
                <a:ea typeface="ＭＳ Ｐゴシック" charset="0"/>
                <a:cs typeface="ＭＳ Ｐゴシック" charset="0"/>
              </a:rPr>
              <a:t>Frequent complications </a:t>
            </a:r>
          </a:p>
          <a:p>
            <a:pPr lvl="1">
              <a:spcAft>
                <a:spcPts val="1200"/>
              </a:spcAft>
              <a:buClr>
                <a:srgbClr val="00FFFF"/>
              </a:buClr>
            </a:pPr>
            <a:r>
              <a:rPr lang="en-US">
                <a:solidFill>
                  <a:srgbClr val="00FFFF"/>
                </a:solidFill>
                <a:latin typeface="Arial" charset="0"/>
                <a:ea typeface="ＭＳ Ｐゴシック" charset="0"/>
              </a:rPr>
              <a:t>Reported rates from 30 to 60% </a:t>
            </a:r>
          </a:p>
          <a:p>
            <a:pPr>
              <a:spcAft>
                <a:spcPts val="1200"/>
              </a:spcAft>
              <a:buClr>
                <a:srgbClr val="FF0080"/>
              </a:buClr>
            </a:pPr>
            <a:r>
              <a:rPr lang="en-US">
                <a:latin typeface="Arial" charset="0"/>
                <a:ea typeface="ＭＳ Ｐゴシック" charset="0"/>
                <a:cs typeface="ＭＳ Ｐゴシック" charset="0"/>
              </a:rPr>
              <a:t>No consensus </a:t>
            </a:r>
          </a:p>
        </p:txBody>
      </p:sp>
      <p:sp>
        <p:nvSpPr>
          <p:cNvPr id="32771"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86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86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Options </a:t>
            </a:r>
          </a:p>
        </p:txBody>
      </p:sp>
      <p:sp>
        <p:nvSpPr>
          <p:cNvPr id="199683" name="Rectangle 3"/>
          <p:cNvSpPr>
            <a:spLocks noGrp="1" noChangeArrowheads="1"/>
          </p:cNvSpPr>
          <p:nvPr>
            <p:ph type="body" idx="1"/>
          </p:nvPr>
        </p:nvSpPr>
        <p:spPr/>
        <p:txBody>
          <a:bodyPr/>
          <a:lstStyle/>
          <a:p>
            <a:pPr>
              <a:spcAft>
                <a:spcPts val="1200"/>
              </a:spcAft>
              <a:buClr>
                <a:srgbClr val="FF0080"/>
              </a:buClr>
            </a:pPr>
            <a:r>
              <a:rPr lang="en-US">
                <a:latin typeface="Arial" charset="0"/>
                <a:ea typeface="ＭＳ Ｐゴシック" charset="0"/>
                <a:cs typeface="ＭＳ Ｐゴシック" charset="0"/>
              </a:rPr>
              <a:t>Identification of pancreatic duct injury is single most important predictor </a:t>
            </a:r>
          </a:p>
          <a:p>
            <a:pPr>
              <a:spcAft>
                <a:spcPts val="1200"/>
              </a:spcAft>
              <a:buClr>
                <a:srgbClr val="FF0080"/>
              </a:buClr>
            </a:pPr>
            <a:r>
              <a:rPr lang="en-US">
                <a:latin typeface="Arial" charset="0"/>
                <a:ea typeface="ＭＳ Ｐゴシック" charset="0"/>
                <a:cs typeface="ＭＳ Ｐゴシック" charset="0"/>
              </a:rPr>
              <a:t>Different management approaches </a:t>
            </a:r>
          </a:p>
          <a:p>
            <a:pPr lvl="1">
              <a:spcAft>
                <a:spcPts val="1200"/>
              </a:spcAft>
              <a:buClr>
                <a:srgbClr val="00FFFF"/>
              </a:buClr>
            </a:pPr>
            <a:r>
              <a:rPr lang="en-US">
                <a:solidFill>
                  <a:srgbClr val="00FFFF"/>
                </a:solidFill>
                <a:latin typeface="Arial" charset="0"/>
                <a:ea typeface="ＭＳ Ｐゴシック" charset="0"/>
              </a:rPr>
              <a:t>Intra-op pancreatography</a:t>
            </a:r>
          </a:p>
          <a:p>
            <a:pPr lvl="1">
              <a:spcAft>
                <a:spcPts val="1200"/>
              </a:spcAft>
              <a:buClr>
                <a:srgbClr val="00FFFF"/>
              </a:buClr>
            </a:pPr>
            <a:r>
              <a:rPr lang="en-US">
                <a:solidFill>
                  <a:srgbClr val="00FFFF"/>
                </a:solidFill>
                <a:latin typeface="Arial" charset="0"/>
                <a:ea typeface="ＭＳ Ｐゴシック" charset="0"/>
              </a:rPr>
              <a:t>ERCP</a:t>
            </a:r>
          </a:p>
          <a:p>
            <a:pPr lvl="1">
              <a:spcAft>
                <a:spcPts val="1200"/>
              </a:spcAft>
              <a:buClr>
                <a:srgbClr val="00FFFF"/>
              </a:buClr>
            </a:pPr>
            <a:r>
              <a:rPr lang="en-US">
                <a:solidFill>
                  <a:srgbClr val="00FFFF"/>
                </a:solidFill>
                <a:latin typeface="Arial" charset="0"/>
                <a:ea typeface="ＭＳ Ｐゴシック" charset="0"/>
              </a:rPr>
              <a:t>Operative exploration and examination </a:t>
            </a:r>
          </a:p>
        </p:txBody>
      </p:sp>
      <p:sp>
        <p:nvSpPr>
          <p:cNvPr id="33795"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6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96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9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Rot="1" noChangeArrowheads="1"/>
          </p:cNvSpPr>
          <p:nvPr>
            <p:ph type="title"/>
          </p:nvPr>
        </p:nvSpPr>
        <p:spPr/>
        <p:txBody>
          <a:bodyPr/>
          <a:lstStyle/>
          <a:p>
            <a:r>
              <a:rPr lang="en-US">
                <a:latin typeface="Arial" charset="0"/>
                <a:ea typeface="ＭＳ Ｐゴシック" charset="0"/>
                <a:cs typeface="ＭＳ Ｐゴシック" charset="0"/>
              </a:rPr>
              <a:t>Duodenal Injuries</a:t>
            </a:r>
          </a:p>
        </p:txBody>
      </p:sp>
      <p:sp>
        <p:nvSpPr>
          <p:cNvPr id="4098" name="Rectangle 3"/>
          <p:cNvSpPr>
            <a:spLocks noGrp="1" noChangeArrowheads="1"/>
          </p:cNvSpPr>
          <p:nvPr>
            <p:ph type="body" idx="1"/>
          </p:nvPr>
        </p:nvSpPr>
        <p:spPr>
          <a:xfrm>
            <a:off x="457200" y="1981200"/>
            <a:ext cx="8229600" cy="4525963"/>
          </a:xfrm>
        </p:spPr>
        <p:txBody>
          <a:bodyPr/>
          <a:lstStyle/>
          <a:p>
            <a:pPr>
              <a:lnSpc>
                <a:spcPct val="120000"/>
              </a:lnSpc>
            </a:pPr>
            <a:r>
              <a:rPr lang="en-US">
                <a:latin typeface="Arial" charset="0"/>
                <a:ea typeface="ＭＳ Ｐゴシック" charset="0"/>
                <a:cs typeface="ＭＳ Ｐゴシック" charset="0"/>
              </a:rPr>
              <a:t>Incidence of ~5% in trauma laparotomies</a:t>
            </a:r>
          </a:p>
          <a:p>
            <a:pPr>
              <a:lnSpc>
                <a:spcPct val="120000"/>
              </a:lnSpc>
            </a:pPr>
            <a:r>
              <a:rPr lang="en-US">
                <a:latin typeface="Arial" charset="0"/>
                <a:ea typeface="ＭＳ Ｐゴシック" charset="0"/>
                <a:cs typeface="ＭＳ Ｐゴシック" charset="0"/>
              </a:rPr>
              <a:t>Mostly penetrating</a:t>
            </a:r>
          </a:p>
          <a:p>
            <a:pPr>
              <a:lnSpc>
                <a:spcPct val="120000"/>
              </a:lnSpc>
            </a:pPr>
            <a:r>
              <a:rPr lang="en-US">
                <a:latin typeface="Arial" charset="0"/>
                <a:ea typeface="ＭＳ Ｐゴシック" charset="0"/>
                <a:cs typeface="ＭＳ Ｐゴシック" charset="0"/>
              </a:rPr>
              <a:t>High morbidity and mortality </a:t>
            </a:r>
          </a:p>
          <a:p>
            <a:pPr lvl="1">
              <a:lnSpc>
                <a:spcPct val="120000"/>
              </a:lnSpc>
            </a:pPr>
            <a:r>
              <a:rPr lang="en-US">
                <a:latin typeface="Arial" charset="0"/>
                <a:ea typeface="ＭＳ Ｐゴシック" charset="0"/>
              </a:rPr>
              <a:t>Mortality 6 - 25%</a:t>
            </a:r>
          </a:p>
          <a:p>
            <a:pPr lvl="1">
              <a:lnSpc>
                <a:spcPct val="120000"/>
              </a:lnSpc>
            </a:pPr>
            <a:r>
              <a:rPr lang="en-US">
                <a:latin typeface="Arial" charset="0"/>
                <a:ea typeface="ＭＳ Ｐゴシック" charset="0"/>
              </a:rPr>
              <a:t>Morbidity 35 - 45%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Prior Experience </a:t>
            </a:r>
          </a:p>
        </p:txBody>
      </p:sp>
      <p:sp>
        <p:nvSpPr>
          <p:cNvPr id="35842" name="Rectangle 3"/>
          <p:cNvSpPr>
            <a:spLocks noGrp="1" noChangeArrowheads="1"/>
          </p:cNvSpPr>
          <p:nvPr>
            <p:ph type="body" idx="1"/>
          </p:nvPr>
        </p:nvSpPr>
        <p:spPr/>
        <p:txBody>
          <a:bodyPr/>
          <a:lstStyle/>
          <a:p>
            <a:pPr>
              <a:lnSpc>
                <a:spcPct val="90000"/>
              </a:lnSpc>
              <a:spcAft>
                <a:spcPts val="1800"/>
              </a:spcAft>
              <a:buClr>
                <a:srgbClr val="FF0080"/>
              </a:buClr>
            </a:pPr>
            <a:r>
              <a:rPr lang="en-US" sz="3200">
                <a:latin typeface="Arial" charset="0"/>
                <a:ea typeface="ＭＳ Ｐゴシック" charset="0"/>
                <a:cs typeface="ＭＳ Ｐゴシック" charset="0"/>
              </a:rPr>
              <a:t>124 patients found to have a pancreatic injury at the time of exploration were evaluated in terms of management and outcome</a:t>
            </a:r>
          </a:p>
          <a:p>
            <a:pPr>
              <a:lnSpc>
                <a:spcPct val="90000"/>
              </a:lnSpc>
              <a:spcAft>
                <a:spcPts val="1800"/>
              </a:spcAft>
              <a:buClr>
                <a:srgbClr val="FF0080"/>
              </a:buClr>
            </a:pPr>
            <a:r>
              <a:rPr lang="en-US" sz="3200">
                <a:latin typeface="Arial" charset="0"/>
                <a:ea typeface="ＭＳ Ｐゴシック" charset="0"/>
                <a:cs typeface="ＭＳ Ｐゴシック" charset="0"/>
              </a:rPr>
              <a:t>Proximal injuries can be managed with closed suction drainage with low morbidity</a:t>
            </a:r>
          </a:p>
          <a:p>
            <a:pPr>
              <a:lnSpc>
                <a:spcPct val="90000"/>
              </a:lnSpc>
              <a:spcAft>
                <a:spcPts val="1800"/>
              </a:spcAft>
              <a:buClr>
                <a:srgbClr val="FF0080"/>
              </a:buClr>
            </a:pPr>
            <a:r>
              <a:rPr lang="en-US" sz="3200">
                <a:latin typeface="Arial" charset="0"/>
                <a:ea typeface="ＭＳ Ｐゴシック" charset="0"/>
                <a:cs typeface="ＭＳ Ｐゴシック" charset="0"/>
              </a:rPr>
              <a:t>Distal injuries can be managed by using a simplified management algorithm</a:t>
            </a:r>
          </a:p>
        </p:txBody>
      </p:sp>
      <p:sp>
        <p:nvSpPr>
          <p:cNvPr id="35843"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4" name="TextBox 4"/>
          <p:cNvSpPr txBox="1">
            <a:spLocks noChangeArrowheads="1"/>
          </p:cNvSpPr>
          <p:nvPr/>
        </p:nvSpPr>
        <p:spPr bwMode="auto">
          <a:xfrm>
            <a:off x="6629400" y="6400800"/>
            <a:ext cx="2430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1400" i="1">
                <a:solidFill>
                  <a:srgbClr val="66FFFF"/>
                </a:solidFill>
              </a:rPr>
              <a:t>Patton et al, J Trauma 1997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title"/>
          </p:nvPr>
        </p:nvSpPr>
        <p:spPr>
          <a:xfrm>
            <a:off x="0" y="0"/>
            <a:ext cx="9144000" cy="1143000"/>
          </a:xfrm>
          <a:noFill/>
        </p:spPr>
        <p:txBody>
          <a:bodyPr/>
          <a:lstStyle/>
          <a:p>
            <a:r>
              <a:rPr lang="en-US" sz="4600">
                <a:latin typeface="Arial" charset="0"/>
                <a:ea typeface="ＭＳ Ｐゴシック" charset="0"/>
                <a:cs typeface="ＭＳ Ｐゴシック" charset="0"/>
              </a:rPr>
              <a:t>Management Algorithm</a:t>
            </a:r>
            <a:endParaRPr lang="en-US">
              <a:latin typeface="Arial" charset="0"/>
              <a:ea typeface="ＭＳ Ｐゴシック" charset="0"/>
              <a:cs typeface="ＭＳ Ｐゴシック" charset="0"/>
            </a:endParaRPr>
          </a:p>
        </p:txBody>
      </p:sp>
      <p:grpSp>
        <p:nvGrpSpPr>
          <p:cNvPr id="2" name="Group 121"/>
          <p:cNvGrpSpPr>
            <a:grpSpLocks/>
          </p:cNvGrpSpPr>
          <p:nvPr/>
        </p:nvGrpSpPr>
        <p:grpSpPr bwMode="auto">
          <a:xfrm>
            <a:off x="609600" y="990600"/>
            <a:ext cx="6550025" cy="1524000"/>
            <a:chOff x="381000" y="990600"/>
            <a:chExt cx="6550025" cy="1524000"/>
          </a:xfrm>
        </p:grpSpPr>
        <p:sp>
          <p:nvSpPr>
            <p:cNvPr id="36902" name="Rectangle 4"/>
            <p:cNvSpPr>
              <a:spLocks noChangeArrowheads="1"/>
            </p:cNvSpPr>
            <p:nvPr/>
          </p:nvSpPr>
          <p:spPr bwMode="auto">
            <a:xfrm>
              <a:off x="2438400" y="990600"/>
              <a:ext cx="289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Pancreatic injury</a:t>
              </a:r>
            </a:p>
          </p:txBody>
        </p:sp>
        <p:sp>
          <p:nvSpPr>
            <p:cNvPr id="36903" name="Rectangle 5"/>
            <p:cNvSpPr>
              <a:spLocks noChangeArrowheads="1"/>
            </p:cNvSpPr>
            <p:nvPr/>
          </p:nvSpPr>
          <p:spPr bwMode="auto">
            <a:xfrm>
              <a:off x="381000" y="19812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2800"/>
                <a:t>Proximal	</a:t>
              </a:r>
            </a:p>
          </p:txBody>
        </p:sp>
        <p:sp>
          <p:nvSpPr>
            <p:cNvPr id="36904" name="Rectangle 27"/>
            <p:cNvSpPr>
              <a:spLocks noChangeArrowheads="1"/>
            </p:cNvSpPr>
            <p:nvPr/>
          </p:nvSpPr>
          <p:spPr bwMode="auto">
            <a:xfrm>
              <a:off x="4568825" y="19812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Distal</a:t>
              </a:r>
            </a:p>
          </p:txBody>
        </p:sp>
        <p:cxnSp>
          <p:nvCxnSpPr>
            <p:cNvPr id="36905" name="Straight Arrow Connector 60"/>
            <p:cNvCxnSpPr>
              <a:cxnSpLocks noChangeShapeType="1"/>
              <a:stCxn id="36902" idx="2"/>
              <a:endCxn id="36903" idx="0"/>
            </p:cNvCxnSpPr>
            <p:nvPr/>
          </p:nvCxnSpPr>
          <p:spPr bwMode="auto">
            <a:xfrm rot="5400000">
              <a:off x="2305050" y="400050"/>
              <a:ext cx="457200" cy="27051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906" name="Straight Arrow Connector 62"/>
            <p:cNvCxnSpPr>
              <a:cxnSpLocks noChangeShapeType="1"/>
              <a:stCxn id="36902" idx="2"/>
              <a:endCxn id="36904" idx="0"/>
            </p:cNvCxnSpPr>
            <p:nvPr/>
          </p:nvCxnSpPr>
          <p:spPr bwMode="auto">
            <a:xfrm>
              <a:off x="3886200" y="1524000"/>
              <a:ext cx="1863725" cy="4572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3" name="Group 122"/>
          <p:cNvGrpSpPr>
            <a:grpSpLocks/>
          </p:cNvGrpSpPr>
          <p:nvPr/>
        </p:nvGrpSpPr>
        <p:grpSpPr bwMode="auto">
          <a:xfrm>
            <a:off x="304800" y="2514600"/>
            <a:ext cx="2286000" cy="990600"/>
            <a:chOff x="76200" y="2513804"/>
            <a:chExt cx="2286000" cy="991395"/>
          </a:xfrm>
        </p:grpSpPr>
        <p:sp>
          <p:nvSpPr>
            <p:cNvPr id="36900" name="Rectangle 6"/>
            <p:cNvSpPr>
              <a:spLocks noChangeArrowheads="1"/>
            </p:cNvSpPr>
            <p:nvPr/>
          </p:nvSpPr>
          <p:spPr bwMode="auto">
            <a:xfrm>
              <a:off x="76200" y="2971799"/>
              <a:ext cx="228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Duct injury?</a:t>
              </a:r>
            </a:p>
          </p:txBody>
        </p:sp>
        <p:cxnSp>
          <p:nvCxnSpPr>
            <p:cNvPr id="36901" name="Straight Arrow Connector 68"/>
            <p:cNvCxnSpPr>
              <a:cxnSpLocks noChangeShapeType="1"/>
              <a:stCxn id="36903" idx="2"/>
            </p:cNvCxnSpPr>
            <p:nvPr/>
          </p:nvCxnSpPr>
          <p:spPr bwMode="auto">
            <a:xfrm>
              <a:off x="1181100" y="2513804"/>
              <a:ext cx="0" cy="45879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4" name="Group 123"/>
          <p:cNvGrpSpPr>
            <a:grpSpLocks/>
          </p:cNvGrpSpPr>
          <p:nvPr/>
        </p:nvGrpSpPr>
        <p:grpSpPr bwMode="auto">
          <a:xfrm>
            <a:off x="228600" y="3505200"/>
            <a:ext cx="2209800" cy="1066800"/>
            <a:chOff x="0" y="3505200"/>
            <a:chExt cx="2209800" cy="1066800"/>
          </a:xfrm>
        </p:grpSpPr>
        <p:sp>
          <p:nvSpPr>
            <p:cNvPr id="36896" name="Rectangle 39"/>
            <p:cNvSpPr>
              <a:spLocks noChangeArrowheads="1"/>
            </p:cNvSpPr>
            <p:nvPr/>
          </p:nvSpPr>
          <p:spPr bwMode="auto">
            <a:xfrm>
              <a:off x="0" y="4038600"/>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Yes</a:t>
              </a:r>
            </a:p>
          </p:txBody>
        </p:sp>
        <p:sp>
          <p:nvSpPr>
            <p:cNvPr id="36897" name="Rectangle 39"/>
            <p:cNvSpPr>
              <a:spLocks noChangeArrowheads="1"/>
            </p:cNvSpPr>
            <p:nvPr/>
          </p:nvSpPr>
          <p:spPr bwMode="auto">
            <a:xfrm>
              <a:off x="1524000" y="403860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2800"/>
                <a:t>No</a:t>
              </a:r>
            </a:p>
          </p:txBody>
        </p:sp>
        <p:cxnSp>
          <p:nvCxnSpPr>
            <p:cNvPr id="36898" name="Straight Arrow Connector 75"/>
            <p:cNvCxnSpPr>
              <a:cxnSpLocks noChangeShapeType="1"/>
              <a:stCxn id="36900" idx="2"/>
              <a:endCxn id="36896" idx="0"/>
            </p:cNvCxnSpPr>
            <p:nvPr/>
          </p:nvCxnSpPr>
          <p:spPr bwMode="auto">
            <a:xfrm flipH="1">
              <a:off x="495300" y="3505200"/>
              <a:ext cx="723900" cy="5334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899" name="Straight Arrow Connector 77"/>
            <p:cNvCxnSpPr>
              <a:cxnSpLocks noChangeShapeType="1"/>
              <a:stCxn id="36900" idx="2"/>
              <a:endCxn id="36897" idx="0"/>
            </p:cNvCxnSpPr>
            <p:nvPr/>
          </p:nvCxnSpPr>
          <p:spPr bwMode="auto">
            <a:xfrm>
              <a:off x="1219200" y="3505200"/>
              <a:ext cx="647700" cy="5334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5" name="Group 124"/>
          <p:cNvGrpSpPr>
            <a:grpSpLocks/>
          </p:cNvGrpSpPr>
          <p:nvPr/>
        </p:nvGrpSpPr>
        <p:grpSpPr bwMode="auto">
          <a:xfrm>
            <a:off x="76200" y="4572000"/>
            <a:ext cx="2667000" cy="2133600"/>
            <a:chOff x="-152400" y="4572000"/>
            <a:chExt cx="2667000" cy="2133600"/>
          </a:xfrm>
        </p:grpSpPr>
        <p:sp>
          <p:nvSpPr>
            <p:cNvPr id="36893" name="Rectangle 7"/>
            <p:cNvSpPr>
              <a:spLocks noChangeArrowheads="1"/>
            </p:cNvSpPr>
            <p:nvPr/>
          </p:nvSpPr>
          <p:spPr bwMode="auto">
            <a:xfrm>
              <a:off x="-152400" y="5791200"/>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lnSpc>
                  <a:spcPct val="80000"/>
                </a:lnSpc>
                <a:spcBef>
                  <a:spcPct val="20000"/>
                </a:spcBef>
              </a:pPr>
              <a:r>
                <a:rPr lang="en-US" sz="2800"/>
                <a:t>Closed suction</a:t>
              </a:r>
            </a:p>
            <a:p>
              <a:pPr marL="342900" indent="-342900" eaLnBrk="1" hangingPunct="1">
                <a:lnSpc>
                  <a:spcPct val="80000"/>
                </a:lnSpc>
                <a:spcBef>
                  <a:spcPct val="20000"/>
                </a:spcBef>
              </a:pPr>
              <a:r>
                <a:rPr lang="en-US" sz="2800"/>
                <a:t>     drainage</a:t>
              </a:r>
            </a:p>
          </p:txBody>
        </p:sp>
        <p:cxnSp>
          <p:nvCxnSpPr>
            <p:cNvPr id="36894" name="Straight Arrow Connector 79"/>
            <p:cNvCxnSpPr>
              <a:cxnSpLocks noChangeShapeType="1"/>
            </p:cNvCxnSpPr>
            <p:nvPr/>
          </p:nvCxnSpPr>
          <p:spPr bwMode="auto">
            <a:xfrm rot="5400000">
              <a:off x="-75406" y="5180806"/>
              <a:ext cx="1219200" cy="1588"/>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895" name="Straight Arrow Connector 81"/>
            <p:cNvCxnSpPr>
              <a:cxnSpLocks noChangeShapeType="1"/>
            </p:cNvCxnSpPr>
            <p:nvPr/>
          </p:nvCxnSpPr>
          <p:spPr bwMode="auto">
            <a:xfrm rot="5400000">
              <a:off x="1219994" y="5180806"/>
              <a:ext cx="1219200" cy="1588"/>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6" name="Group 143"/>
          <p:cNvGrpSpPr>
            <a:grpSpLocks/>
          </p:cNvGrpSpPr>
          <p:nvPr/>
        </p:nvGrpSpPr>
        <p:grpSpPr bwMode="auto">
          <a:xfrm>
            <a:off x="4572000" y="2514600"/>
            <a:ext cx="2819400" cy="990600"/>
            <a:chOff x="4572000" y="2513804"/>
            <a:chExt cx="2819400" cy="991395"/>
          </a:xfrm>
        </p:grpSpPr>
        <p:sp>
          <p:nvSpPr>
            <p:cNvPr id="36891" name="Rectangle 28"/>
            <p:cNvSpPr>
              <a:spLocks noChangeArrowheads="1"/>
            </p:cNvSpPr>
            <p:nvPr/>
          </p:nvSpPr>
          <p:spPr bwMode="auto">
            <a:xfrm>
              <a:off x="4572000" y="2971799"/>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Duct injury?</a:t>
              </a:r>
            </a:p>
          </p:txBody>
        </p:sp>
        <p:cxnSp>
          <p:nvCxnSpPr>
            <p:cNvPr id="36892" name="Straight Arrow Connector 93"/>
            <p:cNvCxnSpPr>
              <a:cxnSpLocks noChangeShapeType="1"/>
              <a:stCxn id="36904" idx="2"/>
              <a:endCxn id="36891" idx="0"/>
            </p:cNvCxnSpPr>
            <p:nvPr/>
          </p:nvCxnSpPr>
          <p:spPr bwMode="auto">
            <a:xfrm>
              <a:off x="5978525" y="2513804"/>
              <a:ext cx="3175" cy="457995"/>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7" name="Group 132"/>
          <p:cNvGrpSpPr>
            <a:grpSpLocks/>
          </p:cNvGrpSpPr>
          <p:nvPr/>
        </p:nvGrpSpPr>
        <p:grpSpPr bwMode="auto">
          <a:xfrm>
            <a:off x="4572000" y="3505200"/>
            <a:ext cx="2819400" cy="1066800"/>
            <a:chOff x="4343400" y="3504404"/>
            <a:chExt cx="2819400" cy="1067596"/>
          </a:xfrm>
        </p:grpSpPr>
        <p:sp>
          <p:nvSpPr>
            <p:cNvPr id="36889" name="Rectangle 46"/>
            <p:cNvSpPr>
              <a:spLocks noChangeArrowheads="1"/>
            </p:cNvSpPr>
            <p:nvPr/>
          </p:nvSpPr>
          <p:spPr bwMode="auto">
            <a:xfrm>
              <a:off x="4343400" y="40386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Indeterminate	</a:t>
              </a:r>
            </a:p>
          </p:txBody>
        </p:sp>
        <p:cxnSp>
          <p:nvCxnSpPr>
            <p:cNvPr id="36890" name="Straight Arrow Connector 95"/>
            <p:cNvCxnSpPr>
              <a:cxnSpLocks noChangeShapeType="1"/>
              <a:stCxn id="36891" idx="2"/>
              <a:endCxn id="36889" idx="0"/>
            </p:cNvCxnSpPr>
            <p:nvPr/>
          </p:nvCxnSpPr>
          <p:spPr bwMode="auto">
            <a:xfrm>
              <a:off x="5753100" y="3504404"/>
              <a:ext cx="0" cy="534196"/>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cxnSp>
        <p:nvCxnSpPr>
          <p:cNvPr id="107" name="Straight Arrow Connector 106"/>
          <p:cNvCxnSpPr>
            <a:cxnSpLocks noChangeShapeType="1"/>
          </p:cNvCxnSpPr>
          <p:nvPr/>
        </p:nvCxnSpPr>
        <p:spPr bwMode="auto">
          <a:xfrm rot="5400000">
            <a:off x="2532063" y="4478337"/>
            <a:ext cx="1219200" cy="1406525"/>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nvGrpSpPr>
          <p:cNvPr id="8" name="Group 133"/>
          <p:cNvGrpSpPr>
            <a:grpSpLocks/>
          </p:cNvGrpSpPr>
          <p:nvPr/>
        </p:nvGrpSpPr>
        <p:grpSpPr bwMode="auto">
          <a:xfrm>
            <a:off x="2743200" y="4572000"/>
            <a:ext cx="3276600" cy="1676400"/>
            <a:chOff x="2514601" y="4572001"/>
            <a:chExt cx="3276599" cy="1676399"/>
          </a:xfrm>
        </p:grpSpPr>
        <p:sp>
          <p:nvSpPr>
            <p:cNvPr id="36886" name="Rectangle 56"/>
            <p:cNvSpPr>
              <a:spLocks noChangeArrowheads="1"/>
            </p:cNvSpPr>
            <p:nvPr/>
          </p:nvSpPr>
          <p:spPr bwMode="auto">
            <a:xfrm>
              <a:off x="3121025" y="5105400"/>
              <a:ext cx="2670175" cy="61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Low probability</a:t>
              </a:r>
            </a:p>
          </p:txBody>
        </p:sp>
        <p:cxnSp>
          <p:nvCxnSpPr>
            <p:cNvPr id="36887" name="Straight Arrow Connector 108"/>
            <p:cNvCxnSpPr>
              <a:cxnSpLocks noChangeShapeType="1"/>
              <a:stCxn id="36889" idx="2"/>
              <a:endCxn id="36886" idx="0"/>
            </p:cNvCxnSpPr>
            <p:nvPr/>
          </p:nvCxnSpPr>
          <p:spPr bwMode="auto">
            <a:xfrm flipH="1">
              <a:off x="4456112" y="4572001"/>
              <a:ext cx="1296988" cy="533399"/>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888" name="Straight Arrow Connector 112"/>
            <p:cNvCxnSpPr>
              <a:cxnSpLocks noChangeShapeType="1"/>
              <a:stCxn id="36886" idx="2"/>
              <a:endCxn id="36893" idx="3"/>
            </p:cNvCxnSpPr>
            <p:nvPr/>
          </p:nvCxnSpPr>
          <p:spPr bwMode="auto">
            <a:xfrm flipH="1">
              <a:off x="2514601" y="5715549"/>
              <a:ext cx="1941511" cy="532851"/>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9" name="Group 134"/>
          <p:cNvGrpSpPr>
            <a:grpSpLocks/>
          </p:cNvGrpSpPr>
          <p:nvPr/>
        </p:nvGrpSpPr>
        <p:grpSpPr bwMode="auto">
          <a:xfrm>
            <a:off x="5981700" y="4572000"/>
            <a:ext cx="2857500" cy="1447800"/>
            <a:chOff x="5753101" y="4572000"/>
            <a:chExt cx="2857499" cy="1447800"/>
          </a:xfrm>
        </p:grpSpPr>
        <p:sp>
          <p:nvSpPr>
            <p:cNvPr id="36883" name="Rectangle 56"/>
            <p:cNvSpPr>
              <a:spLocks noChangeArrowheads="1"/>
            </p:cNvSpPr>
            <p:nvPr/>
          </p:nvSpPr>
          <p:spPr bwMode="auto">
            <a:xfrm>
              <a:off x="5940425" y="5104851"/>
              <a:ext cx="2670175" cy="61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High probability</a:t>
              </a:r>
            </a:p>
          </p:txBody>
        </p:sp>
        <p:cxnSp>
          <p:nvCxnSpPr>
            <p:cNvPr id="36884" name="Straight Arrow Connector 110"/>
            <p:cNvCxnSpPr>
              <a:cxnSpLocks noChangeShapeType="1"/>
              <a:stCxn id="36889" idx="2"/>
              <a:endCxn id="36883" idx="0"/>
            </p:cNvCxnSpPr>
            <p:nvPr/>
          </p:nvCxnSpPr>
          <p:spPr bwMode="auto">
            <a:xfrm>
              <a:off x="5753101" y="4572000"/>
              <a:ext cx="1522411" cy="532851"/>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885" name="Straight Arrow Connector 114"/>
            <p:cNvCxnSpPr>
              <a:cxnSpLocks noChangeShapeType="1"/>
              <a:stCxn id="36883" idx="2"/>
              <a:endCxn id="36881" idx="0"/>
            </p:cNvCxnSpPr>
            <p:nvPr/>
          </p:nvCxnSpPr>
          <p:spPr bwMode="auto">
            <a:xfrm rot="5400000">
              <a:off x="6493669" y="5237956"/>
              <a:ext cx="304800" cy="1258888"/>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10" name="Group 135"/>
          <p:cNvGrpSpPr>
            <a:grpSpLocks/>
          </p:cNvGrpSpPr>
          <p:nvPr/>
        </p:nvGrpSpPr>
        <p:grpSpPr bwMode="auto">
          <a:xfrm>
            <a:off x="4340225" y="4305300"/>
            <a:ext cx="4267200" cy="2247900"/>
            <a:chOff x="4111625" y="4305300"/>
            <a:chExt cx="4267200" cy="2247900"/>
          </a:xfrm>
        </p:grpSpPr>
        <p:sp>
          <p:nvSpPr>
            <p:cNvPr id="36881" name="Rectangle 48"/>
            <p:cNvSpPr>
              <a:spLocks noChangeArrowheads="1"/>
            </p:cNvSpPr>
            <p:nvPr/>
          </p:nvSpPr>
          <p:spPr bwMode="auto">
            <a:xfrm>
              <a:off x="4111625" y="6019800"/>
              <a:ext cx="381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lnSpc>
                  <a:spcPct val="80000"/>
                </a:lnSpc>
                <a:spcBef>
                  <a:spcPct val="20000"/>
                </a:spcBef>
              </a:pPr>
              <a:r>
                <a:rPr lang="en-US" sz="2800"/>
                <a:t>Distal pancreatectomy</a:t>
              </a:r>
            </a:p>
          </p:txBody>
        </p:sp>
        <p:cxnSp>
          <p:nvCxnSpPr>
            <p:cNvPr id="36882" name="Elbow Connector 116"/>
            <p:cNvCxnSpPr>
              <a:cxnSpLocks noChangeShapeType="1"/>
              <a:stCxn id="36878" idx="3"/>
              <a:endCxn id="36881" idx="3"/>
            </p:cNvCxnSpPr>
            <p:nvPr/>
          </p:nvCxnSpPr>
          <p:spPr bwMode="auto">
            <a:xfrm flipH="1">
              <a:off x="7921625" y="4305300"/>
              <a:ext cx="457200" cy="1981200"/>
            </a:xfrm>
            <a:prstGeom prst="bentConnector3">
              <a:avLst>
                <a:gd name="adj1" fmla="val -50000"/>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11" name="Group 130"/>
          <p:cNvGrpSpPr>
            <a:grpSpLocks/>
          </p:cNvGrpSpPr>
          <p:nvPr/>
        </p:nvGrpSpPr>
        <p:grpSpPr bwMode="auto">
          <a:xfrm>
            <a:off x="3502025" y="3505200"/>
            <a:ext cx="5105400" cy="1066800"/>
            <a:chOff x="3273425" y="3505200"/>
            <a:chExt cx="5105400" cy="1066800"/>
          </a:xfrm>
        </p:grpSpPr>
        <p:sp>
          <p:nvSpPr>
            <p:cNvPr id="36877" name="Rectangle 21"/>
            <p:cNvSpPr>
              <a:spLocks noChangeArrowheads="1"/>
            </p:cNvSpPr>
            <p:nvPr/>
          </p:nvSpPr>
          <p:spPr bwMode="auto">
            <a:xfrm>
              <a:off x="3273425" y="403860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No</a:t>
              </a:r>
            </a:p>
          </p:txBody>
        </p:sp>
        <p:sp>
          <p:nvSpPr>
            <p:cNvPr id="36878" name="Rectangle 55"/>
            <p:cNvSpPr>
              <a:spLocks noChangeArrowheads="1"/>
            </p:cNvSpPr>
            <p:nvPr/>
          </p:nvSpPr>
          <p:spPr bwMode="auto">
            <a:xfrm>
              <a:off x="7467600" y="4038600"/>
              <a:ext cx="9112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a:t>Yes</a:t>
              </a:r>
            </a:p>
          </p:txBody>
        </p:sp>
        <p:cxnSp>
          <p:nvCxnSpPr>
            <p:cNvPr id="36879" name="Straight Arrow Connector 127"/>
            <p:cNvCxnSpPr>
              <a:cxnSpLocks noChangeShapeType="1"/>
              <a:stCxn id="36891" idx="2"/>
              <a:endCxn id="36877" idx="0"/>
            </p:cNvCxnSpPr>
            <p:nvPr/>
          </p:nvCxnSpPr>
          <p:spPr bwMode="auto">
            <a:xfrm flipH="1">
              <a:off x="3616325" y="3505200"/>
              <a:ext cx="2136775" cy="5334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36880" name="Straight Arrow Connector 129"/>
            <p:cNvCxnSpPr>
              <a:cxnSpLocks noChangeShapeType="1"/>
              <a:stCxn id="36891" idx="2"/>
              <a:endCxn id="36878" idx="0"/>
            </p:cNvCxnSpPr>
            <p:nvPr/>
          </p:nvCxnSpPr>
          <p:spPr bwMode="auto">
            <a:xfrm>
              <a:off x="5753100" y="3505200"/>
              <a:ext cx="2170113" cy="533400"/>
            </a:xfrm>
            <a:prstGeom prst="straightConnector1">
              <a:avLst/>
            </a:prstGeom>
            <a:noFill/>
            <a:ln w="19050">
              <a:solidFill>
                <a:srgbClr val="66FFFF"/>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up)">
                                      <p:cBhvr>
                                        <p:cTn id="37" dur="500"/>
                                        <p:tgtEl>
                                          <p:spTgt spid="10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up)">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Indicators of Ductal Injury </a:t>
            </a:r>
          </a:p>
        </p:txBody>
      </p:sp>
      <p:sp>
        <p:nvSpPr>
          <p:cNvPr id="38914" name="Rectangle 3"/>
          <p:cNvSpPr>
            <a:spLocks noGrp="1" noChangeArrowheads="1"/>
          </p:cNvSpPr>
          <p:nvPr>
            <p:ph type="body" idx="1"/>
          </p:nvPr>
        </p:nvSpPr>
        <p:spPr/>
        <p:txBody>
          <a:bodyPr/>
          <a:lstStyle/>
          <a:p>
            <a:pPr>
              <a:lnSpc>
                <a:spcPct val="90000"/>
              </a:lnSpc>
              <a:spcAft>
                <a:spcPts val="3000"/>
              </a:spcAft>
              <a:buClr>
                <a:srgbClr val="FF0080"/>
              </a:buClr>
            </a:pPr>
            <a:r>
              <a:rPr lang="en-US" sz="3200">
                <a:latin typeface="Arial" charset="0"/>
                <a:ea typeface="ＭＳ Ｐゴシック" charset="0"/>
                <a:cs typeface="ＭＳ Ｐゴシック" charset="0"/>
              </a:rPr>
              <a:t>Direct visualization of the duct</a:t>
            </a:r>
          </a:p>
          <a:p>
            <a:pPr>
              <a:lnSpc>
                <a:spcPct val="90000"/>
              </a:lnSpc>
              <a:spcAft>
                <a:spcPts val="3000"/>
              </a:spcAft>
              <a:buClr>
                <a:srgbClr val="FF0080"/>
              </a:buClr>
            </a:pPr>
            <a:r>
              <a:rPr lang="en-US" sz="3200">
                <a:latin typeface="Arial" charset="0"/>
                <a:ea typeface="ＭＳ Ｐゴシック" charset="0"/>
                <a:cs typeface="ＭＳ Ｐゴシック" charset="0"/>
              </a:rPr>
              <a:t>Complete transection</a:t>
            </a:r>
          </a:p>
          <a:p>
            <a:pPr>
              <a:lnSpc>
                <a:spcPct val="90000"/>
              </a:lnSpc>
              <a:spcAft>
                <a:spcPts val="3000"/>
              </a:spcAft>
              <a:buClr>
                <a:srgbClr val="FF0080"/>
              </a:buClr>
            </a:pPr>
            <a:r>
              <a:rPr lang="en-US" sz="3200">
                <a:latin typeface="Arial" charset="0"/>
                <a:ea typeface="ＭＳ Ｐゴシック" charset="0"/>
                <a:cs typeface="ＭＳ Ｐゴシック" charset="0"/>
              </a:rPr>
              <a:t>Laceration of &gt; one-half of the gland</a:t>
            </a:r>
          </a:p>
          <a:p>
            <a:pPr>
              <a:lnSpc>
                <a:spcPct val="90000"/>
              </a:lnSpc>
              <a:spcAft>
                <a:spcPts val="3000"/>
              </a:spcAft>
              <a:buClr>
                <a:srgbClr val="FF0080"/>
              </a:buClr>
            </a:pPr>
            <a:r>
              <a:rPr lang="en-US" sz="3200">
                <a:latin typeface="Arial" charset="0"/>
                <a:ea typeface="ＭＳ Ｐゴシック" charset="0"/>
                <a:cs typeface="ＭＳ Ｐゴシック" charset="0"/>
              </a:rPr>
              <a:t>Severe maceration</a:t>
            </a:r>
          </a:p>
          <a:p>
            <a:pPr>
              <a:lnSpc>
                <a:spcPct val="90000"/>
              </a:lnSpc>
              <a:spcAft>
                <a:spcPts val="3000"/>
              </a:spcAft>
              <a:buClr>
                <a:srgbClr val="FF0080"/>
              </a:buClr>
            </a:pPr>
            <a:r>
              <a:rPr lang="en-US" sz="3200">
                <a:latin typeface="Arial" charset="0"/>
                <a:ea typeface="ＭＳ Ｐゴシック" charset="0"/>
                <a:cs typeface="ＭＳ Ｐゴシック" charset="0"/>
              </a:rPr>
              <a:t>Leakage of pancreatic fluid </a:t>
            </a:r>
            <a:r>
              <a:rPr lang="en-US" sz="3000">
                <a:solidFill>
                  <a:srgbClr val="00FFFF"/>
                </a:solidFill>
                <a:latin typeface="Arial" charset="0"/>
                <a:ea typeface="ＭＳ Ｐゴシック" charset="0"/>
                <a:cs typeface="ＭＳ Ｐゴシック" charset="0"/>
              </a:rPr>
              <a:t> </a:t>
            </a:r>
          </a:p>
          <a:p>
            <a:pPr lvl="1">
              <a:lnSpc>
                <a:spcPct val="90000"/>
              </a:lnSpc>
              <a:spcAft>
                <a:spcPts val="3000"/>
              </a:spcAft>
            </a:pPr>
            <a:endParaRPr lang="en-US" sz="3000">
              <a:latin typeface="Arial" charset="0"/>
              <a:ea typeface="ＭＳ Ｐゴシック" charset="0"/>
            </a:endParaRPr>
          </a:p>
        </p:txBody>
      </p:sp>
      <p:sp>
        <p:nvSpPr>
          <p:cNvPr id="38915"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355600"/>
            <a:ext cx="9144000" cy="1143000"/>
          </a:xfrm>
        </p:spPr>
        <p:txBody>
          <a:bodyPr/>
          <a:lstStyle/>
          <a:p>
            <a:pPr eaLnBrk="1" hangingPunct="1"/>
            <a:r>
              <a:rPr lang="en-US">
                <a:solidFill>
                  <a:srgbClr val="FFFF66"/>
                </a:solidFill>
                <a:latin typeface="Arial" charset="0"/>
                <a:ea typeface="ＭＳ Ｐゴシック" charset="0"/>
                <a:cs typeface="ＭＳ Ｐゴシック" charset="0"/>
              </a:rPr>
              <a:t>Study Population</a:t>
            </a:r>
          </a:p>
        </p:txBody>
      </p:sp>
      <p:sp>
        <p:nvSpPr>
          <p:cNvPr id="39938" name="Line 3"/>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9" name="Text Box 4"/>
          <p:cNvSpPr txBox="1">
            <a:spLocks noChangeArrowheads="1"/>
          </p:cNvSpPr>
          <p:nvPr/>
        </p:nvSpPr>
        <p:spPr bwMode="auto">
          <a:xfrm>
            <a:off x="0" y="2071688"/>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t>245 Patients</a:t>
            </a:r>
          </a:p>
        </p:txBody>
      </p:sp>
      <p:grpSp>
        <p:nvGrpSpPr>
          <p:cNvPr id="39940" name="Group 19"/>
          <p:cNvGrpSpPr>
            <a:grpSpLocks/>
          </p:cNvGrpSpPr>
          <p:nvPr/>
        </p:nvGrpSpPr>
        <p:grpSpPr bwMode="auto">
          <a:xfrm>
            <a:off x="533400" y="2697163"/>
            <a:ext cx="4051300" cy="3246437"/>
            <a:chOff x="336" y="1546"/>
            <a:chExt cx="2552" cy="2045"/>
          </a:xfrm>
        </p:grpSpPr>
        <p:sp>
          <p:nvSpPr>
            <p:cNvPr id="39947" name="Text Box 9"/>
            <p:cNvSpPr txBox="1">
              <a:spLocks noChangeArrowheads="1"/>
            </p:cNvSpPr>
            <p:nvPr/>
          </p:nvSpPr>
          <p:spPr bwMode="auto">
            <a:xfrm>
              <a:off x="336" y="3226"/>
              <a:ext cx="18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t>87 Proximal</a:t>
              </a:r>
            </a:p>
          </p:txBody>
        </p:sp>
        <p:sp>
          <p:nvSpPr>
            <p:cNvPr id="39948" name="Line 10"/>
            <p:cNvSpPr>
              <a:spLocks noChangeShapeType="1"/>
            </p:cNvSpPr>
            <p:nvPr/>
          </p:nvSpPr>
          <p:spPr bwMode="auto">
            <a:xfrm flipH="1">
              <a:off x="1400" y="1546"/>
              <a:ext cx="1488" cy="1584"/>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41" name="Group 20"/>
          <p:cNvGrpSpPr>
            <a:grpSpLocks/>
          </p:cNvGrpSpPr>
          <p:nvPr/>
        </p:nvGrpSpPr>
        <p:grpSpPr bwMode="auto">
          <a:xfrm>
            <a:off x="4572000" y="2697163"/>
            <a:ext cx="4038600" cy="3246437"/>
            <a:chOff x="2880" y="1546"/>
            <a:chExt cx="2544" cy="2045"/>
          </a:xfrm>
        </p:grpSpPr>
        <p:sp>
          <p:nvSpPr>
            <p:cNvPr id="39945" name="Text Box 12"/>
            <p:cNvSpPr txBox="1">
              <a:spLocks noChangeArrowheads="1"/>
            </p:cNvSpPr>
            <p:nvPr/>
          </p:nvSpPr>
          <p:spPr bwMode="auto">
            <a:xfrm>
              <a:off x="3312" y="3226"/>
              <a:ext cx="211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FFFFF"/>
                  </a:solidFill>
                </a:rPr>
                <a:t>123 Distal</a:t>
              </a:r>
            </a:p>
          </p:txBody>
        </p:sp>
        <p:sp>
          <p:nvSpPr>
            <p:cNvPr id="39946" name="Line 13"/>
            <p:cNvSpPr>
              <a:spLocks noChangeShapeType="1"/>
            </p:cNvSpPr>
            <p:nvPr/>
          </p:nvSpPr>
          <p:spPr bwMode="auto">
            <a:xfrm>
              <a:off x="2880" y="1546"/>
              <a:ext cx="1488" cy="1584"/>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42" name="Group 22"/>
          <p:cNvGrpSpPr>
            <a:grpSpLocks/>
          </p:cNvGrpSpPr>
          <p:nvPr/>
        </p:nvGrpSpPr>
        <p:grpSpPr bwMode="auto">
          <a:xfrm>
            <a:off x="0" y="2697163"/>
            <a:ext cx="9144000" cy="2103437"/>
            <a:chOff x="0" y="1776"/>
            <a:chExt cx="5760" cy="1325"/>
          </a:xfrm>
        </p:grpSpPr>
        <p:sp>
          <p:nvSpPr>
            <p:cNvPr id="39943" name="Text Box 23"/>
            <p:cNvSpPr txBox="1">
              <a:spLocks noChangeArrowheads="1"/>
            </p:cNvSpPr>
            <p:nvPr/>
          </p:nvSpPr>
          <p:spPr bwMode="auto">
            <a:xfrm>
              <a:off x="0" y="2736"/>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FFFFF"/>
                  </a:solidFill>
                </a:rPr>
                <a:t>35 Deaths</a:t>
              </a:r>
            </a:p>
          </p:txBody>
        </p:sp>
        <p:sp>
          <p:nvSpPr>
            <p:cNvPr id="39944" name="Line 24"/>
            <p:cNvSpPr>
              <a:spLocks noChangeShapeType="1"/>
            </p:cNvSpPr>
            <p:nvPr/>
          </p:nvSpPr>
          <p:spPr bwMode="auto">
            <a:xfrm>
              <a:off x="2880" y="1776"/>
              <a:ext cx="0" cy="864"/>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Study Population </a:t>
            </a:r>
          </a:p>
        </p:txBody>
      </p:sp>
      <p:graphicFrame>
        <p:nvGraphicFramePr>
          <p:cNvPr id="217332" name="Group 244"/>
          <p:cNvGraphicFramePr>
            <a:graphicFrameLocks noGrp="1"/>
          </p:cNvGraphicFramePr>
          <p:nvPr>
            <p:ph type="tbl" idx="1"/>
          </p:nvPr>
        </p:nvGraphicFramePr>
        <p:xfrm>
          <a:off x="304800" y="1752600"/>
          <a:ext cx="8458200" cy="4937126"/>
        </p:xfrm>
        <a:graphic>
          <a:graphicData uri="http://schemas.openxmlformats.org/drawingml/2006/table">
            <a:tbl>
              <a:tblPr/>
              <a:tblGrid>
                <a:gridCol w="2819400"/>
                <a:gridCol w="2819400"/>
                <a:gridCol w="2819400"/>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2"/>
                          </a:solidFill>
                          <a:effectLst/>
                          <a:latin typeface="Arial" pitchFamily="-106" charset="0"/>
                          <a:ea typeface="ＭＳ Ｐゴシック" pitchFamily="-106" charset="-128"/>
                          <a:cs typeface="ＭＳ Ｐゴシック" pitchFamily="-106" charset="-128"/>
                        </a:rPr>
                        <a:t>ALG</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hlink"/>
                          </a:solidFill>
                          <a:effectLst/>
                          <a:latin typeface="Arial" pitchFamily="-106" charset="0"/>
                          <a:ea typeface="ＭＳ Ｐゴシック" pitchFamily="-106" charset="-128"/>
                          <a:cs typeface="ＭＳ Ｐゴシック" pitchFamily="-106" charset="-128"/>
                        </a:rPr>
                        <a:t>PS</a:t>
                      </a:r>
                    </a:p>
                  </a:txBody>
                  <a:tcPr anchor="ctr" horzOverflow="overflow">
                    <a:lnL>
                      <a:noFill/>
                    </a:lnL>
                    <a:lnR>
                      <a:noFill/>
                    </a:lnR>
                    <a:lnT>
                      <a:noFill/>
                    </a:lnT>
                    <a:lnB>
                      <a:noFill/>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rPr>
                        <a:t>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31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30</a:t>
                      </a:r>
                    </a:p>
                  </a:txBody>
                  <a:tcPr anchor="ctr" horzOverflow="overflow">
                    <a:lnL>
                      <a:noFill/>
                    </a:lnL>
                    <a:lnR>
                      <a:noFill/>
                    </a:lnR>
                    <a:lnT>
                      <a:noFill/>
                    </a:lnT>
                    <a:lnB>
                      <a:noFill/>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Male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80%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pitchFamily="-106" charset="0"/>
                          <a:ea typeface="ＭＳ Ｐゴシック" pitchFamily="-106" charset="-128"/>
                          <a:cs typeface="ＭＳ Ｐゴシック" pitchFamily="-106" charset="-128"/>
                        </a:rPr>
                        <a:t>79%</a:t>
                      </a:r>
                    </a:p>
                  </a:txBody>
                  <a:tcPr anchor="ctr" horzOverflow="overflow">
                    <a:lnL>
                      <a:noFill/>
                    </a:lnL>
                    <a:lnR>
                      <a:noFill/>
                    </a:lnR>
                    <a:lnT>
                      <a:noFill/>
                    </a:lnT>
                    <a:lnB>
                      <a:noFill/>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pitchFamily="-106" charset="0"/>
                          <a:ea typeface="ＭＳ Ｐゴシック" pitchFamily="-106" charset="-128"/>
                          <a:cs typeface="ＭＳ Ｐゴシック" pitchFamily="-106" charset="-128"/>
                        </a:rPr>
                        <a:t>Penetrating</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rPr>
                        <a:t>69%</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rPr>
                        <a:t>81%</a:t>
                      </a:r>
                    </a:p>
                  </a:txBody>
                  <a:tcPr anchor="ctr" horzOverflow="overflow">
                    <a:lnL>
                      <a:noFill/>
                    </a:lnL>
                    <a:lnR>
                      <a:noFill/>
                    </a:lnR>
                    <a:lnT>
                      <a:noFill/>
                    </a:lnT>
                    <a:lnB>
                      <a:noFill/>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pitchFamily="-106" charset="0"/>
                          <a:ea typeface="ＭＳ Ｐゴシック" pitchFamily="-106" charset="-128"/>
                          <a:cs typeface="ＭＳ Ｐゴシック" pitchFamily="-106" charset="-128"/>
                        </a:rPr>
                        <a:t>ISS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27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21</a:t>
                      </a:r>
                    </a:p>
                  </a:txBody>
                  <a:tcPr anchor="ctr" horzOverflow="overflow">
                    <a:lnL>
                      <a:noFill/>
                    </a:lnL>
                    <a:lnR>
                      <a:noFill/>
                    </a:lnR>
                    <a:lnT>
                      <a:noFill/>
                    </a:lnT>
                    <a:lnB>
                      <a:noFill/>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pitchFamily="-106" charset="0"/>
                          <a:ea typeface="ＭＳ Ｐゴシック" pitchFamily="-106" charset="-128"/>
                          <a:cs typeface="ＭＳ Ｐゴシック" pitchFamily="-106" charset="-128"/>
                        </a:rPr>
                        <a:t>24h Trans</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pitchFamily="-106" charset="0"/>
                          <a:ea typeface="ＭＳ Ｐゴシック" pitchFamily="-106" charset="-128"/>
                          <a:cs typeface="ＭＳ Ｐゴシック" pitchFamily="-106" charset="-128"/>
                        </a:rPr>
                        <a:t>10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106" charset="0"/>
                          <a:ea typeface="ＭＳ Ｐゴシック" pitchFamily="-106" charset="-128"/>
                          <a:cs typeface="ＭＳ Ｐゴシック" pitchFamily="-106" charset="-128"/>
                        </a:rPr>
                        <a:t>8.3</a:t>
                      </a:r>
                    </a:p>
                  </a:txBody>
                  <a:tcPr anchor="ctr" horzOverflow="overflow">
                    <a:lnL>
                      <a:noFill/>
                    </a:lnL>
                    <a:lnR>
                      <a:noFill/>
                    </a:lnR>
                    <a:lnT>
                      <a:noFill/>
                    </a:lnT>
                    <a:lnB>
                      <a:noFill/>
                    </a:lnB>
                    <a:lnTlToBr>
                      <a:noFill/>
                    </a:lnTlToBr>
                    <a:lnBlToTr>
                      <a:noFill/>
                    </a:lnBlToTr>
                    <a:noFill/>
                  </a:tcPr>
                </a:tc>
              </a:tr>
            </a:tbl>
          </a:graphicData>
        </a:graphic>
      </p:graphicFrame>
      <p:sp>
        <p:nvSpPr>
          <p:cNvPr id="42005"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0" y="355600"/>
            <a:ext cx="9144000" cy="1143000"/>
          </a:xfrm>
        </p:spPr>
        <p:txBody>
          <a:bodyPr/>
          <a:lstStyle/>
          <a:p>
            <a:pPr eaLnBrk="1" hangingPunct="1"/>
            <a:r>
              <a:rPr lang="en-US">
                <a:solidFill>
                  <a:srgbClr val="FFFF66"/>
                </a:solidFill>
                <a:latin typeface="Arial" charset="0"/>
                <a:ea typeface="ＭＳ Ｐゴシック" charset="0"/>
                <a:cs typeface="ＭＳ Ｐゴシック" charset="0"/>
              </a:rPr>
              <a:t>Ductal Injury</a:t>
            </a:r>
          </a:p>
        </p:txBody>
      </p:sp>
      <p:sp>
        <p:nvSpPr>
          <p:cNvPr id="43010" name="Line 3"/>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25"/>
          <p:cNvGrpSpPr>
            <a:grpSpLocks/>
          </p:cNvGrpSpPr>
          <p:nvPr/>
        </p:nvGrpSpPr>
        <p:grpSpPr bwMode="auto">
          <a:xfrm>
            <a:off x="0" y="2514600"/>
            <a:ext cx="9144000" cy="1889125"/>
            <a:chOff x="0" y="2514600"/>
            <a:chExt cx="9144000" cy="1889125"/>
          </a:xfrm>
        </p:grpSpPr>
        <p:sp>
          <p:nvSpPr>
            <p:cNvPr id="43025" name="Text Box 4"/>
            <p:cNvSpPr txBox="1">
              <a:spLocks noChangeArrowheads="1"/>
            </p:cNvSpPr>
            <p:nvPr/>
          </p:nvSpPr>
          <p:spPr bwMode="auto">
            <a:xfrm>
              <a:off x="0" y="3824287"/>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t>66 Indeterminate Injury</a:t>
              </a:r>
            </a:p>
          </p:txBody>
        </p:sp>
        <p:sp>
          <p:nvSpPr>
            <p:cNvPr id="43026" name="Line 7"/>
            <p:cNvSpPr>
              <a:spLocks noChangeShapeType="1"/>
            </p:cNvSpPr>
            <p:nvPr/>
          </p:nvSpPr>
          <p:spPr bwMode="auto">
            <a:xfrm>
              <a:off x="4572000" y="2514600"/>
              <a:ext cx="0" cy="130175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9" name="Text Box 4"/>
          <p:cNvSpPr txBox="1">
            <a:spLocks noChangeArrowheads="1"/>
          </p:cNvSpPr>
          <p:nvPr/>
        </p:nvSpPr>
        <p:spPr bwMode="auto">
          <a:xfrm>
            <a:off x="0" y="1905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t>123 Distal Injury</a:t>
            </a:r>
          </a:p>
        </p:txBody>
      </p:sp>
      <p:grpSp>
        <p:nvGrpSpPr>
          <p:cNvPr id="3" name="Group 29"/>
          <p:cNvGrpSpPr>
            <a:grpSpLocks/>
          </p:cNvGrpSpPr>
          <p:nvPr/>
        </p:nvGrpSpPr>
        <p:grpSpPr bwMode="auto">
          <a:xfrm>
            <a:off x="381000" y="4449763"/>
            <a:ext cx="4197350" cy="2090737"/>
            <a:chOff x="381000" y="4220586"/>
            <a:chExt cx="4197350" cy="2091475"/>
          </a:xfrm>
        </p:grpSpPr>
        <p:sp>
          <p:nvSpPr>
            <p:cNvPr id="43023" name="Text Box 9"/>
            <p:cNvSpPr txBox="1">
              <a:spLocks noChangeArrowheads="1"/>
            </p:cNvSpPr>
            <p:nvPr/>
          </p:nvSpPr>
          <p:spPr bwMode="auto">
            <a:xfrm>
              <a:off x="381000" y="5727124"/>
              <a:ext cx="3810000" cy="5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FFFFF"/>
                  </a:solidFill>
                </a:rPr>
                <a:t> 34 Low Probability</a:t>
              </a:r>
            </a:p>
          </p:txBody>
        </p:sp>
        <p:sp>
          <p:nvSpPr>
            <p:cNvPr id="43024" name="Line 10"/>
            <p:cNvSpPr>
              <a:spLocks noChangeShapeType="1"/>
            </p:cNvSpPr>
            <p:nvPr/>
          </p:nvSpPr>
          <p:spPr bwMode="auto">
            <a:xfrm flipH="1">
              <a:off x="2863850" y="4220586"/>
              <a:ext cx="1714500" cy="129540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31"/>
          <p:cNvGrpSpPr>
            <a:grpSpLocks/>
          </p:cNvGrpSpPr>
          <p:nvPr/>
        </p:nvGrpSpPr>
        <p:grpSpPr bwMode="auto">
          <a:xfrm>
            <a:off x="4565650" y="4449763"/>
            <a:ext cx="4121150" cy="2103437"/>
            <a:chOff x="4565650" y="4220586"/>
            <a:chExt cx="4121150" cy="2104174"/>
          </a:xfrm>
        </p:grpSpPr>
        <p:sp>
          <p:nvSpPr>
            <p:cNvPr id="43021" name="Text Box 12"/>
            <p:cNvSpPr txBox="1">
              <a:spLocks noChangeArrowheads="1"/>
            </p:cNvSpPr>
            <p:nvPr/>
          </p:nvSpPr>
          <p:spPr bwMode="auto">
            <a:xfrm>
              <a:off x="4876800" y="5739824"/>
              <a:ext cx="3810000" cy="58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FFFFF"/>
                  </a:solidFill>
                </a:rPr>
                <a:t>32 High Probability</a:t>
              </a:r>
            </a:p>
          </p:txBody>
        </p:sp>
        <p:sp>
          <p:nvSpPr>
            <p:cNvPr id="43022" name="Line 13"/>
            <p:cNvSpPr>
              <a:spLocks noChangeShapeType="1"/>
            </p:cNvSpPr>
            <p:nvPr/>
          </p:nvSpPr>
          <p:spPr bwMode="auto">
            <a:xfrm>
              <a:off x="4565650" y="4220586"/>
              <a:ext cx="1714500" cy="129540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28"/>
          <p:cNvGrpSpPr>
            <a:grpSpLocks/>
          </p:cNvGrpSpPr>
          <p:nvPr/>
        </p:nvGrpSpPr>
        <p:grpSpPr bwMode="auto">
          <a:xfrm>
            <a:off x="6248400" y="1905000"/>
            <a:ext cx="3124200" cy="584200"/>
            <a:chOff x="6324600" y="3580827"/>
            <a:chExt cx="3124200" cy="585353"/>
          </a:xfrm>
        </p:grpSpPr>
        <p:sp>
          <p:nvSpPr>
            <p:cNvPr id="43019" name="Text Box 9"/>
            <p:cNvSpPr txBox="1">
              <a:spLocks noChangeArrowheads="1"/>
            </p:cNvSpPr>
            <p:nvPr/>
          </p:nvSpPr>
          <p:spPr bwMode="auto">
            <a:xfrm>
              <a:off x="6781800" y="3580827"/>
              <a:ext cx="2667000" cy="58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7F7F7"/>
                  </a:solidFill>
                </a:rPr>
                <a:t> </a:t>
              </a:r>
              <a:r>
                <a:rPr lang="en-US">
                  <a:solidFill>
                    <a:srgbClr val="FFFFFF"/>
                  </a:solidFill>
                </a:rPr>
                <a:t>29 + Injury</a:t>
              </a:r>
            </a:p>
          </p:txBody>
        </p:sp>
        <p:cxnSp>
          <p:nvCxnSpPr>
            <p:cNvPr id="43020" name="Straight Arrow Connector 22"/>
            <p:cNvCxnSpPr>
              <a:cxnSpLocks noChangeShapeType="1"/>
            </p:cNvCxnSpPr>
            <p:nvPr/>
          </p:nvCxnSpPr>
          <p:spPr bwMode="auto">
            <a:xfrm>
              <a:off x="6324600" y="3885624"/>
              <a:ext cx="762000" cy="1588"/>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 name="Group 27"/>
          <p:cNvGrpSpPr>
            <a:grpSpLocks/>
          </p:cNvGrpSpPr>
          <p:nvPr/>
        </p:nvGrpSpPr>
        <p:grpSpPr bwMode="auto">
          <a:xfrm>
            <a:off x="-228600" y="1905000"/>
            <a:ext cx="3200400" cy="584200"/>
            <a:chOff x="-228600" y="3580827"/>
            <a:chExt cx="3200401" cy="585353"/>
          </a:xfrm>
        </p:grpSpPr>
        <p:sp>
          <p:nvSpPr>
            <p:cNvPr id="43017" name="Text Box 9"/>
            <p:cNvSpPr txBox="1">
              <a:spLocks noChangeArrowheads="1"/>
            </p:cNvSpPr>
            <p:nvPr/>
          </p:nvSpPr>
          <p:spPr bwMode="auto">
            <a:xfrm>
              <a:off x="-228600" y="3580827"/>
              <a:ext cx="2590800" cy="58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a:spcBef>
                  <a:spcPct val="50000"/>
                </a:spcBef>
              </a:pPr>
              <a:r>
                <a:rPr lang="en-US">
                  <a:solidFill>
                    <a:srgbClr val="F7F7F7"/>
                  </a:solidFill>
                </a:rPr>
                <a:t> </a:t>
              </a:r>
              <a:r>
                <a:rPr lang="en-US"/>
                <a:t>28 - Injury</a:t>
              </a:r>
            </a:p>
          </p:txBody>
        </p:sp>
        <p:cxnSp>
          <p:nvCxnSpPr>
            <p:cNvPr id="43018" name="Straight Arrow Connector 24"/>
            <p:cNvCxnSpPr>
              <a:cxnSpLocks noChangeShapeType="1"/>
            </p:cNvCxnSpPr>
            <p:nvPr/>
          </p:nvCxnSpPr>
          <p:spPr bwMode="auto">
            <a:xfrm rot="10800000">
              <a:off x="2286001" y="3885928"/>
              <a:ext cx="685800" cy="1588"/>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Study Population </a:t>
            </a:r>
          </a:p>
        </p:txBody>
      </p:sp>
      <p:graphicFrame>
        <p:nvGraphicFramePr>
          <p:cNvPr id="218268" name="Group 156"/>
          <p:cNvGraphicFramePr>
            <a:graphicFrameLocks noGrp="1"/>
          </p:cNvGraphicFramePr>
          <p:nvPr>
            <p:ph type="tbl" idx="1"/>
          </p:nvPr>
        </p:nvGraphicFramePr>
        <p:xfrm>
          <a:off x="304800" y="1981200"/>
          <a:ext cx="8458200" cy="4191000"/>
        </p:xfrm>
        <a:graphic>
          <a:graphicData uri="http://schemas.openxmlformats.org/drawingml/2006/table">
            <a:tbl>
              <a:tblPr/>
              <a:tblGrid>
                <a:gridCol w="3733800"/>
                <a:gridCol w="2438400"/>
                <a:gridCol w="2286000"/>
              </a:tblGrid>
              <a:tr h="104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2"/>
                          </a:solidFill>
                          <a:effectLst/>
                          <a:latin typeface="Arial" charset="0"/>
                          <a:ea typeface="ＭＳ Ｐゴシック" pitchFamily="-106" charset="-128"/>
                        </a:rPr>
                        <a:t>ALG</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hlink"/>
                          </a:solidFill>
                          <a:effectLst/>
                          <a:latin typeface="Arial" charset="0"/>
                          <a:ea typeface="ＭＳ Ｐゴシック" pitchFamily="-106" charset="-128"/>
                        </a:rPr>
                        <a:t>PS</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r>
              <a:tr h="1049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Proximal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87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37</a:t>
                      </a:r>
                    </a:p>
                  </a:txBody>
                  <a:tcPr anchor="ctr" horzOverflow="overflow">
                    <a:lnL>
                      <a:noFill/>
                    </a:lnL>
                    <a:lnR>
                      <a:noFill/>
                    </a:lnR>
                    <a:lnT>
                      <a:noFill/>
                    </a:lnT>
                    <a:lnB>
                      <a:noFill/>
                    </a:lnB>
                    <a:lnTlToBr>
                      <a:noFill/>
                    </a:lnTlToBr>
                    <a:lnBlToTr>
                      <a:noFill/>
                    </a:lnBlToTr>
                    <a:noFill/>
                  </a:tcPr>
                </a:tc>
              </a:tr>
              <a:tr h="1049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Distal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62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33</a:t>
                      </a:r>
                    </a:p>
                  </a:txBody>
                  <a:tcPr anchor="ctr" horzOverflow="overflow">
                    <a:lnL>
                      <a:noFill/>
                    </a:lnL>
                    <a:lnR>
                      <a:noFill/>
                    </a:lnR>
                    <a:lnT>
                      <a:noFill/>
                    </a:lnT>
                    <a:lnB>
                      <a:noFill/>
                    </a:lnB>
                    <a:lnTlToBr>
                      <a:noFill/>
                    </a:lnTlToBr>
                    <a:lnBlToTr>
                      <a:noFill/>
                    </a:lnBlToTr>
                    <a:noFill/>
                  </a:tcPr>
                </a:tc>
              </a:tr>
              <a:tr h="104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Distal Resection</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61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52</a:t>
                      </a:r>
                    </a:p>
                  </a:txBody>
                  <a:tcPr anchor="ctr" horzOverflow="overflow">
                    <a:lnL>
                      <a:noFill/>
                    </a:lnL>
                    <a:lnR>
                      <a:noFill/>
                    </a:lnR>
                    <a:lnT>
                      <a:noFill/>
                    </a:lnT>
                    <a:lnB>
                      <a:noFill/>
                    </a:lnB>
                    <a:lnTlToBr>
                      <a:noFill/>
                    </a:lnTlToBr>
                    <a:lnBlToTr>
                      <a:noFill/>
                    </a:lnBlToTr>
                    <a:noFill/>
                  </a:tcPr>
                </a:tc>
              </a:tr>
            </a:tbl>
          </a:graphicData>
        </a:graphic>
      </p:graphicFrame>
      <p:sp>
        <p:nvSpPr>
          <p:cNvPr id="45071"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457200"/>
            <a:ext cx="9144000" cy="1143000"/>
          </a:xfrm>
        </p:spPr>
        <p:txBody>
          <a:bodyPr/>
          <a:lstStyle/>
          <a:p>
            <a:r>
              <a:rPr lang="en-US">
                <a:latin typeface="Arial" charset="0"/>
                <a:ea typeface="ＭＳ Ｐゴシック" charset="0"/>
                <a:cs typeface="ＭＳ Ｐゴシック" charset="0"/>
              </a:rPr>
              <a:t>Complications</a:t>
            </a:r>
          </a:p>
        </p:txBody>
      </p:sp>
      <p:graphicFrame>
        <p:nvGraphicFramePr>
          <p:cNvPr id="4" name="Table Placeholder 3"/>
          <p:cNvGraphicFramePr>
            <a:graphicFrameLocks noGrp="1"/>
          </p:cNvGraphicFramePr>
          <p:nvPr>
            <p:ph type="tbl" idx="1"/>
          </p:nvPr>
        </p:nvGraphicFramePr>
        <p:xfrm>
          <a:off x="76200" y="1981200"/>
          <a:ext cx="8686801" cy="4246563"/>
        </p:xfrm>
        <a:graphic>
          <a:graphicData uri="http://schemas.openxmlformats.org/drawingml/2006/table">
            <a:tbl>
              <a:tblPr/>
              <a:tblGrid>
                <a:gridCol w="3581401"/>
                <a:gridCol w="1905000"/>
                <a:gridCol w="1447800"/>
                <a:gridCol w="1752600"/>
              </a:tblGrid>
              <a:tr h="104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2"/>
                          </a:solidFill>
                          <a:effectLst/>
                          <a:latin typeface="Arial" charset="0"/>
                          <a:ea typeface="ＭＳ Ｐゴシック" pitchFamily="-106" charset="-128"/>
                        </a:rPr>
                        <a:t>ALG</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hlink"/>
                          </a:solidFill>
                          <a:effectLst/>
                          <a:latin typeface="Arial" charset="0"/>
                          <a:ea typeface="ＭＳ Ｐゴシック" pitchFamily="-106" charset="-128"/>
                        </a:rPr>
                        <a:t>PS</a:t>
                      </a: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p</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Proximal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charset="0"/>
                          <a:ea typeface="ＭＳ Ｐゴシック" pitchFamily="-106" charset="-128"/>
                        </a:rPr>
                        <a:t>0.948</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Distal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11%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25%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0.050</a:t>
                      </a: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Distal Resection</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26%</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58%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0.003</a:t>
                      </a:r>
                    </a:p>
                  </a:txBody>
                  <a:tcPr anchor="ctr" horzOverflow="overflow">
                    <a:lnL>
                      <a:noFill/>
                    </a:lnL>
                    <a:lnR>
                      <a:noFill/>
                    </a:lnR>
                    <a:lnT>
                      <a:noFill/>
                    </a:lnT>
                    <a:lnB>
                      <a:noFill/>
                    </a:lnB>
                    <a:lnTlToBr>
                      <a:noFill/>
                    </a:lnTlToBr>
                    <a:lnBlToTr>
                      <a:noFill/>
                    </a:lnBlToTr>
                    <a:noFill/>
                  </a:tcPr>
                </a:tc>
              </a:tr>
            </a:tbl>
          </a:graphicData>
        </a:graphic>
      </p:graphicFrame>
      <p:sp>
        <p:nvSpPr>
          <p:cNvPr id="46099"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Arial" charset="0"/>
                <a:ea typeface="ＭＳ Ｐゴシック" charset="0"/>
                <a:cs typeface="ＭＳ Ｐゴシック" charset="0"/>
              </a:rPr>
              <a:t>Pancreatic Fistula </a:t>
            </a:r>
          </a:p>
        </p:txBody>
      </p:sp>
      <p:graphicFrame>
        <p:nvGraphicFramePr>
          <p:cNvPr id="4" name="Table Placeholder 3"/>
          <p:cNvGraphicFramePr>
            <a:graphicFrameLocks noGrp="1"/>
          </p:cNvGraphicFramePr>
          <p:nvPr>
            <p:ph type="tbl" idx="1"/>
          </p:nvPr>
        </p:nvGraphicFramePr>
        <p:xfrm>
          <a:off x="76200" y="1981200"/>
          <a:ext cx="8686800" cy="4246563"/>
        </p:xfrm>
        <a:graphic>
          <a:graphicData uri="http://schemas.openxmlformats.org/drawingml/2006/table">
            <a:tbl>
              <a:tblPr/>
              <a:tblGrid>
                <a:gridCol w="3678195"/>
                <a:gridCol w="1721708"/>
                <a:gridCol w="1610497"/>
                <a:gridCol w="1676400"/>
              </a:tblGrid>
              <a:tr h="104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2"/>
                          </a:solidFill>
                          <a:effectLst/>
                          <a:latin typeface="Arial" charset="0"/>
                          <a:ea typeface="ＭＳ Ｐゴシック" pitchFamily="-106" charset="-128"/>
                        </a:rPr>
                        <a:t>ALG</a:t>
                      </a: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hlink"/>
                          </a:solidFill>
                          <a:effectLst/>
                          <a:latin typeface="Arial" charset="0"/>
                          <a:ea typeface="ＭＳ Ｐゴシック" pitchFamily="-106" charset="-128"/>
                        </a:rPr>
                        <a:t>PS</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p</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Proximal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8.1%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8.1%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0.991</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Distal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6.5%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11.5%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0.339</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Distal Resection</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11.5%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27.3%</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0.050</a:t>
                      </a:r>
                    </a:p>
                  </a:txBody>
                  <a:tcPr anchor="ctr" horzOverflow="overflow">
                    <a:lnL>
                      <a:noFill/>
                    </a:lnL>
                    <a:lnR>
                      <a:noFill/>
                    </a:lnR>
                    <a:lnT>
                      <a:noFill/>
                    </a:lnT>
                    <a:lnB>
                      <a:noFill/>
                    </a:lnB>
                    <a:lnTlToBr>
                      <a:noFill/>
                    </a:lnTlToBr>
                    <a:lnBlToTr>
                      <a:noFill/>
                    </a:lnBlToTr>
                    <a:noFill/>
                  </a:tcPr>
                </a:tc>
              </a:tr>
            </a:tbl>
          </a:graphicData>
        </a:graphic>
      </p:graphicFrame>
      <p:sp>
        <p:nvSpPr>
          <p:cNvPr id="47123"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Arial" charset="0"/>
                <a:ea typeface="ＭＳ Ｐゴシック" charset="0"/>
                <a:cs typeface="ＭＳ Ｐゴシック" charset="0"/>
              </a:rPr>
              <a:t>Pancreatic Abscess </a:t>
            </a:r>
          </a:p>
        </p:txBody>
      </p:sp>
      <p:graphicFrame>
        <p:nvGraphicFramePr>
          <p:cNvPr id="4" name="Table Placeholder 3"/>
          <p:cNvGraphicFramePr>
            <a:graphicFrameLocks noGrp="1"/>
          </p:cNvGraphicFramePr>
          <p:nvPr>
            <p:ph type="tbl" idx="1"/>
          </p:nvPr>
        </p:nvGraphicFramePr>
        <p:xfrm>
          <a:off x="76200" y="1981200"/>
          <a:ext cx="8686801" cy="4246563"/>
        </p:xfrm>
        <a:graphic>
          <a:graphicData uri="http://schemas.openxmlformats.org/drawingml/2006/table">
            <a:tbl>
              <a:tblPr/>
              <a:tblGrid>
                <a:gridCol w="3733801"/>
                <a:gridCol w="1600200"/>
                <a:gridCol w="1676400"/>
                <a:gridCol w="1676400"/>
              </a:tblGrid>
              <a:tr h="104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2"/>
                          </a:solidFill>
                          <a:effectLst/>
                          <a:latin typeface="Arial" charset="0"/>
                          <a:ea typeface="ＭＳ Ｐゴシック" pitchFamily="-106" charset="-128"/>
                        </a:rPr>
                        <a:t>ALG</a:t>
                      </a: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hlink"/>
                          </a:solidFill>
                          <a:effectLst/>
                          <a:latin typeface="Arial" charset="0"/>
                          <a:ea typeface="ＭＳ Ｐゴシック" pitchFamily="-106" charset="-128"/>
                        </a:rPr>
                        <a:t>PS</a:t>
                      </a:r>
                      <a:endParaRPr kumimoji="0" lang="en-US" sz="3200" b="0" i="0" u="none" strike="noStrike" cap="none" normalizeH="0" baseline="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p</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Proximal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5.7%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5.4%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charset="0"/>
                          <a:ea typeface="ＭＳ Ｐゴシック" pitchFamily="-106" charset="-128"/>
                        </a:rPr>
                        <a:t>0.940</a:t>
                      </a: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ea typeface="ＭＳ Ｐゴシック" pitchFamily="-106" charset="-128"/>
                        </a:rPr>
                        <a:t>Distal Drainage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charset="0"/>
                          <a:ea typeface="ＭＳ Ｐゴシック" pitchFamily="-106" charset="-128"/>
                        </a:rPr>
                        <a:t>4.8%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13.5%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06" charset="-128"/>
                        </a:rPr>
                        <a:t>0.110</a:t>
                      </a:r>
                      <a:endParaRPr kumimoji="0" lang="en-US" sz="3200" b="0" i="0" u="none" strike="noStrike" cap="none" normalizeH="0" baseline="0" dirty="0" smtClean="0">
                        <a:ln>
                          <a:noFill/>
                        </a:ln>
                        <a:solidFill>
                          <a:schemeClr val="tx1"/>
                        </a:solidFill>
                        <a:effectLst/>
                        <a:latin typeface="Arial" charset="0"/>
                        <a:ea typeface="ＭＳ Ｐゴシック" pitchFamily="-106" charset="-128"/>
                      </a:endParaRPr>
                    </a:p>
                  </a:txBody>
                  <a:tcPr anchor="ctr" horzOverflow="overflow">
                    <a:lnL>
                      <a:noFill/>
                    </a:lnL>
                    <a:lnR>
                      <a:noFill/>
                    </a:lnR>
                    <a:lnT>
                      <a:noFill/>
                    </a:lnT>
                    <a:lnB>
                      <a:noFill/>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Distal Resection</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14.8%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30.3%</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pitchFamily="-106" charset="-128"/>
                        </a:rPr>
                        <a:t>0.070</a:t>
                      </a:r>
                    </a:p>
                  </a:txBody>
                  <a:tcPr anchor="ctr" horzOverflow="overflow">
                    <a:lnL>
                      <a:noFill/>
                    </a:lnL>
                    <a:lnR>
                      <a:noFill/>
                    </a:lnR>
                    <a:lnT>
                      <a:noFill/>
                    </a:lnT>
                    <a:lnB>
                      <a:noFill/>
                    </a:lnB>
                    <a:lnTlToBr>
                      <a:noFill/>
                    </a:lnTlToBr>
                    <a:lnBlToTr>
                      <a:noFill/>
                    </a:lnBlToTr>
                    <a:noFill/>
                  </a:tcPr>
                </a:tc>
              </a:tr>
            </a:tbl>
          </a:graphicData>
        </a:graphic>
      </p:graphicFrame>
      <p:sp>
        <p:nvSpPr>
          <p:cNvPr id="48147"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sz="4800">
                <a:latin typeface="Arial" charset="0"/>
                <a:ea typeface="ＭＳ Ｐゴシック" charset="0"/>
                <a:cs typeface="ＭＳ Ｐゴシック" charset="0"/>
              </a:rPr>
              <a:t>Morbidity of Duodenal Wounds</a:t>
            </a:r>
          </a:p>
        </p:txBody>
      </p:sp>
      <p:graphicFrame>
        <p:nvGraphicFramePr>
          <p:cNvPr id="4" name="Table Placeholder 3"/>
          <p:cNvGraphicFramePr>
            <a:graphicFrameLocks noGrp="1"/>
          </p:cNvGraphicFramePr>
          <p:nvPr>
            <p:ph type="tbl" idx="1"/>
          </p:nvPr>
        </p:nvGraphicFramePr>
        <p:xfrm>
          <a:off x="304800" y="1676400"/>
          <a:ext cx="8458200" cy="4876800"/>
        </p:xfrm>
        <a:graphic>
          <a:graphicData uri="http://schemas.openxmlformats.org/drawingml/2006/table">
            <a:tbl>
              <a:tblPr firstRow="1" bandRow="1">
                <a:tableStyleId>{2D5ABB26-0587-4C30-8999-92F81FD0307C}</a:tableStyleId>
              </a:tblPr>
              <a:tblGrid>
                <a:gridCol w="2895600"/>
                <a:gridCol w="1066800"/>
                <a:gridCol w="1112520"/>
                <a:gridCol w="1691640"/>
                <a:gridCol w="1691640"/>
              </a:tblGrid>
              <a:tr h="487680">
                <a:tc>
                  <a:txBody>
                    <a:bodyPr/>
                    <a:lstStyle/>
                    <a:p>
                      <a:endParaRPr lang="en-US" sz="2400" dirty="0"/>
                    </a:p>
                  </a:txBody>
                  <a:tcPr/>
                </a:tc>
                <a:tc>
                  <a:txBody>
                    <a:bodyPr/>
                    <a:lstStyle/>
                    <a:p>
                      <a:pPr algn="ctr"/>
                      <a:r>
                        <a:rPr lang="en-US" sz="2400" dirty="0" smtClean="0"/>
                        <a:t>Year</a:t>
                      </a:r>
                      <a:endParaRPr lang="en-US" sz="2400" dirty="0"/>
                    </a:p>
                  </a:txBody>
                  <a:tcPr anchor="ctr"/>
                </a:tc>
                <a:tc>
                  <a:txBody>
                    <a:bodyPr/>
                    <a:lstStyle/>
                    <a:p>
                      <a:pPr algn="ctr"/>
                      <a:r>
                        <a:rPr lang="en-US" sz="2400" dirty="0" smtClean="0"/>
                        <a:t>N</a:t>
                      </a:r>
                      <a:endParaRPr lang="en-US" sz="2400" dirty="0"/>
                    </a:p>
                  </a:txBody>
                  <a:tcPr anchor="ctr"/>
                </a:tc>
                <a:tc>
                  <a:txBody>
                    <a:bodyPr/>
                    <a:lstStyle/>
                    <a:p>
                      <a:pPr algn="ctr"/>
                      <a:r>
                        <a:rPr lang="en-US" sz="2400" dirty="0" smtClean="0"/>
                        <a:t>% fistula</a:t>
                      </a:r>
                      <a:endParaRPr lang="en-US" sz="2400" dirty="0"/>
                    </a:p>
                  </a:txBody>
                  <a:tcPr anchor="ctr"/>
                </a:tc>
                <a:tc>
                  <a:txBody>
                    <a:bodyPr/>
                    <a:lstStyle/>
                    <a:p>
                      <a:pPr algn="ctr"/>
                      <a:r>
                        <a:rPr lang="en-US" sz="2400" dirty="0" smtClean="0"/>
                        <a:t>% mortality</a:t>
                      </a:r>
                      <a:endParaRPr lang="en-US" sz="2400" dirty="0"/>
                    </a:p>
                  </a:txBody>
                  <a:tcPr anchor="ctr"/>
                </a:tc>
              </a:tr>
              <a:tr h="487680">
                <a:tc>
                  <a:txBody>
                    <a:bodyPr/>
                    <a:lstStyle/>
                    <a:p>
                      <a:r>
                        <a:rPr lang="en-US" sz="2400" dirty="0" smtClean="0"/>
                        <a:t>Morton &amp; Jordan</a:t>
                      </a:r>
                      <a:endParaRPr lang="en-US" sz="2400" dirty="0"/>
                    </a:p>
                  </a:txBody>
                  <a:tcPr/>
                </a:tc>
                <a:tc>
                  <a:txBody>
                    <a:bodyPr/>
                    <a:lstStyle/>
                    <a:p>
                      <a:pPr algn="ctr"/>
                      <a:r>
                        <a:rPr lang="en-US" sz="2400" dirty="0" smtClean="0"/>
                        <a:t>1968</a:t>
                      </a:r>
                      <a:endParaRPr lang="en-US" sz="2400" dirty="0"/>
                    </a:p>
                  </a:txBody>
                  <a:tcPr anchor="ctr"/>
                </a:tc>
                <a:tc>
                  <a:txBody>
                    <a:bodyPr/>
                    <a:lstStyle/>
                    <a:p>
                      <a:pPr algn="ctr"/>
                      <a:r>
                        <a:rPr lang="en-US" sz="2400" dirty="0" smtClean="0"/>
                        <a:t>131</a:t>
                      </a:r>
                      <a:endParaRPr lang="en-US" sz="2400" dirty="0"/>
                    </a:p>
                  </a:txBody>
                  <a:tcPr anchor="ctr"/>
                </a:tc>
                <a:tc>
                  <a:txBody>
                    <a:bodyPr/>
                    <a:lstStyle/>
                    <a:p>
                      <a:pPr algn="ctr"/>
                      <a:r>
                        <a:rPr lang="en-US" sz="2400" dirty="0" smtClean="0"/>
                        <a:t>6</a:t>
                      </a:r>
                      <a:endParaRPr lang="en-US" sz="2400" dirty="0"/>
                    </a:p>
                  </a:txBody>
                  <a:tcPr anchor="ctr"/>
                </a:tc>
                <a:tc>
                  <a:txBody>
                    <a:bodyPr/>
                    <a:lstStyle/>
                    <a:p>
                      <a:pPr algn="ctr"/>
                      <a:r>
                        <a:rPr lang="en-US" sz="2400" dirty="0" smtClean="0"/>
                        <a:t>1.5</a:t>
                      </a:r>
                      <a:endParaRPr lang="en-US" sz="2400" dirty="0"/>
                    </a:p>
                  </a:txBody>
                  <a:tcPr anchor="ctr"/>
                </a:tc>
              </a:tr>
              <a:tr h="487680">
                <a:tc>
                  <a:txBody>
                    <a:bodyPr/>
                    <a:lstStyle/>
                    <a:p>
                      <a:r>
                        <a:rPr lang="en-US" sz="2400" dirty="0" smtClean="0"/>
                        <a:t>Berne</a:t>
                      </a:r>
                      <a:endParaRPr lang="en-US" sz="2400" dirty="0"/>
                    </a:p>
                  </a:txBody>
                  <a:tcPr/>
                </a:tc>
                <a:tc>
                  <a:txBody>
                    <a:bodyPr/>
                    <a:lstStyle/>
                    <a:p>
                      <a:pPr algn="ctr"/>
                      <a:r>
                        <a:rPr lang="en-US" sz="2400" dirty="0" smtClean="0"/>
                        <a:t>1974</a:t>
                      </a:r>
                      <a:endParaRPr lang="en-US" sz="2400" dirty="0"/>
                    </a:p>
                  </a:txBody>
                  <a:tcPr anchor="ctr"/>
                </a:tc>
                <a:tc>
                  <a:txBody>
                    <a:bodyPr/>
                    <a:lstStyle/>
                    <a:p>
                      <a:pPr algn="ctr"/>
                      <a:r>
                        <a:rPr lang="en-US" sz="2400" dirty="0" smtClean="0"/>
                        <a:t>50</a:t>
                      </a:r>
                      <a:endParaRPr lang="en-US" sz="2400" dirty="0"/>
                    </a:p>
                  </a:txBody>
                  <a:tcPr anchor="ctr"/>
                </a:tc>
                <a:tc>
                  <a:txBody>
                    <a:bodyPr/>
                    <a:lstStyle/>
                    <a:p>
                      <a:pPr algn="ctr"/>
                      <a:r>
                        <a:rPr lang="en-US" sz="2400" dirty="0" smtClean="0"/>
                        <a:t>14</a:t>
                      </a:r>
                      <a:endParaRPr lang="en-US" sz="2400" dirty="0"/>
                    </a:p>
                  </a:txBody>
                  <a:tcPr anchor="ctr"/>
                </a:tc>
                <a:tc>
                  <a:txBody>
                    <a:bodyPr/>
                    <a:lstStyle/>
                    <a:p>
                      <a:pPr algn="ctr"/>
                      <a:r>
                        <a:rPr lang="en-US" sz="2400" dirty="0" smtClean="0"/>
                        <a:t>0</a:t>
                      </a:r>
                      <a:endParaRPr lang="en-US" sz="2400" dirty="0"/>
                    </a:p>
                  </a:txBody>
                  <a:tcPr anchor="ctr"/>
                </a:tc>
              </a:tr>
              <a:tr h="487680">
                <a:tc>
                  <a:txBody>
                    <a:bodyPr/>
                    <a:lstStyle/>
                    <a:p>
                      <a:r>
                        <a:rPr lang="en-US" sz="2400" dirty="0" smtClean="0"/>
                        <a:t>Kelly</a:t>
                      </a:r>
                      <a:endParaRPr lang="en-US" sz="2400" dirty="0"/>
                    </a:p>
                  </a:txBody>
                  <a:tcPr/>
                </a:tc>
                <a:tc>
                  <a:txBody>
                    <a:bodyPr/>
                    <a:lstStyle/>
                    <a:p>
                      <a:pPr algn="ctr"/>
                      <a:r>
                        <a:rPr lang="en-US" sz="2400" dirty="0" smtClean="0"/>
                        <a:t>1978</a:t>
                      </a:r>
                      <a:endParaRPr lang="en-US" sz="2400" dirty="0"/>
                    </a:p>
                  </a:txBody>
                  <a:tcPr anchor="ctr"/>
                </a:tc>
                <a:tc>
                  <a:txBody>
                    <a:bodyPr/>
                    <a:lstStyle/>
                    <a:p>
                      <a:pPr algn="ctr"/>
                      <a:r>
                        <a:rPr lang="en-US" sz="2400" dirty="0" smtClean="0"/>
                        <a:t>34</a:t>
                      </a:r>
                      <a:endParaRPr lang="en-US" sz="2400" dirty="0"/>
                    </a:p>
                  </a:txBody>
                  <a:tcPr anchor="ctr"/>
                </a:tc>
                <a:tc>
                  <a:txBody>
                    <a:bodyPr/>
                    <a:lstStyle/>
                    <a:p>
                      <a:pPr algn="ctr"/>
                      <a:r>
                        <a:rPr lang="en-US" sz="2400" dirty="0" smtClean="0"/>
                        <a:t>12</a:t>
                      </a:r>
                      <a:endParaRPr lang="en-US" sz="2400" dirty="0"/>
                    </a:p>
                  </a:txBody>
                  <a:tcPr anchor="ctr"/>
                </a:tc>
                <a:tc>
                  <a:txBody>
                    <a:bodyPr/>
                    <a:lstStyle/>
                    <a:p>
                      <a:pPr algn="ctr"/>
                      <a:r>
                        <a:rPr lang="en-US" sz="2400" dirty="0" smtClean="0"/>
                        <a:t>6</a:t>
                      </a:r>
                      <a:endParaRPr lang="en-US" sz="2400" dirty="0"/>
                    </a:p>
                  </a:txBody>
                  <a:tcPr anchor="ctr"/>
                </a:tc>
              </a:tr>
              <a:tr h="487680">
                <a:tc>
                  <a:txBody>
                    <a:bodyPr/>
                    <a:lstStyle/>
                    <a:p>
                      <a:r>
                        <a:rPr lang="en-US" sz="2400" dirty="0" smtClean="0"/>
                        <a:t>Stone &amp; Fabian</a:t>
                      </a:r>
                      <a:endParaRPr lang="en-US" sz="2400" dirty="0"/>
                    </a:p>
                  </a:txBody>
                  <a:tcPr/>
                </a:tc>
                <a:tc>
                  <a:txBody>
                    <a:bodyPr/>
                    <a:lstStyle/>
                    <a:p>
                      <a:pPr algn="ctr"/>
                      <a:r>
                        <a:rPr lang="en-US" sz="2400" dirty="0" smtClean="0"/>
                        <a:t>1979</a:t>
                      </a:r>
                      <a:endParaRPr lang="en-US" sz="2400" dirty="0"/>
                    </a:p>
                  </a:txBody>
                  <a:tcPr anchor="ctr"/>
                </a:tc>
                <a:tc>
                  <a:txBody>
                    <a:bodyPr/>
                    <a:lstStyle/>
                    <a:p>
                      <a:pPr algn="ctr"/>
                      <a:r>
                        <a:rPr lang="en-US" sz="2400" dirty="0" smtClean="0"/>
                        <a:t>321</a:t>
                      </a:r>
                      <a:endParaRPr lang="en-US" sz="2400" dirty="0"/>
                    </a:p>
                  </a:txBody>
                  <a:tcPr anchor="ctr"/>
                </a:tc>
                <a:tc>
                  <a:txBody>
                    <a:bodyPr/>
                    <a:lstStyle/>
                    <a:p>
                      <a:pPr algn="ctr"/>
                      <a:r>
                        <a:rPr lang="en-US" sz="2400" dirty="0" smtClean="0"/>
                        <a:t>3</a:t>
                      </a:r>
                      <a:endParaRPr lang="en-US" sz="2400" dirty="0"/>
                    </a:p>
                  </a:txBody>
                  <a:tcPr anchor="ctr"/>
                </a:tc>
                <a:tc>
                  <a:txBody>
                    <a:bodyPr/>
                    <a:lstStyle/>
                    <a:p>
                      <a:pPr algn="ctr"/>
                      <a:r>
                        <a:rPr lang="en-US" sz="2400" dirty="0" smtClean="0"/>
                        <a:t>2</a:t>
                      </a:r>
                      <a:endParaRPr lang="en-US" sz="2400" dirty="0"/>
                    </a:p>
                  </a:txBody>
                  <a:tcPr anchor="ctr"/>
                </a:tc>
              </a:tr>
              <a:tr h="487680">
                <a:tc>
                  <a:txBody>
                    <a:bodyPr/>
                    <a:lstStyle/>
                    <a:p>
                      <a:r>
                        <a:rPr lang="en-US" sz="2400" dirty="0" smtClean="0"/>
                        <a:t>     decompression</a:t>
                      </a:r>
                      <a:endParaRPr lang="en-US" sz="2400" dirty="0"/>
                    </a:p>
                  </a:txBody>
                  <a:tcPr/>
                </a:tc>
                <a:tc>
                  <a:txBody>
                    <a:bodyPr/>
                    <a:lstStyle/>
                    <a:p>
                      <a:pPr algn="ctr"/>
                      <a:endParaRPr lang="en-US" sz="2400" dirty="0"/>
                    </a:p>
                  </a:txBody>
                  <a:tcPr anchor="ctr"/>
                </a:tc>
                <a:tc>
                  <a:txBody>
                    <a:bodyPr/>
                    <a:lstStyle/>
                    <a:p>
                      <a:pPr algn="ctr"/>
                      <a:r>
                        <a:rPr lang="en-US" sz="2400" dirty="0" smtClean="0"/>
                        <a:t>237</a:t>
                      </a:r>
                      <a:endParaRPr lang="en-US" sz="2400" dirty="0"/>
                    </a:p>
                  </a:txBody>
                  <a:tcPr anchor="ctr"/>
                </a:tc>
                <a:tc>
                  <a:txBody>
                    <a:bodyPr/>
                    <a:lstStyle/>
                    <a:p>
                      <a:pPr algn="ctr"/>
                      <a:r>
                        <a:rPr lang="en-US" sz="2400" dirty="0" smtClean="0"/>
                        <a:t>0.4</a:t>
                      </a:r>
                      <a:endParaRPr lang="en-US" sz="2400" dirty="0"/>
                    </a:p>
                  </a:txBody>
                  <a:tcPr anchor="ctr"/>
                </a:tc>
                <a:tc>
                  <a:txBody>
                    <a:bodyPr/>
                    <a:lstStyle/>
                    <a:p>
                      <a:pPr algn="ctr"/>
                      <a:r>
                        <a:rPr lang="en-US" sz="2400" dirty="0" smtClean="0"/>
                        <a:t>0.4</a:t>
                      </a:r>
                      <a:endParaRPr lang="en-US" sz="2400" dirty="0"/>
                    </a:p>
                  </a:txBody>
                  <a:tcPr anchor="ctr"/>
                </a:tc>
              </a:tr>
              <a:tr h="487680">
                <a:tc>
                  <a:txBody>
                    <a:bodyPr/>
                    <a:lstStyle/>
                    <a:p>
                      <a:r>
                        <a:rPr lang="en-US" sz="2400" dirty="0" smtClean="0"/>
                        <a:t>Snyder</a:t>
                      </a:r>
                      <a:endParaRPr lang="en-US" sz="2400" dirty="0"/>
                    </a:p>
                  </a:txBody>
                  <a:tcPr/>
                </a:tc>
                <a:tc>
                  <a:txBody>
                    <a:bodyPr/>
                    <a:lstStyle/>
                    <a:p>
                      <a:pPr algn="ctr"/>
                      <a:r>
                        <a:rPr lang="en-US" sz="2400" dirty="0" smtClean="0"/>
                        <a:t>1980</a:t>
                      </a:r>
                      <a:endParaRPr lang="en-US" sz="2400" dirty="0"/>
                    </a:p>
                  </a:txBody>
                  <a:tcPr anchor="ctr"/>
                </a:tc>
                <a:tc>
                  <a:txBody>
                    <a:bodyPr/>
                    <a:lstStyle/>
                    <a:p>
                      <a:pPr algn="ctr"/>
                      <a:r>
                        <a:rPr lang="en-US" sz="2400" dirty="0" smtClean="0"/>
                        <a:t>237</a:t>
                      </a:r>
                      <a:endParaRPr lang="en-US" sz="2400" dirty="0"/>
                    </a:p>
                  </a:txBody>
                  <a:tcPr anchor="ctr"/>
                </a:tc>
                <a:tc>
                  <a:txBody>
                    <a:bodyPr/>
                    <a:lstStyle/>
                    <a:p>
                      <a:pPr algn="ctr"/>
                      <a:r>
                        <a:rPr lang="en-US" sz="2400" dirty="0" smtClean="0"/>
                        <a:t>7</a:t>
                      </a:r>
                      <a:endParaRPr lang="en-US" sz="2400" dirty="0"/>
                    </a:p>
                  </a:txBody>
                  <a:tcPr anchor="ctr"/>
                </a:tc>
                <a:tc>
                  <a:txBody>
                    <a:bodyPr/>
                    <a:lstStyle/>
                    <a:p>
                      <a:pPr algn="ctr"/>
                      <a:r>
                        <a:rPr lang="en-US" sz="2400" dirty="0" smtClean="0"/>
                        <a:t>4</a:t>
                      </a:r>
                      <a:endParaRPr lang="en-US" sz="2400" dirty="0"/>
                    </a:p>
                  </a:txBody>
                  <a:tcPr anchor="ctr"/>
                </a:tc>
              </a:tr>
              <a:tr h="487680">
                <a:tc>
                  <a:txBody>
                    <a:bodyPr/>
                    <a:lstStyle/>
                    <a:p>
                      <a:r>
                        <a:rPr lang="en-US" sz="2400" dirty="0" smtClean="0"/>
                        <a:t>Flint</a:t>
                      </a:r>
                      <a:endParaRPr lang="en-US" sz="2400" dirty="0"/>
                    </a:p>
                  </a:txBody>
                  <a:tcPr/>
                </a:tc>
                <a:tc>
                  <a:txBody>
                    <a:bodyPr/>
                    <a:lstStyle/>
                    <a:p>
                      <a:pPr algn="ctr"/>
                      <a:r>
                        <a:rPr lang="en-US" sz="2400" dirty="0" smtClean="0"/>
                        <a:t>1980</a:t>
                      </a:r>
                      <a:endParaRPr lang="en-US" sz="2400" dirty="0"/>
                    </a:p>
                  </a:txBody>
                  <a:tcPr anchor="ctr"/>
                </a:tc>
                <a:tc>
                  <a:txBody>
                    <a:bodyPr/>
                    <a:lstStyle/>
                    <a:p>
                      <a:pPr algn="ctr"/>
                      <a:r>
                        <a:rPr lang="en-US" sz="2400" dirty="0" smtClean="0"/>
                        <a:t>75</a:t>
                      </a:r>
                      <a:endParaRPr lang="en-US" sz="2400" dirty="0"/>
                    </a:p>
                  </a:txBody>
                  <a:tcPr anchor="ctr"/>
                </a:tc>
                <a:tc>
                  <a:txBody>
                    <a:bodyPr/>
                    <a:lstStyle/>
                    <a:p>
                      <a:pPr algn="ctr"/>
                      <a:r>
                        <a:rPr lang="en-US" sz="2400" dirty="0" smtClean="0"/>
                        <a:t>8</a:t>
                      </a:r>
                      <a:endParaRPr lang="en-US" sz="2400" dirty="0"/>
                    </a:p>
                  </a:txBody>
                  <a:tcPr anchor="ctr"/>
                </a:tc>
                <a:tc>
                  <a:txBody>
                    <a:bodyPr/>
                    <a:lstStyle/>
                    <a:p>
                      <a:pPr algn="ctr"/>
                      <a:r>
                        <a:rPr lang="en-US" sz="2400" dirty="0" smtClean="0"/>
                        <a:t>5</a:t>
                      </a:r>
                      <a:endParaRPr lang="en-US" sz="2400" dirty="0"/>
                    </a:p>
                  </a:txBody>
                  <a:tcPr anchor="ctr"/>
                </a:tc>
              </a:tr>
              <a:tr h="487680">
                <a:tc>
                  <a:txBody>
                    <a:bodyPr/>
                    <a:lstStyle/>
                    <a:p>
                      <a:r>
                        <a:rPr lang="en-US" sz="2400" dirty="0" smtClean="0"/>
                        <a:t>Martin</a:t>
                      </a:r>
                      <a:endParaRPr lang="en-US" sz="2400" dirty="0"/>
                    </a:p>
                  </a:txBody>
                  <a:tcPr/>
                </a:tc>
                <a:tc>
                  <a:txBody>
                    <a:bodyPr/>
                    <a:lstStyle/>
                    <a:p>
                      <a:pPr algn="ctr"/>
                      <a:r>
                        <a:rPr lang="en-US" sz="2400" dirty="0" smtClean="0"/>
                        <a:t>1983</a:t>
                      </a:r>
                      <a:endParaRPr lang="en-US" sz="2400" dirty="0"/>
                    </a:p>
                  </a:txBody>
                  <a:tcPr anchor="ctr"/>
                </a:tc>
                <a:tc>
                  <a:txBody>
                    <a:bodyPr/>
                    <a:lstStyle/>
                    <a:p>
                      <a:pPr algn="ctr"/>
                      <a:r>
                        <a:rPr lang="en-US" sz="2400" dirty="0" smtClean="0"/>
                        <a:t>313</a:t>
                      </a:r>
                      <a:endParaRPr lang="en-US" sz="2400" dirty="0"/>
                    </a:p>
                  </a:txBody>
                  <a:tcPr anchor="ctr"/>
                </a:tc>
                <a:tc>
                  <a:txBody>
                    <a:bodyPr/>
                    <a:lstStyle/>
                    <a:p>
                      <a:pPr algn="ctr"/>
                      <a:r>
                        <a:rPr lang="en-US" sz="2400" dirty="0" smtClean="0"/>
                        <a:t>2</a:t>
                      </a:r>
                      <a:endParaRPr lang="en-US" sz="2400" dirty="0"/>
                    </a:p>
                  </a:txBody>
                  <a:tcPr anchor="ctr"/>
                </a:tc>
                <a:tc>
                  <a:txBody>
                    <a:bodyPr/>
                    <a:lstStyle/>
                    <a:p>
                      <a:pPr algn="ctr"/>
                      <a:r>
                        <a:rPr lang="en-US" sz="2400" dirty="0" smtClean="0"/>
                        <a:t>0.6</a:t>
                      </a:r>
                      <a:endParaRPr lang="en-US" sz="2400" dirty="0"/>
                    </a:p>
                  </a:txBody>
                  <a:tcPr anchor="ctr"/>
                </a:tc>
              </a:tr>
              <a:tr h="487680">
                <a:tc>
                  <a:txBody>
                    <a:bodyPr/>
                    <a:lstStyle/>
                    <a:p>
                      <a:r>
                        <a:rPr lang="en-US" sz="2400" dirty="0" smtClean="0"/>
                        <a:t>     pyloric exclusion</a:t>
                      </a:r>
                      <a:endParaRPr lang="en-US" sz="2400" dirty="0"/>
                    </a:p>
                  </a:txBody>
                  <a:tcPr/>
                </a:tc>
                <a:tc>
                  <a:txBody>
                    <a:bodyPr/>
                    <a:lstStyle/>
                    <a:p>
                      <a:pPr algn="ctr"/>
                      <a:endParaRPr lang="en-US" sz="2400" dirty="0"/>
                    </a:p>
                  </a:txBody>
                  <a:tcPr anchor="ctr"/>
                </a:tc>
                <a:tc>
                  <a:txBody>
                    <a:bodyPr/>
                    <a:lstStyle/>
                    <a:p>
                      <a:pPr algn="ctr"/>
                      <a:r>
                        <a:rPr lang="en-US" sz="2400" dirty="0" smtClean="0"/>
                        <a:t>128</a:t>
                      </a:r>
                      <a:endParaRPr lang="en-US" sz="2400" dirty="0"/>
                    </a:p>
                  </a:txBody>
                  <a:tcPr anchor="ctr"/>
                </a:tc>
                <a:tc>
                  <a:txBody>
                    <a:bodyPr/>
                    <a:lstStyle/>
                    <a:p>
                      <a:pPr algn="ctr"/>
                      <a:r>
                        <a:rPr lang="en-US" sz="2400" dirty="0" smtClean="0"/>
                        <a:t>6</a:t>
                      </a:r>
                      <a:endParaRPr lang="en-US" sz="2400" dirty="0"/>
                    </a:p>
                  </a:txBody>
                  <a:tcPr anchor="ctr"/>
                </a:tc>
                <a:tc>
                  <a:txBody>
                    <a:bodyPr/>
                    <a:lstStyle/>
                    <a:p>
                      <a:pPr algn="ctr"/>
                      <a:r>
                        <a:rPr lang="en-US" sz="2400" dirty="0" smtClean="0"/>
                        <a:t>1.6</a:t>
                      </a:r>
                      <a:endParaRPr lang="en-US" sz="2400" dirty="0"/>
                    </a:p>
                  </a:txBody>
                  <a:tcPr anchor="ct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Mortality</a:t>
            </a:r>
          </a:p>
        </p:txBody>
      </p:sp>
      <p:graphicFrame>
        <p:nvGraphicFramePr>
          <p:cNvPr id="219337" name="Group 201"/>
          <p:cNvGraphicFramePr>
            <a:graphicFrameLocks noGrp="1"/>
          </p:cNvGraphicFramePr>
          <p:nvPr>
            <p:ph type="tbl" idx="1"/>
          </p:nvPr>
        </p:nvGraphicFramePr>
        <p:xfrm>
          <a:off x="0" y="1752600"/>
          <a:ext cx="9144000" cy="4418014"/>
        </p:xfrm>
        <a:graphic>
          <a:graphicData uri="http://schemas.openxmlformats.org/drawingml/2006/table">
            <a:tbl>
              <a:tblPr/>
              <a:tblGrid>
                <a:gridCol w="4649788"/>
                <a:gridCol w="4494212"/>
              </a:tblGrid>
              <a:tr h="698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r>
              <a:tr h="1239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rgbClr val="FFFF00"/>
                          </a:solidFill>
                          <a:effectLst/>
                          <a:latin typeface="Arial" pitchFamily="-106" charset="0"/>
                          <a:ea typeface="ＭＳ Ｐゴシック" pitchFamily="-106" charset="-128"/>
                          <a:cs typeface="ＭＳ Ｐゴシック" pitchFamily="-106" charset="-128"/>
                        </a:rPr>
                        <a:t>ALG</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rgbClr val="66CCFF"/>
                          </a:solidFill>
                          <a:effectLst/>
                          <a:latin typeface="Arial" pitchFamily="-106" charset="0"/>
                          <a:ea typeface="ＭＳ Ｐゴシック" pitchFamily="-106" charset="-128"/>
                          <a:cs typeface="ＭＳ Ｐゴシック" pitchFamily="-106" charset="-128"/>
                        </a:rPr>
                        <a:t>PS</a:t>
                      </a:r>
                    </a:p>
                  </a:txBody>
                  <a:tcPr anchor="ctr" horzOverflow="overflow">
                    <a:lnL>
                      <a:noFill/>
                    </a:lnL>
                    <a:lnR>
                      <a:noFill/>
                    </a:lnR>
                    <a:lnT>
                      <a:noFill/>
                    </a:lnT>
                    <a:lnB>
                      <a:noFill/>
                    </a:lnB>
                    <a:lnTlToBr>
                      <a:noFill/>
                    </a:lnTlToBr>
                    <a:lnBlToTr>
                      <a:noFill/>
                    </a:lnBlToTr>
                    <a:noFill/>
                  </a:tcPr>
                </a:tc>
              </a:tr>
              <a:tr h="1239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pitchFamily="-106" charset="0"/>
                          <a:ea typeface="ＭＳ Ｐゴシック" pitchFamily="-106" charset="-128"/>
                          <a:cs typeface="ＭＳ Ｐゴシック" pitchFamily="-106" charset="-128"/>
                        </a:rPr>
                        <a:t>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pitchFamily="-106" charset="0"/>
                          <a:ea typeface="ＭＳ Ｐゴシック" pitchFamily="-106" charset="-128"/>
                          <a:cs typeface="ＭＳ Ｐゴシック" pitchFamily="-106" charset="-128"/>
                        </a:rPr>
                        <a:t>1.6%</a:t>
                      </a:r>
                    </a:p>
                  </a:txBody>
                  <a:tcPr anchor="ctr" horzOverflow="overflow">
                    <a:lnL>
                      <a:noFill/>
                    </a:lnL>
                    <a:lnR>
                      <a:noFill/>
                    </a:lnR>
                    <a:lnT>
                      <a:noFill/>
                    </a:lnT>
                    <a:lnB>
                      <a:noFill/>
                    </a:lnB>
                    <a:lnTlToBr>
                      <a:noFill/>
                    </a:lnTlToBr>
                    <a:lnBlToTr>
                      <a:noFill/>
                    </a:lnBlToTr>
                    <a:noFill/>
                  </a:tcPr>
                </a:tc>
              </a:tr>
              <a:tr h="12398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FFFFFF"/>
                          </a:solidFill>
                          <a:effectLst/>
                          <a:latin typeface="Arial" pitchFamily="-106" charset="0"/>
                          <a:ea typeface="ＭＳ Ｐゴシック" pitchFamily="-106" charset="-128"/>
                          <a:cs typeface="ＭＳ Ｐゴシック" pitchFamily="-106" charset="-128"/>
                        </a:rPr>
                        <a:t>p=0.065</a:t>
                      </a: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r>
            </a:tbl>
          </a:graphicData>
        </a:graphic>
      </p:graphicFrame>
      <p:sp>
        <p:nvSpPr>
          <p:cNvPr id="49161"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304800" y="3962400"/>
            <a:ext cx="5324475" cy="2692400"/>
            <a:chOff x="304800" y="3962400"/>
            <a:chExt cx="5324098" cy="2692400"/>
          </a:xfrm>
        </p:grpSpPr>
        <p:pic>
          <p:nvPicPr>
            <p:cNvPr id="50187" name="Picture 4" descr="foar_crawfish7_2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62400"/>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Box 5"/>
            <p:cNvSpPr txBox="1">
              <a:spLocks noChangeArrowheads="1"/>
            </p:cNvSpPr>
            <p:nvPr/>
          </p:nvSpPr>
          <p:spPr bwMode="auto">
            <a:xfrm>
              <a:off x="3505200" y="4267200"/>
              <a:ext cx="21236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a:t>Eat the tail</a:t>
              </a:r>
            </a:p>
          </p:txBody>
        </p:sp>
      </p:grpSp>
      <p:grpSp>
        <p:nvGrpSpPr>
          <p:cNvPr id="9" name="Group 8"/>
          <p:cNvGrpSpPr>
            <a:grpSpLocks/>
          </p:cNvGrpSpPr>
          <p:nvPr/>
        </p:nvGrpSpPr>
        <p:grpSpPr bwMode="auto">
          <a:xfrm>
            <a:off x="3124200" y="3962400"/>
            <a:ext cx="5664200" cy="2692400"/>
            <a:chOff x="3124200" y="3962400"/>
            <a:chExt cx="5664200" cy="2692400"/>
          </a:xfrm>
        </p:grpSpPr>
        <p:pic>
          <p:nvPicPr>
            <p:cNvPr id="50185" name="Picture 3" descr="foar_crawfish5_2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62400"/>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TextBox 6"/>
            <p:cNvSpPr txBox="1">
              <a:spLocks noChangeArrowheads="1"/>
            </p:cNvSpPr>
            <p:nvPr/>
          </p:nvSpPr>
          <p:spPr bwMode="auto">
            <a:xfrm>
              <a:off x="3124200" y="5486400"/>
              <a:ext cx="2895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a:t>Suck the head!</a:t>
              </a:r>
            </a:p>
          </p:txBody>
        </p:sp>
      </p:grpSp>
      <p:grpSp>
        <p:nvGrpSpPr>
          <p:cNvPr id="6" name="Group 5"/>
          <p:cNvGrpSpPr>
            <a:grpSpLocks/>
          </p:cNvGrpSpPr>
          <p:nvPr/>
        </p:nvGrpSpPr>
        <p:grpSpPr bwMode="auto">
          <a:xfrm>
            <a:off x="152400" y="228600"/>
            <a:ext cx="4062413" cy="3479800"/>
            <a:chOff x="152400" y="228600"/>
            <a:chExt cx="4062330" cy="3480376"/>
          </a:xfrm>
        </p:grpSpPr>
        <p:pic>
          <p:nvPicPr>
            <p:cNvPr id="50183" name="Picture 6" descr="IMG_0162"/>
            <p:cNvPicPr>
              <a:picLocks noChangeAspect="1" noChangeArrowheads="1"/>
            </p:cNvPicPr>
            <p:nvPr/>
          </p:nvPicPr>
          <p:blipFill>
            <a:blip r:embed="rId4">
              <a:extLst>
                <a:ext uri="{28A0092B-C50C-407E-A947-70E740481C1C}">
                  <a14:useLocalDpi xmlns:a14="http://schemas.microsoft.com/office/drawing/2010/main" val="0"/>
                </a:ext>
              </a:extLst>
            </a:blip>
            <a:srcRect t="4422" b="14839"/>
            <a:stretch>
              <a:fillRect/>
            </a:stretch>
          </p:blipFill>
          <p:spPr bwMode="auto">
            <a:xfrm>
              <a:off x="609601" y="228600"/>
              <a:ext cx="260743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3"/>
            <p:cNvSpPr txBox="1">
              <a:spLocks noChangeArrowheads="1"/>
            </p:cNvSpPr>
            <p:nvPr/>
          </p:nvSpPr>
          <p:spPr bwMode="auto">
            <a:xfrm>
              <a:off x="152400" y="3124200"/>
              <a:ext cx="406233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a:t>Pancreatic wounds…</a:t>
              </a:r>
            </a:p>
          </p:txBody>
        </p:sp>
      </p:grpSp>
      <p:grpSp>
        <p:nvGrpSpPr>
          <p:cNvPr id="7" name="Group 6"/>
          <p:cNvGrpSpPr>
            <a:grpSpLocks/>
          </p:cNvGrpSpPr>
          <p:nvPr/>
        </p:nvGrpSpPr>
        <p:grpSpPr bwMode="auto">
          <a:xfrm>
            <a:off x="4267200" y="381000"/>
            <a:ext cx="4768850" cy="3327400"/>
            <a:chOff x="4267200" y="381000"/>
            <a:chExt cx="4769054" cy="3327976"/>
          </a:xfrm>
        </p:grpSpPr>
        <p:pic>
          <p:nvPicPr>
            <p:cNvPr id="50181" name="Picture 2"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00"/>
              <a:ext cx="3365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4"/>
            <p:cNvSpPr txBox="1">
              <a:spLocks noChangeArrowheads="1"/>
            </p:cNvSpPr>
            <p:nvPr/>
          </p:nvSpPr>
          <p:spPr bwMode="auto">
            <a:xfrm>
              <a:off x="4267200" y="3124200"/>
              <a:ext cx="47690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a:t>…are like eating crawfish</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Summary</a:t>
            </a:r>
          </a:p>
        </p:txBody>
      </p:sp>
      <p:sp>
        <p:nvSpPr>
          <p:cNvPr id="228355" name="Rectangle 3"/>
          <p:cNvSpPr>
            <a:spLocks noGrp="1" noChangeArrowheads="1"/>
          </p:cNvSpPr>
          <p:nvPr>
            <p:ph type="body" idx="1"/>
          </p:nvPr>
        </p:nvSpPr>
        <p:spPr>
          <a:xfrm>
            <a:off x="304800" y="1981200"/>
            <a:ext cx="8458200" cy="4572000"/>
          </a:xfrm>
        </p:spPr>
        <p:txBody>
          <a:bodyPr/>
          <a:lstStyle/>
          <a:p>
            <a:pPr>
              <a:lnSpc>
                <a:spcPct val="90000"/>
              </a:lnSpc>
              <a:spcAft>
                <a:spcPts val="1800"/>
              </a:spcAft>
              <a:buClr>
                <a:srgbClr val="FF0080"/>
              </a:buClr>
            </a:pPr>
            <a:r>
              <a:rPr lang="en-US" sz="3200">
                <a:latin typeface="Arial" charset="0"/>
                <a:ea typeface="ＭＳ Ｐゴシック" charset="0"/>
                <a:cs typeface="ＭＳ Ｐゴシック" charset="0"/>
              </a:rPr>
              <a:t>Primary repair for most duodenal wounds </a:t>
            </a:r>
            <a:r>
              <a:rPr lang="en-US" sz="3200" u="sng">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decompression</a:t>
            </a:r>
          </a:p>
          <a:p>
            <a:pPr>
              <a:lnSpc>
                <a:spcPct val="90000"/>
              </a:lnSpc>
              <a:spcAft>
                <a:spcPts val="1800"/>
              </a:spcAft>
              <a:buClr>
                <a:srgbClr val="FF0080"/>
              </a:buClr>
            </a:pPr>
            <a:r>
              <a:rPr lang="en-US" sz="3200">
                <a:latin typeface="Arial" charset="0"/>
                <a:ea typeface="ＭＳ Ｐゴシック" charset="0"/>
                <a:cs typeface="ＭＳ Ｐゴシック" charset="0"/>
              </a:rPr>
              <a:t>Pyloric exclusion for more complex wounds</a:t>
            </a:r>
          </a:p>
          <a:p>
            <a:pPr>
              <a:lnSpc>
                <a:spcPct val="90000"/>
              </a:lnSpc>
              <a:spcAft>
                <a:spcPts val="1800"/>
              </a:spcAft>
              <a:buClr>
                <a:srgbClr val="FF0080"/>
              </a:buClr>
            </a:pPr>
            <a:r>
              <a:rPr lang="en-US" sz="3200">
                <a:latin typeface="Arial" charset="0"/>
                <a:ea typeface="ＭＳ Ｐゴシック" charset="0"/>
                <a:cs typeface="ＭＳ Ｐゴシック" charset="0"/>
              </a:rPr>
              <a:t>Proximal pancreatic injuries can be treated with drainage alone </a:t>
            </a:r>
          </a:p>
          <a:p>
            <a:pPr>
              <a:lnSpc>
                <a:spcPct val="90000"/>
              </a:lnSpc>
              <a:spcAft>
                <a:spcPts val="1800"/>
              </a:spcAft>
              <a:buClr>
                <a:srgbClr val="FF0080"/>
              </a:buClr>
            </a:pPr>
            <a:r>
              <a:rPr lang="en-US" sz="3200">
                <a:latin typeface="Arial" charset="0"/>
                <a:ea typeface="ＭＳ Ｐゴシック" charset="0"/>
                <a:cs typeface="ＭＳ Ｐゴシック" charset="0"/>
              </a:rPr>
              <a:t>For distal injuries, clinical decision based on defined criteria and suspicion of ductal injury dictates definitive management</a:t>
            </a:r>
          </a:p>
          <a:p>
            <a:pPr>
              <a:lnSpc>
                <a:spcPct val="90000"/>
              </a:lnSpc>
              <a:spcAft>
                <a:spcPts val="1800"/>
              </a:spcAft>
              <a:buClr>
                <a:srgbClr val="FF0080"/>
              </a:buClr>
            </a:pPr>
            <a:endParaRPr lang="en-US" sz="3200">
              <a:latin typeface="Arial" charset="0"/>
              <a:ea typeface="ＭＳ Ｐゴシック" charset="0"/>
              <a:cs typeface="ＭＳ Ｐゴシック" charset="0"/>
            </a:endParaRPr>
          </a:p>
          <a:p>
            <a:pPr>
              <a:lnSpc>
                <a:spcPct val="90000"/>
              </a:lnSpc>
              <a:spcAft>
                <a:spcPts val="1800"/>
              </a:spcAft>
              <a:buClr>
                <a:srgbClr val="FF0080"/>
              </a:buClr>
            </a:pPr>
            <a:endParaRPr lang="en-US" sz="3200">
              <a:latin typeface="Arial" charset="0"/>
              <a:ea typeface="ＭＳ Ｐゴシック" charset="0"/>
              <a:cs typeface="ＭＳ Ｐゴシック" charset="0"/>
            </a:endParaRPr>
          </a:p>
        </p:txBody>
      </p:sp>
      <p:sp>
        <p:nvSpPr>
          <p:cNvPr id="51203" name="Line 5"/>
          <p:cNvSpPr>
            <a:spLocks noChangeShapeType="1"/>
          </p:cNvSpPr>
          <p:nvPr/>
        </p:nvSpPr>
        <p:spPr bwMode="auto">
          <a:xfrm>
            <a:off x="0" y="1676400"/>
            <a:ext cx="914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1974016" presetClass="entr" presetSubtype="101977028" fill="hold" grpId="0" nodeType="clickEffect">
                                  <p:stCondLst>
                                    <p:cond delay="0"/>
                                  </p:stCondLst>
                                  <p:childTnLst>
                                    <p:set>
                                      <p:cBhvr>
                                        <p:cTn id="6" dur="1" fill="hold">
                                          <p:stCondLst>
                                            <p:cond delay="499"/>
                                          </p:stCondLst>
                                        </p:cTn>
                                        <p:tgtEl>
                                          <p:spTgt spid="228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74016" presetClass="entr" presetSubtype="101977028" fill="hold" grpId="0" nodeType="clickEffect">
                                  <p:stCondLst>
                                    <p:cond delay="0"/>
                                  </p:stCondLst>
                                  <p:childTnLst>
                                    <p:set>
                                      <p:cBhvr>
                                        <p:cTn id="10" dur="1" fill="hold">
                                          <p:stCondLst>
                                            <p:cond delay="499"/>
                                          </p:stCondLst>
                                        </p:cTn>
                                        <p:tgtEl>
                                          <p:spTgt spid="2283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74016" presetClass="entr" presetSubtype="101977028" fill="hold" grpId="0" nodeType="clickEffect">
                                  <p:stCondLst>
                                    <p:cond delay="0"/>
                                  </p:stCondLst>
                                  <p:childTnLst>
                                    <p:set>
                                      <p:cBhvr>
                                        <p:cTn id="14" dur="1" fill="hold">
                                          <p:stCondLst>
                                            <p:cond delay="499"/>
                                          </p:stCondLst>
                                        </p:cTn>
                                        <p:tgtEl>
                                          <p:spTgt spid="228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74016" presetClass="entr" presetSubtype="101977028" fill="hold" grpId="0" nodeType="clickEffect">
                                  <p:stCondLst>
                                    <p:cond delay="0"/>
                                  </p:stCondLst>
                                  <p:childTnLst>
                                    <p:set>
                                      <p:cBhvr>
                                        <p:cTn id="18" dur="1" fill="hold">
                                          <p:stCondLst>
                                            <p:cond delay="499"/>
                                          </p:stCondLst>
                                        </p:cTn>
                                        <p:tgtEl>
                                          <p:spTgt spid="228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ki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850900"/>
            <a:ext cx="5588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895600" y="1295400"/>
            <a:ext cx="396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7200">
                <a:solidFill>
                  <a:schemeClr val="tx2"/>
                </a:solidFill>
              </a:rPr>
              <a:t>K</a:t>
            </a:r>
            <a:r>
              <a:rPr lang="en-US" sz="7200"/>
              <a:t>eep</a:t>
            </a:r>
          </a:p>
          <a:p>
            <a:r>
              <a:rPr lang="en-US" sz="7200">
                <a:solidFill>
                  <a:srgbClr val="FFFF00"/>
                </a:solidFill>
              </a:rPr>
              <a:t>I</a:t>
            </a:r>
            <a:r>
              <a:rPr lang="en-US" sz="7200"/>
              <a:t>t</a:t>
            </a:r>
          </a:p>
          <a:p>
            <a:r>
              <a:rPr lang="en-US" sz="7200">
                <a:solidFill>
                  <a:srgbClr val="FFFF00"/>
                </a:solidFill>
              </a:rPr>
              <a:t>S</a:t>
            </a:r>
            <a:r>
              <a:rPr lang="en-US" sz="7200"/>
              <a:t>imple,</a:t>
            </a:r>
          </a:p>
          <a:p>
            <a:r>
              <a:rPr lang="en-US" sz="7200">
                <a:solidFill>
                  <a:srgbClr val="FFFF00"/>
                </a:solidFill>
              </a:rPr>
              <a:t>S</a:t>
            </a:r>
            <a:r>
              <a:rPr lang="en-US" sz="7200"/>
              <a:t>tupid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685800" y="990600"/>
            <a:ext cx="7772400" cy="1143000"/>
          </a:xfrm>
        </p:spPr>
        <p:txBody>
          <a:bodyPr/>
          <a:lstStyle/>
          <a:p>
            <a:r>
              <a:rPr lang="en-US" sz="4900">
                <a:latin typeface="Arial" charset="0"/>
                <a:ea typeface="ＭＳ Ｐゴシック" charset="0"/>
                <a:cs typeface="ＭＳ Ｐゴシック" charset="0"/>
              </a:rPr>
              <a:t>Operative Diagnosis</a:t>
            </a:r>
            <a:endParaRPr lang="en-US">
              <a:latin typeface="Arial" charset="0"/>
              <a:ea typeface="ＭＳ Ｐゴシック" charset="0"/>
              <a:cs typeface="ＭＳ Ｐゴシック" charset="0"/>
            </a:endParaRPr>
          </a:p>
        </p:txBody>
      </p:sp>
      <p:sp>
        <p:nvSpPr>
          <p:cNvPr id="7170" name="Rectangle 3"/>
          <p:cNvSpPr>
            <a:spLocks noGrp="1" noChangeArrowheads="1"/>
          </p:cNvSpPr>
          <p:nvPr>
            <p:ph type="body" idx="1"/>
          </p:nvPr>
        </p:nvSpPr>
        <p:spPr>
          <a:xfrm>
            <a:off x="381000" y="2133600"/>
            <a:ext cx="8458200" cy="4114800"/>
          </a:xfrm>
        </p:spPr>
        <p:txBody>
          <a:bodyPr/>
          <a:lstStyle/>
          <a:p>
            <a:pPr>
              <a:lnSpc>
                <a:spcPct val="150000"/>
              </a:lnSpc>
            </a:pPr>
            <a:r>
              <a:rPr lang="en-US" sz="3300">
                <a:latin typeface="Arial" charset="0"/>
                <a:ea typeface="ＭＳ Ｐゴシック" charset="0"/>
                <a:cs typeface="ＭＳ Ｐゴシック" charset="0"/>
              </a:rPr>
              <a:t>Demands </a:t>
            </a:r>
            <a:r>
              <a:rPr lang="en-US" sz="3300" i="1">
                <a:latin typeface="Arial" charset="0"/>
                <a:ea typeface="ＭＳ Ｐゴシック" charset="0"/>
                <a:cs typeface="ＭＳ Ｐゴシック" charset="0"/>
              </a:rPr>
              <a:t>thorough</a:t>
            </a:r>
            <a:r>
              <a:rPr lang="en-US" sz="3300">
                <a:latin typeface="Arial" charset="0"/>
                <a:ea typeface="ＭＳ Ｐゴシック" charset="0"/>
                <a:cs typeface="ＭＳ Ｐゴシック" charset="0"/>
              </a:rPr>
              <a:t> exploration</a:t>
            </a:r>
          </a:p>
          <a:p>
            <a:pPr>
              <a:lnSpc>
                <a:spcPct val="150000"/>
              </a:lnSpc>
            </a:pPr>
            <a:r>
              <a:rPr lang="en-US" sz="3300">
                <a:latin typeface="Arial" charset="0"/>
                <a:ea typeface="ＭＳ Ｐゴシック" charset="0"/>
                <a:cs typeface="ＭＳ Ｐゴシック" charset="0"/>
              </a:rPr>
              <a:t>Check all portions duodenum</a:t>
            </a:r>
          </a:p>
          <a:p>
            <a:pPr>
              <a:lnSpc>
                <a:spcPct val="150000"/>
              </a:lnSpc>
            </a:pPr>
            <a:r>
              <a:rPr lang="en-US" sz="3300">
                <a:latin typeface="Arial" charset="0"/>
                <a:ea typeface="ＭＳ Ｐゴシック" charset="0"/>
                <a:cs typeface="ＭＳ Ｐゴシック" charset="0"/>
              </a:rPr>
              <a:t>Explore lesser sac</a:t>
            </a:r>
          </a:p>
          <a:p>
            <a:pPr>
              <a:lnSpc>
                <a:spcPct val="150000"/>
              </a:lnSpc>
            </a:pPr>
            <a:r>
              <a:rPr lang="en-US" sz="3300">
                <a:latin typeface="Arial" charset="0"/>
                <a:ea typeface="ＭＳ Ｐゴシック" charset="0"/>
                <a:cs typeface="ＭＳ Ｐゴシック" charset="0"/>
              </a:rPr>
              <a:t>Investigate </a:t>
            </a:r>
            <a:r>
              <a:rPr lang="en-US" sz="3300">
                <a:solidFill>
                  <a:srgbClr val="FFEA18"/>
                </a:solidFill>
                <a:latin typeface="Arial" charset="0"/>
                <a:ea typeface="ＭＳ Ｐゴシック" charset="0"/>
                <a:cs typeface="ＭＳ Ｐゴシック" charset="0"/>
              </a:rPr>
              <a:t>all</a:t>
            </a:r>
            <a:r>
              <a:rPr lang="en-US" sz="3300">
                <a:latin typeface="Arial" charset="0"/>
                <a:ea typeface="ＭＳ Ｐゴシック" charset="0"/>
                <a:cs typeface="ＭＳ Ｐゴシック" charset="0"/>
              </a:rPr>
              <a:t> hematomas in epigastrium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IMG_06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452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atin typeface="Arial" charset="0"/>
                <a:ea typeface="ＭＳ Ｐゴシック" charset="0"/>
                <a:cs typeface="ＭＳ Ｐゴシック" charset="0"/>
              </a:rPr>
              <a:t>Duodenal Exploration</a:t>
            </a:r>
          </a:p>
        </p:txBody>
      </p:sp>
      <p:sp>
        <p:nvSpPr>
          <p:cNvPr id="9218" name="Content Placeholder 2"/>
          <p:cNvSpPr>
            <a:spLocks noGrp="1"/>
          </p:cNvSpPr>
          <p:nvPr>
            <p:ph idx="1"/>
          </p:nvPr>
        </p:nvSpPr>
        <p:spPr/>
        <p:txBody>
          <a:bodyPr/>
          <a:lstStyle/>
          <a:p>
            <a:pPr>
              <a:lnSpc>
                <a:spcPct val="130000"/>
              </a:lnSpc>
            </a:pPr>
            <a:r>
              <a:rPr lang="en-US">
                <a:latin typeface="Arial" charset="0"/>
                <a:ea typeface="ＭＳ Ｐゴシック" charset="0"/>
                <a:cs typeface="ＭＳ Ｐゴシック" charset="0"/>
              </a:rPr>
              <a:t>Wide Kocher maneuver – visualize left renal vein</a:t>
            </a:r>
          </a:p>
          <a:p>
            <a:pPr>
              <a:lnSpc>
                <a:spcPct val="130000"/>
              </a:lnSpc>
            </a:pPr>
            <a:r>
              <a:rPr lang="en-US">
                <a:latin typeface="Arial" charset="0"/>
                <a:ea typeface="ＭＳ Ｐゴシック" charset="0"/>
                <a:cs typeface="ＭＳ Ｐゴシック" charset="0"/>
              </a:rPr>
              <a:t>Right medial visceral rotation</a:t>
            </a:r>
          </a:p>
          <a:p>
            <a:pPr>
              <a:lnSpc>
                <a:spcPct val="130000"/>
              </a:lnSpc>
            </a:pPr>
            <a:r>
              <a:rPr lang="en-US">
                <a:latin typeface="Arial" charset="0"/>
                <a:ea typeface="ＭＳ Ｐゴシック" charset="0"/>
                <a:cs typeface="ＭＳ Ｐゴシック" charset="0"/>
              </a:rPr>
              <a:t>Mobilize ligament of Treitz</a:t>
            </a:r>
          </a:p>
          <a:p>
            <a:pPr>
              <a:lnSpc>
                <a:spcPct val="130000"/>
              </a:lnSpc>
            </a:pP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75" y="127000"/>
            <a:ext cx="443865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244475"/>
            <a:ext cx="551815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Croce AAST tx 04 MAC">
  <a:themeElements>
    <a:clrScheme name="">
      <a:dk1>
        <a:srgbClr val="003366"/>
      </a:dk1>
      <a:lt1>
        <a:srgbClr val="FFFFFF"/>
      </a:lt1>
      <a:dk2>
        <a:srgbClr val="000099"/>
      </a:dk2>
      <a:lt2>
        <a:srgbClr val="FFFF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roce AAST tx 04 MAC">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Arial" charset="0"/>
          </a:defRPr>
        </a:defPPr>
      </a:lstStyle>
    </a:lnDef>
  </a:objectDefaults>
  <a:extraClrSchemeLst>
    <a:extraClrScheme>
      <a:clrScheme name="Croce AAST tx 04 MA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ce AAST tx 04 MA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ce AAST tx 04 MA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ce AAST tx 04 MA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ce AAST tx 04 MA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ce AAST tx 04 MA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ce AAST tx 04 MA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ce AAST tx 04 MA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ce AAST tx 04 MA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ce AAST tx 04 MA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ce AAST tx 04 MA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ce AAST tx 04 MA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Croce's Mobile G4:Slides:Croce AAST tx 04 MAC.ppt</Template>
  <TotalTime>10753</TotalTime>
  <Words>1286</Words>
  <Application>Microsoft Macintosh PowerPoint</Application>
  <PresentationFormat>On-screen Show (4:3)</PresentationFormat>
  <Paragraphs>447</Paragraphs>
  <Slides>43</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Croce AAST tx 04 MAC</vt:lpstr>
      <vt:lpstr>Chart</vt:lpstr>
      <vt:lpstr>Management of Pancreatic and Duodenal Trauma</vt:lpstr>
      <vt:lpstr>PowerPoint Presentation</vt:lpstr>
      <vt:lpstr>Duodenal Injuries</vt:lpstr>
      <vt:lpstr>Morbidity of Duodenal Wounds</vt:lpstr>
      <vt:lpstr>Operative Diagnosis</vt:lpstr>
      <vt:lpstr>PowerPoint Presentation</vt:lpstr>
      <vt:lpstr>Duodenal Exploration</vt:lpstr>
      <vt:lpstr>PowerPoint Presentation</vt:lpstr>
      <vt:lpstr>PowerPoint Presentation</vt:lpstr>
      <vt:lpstr>PowerPoint Presentation</vt:lpstr>
      <vt:lpstr>Duodenal Injuries </vt:lpstr>
      <vt:lpstr>Tube Duodenostomy</vt:lpstr>
      <vt:lpstr>Duodenal Decompression</vt:lpstr>
      <vt:lpstr>PowerPoint Presentation</vt:lpstr>
      <vt:lpstr>Pyloric Exclusion</vt:lpstr>
      <vt:lpstr>PowerPoint Presentation</vt:lpstr>
      <vt:lpstr>Study Population - 58 patients -</vt:lpstr>
      <vt:lpstr>Results</vt:lpstr>
      <vt:lpstr>Location of Injury</vt:lpstr>
      <vt:lpstr>AAST Classification</vt:lpstr>
      <vt:lpstr>Repair Technique by Injury Grade</vt:lpstr>
      <vt:lpstr>Repair Technique by Injury Grade</vt:lpstr>
      <vt:lpstr>Repair Technique by Injury Grade</vt:lpstr>
      <vt:lpstr>Repair Technique by Injury Grade</vt:lpstr>
      <vt:lpstr>Repair Technique by Injury Grade</vt:lpstr>
      <vt:lpstr>Complications</vt:lpstr>
      <vt:lpstr>PowerPoint Presentation</vt:lpstr>
      <vt:lpstr>Pancreatic Trauma </vt:lpstr>
      <vt:lpstr>Options </vt:lpstr>
      <vt:lpstr>Prior Experience </vt:lpstr>
      <vt:lpstr>Management Algorithm</vt:lpstr>
      <vt:lpstr>Indicators of Ductal Injury </vt:lpstr>
      <vt:lpstr>Study Population</vt:lpstr>
      <vt:lpstr>Study Population </vt:lpstr>
      <vt:lpstr>Ductal Injury</vt:lpstr>
      <vt:lpstr>Study Population </vt:lpstr>
      <vt:lpstr>Complications</vt:lpstr>
      <vt:lpstr>Pancreatic Fistula </vt:lpstr>
      <vt:lpstr>Pancreatic Abscess </vt:lpstr>
      <vt:lpstr>Mortality</vt:lpstr>
      <vt:lpstr>PowerPoint Presentation</vt:lpstr>
      <vt:lpstr>Summary</vt:lpstr>
      <vt:lpstr>PowerPoint Presentation</vt:lpstr>
    </vt:vector>
  </TitlesOfParts>
  <Company>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Penetrating Rectal Trauma: Management By Anatomic Distinction Improves Outcome</dc:title>
  <dc:creator>Martin Croce</dc:creator>
  <cp:lastModifiedBy>Martin Croce</cp:lastModifiedBy>
  <cp:revision>271</cp:revision>
  <cp:lastPrinted>2007-02-12T00:00:34Z</cp:lastPrinted>
  <dcterms:created xsi:type="dcterms:W3CDTF">2011-02-23T20:35:05Z</dcterms:created>
  <dcterms:modified xsi:type="dcterms:W3CDTF">2015-02-05T03:47:26Z</dcterms:modified>
</cp:coreProperties>
</file>