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lsm" ContentType="application/vnd.ms-excel.sheet.macroEnabled.12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embeddings/oleObject2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3.bin" ContentType="application/vnd.openxmlformats-officedocument.oleObject"/>
  <Override PartName="/ppt/notesSlides/notesSlide34.xml" ContentType="application/vnd.openxmlformats-officedocument.presentationml.notesSlide+xml"/>
  <Override PartName="/ppt/embeddings/oleObject4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72"/>
  </p:notesMasterIdLst>
  <p:handoutMasterIdLst>
    <p:handoutMasterId r:id="rId73"/>
  </p:handoutMasterIdLst>
  <p:sldIdLst>
    <p:sldId id="287" r:id="rId2"/>
    <p:sldId id="373" r:id="rId3"/>
    <p:sldId id="365" r:id="rId4"/>
    <p:sldId id="322" r:id="rId5"/>
    <p:sldId id="398" r:id="rId6"/>
    <p:sldId id="399" r:id="rId7"/>
    <p:sldId id="400" r:id="rId8"/>
    <p:sldId id="401" r:id="rId9"/>
    <p:sldId id="379" r:id="rId10"/>
    <p:sldId id="405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23" r:id="rId19"/>
    <p:sldId id="367" r:id="rId20"/>
    <p:sldId id="366" r:id="rId21"/>
    <p:sldId id="368" r:id="rId22"/>
    <p:sldId id="370" r:id="rId23"/>
    <p:sldId id="369" r:id="rId24"/>
    <p:sldId id="402" r:id="rId25"/>
    <p:sldId id="387" r:id="rId26"/>
    <p:sldId id="388" r:id="rId27"/>
    <p:sldId id="371" r:id="rId28"/>
    <p:sldId id="372" r:id="rId29"/>
    <p:sldId id="404" r:id="rId30"/>
    <p:sldId id="272" r:id="rId31"/>
    <p:sldId id="328" r:id="rId32"/>
    <p:sldId id="331" r:id="rId33"/>
    <p:sldId id="330" r:id="rId34"/>
    <p:sldId id="283" r:id="rId35"/>
    <p:sldId id="390" r:id="rId36"/>
    <p:sldId id="312" r:id="rId37"/>
    <p:sldId id="333" r:id="rId38"/>
    <p:sldId id="403" r:id="rId39"/>
    <p:sldId id="375" r:id="rId40"/>
    <p:sldId id="362" r:id="rId41"/>
    <p:sldId id="361" r:id="rId42"/>
    <p:sldId id="341" r:id="rId43"/>
    <p:sldId id="374" r:id="rId44"/>
    <p:sldId id="326" r:id="rId45"/>
    <p:sldId id="337" r:id="rId46"/>
    <p:sldId id="338" r:id="rId47"/>
    <p:sldId id="339" r:id="rId48"/>
    <p:sldId id="340" r:id="rId49"/>
    <p:sldId id="277" r:id="rId50"/>
    <p:sldId id="278" r:id="rId51"/>
    <p:sldId id="281" r:id="rId52"/>
    <p:sldId id="288" r:id="rId53"/>
    <p:sldId id="302" r:id="rId54"/>
    <p:sldId id="299" r:id="rId55"/>
    <p:sldId id="301" r:id="rId56"/>
    <p:sldId id="282" r:id="rId57"/>
    <p:sldId id="342" r:id="rId58"/>
    <p:sldId id="343" r:id="rId59"/>
    <p:sldId id="344" r:id="rId60"/>
    <p:sldId id="345" r:id="rId61"/>
    <p:sldId id="363" r:id="rId62"/>
    <p:sldId id="364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0"/>
    <a:srgbClr val="00FF00"/>
    <a:srgbClr val="CCFFFF"/>
    <a:srgbClr val="FF00FF"/>
    <a:srgbClr val="FFFFCC"/>
    <a:srgbClr val="66FFFF"/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3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8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197"/>
      <c:rotY val="20"/>
      <c:depthPercent val="100"/>
      <c:rAngAx val="1"/>
    </c:view3D>
    <c:floor>
      <c:thickness val="0"/>
      <c:spPr>
        <a:solidFill>
          <a:schemeClr val="tx1"/>
        </a:solidFill>
        <a:ln w="12700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noFill/>
          <a:prstDash val="solid"/>
        </a:ln>
      </c:spPr>
    </c:sideWall>
    <c:backWall>
      <c:thickness val="0"/>
      <c:spPr>
        <a:noFill/>
        <a:ln w="12700">
          <a:noFill/>
          <a:prstDash val="solid"/>
        </a:ln>
      </c:spPr>
    </c:backWall>
    <c:plotArea>
      <c:layout>
        <c:manualLayout>
          <c:layoutTarget val="inner"/>
          <c:xMode val="edge"/>
          <c:yMode val="edge"/>
          <c:x val="0.216852540272615"/>
          <c:y val="0.0174129353233831"/>
          <c:w val="0.736059479553903"/>
          <c:h val="0.88557213930348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VAC</c:v>
                </c:pt>
              </c:strCache>
            </c:strRef>
          </c:tx>
          <c:spPr>
            <a:solidFill>
              <a:srgbClr val="66FFFF"/>
            </a:solidFill>
            <a:ln w="3176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Sheet1!$B$1:$C$1</c:f>
              <c:strCache>
                <c:ptCount val="2"/>
                <c:pt idx="0">
                  <c:v>Tube Enterostomy</c:v>
                </c:pt>
                <c:pt idx="1">
                  <c:v>SB suture line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3.0</c:v>
                </c:pt>
                <c:pt idx="1">
                  <c:v>3.0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MESH</c:v>
                </c:pt>
              </c:strCache>
            </c:strRef>
          </c:tx>
          <c:spPr>
            <a:solidFill>
              <a:srgbClr val="FEA746"/>
            </a:solidFill>
            <a:ln w="3176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Sheet1!$B$1:$C$1</c:f>
              <c:strCache>
                <c:ptCount val="2"/>
                <c:pt idx="0">
                  <c:v>Tube Enterostomy</c:v>
                </c:pt>
                <c:pt idx="1">
                  <c:v>SB suture line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0.0</c:v>
                </c:pt>
                <c:pt idx="1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141953704"/>
        <c:axId val="-2056192424"/>
        <c:axId val="0"/>
      </c:bar3DChart>
      <c:catAx>
        <c:axId val="2141953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ln w="23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9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561924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56192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78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440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1953704"/>
        <c:crosses val="autoZero"/>
        <c:crossBetween val="between"/>
        <c:majorUnit val="1.0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.448574988732469"/>
          <c:y val="0.435323326771654"/>
          <c:w val="0.322180863755667"/>
          <c:h val="0.151741387795275"/>
        </c:manualLayout>
      </c:layout>
      <c:overlay val="0"/>
      <c:spPr>
        <a:noFill/>
        <a:ln w="18752">
          <a:noFill/>
        </a:ln>
      </c:spPr>
      <c:txPr>
        <a:bodyPr/>
        <a:lstStyle/>
        <a:p>
          <a:pPr>
            <a:defRPr sz="1627" b="1" i="0" u="none" strike="noStrike" baseline="0">
              <a:solidFill>
                <a:srgbClr val="FFFFFF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9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25421">
              <a:noFill/>
            </a:ln>
            <a:effectLst>
              <a:outerShdw dist="35921" dir="2700000" algn="br">
                <a:srgbClr val="000000"/>
              </a:outerShdw>
            </a:effectLst>
          </c:spPr>
          <c:explosion val="25"/>
          <c:dPt>
            <c:idx val="1"/>
            <c:bubble3D val="0"/>
            <c:spPr>
              <a:solidFill>
                <a:srgbClr val="F79646"/>
              </a:solidFill>
              <a:ln w="25421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83.0</c:v>
                </c:pt>
                <c:pt idx="1">
                  <c:v>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21">
          <a:noFill/>
        </a:ln>
      </c:spPr>
    </c:plotArea>
    <c:plotVisOnly val="1"/>
    <c:dispBlanksAs val="zero"/>
    <c:showDLblsOverMax val="0"/>
  </c:chart>
  <c:spPr>
    <a:noFill/>
    <a:ln w="3178">
      <a:noFill/>
      <a:prstDash val="solid"/>
    </a:ln>
  </c:spPr>
  <c:txPr>
    <a:bodyPr/>
    <a:lstStyle/>
    <a:p>
      <a:pPr>
        <a:defRPr sz="1802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CD22FB-FA35-6F41-985C-F90925F54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24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604D26-E6A1-1E46-B422-3A6315B5B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61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E8B6FE1-6FDA-4C4E-9D84-0CA6082E182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D5BE0D5-9B87-5B43-91FF-9FB982FBA1FD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D2FE59F3-D4B0-4640-B1D4-516455224592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40F544A-D120-BE42-B5ED-66C47E5F3395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E9CCD538-8EFA-B84E-BA9C-12379BF0B2A7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D7AD1694-585B-7F46-B0D2-A3672C963545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D8EC0777-5939-594D-BD3A-12477A3DBD0F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E285DB43-E85C-FC40-80C0-9766A948F3AA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8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55E87B36-A443-D947-87C4-BA4AE6BAFD49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4431CDA1-1614-154C-8087-84F628FA89E2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5741CD4C-694D-BD41-A150-80079884679F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024DD60F-7039-D641-AC07-8C6B48F303C7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5500A07D-C2B0-2048-B1EB-1B50E24BD289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936B11BA-401B-D441-9A18-654ACFEBED56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8476517E-7D0B-834B-880F-84FA01FC530A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A103045F-6D5D-7144-A86C-66770062F0BA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AA9198DC-99E7-E94B-8645-C13F1EE097EC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57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3BC12FBA-11E2-BA48-B711-EA12E0172DB4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C26AD0C-AD46-1640-8789-510B78144DF3}" type="slidenum">
              <a:rPr lang="en-US" sz="1200">
                <a:solidFill>
                  <a:schemeClr val="tx1"/>
                </a:solidFill>
              </a:rPr>
              <a:pPr algn="r"/>
              <a:t>59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C11831A-C6B7-1441-8A71-9238C18FD698}" type="slidenum">
              <a:rPr lang="en-US" sz="1200">
                <a:solidFill>
                  <a:schemeClr val="tx1"/>
                </a:solidFill>
              </a:rPr>
              <a:pPr algn="r"/>
              <a:t>59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400"/>
              <a:t>Again, </a:t>
            </a:r>
            <a:r>
              <a:rPr lang="en-US" sz="1400" b="1"/>
              <a:t>demographic</a:t>
            </a:r>
            <a:r>
              <a:rPr lang="en-US" sz="1400"/>
              <a:t> analysis of our study population showed a mean age of 38 years, 78% males, and 78% sustained blunt force trauma. </a:t>
            </a:r>
          </a:p>
          <a:p>
            <a:pPr eaLnBrk="1" hangingPunct="1">
              <a:spcBef>
                <a:spcPct val="0"/>
              </a:spcBef>
            </a:pPr>
            <a:r>
              <a:rPr lang="en-US" sz="1400"/>
              <a:t>In analysis of </a:t>
            </a:r>
            <a:r>
              <a:rPr lang="en-US" sz="1400" b="1"/>
              <a:t>Markers of Injury Severity</a:t>
            </a:r>
            <a:r>
              <a:rPr lang="en-US" sz="1400"/>
              <a:t>, our study population had a mean GCS of 12 and mean Injury Severity Score of 21.</a:t>
            </a:r>
          </a:p>
          <a:p>
            <a:pPr eaLnBrk="1" hangingPunct="1">
              <a:spcBef>
                <a:spcPct val="0"/>
              </a:spcBef>
            </a:pPr>
            <a:r>
              <a:rPr lang="en-US" sz="1400"/>
              <a:t>In analysis of </a:t>
            </a:r>
            <a:r>
              <a:rPr lang="en-US" sz="1400" b="1"/>
              <a:t>Markers of Severity of Shock</a:t>
            </a:r>
            <a:r>
              <a:rPr lang="en-US" sz="1400"/>
              <a:t>, our study population had a mean base deficit of 3.3 and a mean admission lactate level of 3.9.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2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0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04828B65-1C53-5F41-8504-1E0773C04D3B}" type="slidenum">
              <a:rPr lang="en-US" sz="1200">
                <a:solidFill>
                  <a:schemeClr val="tx1"/>
                </a:solidFill>
              </a:rPr>
              <a:pPr/>
              <a:t>70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8D9EB1AD-041A-0F4C-BD74-F0614BF19A50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18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B0000F8E-D886-F943-8B8E-9FA09E463C99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22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D1AE3719-9BA7-074D-ABFB-2F0037FEC943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23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5741B585-BE8C-444B-B2D6-98F98F647220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24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33CA6F92-01C0-F14B-BF45-72B079B8931C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25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2BE27AC3-EFE2-5943-868B-7222695BB2E0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26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9B216-05D1-6D49-B614-73C6D52FA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5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F49D-1F83-2C4D-B8AA-6C90C1CB3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8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6B2FB-D2C3-A442-9DEB-7DC4B7074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47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16BF-1FD5-3C4B-A448-763DA7729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2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3BC4-BECC-C045-AAC7-B54EF313C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70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D8085-EF06-8645-9B8A-37FFC60ED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93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F3D00-01F0-AA4E-9799-76B3BB2D1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0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79F2A-B547-E14D-A982-A67631DB4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6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0969-1956-C148-9688-E63E96BFF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9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D028-51EC-ED46-B63C-640DB056A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D7676-2E6A-9742-A10B-77FD5B8F1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67476-1B7D-DB47-9A6D-B37AF6E97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4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9E7AB-D692-4D41-B01E-3F42C2696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4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D1DF9-F76C-304D-A9EA-D6645CD81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3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1EC0A-B704-8743-8A66-55038B1C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5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E2060C-4848-DA4F-8EFA-D320E9DBC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43.png"/><Relationship Id="rId1" Type="http://schemas.microsoft.com/office/2007/relationships/media" Target="file://localhost/Users/martin/Desktop/PSS%20Croce/talks/PSS%20Abd%20wallwmv%202015/1pinch.wmv" TargetMode="External"/><Relationship Id="rId2" Type="http://schemas.openxmlformats.org/officeDocument/2006/relationships/video" Target="file://localhost/Users/martin/Desktop/PSS%20Croce/talks/PSS%20Abd%20wallwmv%202015/1pinch.wmv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1" Type="http://schemas.microsoft.com/office/2007/relationships/media" Target="file://localhost/Users/martin/Desktop/PSS%20Croce/talks/PSS%20Abd%20wallwmv%202015/6extob.wmv" TargetMode="External"/><Relationship Id="rId2" Type="http://schemas.openxmlformats.org/officeDocument/2006/relationships/video" Target="file://localhost/Users/martin/Desktop/PSS%20Croce/talks/PSS%20Abd%20wallwmv%202015/6extob.wmv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1" Type="http://schemas.microsoft.com/office/2007/relationships/media" Target="file://localhost/Users/martin/Desktop/PSS%20Croce/talks/PSS%20Abd%20wallwmv%202015/5postsheath.wmv" TargetMode="External"/><Relationship Id="rId2" Type="http://schemas.openxmlformats.org/officeDocument/2006/relationships/video" Target="file://localhost/Users/martin/Desktop/PSS%20Croce/talks/PSS%20Abd%20wallwmv%202015/5postsheath.wmv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44.jpeg"/><Relationship Id="rId6" Type="http://schemas.openxmlformats.org/officeDocument/2006/relationships/image" Target="../media/image48.png"/><Relationship Id="rId1" Type="http://schemas.microsoft.com/office/2007/relationships/media" Target="file://localhost/Users/martin/Desktop/PSS%20Croce/talks/PSS%20Abd%20wallwmv%202015/7intob.wmv" TargetMode="External"/><Relationship Id="rId2" Type="http://schemas.openxmlformats.org/officeDocument/2006/relationships/video" Target="file://localhost/Users/martin/Desktop/PSS%20Croce/talks/PSS%20Abd%20wallwmv%202015/7intob.wmv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file://localhost/Users/martin/Desktop/PSS%20Croce/talks/PSS%20Abd%20wallwmv%202015/9midline.wmv" TargetMode="External"/><Relationship Id="rId4" Type="http://schemas.openxmlformats.org/officeDocument/2006/relationships/video" Target="file://localhost/Users/martin/Desktop/PSS%20Croce/talks/PSS%20Abd%20wallwmv%202015/9midline.wmv" TargetMode="Externa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26.xml"/><Relationship Id="rId7" Type="http://schemas.openxmlformats.org/officeDocument/2006/relationships/image" Target="../media/image49.jpe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" Type="http://schemas.microsoft.com/office/2007/relationships/media" Target="file://localhost/Users/martin/Desktop/PSS%20Croce/talks/PSS%20Abd%20wallwmv%202015/8latrepair.wmv" TargetMode="External"/><Relationship Id="rId2" Type="http://schemas.openxmlformats.org/officeDocument/2006/relationships/video" Target="file://localhost/Users/martin/Desktop/PSS%20Croce/talks/PSS%20Abd%20wallwmv%202015/8latrepair.wmv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file://localhost/Users/martin/Desktop/PSS%20Croce/talks/PSS%20Abd%20wallwmv%202015/11final.wmv" TargetMode="External"/><Relationship Id="rId4" Type="http://schemas.openxmlformats.org/officeDocument/2006/relationships/video" Target="file://localhost/Users/martin/Desktop/PSS%20Croce/talks/PSS%20Abd%20wallwmv%202015/11final.wmv" TargetMode="Externa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27.xml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1" Type="http://schemas.microsoft.com/office/2007/relationships/media" Target="file://localhost/Users/martin/Desktop/PSS%20Croce/talks/PSS%20Abd%20wallwmv%202015/10suturelines.wmv" TargetMode="External"/><Relationship Id="rId2" Type="http://schemas.openxmlformats.org/officeDocument/2006/relationships/video" Target="file://localhost/Users/martin/Desktop/PSS%20Croce/talks/PSS%20Abd%20wallwmv%202015/10suturelines.wmv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chart" Target="../charts/chart2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5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5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Microsoft_Excel_97_-_2004_Worksheet3.xls"/><Relationship Id="rId6" Type="http://schemas.openxmlformats.org/officeDocument/2006/relationships/image" Target="../media/image5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-17463" y="455613"/>
            <a:ext cx="9144001" cy="190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5400" b="0" dirty="0" smtClean="0">
                <a:solidFill>
                  <a:srgbClr val="FFFF00"/>
                </a:solidFill>
              </a:rPr>
              <a:t>Abdominal Wall Reconstruction </a:t>
            </a:r>
            <a:endParaRPr lang="en-US" sz="3600" b="0" dirty="0">
              <a:solidFill>
                <a:srgbClr val="FFFF0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4876800"/>
            <a:ext cx="91440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dirty="0" smtClean="0">
                <a:latin typeface="Helvetica" charset="0"/>
              </a:rPr>
              <a:t>Elvis Presley Memorial Trauma Center</a:t>
            </a:r>
          </a:p>
          <a:p>
            <a:pPr marL="0" indent="0" algn="ctr">
              <a:buNone/>
            </a:pPr>
            <a:r>
              <a:rPr lang="en-US" b="0" dirty="0" smtClean="0">
                <a:latin typeface="Helvetica" charset="0"/>
              </a:rPr>
              <a:t>UTHSC Department of Surgery</a:t>
            </a:r>
          </a:p>
          <a:p>
            <a:pPr marL="0" indent="0" algn="ctr">
              <a:buNone/>
            </a:pPr>
            <a:r>
              <a:rPr lang="en-US" b="0" dirty="0" smtClean="0">
                <a:latin typeface="Helvetica" charset="0"/>
              </a:rPr>
              <a:t>Memphis, TN</a:t>
            </a:r>
            <a:endParaRPr lang="en-US" b="0" dirty="0"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03758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0" dirty="0">
                <a:solidFill>
                  <a:srgbClr val="66FFFF"/>
                </a:solidFill>
              </a:rPr>
              <a:t>43</a:t>
            </a:r>
            <a:r>
              <a:rPr lang="en-US" sz="3600" b="0" baseline="30000" dirty="0">
                <a:solidFill>
                  <a:srgbClr val="66FFFF"/>
                </a:solidFill>
              </a:rPr>
              <a:t>rd</a:t>
            </a:r>
            <a:r>
              <a:rPr lang="en-US" sz="3600" b="0" dirty="0">
                <a:solidFill>
                  <a:srgbClr val="66FFFF"/>
                </a:solidFill>
              </a:rPr>
              <a:t> Annual Phoenix Surgical Symposium</a:t>
            </a:r>
          </a:p>
          <a:p>
            <a:pPr algn="ctr"/>
            <a:r>
              <a:rPr lang="en-US" sz="3600" b="0" dirty="0">
                <a:solidFill>
                  <a:srgbClr val="66FFFF"/>
                </a:solidFill>
              </a:rPr>
              <a:t>Scottsdale, AZ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00"/>
                </a:solidFill>
                <a:latin typeface="Arial" charset="0"/>
              </a:rPr>
              <a:t>Acute Coverage Recommendations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sz="4300" i="1" dirty="0">
                <a:solidFill>
                  <a:srgbClr val="00FFFF"/>
                </a:solidFill>
                <a:latin typeface="Arial" charset="0"/>
              </a:rPr>
              <a:t>- Plastic -</a:t>
            </a:r>
            <a:endParaRPr lang="en-US" dirty="0">
              <a:latin typeface="Arial" charset="0"/>
            </a:endParaRPr>
          </a:p>
        </p:txBody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971800"/>
            <a:ext cx="7010400" cy="29718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3800">
                <a:latin typeface="Arial" charset="0"/>
              </a:rPr>
              <a:t>Massive visceral edema</a:t>
            </a:r>
          </a:p>
          <a:p>
            <a:pPr>
              <a:lnSpc>
                <a:spcPct val="125000"/>
              </a:lnSpc>
            </a:pPr>
            <a:r>
              <a:rPr lang="en-US" sz="3800">
                <a:latin typeface="Arial" charset="0"/>
              </a:rPr>
              <a:t>Gauze packing</a:t>
            </a:r>
          </a:p>
          <a:p>
            <a:pPr>
              <a:lnSpc>
                <a:spcPct val="125000"/>
              </a:lnSpc>
            </a:pPr>
            <a:r>
              <a:rPr lang="en-US" sz="3800">
                <a:latin typeface="Arial" charset="0"/>
              </a:rPr>
              <a:t>? Planned re-exploration</a:t>
            </a:r>
          </a:p>
        </p:txBody>
      </p:sp>
      <p:pic>
        <p:nvPicPr>
          <p:cNvPr id="128003" name="Picture 1026" descr="1                                                              0001A1C9Nancy's Mac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282098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en-US" sz="4400" b="0" dirty="0">
                <a:solidFill>
                  <a:srgbClr val="FFFF00"/>
                </a:solidFill>
                <a:latin typeface="Helvetica" charset="0"/>
              </a:rPr>
              <a:t>Acute Coverage Recommendations</a:t>
            </a:r>
            <a:br>
              <a:rPr lang="en-US" sz="4400" b="0" dirty="0">
                <a:solidFill>
                  <a:srgbClr val="FFFF00"/>
                </a:solidFill>
                <a:latin typeface="Helvetica" charset="0"/>
              </a:rPr>
            </a:br>
            <a:r>
              <a:rPr lang="en-US" sz="4300" b="0" i="1" dirty="0">
                <a:solidFill>
                  <a:srgbClr val="00FFFF"/>
                </a:solidFill>
                <a:latin typeface="Helvetica" charset="0"/>
              </a:rPr>
              <a:t>- Polypropylene -</a:t>
            </a:r>
            <a:endParaRPr lang="en-US" sz="4400" b="0" dirty="0">
              <a:solidFill>
                <a:srgbClr val="FFFF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3                                                              0001A25FNancy's Mac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11163"/>
            <a:ext cx="56007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Helvetica" charset="0"/>
              </a:rPr>
              <a:t>Fate of Marlex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57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buFont typeface="Times" charset="0"/>
              <a:buNone/>
              <a:tabLst>
                <a:tab pos="3548063" algn="l"/>
                <a:tab pos="5254625" algn="l"/>
                <a:tab pos="6573838" algn="l"/>
                <a:tab pos="8118475" algn="l"/>
              </a:tabLst>
            </a:pPr>
            <a:r>
              <a:rPr lang="en-US" sz="3000">
                <a:latin typeface="Helvetica" charset="0"/>
              </a:rPr>
              <a:t>                                </a:t>
            </a:r>
            <a:r>
              <a:rPr lang="en-US" sz="2800">
                <a:latin typeface="Helvetica" charset="0"/>
              </a:rPr>
              <a:t>Mesh</a:t>
            </a:r>
          </a:p>
          <a:p>
            <a:pPr eaLnBrk="1" hangingPunct="1">
              <a:lnSpc>
                <a:spcPct val="115000"/>
              </a:lnSpc>
              <a:buFont typeface="Times" charset="0"/>
              <a:buNone/>
              <a:tabLst>
                <a:tab pos="3548063" algn="l"/>
                <a:tab pos="5254625" algn="l"/>
                <a:tab pos="6573838" algn="l"/>
                <a:tab pos="8118475" algn="l"/>
              </a:tabLst>
            </a:pPr>
            <a:r>
              <a:rPr lang="en-US" sz="2800">
                <a:latin typeface="Helvetica" charset="0"/>
              </a:rPr>
              <a:t>Closure                   Retention  Hernia   Fistula   Extrus</a:t>
            </a:r>
          </a:p>
          <a:p>
            <a:pPr eaLnBrk="1" hangingPunct="1">
              <a:lnSpc>
                <a:spcPct val="115000"/>
              </a:lnSpc>
              <a:buFont typeface="Times" charset="0"/>
              <a:buNone/>
              <a:tabLst>
                <a:tab pos="3548063" algn="l"/>
                <a:tab pos="5254625" algn="l"/>
                <a:tab pos="6573838" algn="l"/>
                <a:tab pos="8118475" algn="l"/>
              </a:tabLst>
            </a:pPr>
            <a:r>
              <a:rPr lang="en-US" sz="3000">
                <a:latin typeface="Helvetica" charset="0"/>
              </a:rPr>
              <a:t>Primary (6)	No	2	--	--</a:t>
            </a:r>
          </a:p>
          <a:p>
            <a:pPr eaLnBrk="1" hangingPunct="1">
              <a:lnSpc>
                <a:spcPct val="115000"/>
              </a:lnSpc>
              <a:buFont typeface="Times" charset="0"/>
              <a:buNone/>
              <a:tabLst>
                <a:tab pos="3548063" algn="l"/>
                <a:tab pos="5254625" algn="l"/>
                <a:tab pos="6573838" algn="l"/>
                <a:tab pos="8118475" algn="l"/>
              </a:tabLst>
            </a:pPr>
            <a:r>
              <a:rPr lang="en-US" sz="3000">
                <a:latin typeface="Helvetica" charset="0"/>
              </a:rPr>
              <a:t>Granulation (6)	Yes	1	1	5</a:t>
            </a:r>
          </a:p>
          <a:p>
            <a:pPr eaLnBrk="1" hangingPunct="1">
              <a:lnSpc>
                <a:spcPct val="115000"/>
              </a:lnSpc>
              <a:buFont typeface="Times" charset="0"/>
              <a:buNone/>
              <a:tabLst>
                <a:tab pos="3548063" algn="l"/>
                <a:tab pos="5254625" algn="l"/>
                <a:tab pos="6573838" algn="l"/>
                <a:tab pos="8118475" algn="l"/>
              </a:tabLst>
            </a:pPr>
            <a:r>
              <a:rPr lang="en-US" sz="3000">
                <a:latin typeface="Helvetica" charset="0"/>
              </a:rPr>
              <a:t>STSG (9)	Yes	3	3	9</a:t>
            </a:r>
          </a:p>
          <a:p>
            <a:pPr eaLnBrk="1" hangingPunct="1">
              <a:lnSpc>
                <a:spcPct val="115000"/>
              </a:lnSpc>
              <a:buFont typeface="Times" charset="0"/>
              <a:buNone/>
              <a:tabLst>
                <a:tab pos="3548063" algn="l"/>
                <a:tab pos="5254625" algn="l"/>
                <a:tab pos="6573838" algn="l"/>
                <a:tab pos="8118475" algn="l"/>
              </a:tabLst>
            </a:pPr>
            <a:r>
              <a:rPr lang="en-US" sz="3000">
                <a:latin typeface="Helvetica" charset="0"/>
              </a:rPr>
              <a:t>Skin &amp; subcut (3)	Yes	1	--	--</a:t>
            </a:r>
          </a:p>
          <a:p>
            <a:pPr eaLnBrk="1" hangingPunct="1">
              <a:lnSpc>
                <a:spcPct val="115000"/>
              </a:lnSpc>
              <a:buFont typeface="Times" charset="0"/>
              <a:buNone/>
              <a:tabLst>
                <a:tab pos="3548063" algn="l"/>
                <a:tab pos="5254625" algn="l"/>
                <a:tab pos="6573838" algn="l"/>
                <a:tab pos="8118475" algn="l"/>
              </a:tabLst>
            </a:pPr>
            <a:endParaRPr lang="en-US" sz="3000" i="1">
              <a:latin typeface="Helvetica" charset="0"/>
            </a:endParaRPr>
          </a:p>
          <a:p>
            <a:pPr eaLnBrk="1" hangingPunct="1">
              <a:lnSpc>
                <a:spcPct val="115000"/>
              </a:lnSpc>
              <a:buFont typeface="Times" charset="0"/>
              <a:buNone/>
              <a:tabLst>
                <a:tab pos="3548063" algn="l"/>
                <a:tab pos="5254625" algn="l"/>
                <a:tab pos="6573838" algn="l"/>
                <a:tab pos="8118475" algn="l"/>
              </a:tabLst>
            </a:pPr>
            <a:r>
              <a:rPr lang="en-US" sz="3000" i="1">
                <a:latin typeface="Helvetica" charset="0"/>
              </a:rPr>
              <a:t>                                  </a:t>
            </a:r>
            <a:endParaRPr lang="en-US" sz="3000">
              <a:latin typeface="Helvetica" charset="0"/>
            </a:endParaRPr>
          </a:p>
        </p:txBody>
      </p:sp>
      <p:sp>
        <p:nvSpPr>
          <p:cNvPr id="31747" name="Line 4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9525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219825" y="6400800"/>
            <a:ext cx="29241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b="0" i="1" dirty="0" err="1">
                <a:solidFill>
                  <a:srgbClr val="00FFFF"/>
                </a:solidFill>
                <a:latin typeface="Helvetica" charset="0"/>
              </a:rPr>
              <a:t>Voyles</a:t>
            </a:r>
            <a:r>
              <a:rPr lang="en-US" sz="2100" b="0" i="1" dirty="0">
                <a:solidFill>
                  <a:srgbClr val="00FFFF"/>
                </a:solidFill>
                <a:latin typeface="Helvetica" charset="0"/>
              </a:rPr>
              <a:t>, Ann </a:t>
            </a:r>
            <a:r>
              <a:rPr lang="en-US" sz="2100" b="0" i="1" dirty="0" err="1">
                <a:solidFill>
                  <a:srgbClr val="00FFFF"/>
                </a:solidFill>
                <a:latin typeface="Helvetica" charset="0"/>
              </a:rPr>
              <a:t>Surg</a:t>
            </a:r>
            <a:r>
              <a:rPr lang="en-US" sz="2100" b="0" i="1" dirty="0">
                <a:solidFill>
                  <a:srgbClr val="00FFFF"/>
                </a:solidFill>
                <a:latin typeface="Helvetica" charset="0"/>
              </a:rPr>
              <a:t> 1981</a:t>
            </a:r>
            <a:endParaRPr lang="en-US" sz="2100" b="0" dirty="0">
              <a:solidFill>
                <a:srgbClr val="00FFFF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828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Helvetica" charset="0"/>
              </a:rPr>
              <a:t>PPM Use</a:t>
            </a:r>
            <a:br>
              <a:rPr lang="en-US">
                <a:solidFill>
                  <a:srgbClr val="FFFF00"/>
                </a:solidFill>
                <a:latin typeface="Helvetica" charset="0"/>
              </a:rPr>
            </a:br>
            <a:r>
              <a:rPr lang="en-US">
                <a:solidFill>
                  <a:srgbClr val="FFFF00"/>
                </a:solidFill>
                <a:latin typeface="Helvetica" charset="0"/>
              </a:rPr>
              <a:t>in Emergency Setting</a:t>
            </a:r>
            <a:r>
              <a:rPr lang="en-US">
                <a:latin typeface="Helvetica" charset="0"/>
              </a:rPr>
              <a:t/>
            </a:r>
            <a:br>
              <a:rPr lang="en-US">
                <a:latin typeface="Helvetica" charset="0"/>
              </a:rPr>
            </a:br>
            <a:r>
              <a:rPr lang="en-US" sz="2800" i="1">
                <a:solidFill>
                  <a:srgbClr val="00FFFF"/>
                </a:solidFill>
                <a:latin typeface="Helvetica" charset="0"/>
              </a:rPr>
              <a:t>- Summary of 14 Reports -</a:t>
            </a:r>
            <a:endParaRPr lang="en-US" sz="2800">
              <a:latin typeface="Helvetica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667000"/>
            <a:ext cx="6172200" cy="3352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Times" charset="0"/>
              <a:buNone/>
            </a:pPr>
            <a:r>
              <a:rPr lang="en-US" sz="3400">
                <a:latin typeface="Helvetica" charset="0"/>
              </a:rPr>
              <a:t>Patients				128</a:t>
            </a:r>
          </a:p>
          <a:p>
            <a:pPr eaLnBrk="1" hangingPunct="1">
              <a:lnSpc>
                <a:spcPct val="120000"/>
              </a:lnSpc>
              <a:buFont typeface="Times" charset="0"/>
              <a:buNone/>
            </a:pPr>
            <a:r>
              <a:rPr lang="en-US" sz="3400">
                <a:latin typeface="Helvetica" charset="0"/>
              </a:rPr>
              <a:t>Fistula (%)			  23</a:t>
            </a:r>
          </a:p>
          <a:p>
            <a:pPr eaLnBrk="1" hangingPunct="1">
              <a:lnSpc>
                <a:spcPct val="120000"/>
              </a:lnSpc>
              <a:buFont typeface="Times" charset="0"/>
              <a:buNone/>
            </a:pPr>
            <a:r>
              <a:rPr lang="en-US" sz="3400">
                <a:latin typeface="Helvetica" charset="0"/>
              </a:rPr>
              <a:t>Hernia (%)			  20</a:t>
            </a:r>
          </a:p>
          <a:p>
            <a:pPr eaLnBrk="1" hangingPunct="1">
              <a:lnSpc>
                <a:spcPct val="120000"/>
              </a:lnSpc>
              <a:buFont typeface="Times" charset="0"/>
              <a:buNone/>
            </a:pPr>
            <a:r>
              <a:rPr lang="en-US" sz="3400">
                <a:latin typeface="Helvetica" charset="0"/>
              </a:rPr>
              <a:t>Extrusion (%)		 	  12</a:t>
            </a: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4816475" y="6400800"/>
            <a:ext cx="42513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b="0" i="1" dirty="0">
                <a:solidFill>
                  <a:srgbClr val="00FFFF"/>
                </a:solidFill>
                <a:latin typeface="Helvetica" charset="0"/>
              </a:rPr>
              <a:t>Jones &amp; </a:t>
            </a:r>
            <a:r>
              <a:rPr lang="en-US" sz="2100" b="0" i="1" dirty="0" err="1">
                <a:solidFill>
                  <a:srgbClr val="00FFFF"/>
                </a:solidFill>
                <a:latin typeface="Helvetica" charset="0"/>
              </a:rPr>
              <a:t>Jurkovich</a:t>
            </a:r>
            <a:r>
              <a:rPr lang="en-US" sz="2100" b="0" i="1" dirty="0">
                <a:solidFill>
                  <a:srgbClr val="00FFFF"/>
                </a:solidFill>
                <a:latin typeface="Helvetica" charset="0"/>
              </a:rPr>
              <a:t>, Am </a:t>
            </a:r>
            <a:r>
              <a:rPr lang="en-US" sz="2100" b="0" i="1" dirty="0" err="1">
                <a:solidFill>
                  <a:srgbClr val="00FFFF"/>
                </a:solidFill>
                <a:latin typeface="Helvetica" charset="0"/>
              </a:rPr>
              <a:t>Surg</a:t>
            </a:r>
            <a:r>
              <a:rPr lang="en-US" sz="2100" b="0" i="1" dirty="0">
                <a:solidFill>
                  <a:srgbClr val="00FFFF"/>
                </a:solidFill>
                <a:latin typeface="Helvetica" charset="0"/>
              </a:rPr>
              <a:t> 1989</a:t>
            </a:r>
            <a:endParaRPr lang="en-US" sz="2100" b="0" dirty="0">
              <a:solidFill>
                <a:srgbClr val="00FFFF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en-US" sz="4400" b="0" dirty="0">
                <a:solidFill>
                  <a:srgbClr val="FFFF00"/>
                </a:solidFill>
                <a:latin typeface="Helvetica" charset="0"/>
              </a:rPr>
              <a:t>Acute Coverage Recommendations</a:t>
            </a:r>
            <a:br>
              <a:rPr lang="en-US" sz="4400" b="0" dirty="0">
                <a:solidFill>
                  <a:srgbClr val="FFFF00"/>
                </a:solidFill>
                <a:latin typeface="Helvetica" charset="0"/>
              </a:rPr>
            </a:br>
            <a:r>
              <a:rPr lang="en-US" sz="4300" b="0" i="1" dirty="0">
                <a:solidFill>
                  <a:srgbClr val="00FFFF"/>
                </a:solidFill>
                <a:latin typeface="Helvetica" charset="0"/>
              </a:rPr>
              <a:t>- PTFE -</a:t>
            </a:r>
            <a:endParaRPr lang="en-US" sz="4400" b="0" dirty="0">
              <a:solidFill>
                <a:srgbClr val="FFFF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 eaLnBrk="1" hangingPunct="1">
              <a:lnSpc>
                <a:spcPct val="115000"/>
              </a:lnSpc>
            </a:pPr>
            <a:r>
              <a:rPr lang="en-US" sz="4700" dirty="0">
                <a:solidFill>
                  <a:srgbClr val="FFFF00"/>
                </a:solidFill>
                <a:latin typeface="Helvetica" charset="0"/>
              </a:rPr>
              <a:t>Acute Coverage Recommendations</a:t>
            </a:r>
            <a:br>
              <a:rPr lang="en-US" sz="4700" dirty="0">
                <a:solidFill>
                  <a:srgbClr val="FFFF00"/>
                </a:solidFill>
                <a:latin typeface="Helvetica" charset="0"/>
              </a:rPr>
            </a:br>
            <a:r>
              <a:rPr lang="en-US" sz="4100" i="1" dirty="0">
                <a:solidFill>
                  <a:srgbClr val="00FFFF"/>
                </a:solidFill>
                <a:latin typeface="Helvetica" charset="0"/>
              </a:rPr>
              <a:t>- Absorbable -</a:t>
            </a:r>
            <a:endParaRPr lang="en-US" dirty="0">
              <a:latin typeface="Helvetica" charset="0"/>
            </a:endParaRPr>
          </a:p>
        </p:txBody>
      </p:sp>
      <p:sp>
        <p:nvSpPr>
          <p:cNvPr id="3481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4000">
                <a:latin typeface="Helvetica" charset="0"/>
              </a:rPr>
              <a:t>Massive visceral edema</a:t>
            </a:r>
          </a:p>
          <a:p>
            <a:pPr eaLnBrk="1" hangingPunct="1">
              <a:lnSpc>
                <a:spcPct val="120000"/>
              </a:lnSpc>
            </a:pPr>
            <a:r>
              <a:rPr lang="en-US" sz="4000">
                <a:latin typeface="Helvetica" charset="0"/>
              </a:rPr>
              <a:t>Abdominal wall loss</a:t>
            </a:r>
          </a:p>
          <a:p>
            <a:pPr eaLnBrk="1" hangingPunct="1">
              <a:lnSpc>
                <a:spcPct val="120000"/>
              </a:lnSpc>
            </a:pPr>
            <a:r>
              <a:rPr lang="en-US" sz="4000">
                <a:latin typeface="Helvetica" charset="0"/>
              </a:rPr>
              <a:t>Planned re-exploration</a:t>
            </a:r>
          </a:p>
          <a:p>
            <a:pPr eaLnBrk="1" hangingPunct="1">
              <a:lnSpc>
                <a:spcPct val="120000"/>
              </a:lnSpc>
            </a:pPr>
            <a:r>
              <a:rPr lang="en-US" sz="4000">
                <a:latin typeface="Helvetica" charset="0"/>
              </a:rPr>
              <a:t>Gauze packing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584200"/>
            <a:ext cx="75279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FF00"/>
                </a:solidFill>
                <a:latin typeface="Arial" charset="0"/>
              </a:rPr>
              <a:t>Vacuum Assisted</a:t>
            </a:r>
          </a:p>
        </p:txBody>
      </p:sp>
      <p:pic>
        <p:nvPicPr>
          <p:cNvPr id="37890" name="Picture 7" descr="vac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75" y="1652588"/>
            <a:ext cx="3141663" cy="4421187"/>
          </a:xfrm>
        </p:spPr>
      </p:pic>
      <p:pic>
        <p:nvPicPr>
          <p:cNvPr id="37891" name="Picture 8" descr="vac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76400"/>
            <a:ext cx="3657600" cy="43434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  <a:t>Delayed </a:t>
            </a:r>
            <a:r>
              <a:rPr lang="en-US" dirty="0" err="1" smtClean="0">
                <a:solidFill>
                  <a:srgbClr val="FFFF00"/>
                </a:solidFill>
                <a:ea typeface="+mj-ea"/>
                <a:cs typeface="+mj-cs"/>
              </a:rPr>
              <a:t>Fascial</a:t>
            </a:r>
            <a: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  <a:t> Closure</a:t>
            </a:r>
            <a:b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3600" i="1" dirty="0" smtClean="0">
                <a:solidFill>
                  <a:srgbClr val="66FFFF"/>
                </a:solidFill>
                <a:ea typeface="+mj-ea"/>
                <a:cs typeface="+mj-cs"/>
              </a:rPr>
              <a:t>- negative pressure -</a:t>
            </a:r>
            <a:endParaRPr lang="en-US" sz="3600" i="1" dirty="0">
              <a:solidFill>
                <a:srgbClr val="66FFFF"/>
              </a:solidFill>
              <a:ea typeface="+mj-ea"/>
              <a:cs typeface="+mj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3495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solidFill>
                  <a:srgbClr val="FFFFFF"/>
                </a:solidFill>
              </a:rPr>
              <a:t>53 with open abdomen</a:t>
            </a:r>
          </a:p>
        </p:txBody>
      </p:sp>
      <p:sp>
        <p:nvSpPr>
          <p:cNvPr id="39939" name="TextBox 7"/>
          <p:cNvSpPr txBox="1">
            <a:spLocks noChangeArrowheads="1"/>
          </p:cNvSpPr>
          <p:nvPr/>
        </p:nvSpPr>
        <p:spPr bwMode="auto">
          <a:xfrm>
            <a:off x="6694488" y="6400800"/>
            <a:ext cx="2436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i="1">
                <a:solidFill>
                  <a:srgbClr val="66FFFF"/>
                </a:solidFill>
              </a:rPr>
              <a:t>Miller, Ann Surg 2004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2873375"/>
            <a:ext cx="9144000" cy="1409700"/>
            <a:chOff x="0" y="2872720"/>
            <a:chExt cx="9144000" cy="1409700"/>
          </a:xfrm>
        </p:grpSpPr>
        <p:sp>
          <p:nvSpPr>
            <p:cNvPr id="39944" name="TextBox 5"/>
            <p:cNvSpPr txBox="1">
              <a:spLocks noChangeArrowheads="1"/>
            </p:cNvSpPr>
            <p:nvPr/>
          </p:nvSpPr>
          <p:spPr bwMode="auto">
            <a:xfrm>
              <a:off x="0" y="3759200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FFFFFF"/>
                  </a:solidFill>
                </a:rPr>
                <a:t>43 attempted closure</a:t>
              </a:r>
            </a:p>
          </p:txBody>
        </p:sp>
        <p:cxnSp>
          <p:nvCxnSpPr>
            <p:cNvPr id="10" name="Straight Arrow Connector 9"/>
            <p:cNvCxnSpPr>
              <a:stCxn id="5" idx="2"/>
              <a:endCxn id="39944" idx="0"/>
            </p:cNvCxnSpPr>
            <p:nvPr/>
          </p:nvCxnSpPr>
          <p:spPr>
            <a:xfrm>
              <a:off x="4572000" y="2872720"/>
              <a:ext cx="0" cy="88582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0" y="4283075"/>
            <a:ext cx="9144000" cy="1839913"/>
            <a:chOff x="0" y="4282420"/>
            <a:chExt cx="9144000" cy="1840587"/>
          </a:xfrm>
        </p:grpSpPr>
        <p:sp>
          <p:nvSpPr>
            <p:cNvPr id="39942" name="TextBox 6"/>
            <p:cNvSpPr txBox="1">
              <a:spLocks noChangeArrowheads="1"/>
            </p:cNvSpPr>
            <p:nvPr/>
          </p:nvSpPr>
          <p:spPr bwMode="auto">
            <a:xfrm>
              <a:off x="0" y="5168900"/>
              <a:ext cx="91440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rgbClr val="FFFFFF"/>
                  </a:solidFill>
                </a:rPr>
                <a:t>38 closed</a:t>
              </a:r>
            </a:p>
            <a:p>
              <a:pPr algn="ctr"/>
              <a:r>
                <a:rPr lang="en-US" b="0">
                  <a:solidFill>
                    <a:srgbClr val="FFFF00"/>
                  </a:solidFill>
                </a:rPr>
                <a:t>88%</a:t>
              </a:r>
            </a:p>
          </p:txBody>
        </p:sp>
        <p:cxnSp>
          <p:nvCxnSpPr>
            <p:cNvPr id="12" name="Straight Arrow Connector 11"/>
            <p:cNvCxnSpPr>
              <a:stCxn id="39944" idx="2"/>
              <a:endCxn id="39942" idx="0"/>
            </p:cNvCxnSpPr>
            <p:nvPr/>
          </p:nvCxnSpPr>
          <p:spPr>
            <a:xfrm>
              <a:off x="4572000" y="4282420"/>
              <a:ext cx="0" cy="886149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0" y="2286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400" b="0" dirty="0">
                <a:solidFill>
                  <a:srgbClr val="FFFFFF"/>
                </a:solidFill>
              </a:rPr>
              <a:t>I have no conflicts to </a:t>
            </a:r>
            <a:r>
              <a:rPr lang="en-US" sz="4400" b="0" dirty="0" smtClean="0">
                <a:solidFill>
                  <a:srgbClr val="FFFFFF"/>
                </a:solidFill>
              </a:rPr>
              <a:t>disclose</a:t>
            </a:r>
            <a:endParaRPr lang="en-US" sz="4400" b="0" dirty="0">
              <a:solidFill>
                <a:srgbClr val="FFFFFF"/>
              </a:solidFill>
            </a:endParaRPr>
          </a:p>
        </p:txBody>
      </p:sp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124200"/>
            <a:ext cx="2324100" cy="3492500"/>
          </a:xfrm>
          <a:prstGeom prst="rect">
            <a:avLst/>
          </a:prstGeom>
        </p:spPr>
      </p:pic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1524000" cy="1544502"/>
          </a:xfrm>
          <a:prstGeom prst="rect">
            <a:avLst/>
          </a:prstGeom>
        </p:spPr>
      </p:pic>
      <p:pic>
        <p:nvPicPr>
          <p:cNvPr id="4" name="Picture 3" descr="Sun Studio 6 _Million Dollar Quartet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52600"/>
            <a:ext cx="5908556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  <a:t>Delayed </a:t>
            </a:r>
            <a:r>
              <a:rPr lang="en-US" dirty="0" err="1" smtClean="0">
                <a:solidFill>
                  <a:srgbClr val="FFFF00"/>
                </a:solidFill>
                <a:ea typeface="+mj-ea"/>
                <a:cs typeface="+mj-cs"/>
              </a:rPr>
              <a:t>Fascial</a:t>
            </a:r>
            <a: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  <a:t> Closure</a:t>
            </a:r>
            <a:b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3600" i="1" dirty="0" smtClean="0">
                <a:solidFill>
                  <a:srgbClr val="66FFFF"/>
                </a:solidFill>
                <a:ea typeface="+mj-ea"/>
                <a:cs typeface="+mj-cs"/>
              </a:rPr>
              <a:t>- negative pressure -</a:t>
            </a:r>
            <a:endParaRPr lang="en-US" sz="3600" i="1" dirty="0">
              <a:solidFill>
                <a:srgbClr val="66FFFF"/>
              </a:solidFill>
              <a:ea typeface="+mj-ea"/>
              <a:cs typeface="+mj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2971800"/>
            <a:ext cx="2141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tx1"/>
                </a:solidFill>
              </a:rPr>
              <a:t>209 patients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5181600"/>
            <a:ext cx="211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tx1"/>
                </a:solidFill>
              </a:rPr>
              <a:t>112 patients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513138" y="1752600"/>
            <a:ext cx="3783012" cy="2605088"/>
            <a:chOff x="3512756" y="1752600"/>
            <a:chExt cx="3783972" cy="2605842"/>
          </a:xfrm>
        </p:grpSpPr>
        <p:sp>
          <p:nvSpPr>
            <p:cNvPr id="40969" name="TextBox 5"/>
            <p:cNvSpPr txBox="1">
              <a:spLocks noChangeArrowheads="1"/>
            </p:cNvSpPr>
            <p:nvPr/>
          </p:nvSpPr>
          <p:spPr bwMode="auto">
            <a:xfrm>
              <a:off x="4876800" y="1752600"/>
              <a:ext cx="2419928" cy="2605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en-US" b="0">
                  <a:solidFill>
                    <a:srgbClr val="FFFFFF"/>
                  </a:solidFill>
                </a:rPr>
                <a:t>74% sepsis</a:t>
              </a:r>
            </a:p>
            <a:p>
              <a:pPr>
                <a:lnSpc>
                  <a:spcPct val="200000"/>
                </a:lnSpc>
              </a:pPr>
              <a:r>
                <a:rPr lang="en-US" b="0">
                  <a:solidFill>
                    <a:srgbClr val="FFFFFF"/>
                  </a:solidFill>
                </a:rPr>
                <a:t>12% ischemia</a:t>
              </a:r>
            </a:p>
            <a:p>
              <a:pPr>
                <a:lnSpc>
                  <a:spcPct val="200000"/>
                </a:lnSpc>
              </a:pPr>
              <a:r>
                <a:rPr lang="en-US" b="0">
                  <a:solidFill>
                    <a:srgbClr val="FFFFFF"/>
                  </a:solidFill>
                </a:rPr>
                <a:t>14% other</a:t>
              </a:r>
            </a:p>
          </p:txBody>
        </p:sp>
        <p:cxnSp>
          <p:nvCxnSpPr>
            <p:cNvPr id="9" name="Straight Arrow Connector 8"/>
            <p:cNvCxnSpPr>
              <a:stCxn id="4" idx="3"/>
            </p:cNvCxnSpPr>
            <p:nvPr/>
          </p:nvCxnSpPr>
          <p:spPr>
            <a:xfrm flipV="1">
              <a:off x="3512756" y="2514821"/>
              <a:ext cx="1287789" cy="719346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3"/>
            </p:cNvCxnSpPr>
            <p:nvPr/>
          </p:nvCxnSpPr>
          <p:spPr>
            <a:xfrm flipV="1">
              <a:off x="3512756" y="3226226"/>
              <a:ext cx="1300492" cy="7940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3"/>
            </p:cNvCxnSpPr>
            <p:nvPr/>
          </p:nvCxnSpPr>
          <p:spPr>
            <a:xfrm>
              <a:off x="3512756" y="3234167"/>
              <a:ext cx="1287789" cy="80509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486150" y="5181600"/>
            <a:ext cx="5032375" cy="523875"/>
            <a:chOff x="3486106" y="5181600"/>
            <a:chExt cx="5032167" cy="523220"/>
          </a:xfrm>
        </p:grpSpPr>
        <p:sp>
          <p:nvSpPr>
            <p:cNvPr id="40967" name="TextBox 6"/>
            <p:cNvSpPr txBox="1">
              <a:spLocks noChangeArrowheads="1"/>
            </p:cNvSpPr>
            <p:nvPr/>
          </p:nvSpPr>
          <p:spPr bwMode="auto">
            <a:xfrm>
              <a:off x="4940300" y="5181600"/>
              <a:ext cx="357797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FFFFFF"/>
                  </a:solidFill>
                </a:rPr>
                <a:t>35% incisional hernia</a:t>
              </a:r>
            </a:p>
          </p:txBody>
        </p:sp>
        <p:cxnSp>
          <p:nvCxnSpPr>
            <p:cNvPr id="17" name="Straight Arrow Connector 16"/>
            <p:cNvCxnSpPr>
              <a:stCxn id="5" idx="3"/>
              <a:endCxn id="40967" idx="1"/>
            </p:cNvCxnSpPr>
            <p:nvPr/>
          </p:nvCxnSpPr>
          <p:spPr>
            <a:xfrm>
              <a:off x="3486106" y="5443210"/>
              <a:ext cx="1454090" cy="0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66" name="TextBox 18"/>
          <p:cNvSpPr txBox="1">
            <a:spLocks noChangeArrowheads="1"/>
          </p:cNvSpPr>
          <p:nvPr/>
        </p:nvSpPr>
        <p:spPr bwMode="auto">
          <a:xfrm>
            <a:off x="6781800" y="6400800"/>
            <a:ext cx="229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i="1">
                <a:solidFill>
                  <a:srgbClr val="66FFFF"/>
                </a:solidFill>
              </a:rPr>
              <a:t>Brandl, Hernia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36892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8738" y="76200"/>
            <a:ext cx="9085262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05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Patient Population</a:t>
            </a:r>
            <a:b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</a:br>
            <a:r>
              <a:rPr lang="en-US" sz="3200" i="1" dirty="0">
                <a:solidFill>
                  <a:srgbClr val="66FFFF"/>
                </a:solidFill>
                <a:latin typeface="Arial" charset="0"/>
                <a:cs typeface="+mj-cs"/>
              </a:rPr>
              <a:t>- April 2003 to July 2007 -</a:t>
            </a:r>
            <a:endParaRPr lang="en-US" dirty="0">
              <a:latin typeface="Arial" charset="0"/>
              <a:cs typeface="+mj-cs"/>
            </a:endParaRPr>
          </a:p>
        </p:txBody>
      </p:sp>
      <p:sp>
        <p:nvSpPr>
          <p:cNvPr id="43010" name="Line 3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7150" y="1981200"/>
            <a:ext cx="905827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200" b="0">
                <a:solidFill>
                  <a:srgbClr val="FFFFFF"/>
                </a:solidFill>
                <a:cs typeface="Arial" charset="0"/>
              </a:rPr>
              <a:t>17,379 patients admitted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2863" y="3505200"/>
            <a:ext cx="8990012" cy="990600"/>
            <a:chOff x="42863" y="3505200"/>
            <a:chExt cx="8990012" cy="990600"/>
          </a:xfrm>
        </p:grpSpPr>
        <p:sp>
          <p:nvSpPr>
            <p:cNvPr id="43024" name="Rectangle 6"/>
            <p:cNvSpPr>
              <a:spLocks noChangeArrowheads="1"/>
            </p:cNvSpPr>
            <p:nvPr/>
          </p:nvSpPr>
          <p:spPr bwMode="auto">
            <a:xfrm>
              <a:off x="42863" y="3916363"/>
              <a:ext cx="8990012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3200" b="0">
                  <a:solidFill>
                    <a:srgbClr val="FFFFFF"/>
                  </a:solidFill>
                  <a:cs typeface="Arial" charset="0"/>
                </a:rPr>
                <a:t>248 open abdominal management</a:t>
              </a:r>
            </a:p>
          </p:txBody>
        </p:sp>
        <p:sp>
          <p:nvSpPr>
            <p:cNvPr id="43025" name="Line 7"/>
            <p:cNvSpPr>
              <a:spLocks noChangeShapeType="1"/>
            </p:cNvSpPr>
            <p:nvPr/>
          </p:nvSpPr>
          <p:spPr bwMode="auto">
            <a:xfrm>
              <a:off x="4419600" y="3505200"/>
              <a:ext cx="0" cy="4572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9850" y="4495800"/>
            <a:ext cx="9026525" cy="990600"/>
            <a:chOff x="69850" y="4495800"/>
            <a:chExt cx="9026525" cy="990600"/>
          </a:xfrm>
        </p:grpSpPr>
        <p:sp>
          <p:nvSpPr>
            <p:cNvPr id="43022" name="Text Box 8"/>
            <p:cNvSpPr txBox="1">
              <a:spLocks noChangeArrowheads="1"/>
            </p:cNvSpPr>
            <p:nvPr/>
          </p:nvSpPr>
          <p:spPr bwMode="auto">
            <a:xfrm>
              <a:off x="69850" y="4906963"/>
              <a:ext cx="9026525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 b="0">
                  <a:solidFill>
                    <a:srgbClr val="FFFFFF"/>
                  </a:solidFill>
                  <a:cs typeface="Arial" charset="0"/>
                </a:rPr>
                <a:t>51 met inclusion criteria</a:t>
              </a:r>
            </a:p>
          </p:txBody>
        </p:sp>
        <p:sp>
          <p:nvSpPr>
            <p:cNvPr id="43023" name="Line 9"/>
            <p:cNvSpPr>
              <a:spLocks noChangeShapeType="1"/>
            </p:cNvSpPr>
            <p:nvPr/>
          </p:nvSpPr>
          <p:spPr bwMode="auto">
            <a:xfrm>
              <a:off x="4419600" y="4495800"/>
              <a:ext cx="0" cy="4572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447800" y="5461000"/>
            <a:ext cx="6400800" cy="1016000"/>
            <a:chOff x="1447800" y="5461000"/>
            <a:chExt cx="6400800" cy="1016000"/>
          </a:xfrm>
        </p:grpSpPr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 flipH="1">
              <a:off x="3048000" y="5461000"/>
              <a:ext cx="1409700" cy="5588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>
              <a:off x="4437063" y="5461000"/>
              <a:ext cx="1506537" cy="5588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0" name="Rectangle 12"/>
            <p:cNvSpPr>
              <a:spLocks noChangeArrowheads="1"/>
            </p:cNvSpPr>
            <p:nvPr/>
          </p:nvSpPr>
          <p:spPr bwMode="auto">
            <a:xfrm>
              <a:off x="1447800" y="5897563"/>
              <a:ext cx="160655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0">
                  <a:solidFill>
                    <a:srgbClr val="66FFFF"/>
                  </a:solidFill>
                  <a:latin typeface="Helvetica" charset="0"/>
                </a:rPr>
                <a:t>31 VAC</a:t>
              </a:r>
            </a:p>
          </p:txBody>
        </p:sp>
        <p:sp>
          <p:nvSpPr>
            <p:cNvPr id="43021" name="Rectangle 13"/>
            <p:cNvSpPr>
              <a:spLocks noChangeArrowheads="1"/>
            </p:cNvSpPr>
            <p:nvPr/>
          </p:nvSpPr>
          <p:spPr bwMode="auto">
            <a:xfrm>
              <a:off x="5924550" y="5897563"/>
              <a:ext cx="192405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0">
                  <a:solidFill>
                    <a:srgbClr val="FF00FF"/>
                  </a:solidFill>
                  <a:latin typeface="Helvetica" charset="0"/>
                </a:rPr>
                <a:t>20 MESH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038" y="2514600"/>
            <a:ext cx="9026525" cy="1019175"/>
            <a:chOff x="46038" y="2514600"/>
            <a:chExt cx="9026525" cy="1019175"/>
          </a:xfrm>
        </p:grpSpPr>
        <p:sp>
          <p:nvSpPr>
            <p:cNvPr id="43016" name="Rectangle 5"/>
            <p:cNvSpPr>
              <a:spLocks noChangeArrowheads="1"/>
            </p:cNvSpPr>
            <p:nvPr/>
          </p:nvSpPr>
          <p:spPr bwMode="auto">
            <a:xfrm>
              <a:off x="46038" y="2954338"/>
              <a:ext cx="9026525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3200" b="0">
                  <a:solidFill>
                    <a:srgbClr val="FFFFFF"/>
                  </a:solidFill>
                  <a:cs typeface="Arial" charset="0"/>
                </a:rPr>
                <a:t>1343 emergent laparotomy</a:t>
              </a:r>
              <a:endParaRPr lang="en-US" sz="2000" b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3017" name="Line 14"/>
            <p:cNvSpPr>
              <a:spLocks noChangeShapeType="1"/>
            </p:cNvSpPr>
            <p:nvPr/>
          </p:nvSpPr>
          <p:spPr bwMode="auto">
            <a:xfrm>
              <a:off x="4419600" y="2514600"/>
              <a:ext cx="0" cy="45720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Outcomes</a:t>
            </a:r>
          </a:p>
        </p:txBody>
      </p:sp>
      <p:graphicFrame>
        <p:nvGraphicFramePr>
          <p:cNvPr id="28763" name="Group 91"/>
          <p:cNvGraphicFramePr>
            <a:graphicFrameLocks noGrp="1"/>
          </p:cNvGraphicFramePr>
          <p:nvPr/>
        </p:nvGraphicFramePr>
        <p:xfrm>
          <a:off x="609600" y="2209800"/>
          <a:ext cx="7620000" cy="3022600"/>
        </p:xfrm>
        <a:graphic>
          <a:graphicData uri="http://schemas.openxmlformats.org/drawingml/2006/table">
            <a:tbl>
              <a:tblPr/>
              <a:tblGrid>
                <a:gridCol w="4953000"/>
                <a:gridCol w="1270000"/>
                <a:gridCol w="1397000"/>
              </a:tblGrid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VAC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MESH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8F5A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Abdominal abscess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8F5A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Delayed fascial closure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8F5A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Fistula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charset="0"/>
              </a:rPr>
              <a:t>GI Tract Fistulae</a:t>
            </a:r>
          </a:p>
        </p:txBody>
      </p:sp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124918251"/>
              </p:ext>
            </p:extLst>
          </p:nvPr>
        </p:nvGraphicFramePr>
        <p:xfrm>
          <a:off x="736600" y="1955800"/>
          <a:ext cx="7537450" cy="406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Summary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5" y="1219200"/>
            <a:ext cx="8931275" cy="55372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FF00FF"/>
              </a:buClr>
            </a:pPr>
            <a:r>
              <a:rPr lang="en-US">
                <a:latin typeface="Arial" charset="0"/>
              </a:rPr>
              <a:t>Benefits of </a:t>
            </a:r>
            <a:r>
              <a:rPr lang="en-US">
                <a:solidFill>
                  <a:srgbClr val="66FFFF"/>
                </a:solidFill>
                <a:latin typeface="Arial" charset="0"/>
              </a:rPr>
              <a:t>VAC</a:t>
            </a:r>
            <a:endParaRPr lang="en-US" sz="2800">
              <a:solidFill>
                <a:srgbClr val="FF1F86"/>
              </a:solidFill>
              <a:latin typeface="Arial" charset="0"/>
            </a:endParaRPr>
          </a:p>
          <a:p>
            <a:pPr lvl="1" eaLnBrk="1" hangingPunct="1">
              <a:lnSpc>
                <a:spcPct val="110000"/>
              </a:lnSpc>
              <a:buClr>
                <a:srgbClr val="FFFF66"/>
              </a:buClr>
              <a:buFontTx/>
              <a:buChar char="-"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quick placement	</a:t>
            </a:r>
          </a:p>
          <a:p>
            <a:pPr lvl="1" eaLnBrk="1" hangingPunct="1">
              <a:lnSpc>
                <a:spcPct val="110000"/>
              </a:lnSpc>
              <a:buClr>
                <a:srgbClr val="FFFF66"/>
              </a:buClr>
              <a:buFontTx/>
              <a:buChar char="-"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sutureless	</a:t>
            </a:r>
          </a:p>
          <a:p>
            <a:pPr lvl="1" eaLnBrk="1" hangingPunct="1">
              <a:lnSpc>
                <a:spcPct val="110000"/>
              </a:lnSpc>
              <a:buClr>
                <a:srgbClr val="FFFF66"/>
              </a:buClr>
              <a:buFontTx/>
              <a:buChar char="-"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able to remove excess fluid</a:t>
            </a:r>
          </a:p>
          <a:p>
            <a:pPr lvl="1" eaLnBrk="1" hangingPunct="1">
              <a:lnSpc>
                <a:spcPct val="110000"/>
              </a:lnSpc>
              <a:buClr>
                <a:srgbClr val="FFFF66"/>
              </a:buClr>
              <a:buFontTx/>
              <a:buChar char="-"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able to reexamine abdominal contents regularly</a:t>
            </a:r>
            <a:endParaRPr lang="en-US" sz="240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rgbClr val="FF00FF"/>
              </a:buClr>
            </a:pPr>
            <a:r>
              <a:rPr lang="en-US">
                <a:solidFill>
                  <a:srgbClr val="FFFFFF"/>
                </a:solidFill>
                <a:latin typeface="Arial" charset="0"/>
              </a:rPr>
              <a:t>Benefits of </a:t>
            </a:r>
            <a:r>
              <a:rPr lang="en-US">
                <a:solidFill>
                  <a:srgbClr val="FF00FF"/>
                </a:solidFill>
                <a:latin typeface="Arial" charset="0"/>
              </a:rPr>
              <a:t>MESH</a:t>
            </a:r>
            <a:endParaRPr lang="en-US" sz="2800">
              <a:solidFill>
                <a:srgbClr val="FF1F86"/>
              </a:solidFill>
              <a:latin typeface="Arial" charset="0"/>
            </a:endParaRPr>
          </a:p>
          <a:p>
            <a:pPr lvl="1" eaLnBrk="1" hangingPunct="1">
              <a:lnSpc>
                <a:spcPct val="110000"/>
              </a:lnSpc>
              <a:buClr>
                <a:srgbClr val="FFFF66"/>
              </a:buClr>
              <a:buFontTx/>
              <a:buChar char="-"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transparent 		</a:t>
            </a:r>
          </a:p>
          <a:p>
            <a:pPr lvl="1" eaLnBrk="1" hangingPunct="1">
              <a:lnSpc>
                <a:spcPct val="110000"/>
              </a:lnSpc>
              <a:buClr>
                <a:srgbClr val="FFFF66"/>
              </a:buClr>
              <a:buFontTx/>
              <a:buChar char="-"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pleated by bedside	</a:t>
            </a:r>
          </a:p>
          <a:p>
            <a:pPr lvl="1" eaLnBrk="1" hangingPunct="1">
              <a:lnSpc>
                <a:spcPct val="110000"/>
              </a:lnSpc>
              <a:buClr>
                <a:srgbClr val="FFFF66"/>
              </a:buClr>
              <a:buFontTx/>
              <a:buChar char="-"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permanent feeding tubes not a problem</a:t>
            </a:r>
          </a:p>
          <a:p>
            <a:pPr lvl="1" eaLnBrk="1" hangingPunct="1">
              <a:lnSpc>
                <a:spcPct val="110000"/>
              </a:lnSpc>
              <a:buClr>
                <a:srgbClr val="FFFF66"/>
              </a:buClr>
              <a:buFontTx/>
              <a:buChar char="-"/>
            </a:pPr>
            <a:r>
              <a:rPr lang="en-US" sz="2600">
                <a:solidFill>
                  <a:srgbClr val="FFFFFF"/>
                </a:solidFill>
                <a:latin typeface="Arial" charset="0"/>
              </a:rPr>
              <a:t>place on all body habitus and loss of domain</a:t>
            </a:r>
            <a:endParaRPr lang="en-US" sz="2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710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openabdpriorclo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676400"/>
            <a:ext cx="2641600" cy="1981200"/>
          </a:xfrm>
        </p:spPr>
      </p:pic>
      <p:pic>
        <p:nvPicPr>
          <p:cNvPr id="49154" name="Picture 5" descr="openabmes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6600" y="4267200"/>
            <a:ext cx="2641600" cy="1981200"/>
          </a:xfrm>
        </p:spPr>
      </p:pic>
      <p:sp>
        <p:nvSpPr>
          <p:cNvPr id="49155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Summary</a:t>
            </a:r>
          </a:p>
        </p:txBody>
      </p:sp>
      <p:sp>
        <p:nvSpPr>
          <p:cNvPr id="49156" name="Line 9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8425" y="1371600"/>
            <a:ext cx="5692775" cy="52578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FF00FF"/>
              </a:buClr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Disadvantages of </a:t>
            </a:r>
            <a:r>
              <a:rPr lang="en-US" sz="2800" dirty="0">
                <a:solidFill>
                  <a:srgbClr val="66FFFF"/>
                </a:solidFill>
                <a:latin typeface="Arial" charset="0"/>
              </a:rPr>
              <a:t>VAC</a:t>
            </a:r>
            <a:endParaRPr lang="en-US" sz="2400" dirty="0">
              <a:solidFill>
                <a:srgbClr val="FF1F86"/>
              </a:solidFill>
              <a:latin typeface="Arial" charset="0"/>
            </a:endParaRPr>
          </a:p>
          <a:p>
            <a:pPr lvl="1" eaLnBrk="1" hangingPunct="1">
              <a:lnSpc>
                <a:spcPct val="130000"/>
              </a:lnSpc>
              <a:buClr>
                <a:srgbClr val="FFFF66"/>
              </a:buClr>
              <a:buFontTx/>
              <a:buChar char="-"/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not practical with tube </a:t>
            </a:r>
            <a:r>
              <a:rPr lang="en-US" sz="2200" dirty="0" err="1">
                <a:solidFill>
                  <a:srgbClr val="FFFFFF"/>
                </a:solidFill>
                <a:latin typeface="Arial" charset="0"/>
              </a:rPr>
              <a:t>enterostomy</a:t>
            </a:r>
            <a:endParaRPr lang="en-US" sz="2200" dirty="0">
              <a:solidFill>
                <a:srgbClr val="FFFFFF"/>
              </a:solidFill>
              <a:latin typeface="Arial" charset="0"/>
            </a:endParaRPr>
          </a:p>
          <a:p>
            <a:pPr lvl="1" eaLnBrk="1" hangingPunct="1">
              <a:lnSpc>
                <a:spcPct val="130000"/>
              </a:lnSpc>
              <a:buClr>
                <a:srgbClr val="FFFF66"/>
              </a:buClr>
              <a:buFontTx/>
              <a:buChar char="-"/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not transparent</a:t>
            </a:r>
          </a:p>
          <a:p>
            <a:pPr lvl="1" eaLnBrk="1" hangingPunct="1">
              <a:lnSpc>
                <a:spcPct val="130000"/>
              </a:lnSpc>
              <a:buClr>
                <a:srgbClr val="FFFF66"/>
              </a:buClr>
              <a:buFontTx/>
              <a:buChar char="-"/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commercial version expensive</a:t>
            </a:r>
          </a:p>
          <a:p>
            <a:pPr lvl="1" eaLnBrk="1" hangingPunct="1">
              <a:lnSpc>
                <a:spcPct val="130000"/>
              </a:lnSpc>
              <a:buClr>
                <a:srgbClr val="FFFF66"/>
              </a:buClr>
              <a:buFontTx/>
              <a:buChar char="-"/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not useful with loss of domain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FF00FF"/>
              </a:buClr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Disadvantages of </a:t>
            </a:r>
            <a:r>
              <a:rPr lang="en-US" sz="2800" dirty="0">
                <a:solidFill>
                  <a:srgbClr val="FF00FF"/>
                </a:solidFill>
                <a:latin typeface="Arial" charset="0"/>
              </a:rPr>
              <a:t>MESH</a:t>
            </a:r>
            <a:endParaRPr lang="en-US" sz="2400" dirty="0">
              <a:solidFill>
                <a:srgbClr val="FF1F86"/>
              </a:solidFill>
              <a:latin typeface="Arial" charset="0"/>
            </a:endParaRPr>
          </a:p>
          <a:p>
            <a:pPr lvl="1" eaLnBrk="1" hangingPunct="1">
              <a:lnSpc>
                <a:spcPct val="130000"/>
              </a:lnSpc>
              <a:buClr>
                <a:srgbClr val="FFFF66"/>
              </a:buClr>
              <a:buFontTx/>
              <a:buChar char="-"/>
            </a:pPr>
            <a:r>
              <a:rPr lang="en-US" sz="2200" dirty="0" err="1">
                <a:solidFill>
                  <a:srgbClr val="FFFFFF"/>
                </a:solidFill>
                <a:latin typeface="Arial" charset="0"/>
              </a:rPr>
              <a:t>fascial</a:t>
            </a:r>
            <a:r>
              <a:rPr lang="en-US" sz="2200" dirty="0">
                <a:solidFill>
                  <a:srgbClr val="FFFFFF"/>
                </a:solidFill>
                <a:latin typeface="Arial" charset="0"/>
              </a:rPr>
              <a:t> sutures</a:t>
            </a:r>
          </a:p>
          <a:p>
            <a:pPr lvl="1" eaLnBrk="1" hangingPunct="1">
              <a:lnSpc>
                <a:spcPct val="130000"/>
              </a:lnSpc>
              <a:buClr>
                <a:srgbClr val="FFFF66"/>
              </a:buClr>
              <a:buFontTx/>
              <a:buChar char="-"/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difficult to quantitate fluid loss</a:t>
            </a:r>
          </a:p>
          <a:p>
            <a:pPr lvl="1" eaLnBrk="1" hangingPunct="1">
              <a:lnSpc>
                <a:spcPct val="130000"/>
              </a:lnSpc>
              <a:buClr>
                <a:srgbClr val="FFFF66"/>
              </a:buClr>
              <a:buFontTx/>
              <a:buChar char="-"/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more expensive than traditional </a:t>
            </a:r>
            <a:r>
              <a:rPr lang="en-US" sz="2200" dirty="0">
                <a:solidFill>
                  <a:srgbClr val="66FFFF"/>
                </a:solidFill>
                <a:latin typeface="Arial" charset="0"/>
              </a:rPr>
              <a:t>VAC</a:t>
            </a:r>
            <a:endParaRPr lang="en-US" sz="2200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FFFF00"/>
                </a:solidFill>
                <a:ea typeface="+mj-ea"/>
                <a:cs typeface="+mj-cs"/>
              </a:rPr>
              <a:t>Vac</a:t>
            </a:r>
            <a: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  <a:t>/Mesh Abdominal Closure</a:t>
            </a:r>
            <a:b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3600" i="1" dirty="0" smtClean="0">
                <a:solidFill>
                  <a:srgbClr val="66FFFF"/>
                </a:solidFill>
                <a:ea typeface="+mj-ea"/>
                <a:cs typeface="+mj-cs"/>
              </a:rPr>
              <a:t>- delayed </a:t>
            </a:r>
            <a:r>
              <a:rPr lang="en-US" sz="3600" i="1" dirty="0" err="1" smtClean="0">
                <a:solidFill>
                  <a:srgbClr val="66FFFF"/>
                </a:solidFill>
                <a:ea typeface="+mj-ea"/>
                <a:cs typeface="+mj-cs"/>
              </a:rPr>
              <a:t>fascial</a:t>
            </a:r>
            <a:r>
              <a:rPr lang="en-US" sz="3600" i="1" dirty="0" smtClean="0">
                <a:solidFill>
                  <a:srgbClr val="66FFFF"/>
                </a:solidFill>
                <a:ea typeface="+mj-ea"/>
                <a:cs typeface="+mj-cs"/>
              </a:rPr>
              <a:t> closure -</a:t>
            </a:r>
            <a:endParaRPr lang="en-US" sz="3600" i="1" dirty="0">
              <a:solidFill>
                <a:srgbClr val="66FFFF"/>
              </a:solidFill>
              <a:ea typeface="+mj-ea"/>
              <a:cs typeface="+mj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9812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solidFill>
                  <a:schemeClr val="tx1"/>
                </a:solidFill>
              </a:rPr>
              <a:t>Prospective study, 4 sites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0" y="3495675"/>
            <a:ext cx="9144000" cy="1066800"/>
            <a:chOff x="0" y="3495020"/>
            <a:chExt cx="9144000" cy="1066800"/>
          </a:xfrm>
        </p:grpSpPr>
        <p:sp>
          <p:nvSpPr>
            <p:cNvPr id="51211" name="TextBox 5"/>
            <p:cNvSpPr txBox="1">
              <a:spLocks noChangeArrowheads="1"/>
            </p:cNvSpPr>
            <p:nvPr/>
          </p:nvSpPr>
          <p:spPr bwMode="auto">
            <a:xfrm>
              <a:off x="0" y="4038600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chemeClr val="tx1"/>
                  </a:solidFill>
                </a:rPr>
                <a:t>111 vac/mesh</a:t>
              </a:r>
            </a:p>
          </p:txBody>
        </p:sp>
        <p:cxnSp>
          <p:nvCxnSpPr>
            <p:cNvPr id="11" name="Straight Arrow Connector 10"/>
            <p:cNvCxnSpPr>
              <a:stCxn id="51209" idx="2"/>
              <a:endCxn id="51211" idx="0"/>
            </p:cNvCxnSpPr>
            <p:nvPr/>
          </p:nvCxnSpPr>
          <p:spPr>
            <a:xfrm>
              <a:off x="4572000" y="3495020"/>
              <a:ext cx="0" cy="5429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0" y="2505075"/>
            <a:ext cx="9144000" cy="990600"/>
            <a:chOff x="0" y="2504420"/>
            <a:chExt cx="9144000" cy="990600"/>
          </a:xfrm>
        </p:grpSpPr>
        <p:sp>
          <p:nvSpPr>
            <p:cNvPr id="51209" name="TextBox 4"/>
            <p:cNvSpPr txBox="1">
              <a:spLocks noChangeArrowheads="1"/>
            </p:cNvSpPr>
            <p:nvPr/>
          </p:nvSpPr>
          <p:spPr bwMode="auto">
            <a:xfrm>
              <a:off x="0" y="2971800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chemeClr val="tx1"/>
                  </a:solidFill>
                </a:rPr>
                <a:t>151 open abdomen</a:t>
              </a:r>
            </a:p>
          </p:txBody>
        </p:sp>
        <p:cxnSp>
          <p:nvCxnSpPr>
            <p:cNvPr id="15" name="Straight Arrow Connector 14"/>
            <p:cNvCxnSpPr>
              <a:stCxn id="4" idx="2"/>
              <a:endCxn id="51209" idx="0"/>
            </p:cNvCxnSpPr>
            <p:nvPr/>
          </p:nvCxnSpPr>
          <p:spPr>
            <a:xfrm>
              <a:off x="4572000" y="2504420"/>
              <a:ext cx="0" cy="4667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0" y="4562475"/>
            <a:ext cx="9144000" cy="1509713"/>
            <a:chOff x="0" y="4561820"/>
            <a:chExt cx="9144000" cy="1510387"/>
          </a:xfrm>
        </p:grpSpPr>
        <p:sp>
          <p:nvSpPr>
            <p:cNvPr id="51207" name="TextBox 6"/>
            <p:cNvSpPr txBox="1">
              <a:spLocks noChangeArrowheads="1"/>
            </p:cNvSpPr>
            <p:nvPr/>
          </p:nvSpPr>
          <p:spPr bwMode="auto">
            <a:xfrm>
              <a:off x="0" y="5118100"/>
              <a:ext cx="91440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chemeClr val="tx1"/>
                  </a:solidFill>
                </a:rPr>
                <a:t>99 fascial closure</a:t>
              </a:r>
            </a:p>
            <a:p>
              <a:pPr algn="ctr"/>
              <a:r>
                <a:rPr lang="en-US" b="0">
                  <a:solidFill>
                    <a:srgbClr val="FFFF00"/>
                  </a:solidFill>
                </a:rPr>
                <a:t>89%</a:t>
              </a:r>
            </a:p>
          </p:txBody>
        </p:sp>
        <p:cxnSp>
          <p:nvCxnSpPr>
            <p:cNvPr id="19" name="Straight Arrow Connector 18"/>
            <p:cNvCxnSpPr>
              <a:stCxn id="51211" idx="2"/>
              <a:endCxn id="51207" idx="0"/>
            </p:cNvCxnSpPr>
            <p:nvPr/>
          </p:nvCxnSpPr>
          <p:spPr>
            <a:xfrm>
              <a:off x="4572000" y="4561820"/>
              <a:ext cx="0" cy="5558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06" name="TextBox 19"/>
          <p:cNvSpPr txBox="1">
            <a:spLocks noChangeArrowheads="1"/>
          </p:cNvSpPr>
          <p:nvPr/>
        </p:nvSpPr>
        <p:spPr bwMode="auto">
          <a:xfrm>
            <a:off x="6456363" y="6400800"/>
            <a:ext cx="2662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i="1">
                <a:solidFill>
                  <a:srgbClr val="66FFFF"/>
                </a:solidFill>
              </a:rPr>
              <a:t>Acosta , Br J Surg 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FFFF00"/>
                </a:solidFill>
                <a:ea typeface="+mj-ea"/>
                <a:cs typeface="+mj-cs"/>
              </a:rPr>
              <a:t>Vac</a:t>
            </a:r>
            <a: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  <a:t>/Mesh Abdominal Closure</a:t>
            </a:r>
            <a:br>
              <a:rPr lang="en-US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3600" i="1" dirty="0" smtClean="0">
                <a:solidFill>
                  <a:srgbClr val="66FFFF"/>
                </a:solidFill>
                <a:ea typeface="+mj-ea"/>
                <a:cs typeface="+mj-cs"/>
              </a:rPr>
              <a:t>- 1 year follow up-</a:t>
            </a:r>
            <a:endParaRPr lang="en-US" sz="3600" i="1" dirty="0">
              <a:solidFill>
                <a:srgbClr val="66FFFF"/>
              </a:solidFill>
              <a:ea typeface="+mj-ea"/>
              <a:cs typeface="+mj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9812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0">
                <a:solidFill>
                  <a:schemeClr val="tx1"/>
                </a:solidFill>
              </a:rPr>
              <a:t>Prospective study, 4 sites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0" y="3495675"/>
            <a:ext cx="9144000" cy="1066800"/>
            <a:chOff x="0" y="3495020"/>
            <a:chExt cx="9144000" cy="1066800"/>
          </a:xfrm>
        </p:grpSpPr>
        <p:sp>
          <p:nvSpPr>
            <p:cNvPr id="52239" name="TextBox 5"/>
            <p:cNvSpPr txBox="1">
              <a:spLocks noChangeArrowheads="1"/>
            </p:cNvSpPr>
            <p:nvPr/>
          </p:nvSpPr>
          <p:spPr bwMode="auto">
            <a:xfrm>
              <a:off x="0" y="4038600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chemeClr val="tx1"/>
                  </a:solidFill>
                </a:rPr>
                <a:t>64 survivors</a:t>
              </a:r>
            </a:p>
          </p:txBody>
        </p:sp>
        <p:cxnSp>
          <p:nvCxnSpPr>
            <p:cNvPr id="11" name="Straight Arrow Connector 10"/>
            <p:cNvCxnSpPr>
              <a:stCxn id="52237" idx="2"/>
              <a:endCxn id="52239" idx="0"/>
            </p:cNvCxnSpPr>
            <p:nvPr/>
          </p:nvCxnSpPr>
          <p:spPr>
            <a:xfrm>
              <a:off x="4572000" y="3495020"/>
              <a:ext cx="0" cy="5429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0" y="2505075"/>
            <a:ext cx="9144000" cy="990600"/>
            <a:chOff x="0" y="2504420"/>
            <a:chExt cx="9144000" cy="990600"/>
          </a:xfrm>
        </p:grpSpPr>
        <p:sp>
          <p:nvSpPr>
            <p:cNvPr id="52237" name="TextBox 4"/>
            <p:cNvSpPr txBox="1">
              <a:spLocks noChangeArrowheads="1"/>
            </p:cNvSpPr>
            <p:nvPr/>
          </p:nvSpPr>
          <p:spPr bwMode="auto">
            <a:xfrm>
              <a:off x="0" y="2971800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chemeClr val="tx1"/>
                  </a:solidFill>
                </a:rPr>
                <a:t>111 patients with vac/mesh</a:t>
              </a:r>
            </a:p>
          </p:txBody>
        </p:sp>
        <p:cxnSp>
          <p:nvCxnSpPr>
            <p:cNvPr id="15" name="Straight Arrow Connector 14"/>
            <p:cNvCxnSpPr>
              <a:stCxn id="4" idx="2"/>
              <a:endCxn id="52237" idx="0"/>
            </p:cNvCxnSpPr>
            <p:nvPr/>
          </p:nvCxnSpPr>
          <p:spPr>
            <a:xfrm>
              <a:off x="4572000" y="2504420"/>
              <a:ext cx="0" cy="4667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229" name="TextBox 19"/>
          <p:cNvSpPr txBox="1">
            <a:spLocks noChangeArrowheads="1"/>
          </p:cNvSpPr>
          <p:nvPr/>
        </p:nvSpPr>
        <p:spPr bwMode="auto">
          <a:xfrm>
            <a:off x="5813425" y="6462713"/>
            <a:ext cx="3317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i="1">
                <a:solidFill>
                  <a:srgbClr val="66FFFF"/>
                </a:solidFill>
              </a:rPr>
              <a:t>Bjarnason, World J Surg 2013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28600" y="4562475"/>
            <a:ext cx="8423275" cy="1878013"/>
            <a:chOff x="228600" y="4561820"/>
            <a:chExt cx="8423998" cy="1878687"/>
          </a:xfrm>
        </p:grpSpPr>
        <p:sp>
          <p:nvSpPr>
            <p:cNvPr id="52231" name="TextBox 2"/>
            <p:cNvSpPr txBox="1">
              <a:spLocks noChangeArrowheads="1"/>
            </p:cNvSpPr>
            <p:nvPr/>
          </p:nvSpPr>
          <p:spPr bwMode="auto">
            <a:xfrm>
              <a:off x="228600" y="4953000"/>
              <a:ext cx="285930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chemeClr val="tx1"/>
                  </a:solidFill>
                </a:rPr>
                <a:t>23 clinical hernia</a:t>
              </a:r>
            </a:p>
            <a:p>
              <a:pPr algn="ctr"/>
              <a:r>
                <a:rPr lang="en-US" b="0">
                  <a:solidFill>
                    <a:schemeClr val="tx1"/>
                  </a:solidFill>
                </a:rPr>
                <a:t>36%</a:t>
              </a:r>
            </a:p>
          </p:txBody>
        </p:sp>
        <p:sp>
          <p:nvSpPr>
            <p:cNvPr id="52232" name="TextBox 15"/>
            <p:cNvSpPr txBox="1">
              <a:spLocks noChangeArrowheads="1"/>
            </p:cNvSpPr>
            <p:nvPr/>
          </p:nvSpPr>
          <p:spPr bwMode="auto">
            <a:xfrm>
              <a:off x="3488685" y="5486400"/>
              <a:ext cx="218113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chemeClr val="tx1"/>
                  </a:solidFill>
                </a:rPr>
                <a:t>23 no hernia</a:t>
              </a:r>
            </a:p>
            <a:p>
              <a:pPr algn="ctr"/>
              <a:r>
                <a:rPr lang="en-US" b="0">
                  <a:solidFill>
                    <a:srgbClr val="FFFF00"/>
                  </a:solidFill>
                </a:rPr>
                <a:t>36%</a:t>
              </a:r>
            </a:p>
          </p:txBody>
        </p:sp>
        <p:sp>
          <p:nvSpPr>
            <p:cNvPr id="52233" name="TextBox 16"/>
            <p:cNvSpPr txBox="1">
              <a:spLocks noChangeArrowheads="1"/>
            </p:cNvSpPr>
            <p:nvPr/>
          </p:nvSpPr>
          <p:spPr bwMode="auto">
            <a:xfrm>
              <a:off x="6398706" y="4953000"/>
              <a:ext cx="225389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>
                  <a:solidFill>
                    <a:schemeClr val="tx1"/>
                  </a:solidFill>
                </a:rPr>
                <a:t>18 CT hernia</a:t>
              </a:r>
            </a:p>
            <a:p>
              <a:pPr algn="ctr"/>
              <a:r>
                <a:rPr lang="en-US" b="0">
                  <a:solidFill>
                    <a:schemeClr val="tx1"/>
                  </a:solidFill>
                </a:rPr>
                <a:t>36%</a:t>
              </a:r>
            </a:p>
          </p:txBody>
        </p:sp>
        <p:cxnSp>
          <p:nvCxnSpPr>
            <p:cNvPr id="9" name="Straight Arrow Connector 8"/>
            <p:cNvCxnSpPr>
              <a:stCxn id="52239" idx="2"/>
              <a:endCxn id="52231" idx="0"/>
            </p:cNvCxnSpPr>
            <p:nvPr/>
          </p:nvCxnSpPr>
          <p:spPr>
            <a:xfrm flipH="1">
              <a:off x="1657473" y="4561820"/>
              <a:ext cx="2914900" cy="39066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2239" idx="2"/>
              <a:endCxn id="52232" idx="0"/>
            </p:cNvCxnSpPr>
            <p:nvPr/>
          </p:nvCxnSpPr>
          <p:spPr>
            <a:xfrm>
              <a:off x="4572373" y="4561820"/>
              <a:ext cx="6351" cy="924257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2239" idx="2"/>
              <a:endCxn id="52233" idx="0"/>
            </p:cNvCxnSpPr>
            <p:nvPr/>
          </p:nvCxnSpPr>
          <p:spPr>
            <a:xfrm>
              <a:off x="4572373" y="4561820"/>
              <a:ext cx="2953003" cy="39066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49" name="Group 1026"/>
          <p:cNvGrpSpPr>
            <a:grpSpLocks/>
          </p:cNvGrpSpPr>
          <p:nvPr/>
        </p:nvGrpSpPr>
        <p:grpSpPr bwMode="auto">
          <a:xfrm>
            <a:off x="152400" y="3581400"/>
            <a:ext cx="7824788" cy="990600"/>
            <a:chOff x="96" y="2256"/>
            <a:chExt cx="4929" cy="624"/>
          </a:xfrm>
        </p:grpSpPr>
        <p:sp>
          <p:nvSpPr>
            <p:cNvPr id="130062" name="Rectangle 1027"/>
            <p:cNvSpPr>
              <a:spLocks noChangeArrowheads="1"/>
            </p:cNvSpPr>
            <p:nvPr/>
          </p:nvSpPr>
          <p:spPr bwMode="auto">
            <a:xfrm>
              <a:off x="240" y="2304"/>
              <a:ext cx="1584" cy="528"/>
            </a:xfrm>
            <a:prstGeom prst="rect">
              <a:avLst/>
            </a:prstGeom>
            <a:solidFill>
              <a:srgbClr val="4D4D4D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03780" name="Rectangle 1028"/>
            <p:cNvSpPr>
              <a:spLocks noChangeArrowheads="1"/>
            </p:cNvSpPr>
            <p:nvPr/>
          </p:nvSpPr>
          <p:spPr bwMode="auto">
            <a:xfrm>
              <a:off x="96" y="2256"/>
              <a:ext cx="182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4400" b="0">
                  <a:solidFill>
                    <a:srgbClr val="FFFFCC"/>
                  </a:solidFill>
                  <a:latin typeface="Helvetica" charset="0"/>
                </a:rPr>
                <a:t>Stage II</a:t>
              </a:r>
              <a:endPara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130064" name="Line 1029"/>
            <p:cNvSpPr>
              <a:spLocks noChangeShapeType="1"/>
            </p:cNvSpPr>
            <p:nvPr/>
          </p:nvSpPr>
          <p:spPr bwMode="auto">
            <a:xfrm>
              <a:off x="1824" y="2565"/>
              <a:ext cx="28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0065" name="Text Box 1030"/>
            <p:cNvSpPr txBox="1">
              <a:spLocks noChangeArrowheads="1"/>
            </p:cNvSpPr>
            <p:nvPr/>
          </p:nvSpPr>
          <p:spPr bwMode="auto">
            <a:xfrm>
              <a:off x="2160" y="2400"/>
              <a:ext cx="286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400" b="0">
                  <a:solidFill>
                    <a:srgbClr val="FFFFFF"/>
                  </a:solidFill>
                  <a:latin typeface="Helvetica" charset="0"/>
                </a:rPr>
                <a:t>Planned ventral hernia</a:t>
              </a:r>
            </a:p>
          </p:txBody>
        </p:sp>
      </p:grpSp>
      <p:sp>
        <p:nvSpPr>
          <p:cNvPr id="130050" name="Rectangle 1031"/>
          <p:cNvSpPr>
            <a:spLocks noChangeArrowheads="1"/>
          </p:cNvSpPr>
          <p:nvPr/>
        </p:nvSpPr>
        <p:spPr bwMode="auto">
          <a:xfrm>
            <a:off x="381000" y="5486400"/>
            <a:ext cx="2514600" cy="838200"/>
          </a:xfrm>
          <a:prstGeom prst="rect">
            <a:avLst/>
          </a:prstGeom>
          <a:solidFill>
            <a:srgbClr val="4D4D4D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3784" name="Rectangle 1032"/>
          <p:cNvSpPr>
            <a:spLocks noChangeArrowheads="1"/>
          </p:cNvSpPr>
          <p:nvPr/>
        </p:nvSpPr>
        <p:spPr bwMode="auto">
          <a:xfrm>
            <a:off x="152400" y="5410200"/>
            <a:ext cx="289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0">
                <a:solidFill>
                  <a:schemeClr val="bg2"/>
                </a:solidFill>
                <a:latin typeface="Helvetica" charset="0"/>
              </a:rPr>
              <a:t>Stage III</a:t>
            </a:r>
            <a:endParaRPr lang="en-US" sz="4400" b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30052" name="Line 1033"/>
          <p:cNvSpPr>
            <a:spLocks noChangeShapeType="1"/>
          </p:cNvSpPr>
          <p:nvPr/>
        </p:nvSpPr>
        <p:spPr bwMode="auto">
          <a:xfrm>
            <a:off x="2895600" y="59436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30053" name="Text Box 1034"/>
          <p:cNvSpPr txBox="1">
            <a:spLocks noChangeArrowheads="1"/>
          </p:cNvSpPr>
          <p:nvPr/>
        </p:nvSpPr>
        <p:spPr bwMode="auto">
          <a:xfrm>
            <a:off x="3429000" y="5638800"/>
            <a:ext cx="483757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400" b="0">
                <a:solidFill>
                  <a:schemeClr val="bg2"/>
                </a:solidFill>
                <a:latin typeface="Helvetica" charset="0"/>
              </a:rPr>
              <a:t>Definitive reconstruction</a:t>
            </a:r>
          </a:p>
        </p:txBody>
      </p:sp>
      <p:sp>
        <p:nvSpPr>
          <p:cNvPr id="130054" name="Line 1035"/>
          <p:cNvSpPr>
            <a:spLocks noChangeShapeType="1"/>
          </p:cNvSpPr>
          <p:nvPr/>
        </p:nvSpPr>
        <p:spPr bwMode="auto">
          <a:xfrm>
            <a:off x="1524000" y="2667000"/>
            <a:ext cx="0" cy="914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3788" name="Rectangle 1036"/>
          <p:cNvSpPr>
            <a:spLocks noChangeArrowheads="1"/>
          </p:cNvSpPr>
          <p:nvPr/>
        </p:nvSpPr>
        <p:spPr bwMode="auto">
          <a:xfrm>
            <a:off x="1524000" y="2855913"/>
            <a:ext cx="22370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i="1">
                <a:solidFill>
                  <a:srgbClr val="66FFFF"/>
                </a:solidFill>
                <a:latin typeface="Helvetica" charset="0"/>
              </a:rPr>
              <a:t>14 - 21 days</a:t>
            </a:r>
            <a:endParaRPr lang="en-US" b="0" i="1">
              <a:solidFill>
                <a:srgbClr val="00FF00"/>
              </a:solidFill>
              <a:latin typeface="Helvetica" charset="0"/>
            </a:endParaRPr>
          </a:p>
        </p:txBody>
      </p:sp>
      <p:sp>
        <p:nvSpPr>
          <p:cNvPr id="130056" name="Line 1037"/>
          <p:cNvSpPr>
            <a:spLocks noChangeShapeType="1"/>
          </p:cNvSpPr>
          <p:nvPr/>
        </p:nvSpPr>
        <p:spPr bwMode="auto">
          <a:xfrm>
            <a:off x="1524000" y="4518025"/>
            <a:ext cx="0" cy="914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30057" name="Rectangle 1038"/>
          <p:cNvSpPr>
            <a:spLocks noChangeArrowheads="1"/>
          </p:cNvSpPr>
          <p:nvPr/>
        </p:nvSpPr>
        <p:spPr bwMode="auto">
          <a:xfrm>
            <a:off x="58738" y="152400"/>
            <a:ext cx="8999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500" b="0">
                <a:solidFill>
                  <a:srgbClr val="FFFF00"/>
                </a:solidFill>
                <a:latin typeface="Helvetica" charset="0"/>
              </a:rPr>
              <a:t>Abdominal Wall Reconstruction</a:t>
            </a:r>
            <a:br>
              <a:rPr lang="en-US" sz="4500" b="0">
                <a:solidFill>
                  <a:srgbClr val="FFFF00"/>
                </a:solidFill>
                <a:latin typeface="Helvetica" charset="0"/>
              </a:rPr>
            </a:br>
            <a:r>
              <a:rPr lang="en-US" sz="3300" b="0" i="1">
                <a:solidFill>
                  <a:srgbClr val="66FFFF"/>
                </a:solidFill>
                <a:latin typeface="Helvetica" charset="0"/>
              </a:rPr>
              <a:t>- Staged Management Technique -</a:t>
            </a:r>
            <a:endParaRPr lang="en-US" sz="4400" b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30058" name="Line 1039"/>
          <p:cNvSpPr>
            <a:spLocks noChangeShapeType="1"/>
          </p:cNvSpPr>
          <p:nvPr/>
        </p:nvSpPr>
        <p:spPr bwMode="auto">
          <a:xfrm>
            <a:off x="2895600" y="22479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30059" name="Text Box 1040"/>
          <p:cNvSpPr txBox="1">
            <a:spLocks noChangeArrowheads="1"/>
          </p:cNvSpPr>
          <p:nvPr/>
        </p:nvSpPr>
        <p:spPr bwMode="auto">
          <a:xfrm>
            <a:off x="3379788" y="1981200"/>
            <a:ext cx="53470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400" b="0">
                <a:solidFill>
                  <a:schemeClr val="bg2"/>
                </a:solidFill>
                <a:latin typeface="Helvetica" charset="0"/>
              </a:rPr>
              <a:t>Absorbable mesh insertion</a:t>
            </a:r>
            <a:endParaRPr lang="en-US" sz="3400" b="0">
              <a:latin typeface="Helvetica" charset="0"/>
            </a:endParaRPr>
          </a:p>
        </p:txBody>
      </p:sp>
      <p:sp>
        <p:nvSpPr>
          <p:cNvPr id="130060" name="Rectangle 1041"/>
          <p:cNvSpPr>
            <a:spLocks noChangeArrowheads="1"/>
          </p:cNvSpPr>
          <p:nvPr/>
        </p:nvSpPr>
        <p:spPr bwMode="auto">
          <a:xfrm>
            <a:off x="381000" y="1828800"/>
            <a:ext cx="2514600" cy="838200"/>
          </a:xfrm>
          <a:prstGeom prst="rect">
            <a:avLst/>
          </a:prstGeom>
          <a:solidFill>
            <a:srgbClr val="4D4D4D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30061" name="Rectangle 1042"/>
          <p:cNvSpPr>
            <a:spLocks noChangeArrowheads="1"/>
          </p:cNvSpPr>
          <p:nvPr/>
        </p:nvSpPr>
        <p:spPr bwMode="auto">
          <a:xfrm>
            <a:off x="533400" y="1905000"/>
            <a:ext cx="2016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0">
                <a:solidFill>
                  <a:schemeClr val="bg2"/>
                </a:solidFill>
                <a:latin typeface="Helvetica" charset="0"/>
              </a:rPr>
              <a:t>Stage I</a:t>
            </a:r>
            <a:endParaRPr lang="en-US" sz="4400" b="0">
              <a:solidFill>
                <a:srgbClr val="FFFFCC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14400" y="152400"/>
            <a:ext cx="7569200" cy="6565900"/>
            <a:chOff x="914400" y="152400"/>
            <a:chExt cx="7569200" cy="6565900"/>
          </a:xfrm>
        </p:grpSpPr>
        <p:pic>
          <p:nvPicPr>
            <p:cNvPr id="2" name="Picture 1" descr="images-2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668338"/>
              <a:ext cx="3759200" cy="281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images-1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52400"/>
              <a:ext cx="2921000" cy="389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images-4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657600"/>
              <a:ext cx="3657600" cy="306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04800" y="304800"/>
            <a:ext cx="7823200" cy="5588000"/>
            <a:chOff x="304800" y="304800"/>
            <a:chExt cx="7823200" cy="5588000"/>
          </a:xfrm>
        </p:grpSpPr>
        <p:pic>
          <p:nvPicPr>
            <p:cNvPr id="3" name="Picture 2" descr="images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04800"/>
              <a:ext cx="32512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images-5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429000"/>
              <a:ext cx="33020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images-3.jpe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04800"/>
              <a:ext cx="32893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584200"/>
            <a:ext cx="75279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536575"/>
            <a:ext cx="85471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374650"/>
            <a:ext cx="7013575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cs typeface="+mj-cs"/>
              </a:rPr>
              <a:t>Timing of Wound Coverage and Fistulae</a:t>
            </a:r>
          </a:p>
        </p:txBody>
      </p:sp>
      <p:graphicFrame>
        <p:nvGraphicFramePr>
          <p:cNvPr id="206851" name="Group 1027"/>
          <p:cNvGraphicFramePr>
            <a:graphicFrameLocks noGrp="1"/>
          </p:cNvGraphicFramePr>
          <p:nvPr/>
        </p:nvGraphicFramePr>
        <p:xfrm>
          <a:off x="838200" y="2133600"/>
          <a:ext cx="6858000" cy="3657601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</a:tblGrid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Mesh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 - value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42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No fistula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n = 101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18.1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&lt; 0.04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58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Fistula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n = 14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26.5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7363" name="TextBox 3"/>
          <p:cNvSpPr txBox="1">
            <a:spLocks noChangeArrowheads="1"/>
          </p:cNvSpPr>
          <p:nvPr/>
        </p:nvSpPr>
        <p:spPr bwMode="auto">
          <a:xfrm>
            <a:off x="6140450" y="6400800"/>
            <a:ext cx="300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i="1">
                <a:solidFill>
                  <a:srgbClr val="00FFFF"/>
                </a:solidFill>
                <a:cs typeface="Arial" charset="0"/>
              </a:rPr>
              <a:t>Jernigan Ann Surg 2003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304800"/>
            <a:ext cx="4241800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700">
                <a:solidFill>
                  <a:srgbClr val="FFFF00"/>
                </a:solidFill>
                <a:latin typeface="Arial" charset="0"/>
              </a:rPr>
              <a:t>Timing of Fistula Development</a:t>
            </a:r>
            <a:br>
              <a:rPr lang="en-US" sz="3700">
                <a:solidFill>
                  <a:srgbClr val="FFFF00"/>
                </a:solidFill>
                <a:latin typeface="Arial" charset="0"/>
              </a:rPr>
            </a:br>
            <a:r>
              <a:rPr lang="en-US" sz="3700">
                <a:solidFill>
                  <a:srgbClr val="FFFF00"/>
                </a:solidFill>
                <a:latin typeface="Arial" charset="0"/>
              </a:rPr>
              <a:t>in the Open Abdomen</a:t>
            </a: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457200" y="1858963"/>
          <a:ext cx="8305800" cy="439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6" name="Chart" r:id="rId4" imgW="8308161" imgH="4394853" progId="Excel.Chart.8">
                  <p:embed/>
                </p:oleObj>
              </mc:Choice>
              <mc:Fallback>
                <p:oleObj name="Chart" r:id="rId4" imgW="8308161" imgH="4394853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58963"/>
                        <a:ext cx="8305800" cy="439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1905000" y="2787650"/>
            <a:ext cx="6261100" cy="1955800"/>
            <a:chOff x="1200" y="1593"/>
            <a:chExt cx="3944" cy="1232"/>
          </a:xfrm>
        </p:grpSpPr>
        <p:sp>
          <p:nvSpPr>
            <p:cNvPr id="60421" name="Text Box 4"/>
            <p:cNvSpPr txBox="1">
              <a:spLocks noChangeArrowheads="1"/>
            </p:cNvSpPr>
            <p:nvPr/>
          </p:nvSpPr>
          <p:spPr bwMode="auto">
            <a:xfrm>
              <a:off x="4656" y="2016"/>
              <a:ext cx="48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FFFF"/>
                  </a:solidFill>
                  <a:latin typeface="Helvetica" charset="0"/>
                </a:rPr>
                <a:t>With</a:t>
              </a:r>
            </a:p>
            <a:p>
              <a:pPr eaLnBrk="1" hangingPunct="1"/>
              <a:r>
                <a:rPr lang="en-US" sz="1800">
                  <a:solidFill>
                    <a:srgbClr val="FFFFFF"/>
                  </a:solidFill>
                  <a:latin typeface="Helvetica" charset="0"/>
                </a:rPr>
                <a:t>Mesh</a:t>
              </a:r>
            </a:p>
          </p:txBody>
        </p:sp>
        <p:sp>
          <p:nvSpPr>
            <p:cNvPr id="60422" name="Text Box 5"/>
            <p:cNvSpPr txBox="1">
              <a:spLocks noChangeArrowheads="1"/>
            </p:cNvSpPr>
            <p:nvPr/>
          </p:nvSpPr>
          <p:spPr bwMode="auto">
            <a:xfrm>
              <a:off x="1200" y="1593"/>
              <a:ext cx="77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FFFF"/>
                  </a:solidFill>
                  <a:latin typeface="Helvetica" charset="0"/>
                </a:rPr>
                <a:t>Pre-Mesh</a:t>
              </a:r>
            </a:p>
          </p:txBody>
        </p:sp>
        <p:sp>
          <p:nvSpPr>
            <p:cNvPr id="60423" name="Text Box 6"/>
            <p:cNvSpPr txBox="1">
              <a:spLocks noChangeArrowheads="1"/>
            </p:cNvSpPr>
            <p:nvPr/>
          </p:nvSpPr>
          <p:spPr bwMode="auto">
            <a:xfrm>
              <a:off x="1708" y="2592"/>
              <a:ext cx="85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FFFF"/>
                  </a:solidFill>
                  <a:latin typeface="Helvetica" charset="0"/>
                </a:rPr>
                <a:t>Post-Mesh</a:t>
              </a:r>
            </a:p>
          </p:txBody>
        </p:sp>
      </p:grpSp>
      <p:sp>
        <p:nvSpPr>
          <p:cNvPr id="60420" name="Content Placeholder 2"/>
          <p:cNvSpPr txBox="1">
            <a:spLocks/>
          </p:cNvSpPr>
          <p:nvPr/>
        </p:nvSpPr>
        <p:spPr bwMode="auto">
          <a:xfrm>
            <a:off x="5638800" y="6324600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67FF04"/>
              </a:buClr>
              <a:buFont typeface="Wingdings" charset="0"/>
              <a:buNone/>
            </a:pPr>
            <a:r>
              <a:rPr lang="en-US" sz="1800" i="1">
                <a:latin typeface="Helvetica Neue" charset="0"/>
              </a:rPr>
              <a:t>Fischer, et al. J Trauma 2009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FF00"/>
                </a:solidFill>
                <a:latin typeface="Arial" charset="0"/>
              </a:rPr>
              <a:t>Wound VAC- </a:t>
            </a:r>
            <a:r>
              <a:rPr lang="ja-JP" altLang="en-US" sz="4000">
                <a:solidFill>
                  <a:srgbClr val="FFFF00"/>
                </a:solidFill>
                <a:latin typeface="Arial" charset="0"/>
              </a:rPr>
              <a:t>“</a:t>
            </a:r>
            <a:r>
              <a:rPr lang="en-US" altLang="ja-JP" sz="4000">
                <a:solidFill>
                  <a:srgbClr val="FFFF00"/>
                </a:solidFill>
                <a:latin typeface="Arial" charset="0"/>
              </a:rPr>
              <a:t>Floating Stoma</a:t>
            </a:r>
            <a:r>
              <a:rPr lang="ja-JP" altLang="en-US" sz="4000">
                <a:solidFill>
                  <a:srgbClr val="FFFF00"/>
                </a:solidFill>
                <a:latin typeface="Arial" charset="0"/>
              </a:rPr>
              <a:t>”</a:t>
            </a:r>
            <a:endParaRPr lang="en-US" sz="40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73731" name="Picture 3" descr="EAF V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341438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E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708275"/>
            <a:ext cx="22161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EAF VAC APPLI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916113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 descr="EAF graft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365625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7" descr="EAF Su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65625"/>
            <a:ext cx="208756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026"/>
          <p:cNvSpPr>
            <a:spLocks noChangeArrowheads="1"/>
          </p:cNvSpPr>
          <p:nvPr/>
        </p:nvSpPr>
        <p:spPr bwMode="auto">
          <a:xfrm>
            <a:off x="381000" y="3657600"/>
            <a:ext cx="2514600" cy="838200"/>
          </a:xfrm>
          <a:prstGeom prst="rect">
            <a:avLst/>
          </a:prstGeom>
          <a:solidFill>
            <a:srgbClr val="4D4D4D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7875" name="Rectangle 1027"/>
          <p:cNvSpPr>
            <a:spLocks noChangeArrowheads="1"/>
          </p:cNvSpPr>
          <p:nvPr/>
        </p:nvSpPr>
        <p:spPr bwMode="auto">
          <a:xfrm>
            <a:off x="152400" y="3581400"/>
            <a:ext cx="289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0">
                <a:solidFill>
                  <a:schemeClr val="bg2"/>
                </a:solidFill>
                <a:latin typeface="Helvetica" charset="0"/>
              </a:rPr>
              <a:t>Stage II</a:t>
            </a:r>
            <a:endParaRPr lang="en-US" sz="4400" b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31075" name="Line 1028"/>
          <p:cNvSpPr>
            <a:spLocks noChangeShapeType="1"/>
          </p:cNvSpPr>
          <p:nvPr/>
        </p:nvSpPr>
        <p:spPr bwMode="auto">
          <a:xfrm>
            <a:off x="2895600" y="4071938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31076" name="Text Box 1029"/>
          <p:cNvSpPr txBox="1">
            <a:spLocks noChangeArrowheads="1"/>
          </p:cNvSpPr>
          <p:nvPr/>
        </p:nvSpPr>
        <p:spPr bwMode="auto">
          <a:xfrm>
            <a:off x="3429000" y="3810000"/>
            <a:ext cx="45478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400" b="0">
                <a:solidFill>
                  <a:schemeClr val="bg2"/>
                </a:solidFill>
                <a:latin typeface="Helvetica" charset="0"/>
              </a:rPr>
              <a:t>Planned ventral hernia</a:t>
            </a:r>
          </a:p>
        </p:txBody>
      </p:sp>
      <p:grpSp>
        <p:nvGrpSpPr>
          <p:cNvPr id="131077" name="Group 1030"/>
          <p:cNvGrpSpPr>
            <a:grpSpLocks/>
          </p:cNvGrpSpPr>
          <p:nvPr/>
        </p:nvGrpSpPr>
        <p:grpSpPr bwMode="auto">
          <a:xfrm>
            <a:off x="152400" y="5410200"/>
            <a:ext cx="8113713" cy="990600"/>
            <a:chOff x="96" y="3408"/>
            <a:chExt cx="5111" cy="624"/>
          </a:xfrm>
        </p:grpSpPr>
        <p:sp>
          <p:nvSpPr>
            <p:cNvPr id="131087" name="Rectangle 1031"/>
            <p:cNvSpPr>
              <a:spLocks noChangeArrowheads="1"/>
            </p:cNvSpPr>
            <p:nvPr/>
          </p:nvSpPr>
          <p:spPr bwMode="auto">
            <a:xfrm>
              <a:off x="240" y="3456"/>
              <a:ext cx="1584" cy="528"/>
            </a:xfrm>
            <a:prstGeom prst="rect">
              <a:avLst/>
            </a:prstGeom>
            <a:solidFill>
              <a:srgbClr val="4D4D4D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207880" name="Rectangle 1032"/>
            <p:cNvSpPr>
              <a:spLocks noChangeArrowheads="1"/>
            </p:cNvSpPr>
            <p:nvPr/>
          </p:nvSpPr>
          <p:spPr bwMode="auto">
            <a:xfrm>
              <a:off x="96" y="3408"/>
              <a:ext cx="182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4400" b="0">
                  <a:solidFill>
                    <a:srgbClr val="FFFFCC"/>
                  </a:solidFill>
                  <a:latin typeface="Helvetica" charset="0"/>
                </a:rPr>
                <a:t>Stage III</a:t>
              </a:r>
              <a:endPara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131089" name="Line 1033"/>
            <p:cNvSpPr>
              <a:spLocks noChangeShapeType="1"/>
            </p:cNvSpPr>
            <p:nvPr/>
          </p:nvSpPr>
          <p:spPr bwMode="auto">
            <a:xfrm>
              <a:off x="1824" y="3734"/>
              <a:ext cx="28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31090" name="Text Box 1034"/>
            <p:cNvSpPr txBox="1">
              <a:spLocks noChangeArrowheads="1"/>
            </p:cNvSpPr>
            <p:nvPr/>
          </p:nvSpPr>
          <p:spPr bwMode="auto">
            <a:xfrm>
              <a:off x="2160" y="3552"/>
              <a:ext cx="304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400" b="0">
                  <a:solidFill>
                    <a:srgbClr val="FFFFFF"/>
                  </a:solidFill>
                  <a:latin typeface="Helvetica" charset="0"/>
                </a:rPr>
                <a:t>Definitive reconstruction</a:t>
              </a:r>
            </a:p>
          </p:txBody>
        </p:sp>
      </p:grpSp>
      <p:sp>
        <p:nvSpPr>
          <p:cNvPr id="131078" name="Line 1035"/>
          <p:cNvSpPr>
            <a:spLocks noChangeShapeType="1"/>
          </p:cNvSpPr>
          <p:nvPr/>
        </p:nvSpPr>
        <p:spPr bwMode="auto">
          <a:xfrm>
            <a:off x="1524000" y="2667000"/>
            <a:ext cx="0" cy="914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31079" name="Rectangle 1036"/>
          <p:cNvSpPr>
            <a:spLocks noChangeArrowheads="1"/>
          </p:cNvSpPr>
          <p:nvPr/>
        </p:nvSpPr>
        <p:spPr bwMode="auto">
          <a:xfrm>
            <a:off x="1524000" y="2855913"/>
            <a:ext cx="22370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i="1">
                <a:solidFill>
                  <a:schemeClr val="bg2"/>
                </a:solidFill>
                <a:latin typeface="Helvetica" charset="0"/>
              </a:rPr>
              <a:t>14 - 21 days</a:t>
            </a:r>
          </a:p>
        </p:txBody>
      </p:sp>
      <p:sp>
        <p:nvSpPr>
          <p:cNvPr id="131080" name="Line 1037"/>
          <p:cNvSpPr>
            <a:spLocks noChangeShapeType="1"/>
          </p:cNvSpPr>
          <p:nvPr/>
        </p:nvSpPr>
        <p:spPr bwMode="auto">
          <a:xfrm>
            <a:off x="1520825" y="4511675"/>
            <a:ext cx="0" cy="914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7886" name="Rectangle 1038"/>
          <p:cNvSpPr>
            <a:spLocks noChangeArrowheads="1"/>
          </p:cNvSpPr>
          <p:nvPr/>
        </p:nvSpPr>
        <p:spPr bwMode="auto">
          <a:xfrm>
            <a:off x="1600200" y="4724400"/>
            <a:ext cx="2456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i="1">
                <a:solidFill>
                  <a:srgbClr val="66FFFF"/>
                </a:solidFill>
                <a:latin typeface="Helvetica" charset="0"/>
              </a:rPr>
              <a:t>8 - 12 months</a:t>
            </a:r>
            <a:endParaRPr lang="en-US" b="0" i="1">
              <a:solidFill>
                <a:srgbClr val="00FF00"/>
              </a:solidFill>
              <a:latin typeface="Helvetica" charset="0"/>
            </a:endParaRPr>
          </a:p>
        </p:txBody>
      </p:sp>
      <p:sp>
        <p:nvSpPr>
          <p:cNvPr id="131082" name="Rectangle 1039"/>
          <p:cNvSpPr>
            <a:spLocks noChangeArrowheads="1"/>
          </p:cNvSpPr>
          <p:nvPr/>
        </p:nvSpPr>
        <p:spPr bwMode="auto">
          <a:xfrm>
            <a:off x="58738" y="152400"/>
            <a:ext cx="8999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500" b="0">
                <a:solidFill>
                  <a:srgbClr val="FFFF00"/>
                </a:solidFill>
                <a:latin typeface="Helvetica" charset="0"/>
              </a:rPr>
              <a:t>Abdominal Wall Reconstruction</a:t>
            </a:r>
            <a:br>
              <a:rPr lang="en-US" sz="4500" b="0">
                <a:solidFill>
                  <a:srgbClr val="FFFF00"/>
                </a:solidFill>
                <a:latin typeface="Helvetica" charset="0"/>
              </a:rPr>
            </a:br>
            <a:r>
              <a:rPr lang="en-US" sz="3300" b="0" i="1">
                <a:solidFill>
                  <a:srgbClr val="66FFFF"/>
                </a:solidFill>
                <a:latin typeface="Helvetica" charset="0"/>
              </a:rPr>
              <a:t>- Staged Management Technique -</a:t>
            </a:r>
            <a:endParaRPr lang="en-US" sz="4400" b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31083" name="Line 1040"/>
          <p:cNvSpPr>
            <a:spLocks noChangeShapeType="1"/>
          </p:cNvSpPr>
          <p:nvPr/>
        </p:nvSpPr>
        <p:spPr bwMode="auto">
          <a:xfrm>
            <a:off x="2895600" y="22479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31084" name="Text Box 1041"/>
          <p:cNvSpPr txBox="1">
            <a:spLocks noChangeArrowheads="1"/>
          </p:cNvSpPr>
          <p:nvPr/>
        </p:nvSpPr>
        <p:spPr bwMode="auto">
          <a:xfrm>
            <a:off x="3379788" y="1981200"/>
            <a:ext cx="53470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400" b="0">
                <a:solidFill>
                  <a:schemeClr val="bg2"/>
                </a:solidFill>
                <a:latin typeface="Helvetica" charset="0"/>
              </a:rPr>
              <a:t>Absorbable mesh insertion</a:t>
            </a:r>
            <a:endParaRPr lang="en-US" sz="3400" b="0">
              <a:latin typeface="Helvetica" charset="0"/>
            </a:endParaRPr>
          </a:p>
        </p:txBody>
      </p:sp>
      <p:sp>
        <p:nvSpPr>
          <p:cNvPr id="131085" name="Rectangle 1042"/>
          <p:cNvSpPr>
            <a:spLocks noChangeArrowheads="1"/>
          </p:cNvSpPr>
          <p:nvPr/>
        </p:nvSpPr>
        <p:spPr bwMode="auto">
          <a:xfrm>
            <a:off x="381000" y="1828800"/>
            <a:ext cx="2514600" cy="838200"/>
          </a:xfrm>
          <a:prstGeom prst="rect">
            <a:avLst/>
          </a:prstGeom>
          <a:solidFill>
            <a:srgbClr val="4D4D4D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31086" name="Rectangle 1043"/>
          <p:cNvSpPr>
            <a:spLocks noChangeArrowheads="1"/>
          </p:cNvSpPr>
          <p:nvPr/>
        </p:nvSpPr>
        <p:spPr bwMode="auto">
          <a:xfrm>
            <a:off x="533400" y="1905000"/>
            <a:ext cx="2016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0">
                <a:solidFill>
                  <a:schemeClr val="bg2"/>
                </a:solidFill>
                <a:latin typeface="Helvetica" charset="0"/>
              </a:rPr>
              <a:t>Stage I</a:t>
            </a:r>
            <a:endParaRPr lang="en-US" sz="4400" b="0">
              <a:solidFill>
                <a:srgbClr val="FFFFCC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FF00"/>
                </a:solidFill>
                <a:latin typeface="Arial" charset="0"/>
                <a:cs typeface="Arial" charset="0"/>
              </a:rPr>
              <a:t>Reconstructive Techniques</a:t>
            </a:r>
          </a:p>
        </p:txBody>
      </p:sp>
      <p:grpSp>
        <p:nvGrpSpPr>
          <p:cNvPr id="64514" name="Group 43"/>
          <p:cNvGrpSpPr>
            <a:grpSpLocks/>
          </p:cNvGrpSpPr>
          <p:nvPr/>
        </p:nvGrpSpPr>
        <p:grpSpPr bwMode="auto">
          <a:xfrm>
            <a:off x="2857500" y="2844800"/>
            <a:ext cx="6134100" cy="965200"/>
            <a:chOff x="1800" y="1792"/>
            <a:chExt cx="3864" cy="608"/>
          </a:xfrm>
        </p:grpSpPr>
        <p:sp>
          <p:nvSpPr>
            <p:cNvPr id="135203" name="Rectangle 35"/>
            <p:cNvSpPr>
              <a:spLocks noChangeArrowheads="1"/>
            </p:cNvSpPr>
            <p:nvPr/>
          </p:nvSpPr>
          <p:spPr bwMode="auto">
            <a:xfrm>
              <a:off x="3757" y="1792"/>
              <a:ext cx="190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FF"/>
                  </a:solidFill>
                  <a:latin typeface="Arial"/>
                  <a:cs typeface="Arial"/>
                </a:rPr>
                <a:t>dissolution, long term integrity?</a:t>
              </a:r>
            </a:p>
          </p:txBody>
        </p:sp>
        <p:sp>
          <p:nvSpPr>
            <p:cNvPr id="135201" name="Rectangle 33"/>
            <p:cNvSpPr>
              <a:spLocks noChangeArrowheads="1"/>
            </p:cNvSpPr>
            <p:nvPr/>
          </p:nvSpPr>
          <p:spPr bwMode="auto">
            <a:xfrm>
              <a:off x="1800" y="1792"/>
              <a:ext cx="195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FF"/>
                  </a:solidFill>
                  <a:latin typeface="Arial"/>
                  <a:cs typeface="Arial"/>
                </a:rPr>
                <a:t>simple</a:t>
              </a:r>
            </a:p>
          </p:txBody>
        </p:sp>
      </p:grpSp>
      <p:grpSp>
        <p:nvGrpSpPr>
          <p:cNvPr id="64515" name="Group 41"/>
          <p:cNvGrpSpPr>
            <a:grpSpLocks/>
          </p:cNvGrpSpPr>
          <p:nvPr/>
        </p:nvGrpSpPr>
        <p:grpSpPr bwMode="auto">
          <a:xfrm>
            <a:off x="2857500" y="914400"/>
            <a:ext cx="6134100" cy="965200"/>
            <a:chOff x="1800" y="576"/>
            <a:chExt cx="3864" cy="608"/>
          </a:xfrm>
        </p:grpSpPr>
        <p:sp>
          <p:nvSpPr>
            <p:cNvPr id="135172" name="Rectangle 4"/>
            <p:cNvSpPr>
              <a:spLocks noChangeArrowheads="1"/>
            </p:cNvSpPr>
            <p:nvPr/>
          </p:nvSpPr>
          <p:spPr bwMode="auto">
            <a:xfrm>
              <a:off x="3757" y="576"/>
              <a:ext cx="190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66"/>
                  </a:solidFill>
                  <a:latin typeface="Arial"/>
                  <a:cs typeface="Arial"/>
                </a:rPr>
                <a:t>Disadvantages</a:t>
              </a:r>
            </a:p>
          </p:txBody>
        </p:sp>
        <p:sp>
          <p:nvSpPr>
            <p:cNvPr id="135173" name="Rectangle 5"/>
            <p:cNvSpPr>
              <a:spLocks noChangeArrowheads="1"/>
            </p:cNvSpPr>
            <p:nvPr/>
          </p:nvSpPr>
          <p:spPr bwMode="auto">
            <a:xfrm>
              <a:off x="1800" y="576"/>
              <a:ext cx="195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66"/>
                  </a:solidFill>
                  <a:latin typeface="Arial"/>
                  <a:cs typeface="Arial"/>
                </a:rPr>
                <a:t>Advantages</a:t>
              </a:r>
            </a:p>
          </p:txBody>
        </p:sp>
      </p:grpSp>
      <p:grpSp>
        <p:nvGrpSpPr>
          <p:cNvPr id="64516" name="Group 46"/>
          <p:cNvGrpSpPr>
            <a:grpSpLocks/>
          </p:cNvGrpSpPr>
          <p:nvPr/>
        </p:nvGrpSpPr>
        <p:grpSpPr bwMode="auto">
          <a:xfrm>
            <a:off x="2857500" y="5740400"/>
            <a:ext cx="6134100" cy="965200"/>
            <a:chOff x="1800" y="3616"/>
            <a:chExt cx="3864" cy="608"/>
          </a:xfrm>
        </p:grpSpPr>
        <p:sp>
          <p:nvSpPr>
            <p:cNvPr id="135175" name="Rectangle 7"/>
            <p:cNvSpPr>
              <a:spLocks noChangeArrowheads="1"/>
            </p:cNvSpPr>
            <p:nvPr/>
          </p:nvSpPr>
          <p:spPr bwMode="auto">
            <a:xfrm>
              <a:off x="3757" y="3616"/>
              <a:ext cx="190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FF"/>
                  </a:solidFill>
                  <a:latin typeface="Arial"/>
                  <a:cs typeface="Arial"/>
                </a:rPr>
                <a:t>hernia, fistula rates?</a:t>
              </a:r>
            </a:p>
          </p:txBody>
        </p:sp>
        <p:sp>
          <p:nvSpPr>
            <p:cNvPr id="135176" name="Rectangle 8"/>
            <p:cNvSpPr>
              <a:spLocks noChangeArrowheads="1"/>
            </p:cNvSpPr>
            <p:nvPr/>
          </p:nvSpPr>
          <p:spPr bwMode="auto">
            <a:xfrm>
              <a:off x="1800" y="3616"/>
              <a:ext cx="195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 dirty="0" err="1">
                  <a:solidFill>
                    <a:srgbClr val="FFFFFF"/>
                  </a:solidFill>
                  <a:latin typeface="Arial"/>
                  <a:cs typeface="Arial"/>
                </a:rPr>
                <a:t>autogenous</a:t>
              </a:r>
              <a:r>
                <a:rPr lang="en-US" sz="2400" b="0" dirty="0">
                  <a:solidFill>
                    <a:srgbClr val="FFFFFF"/>
                  </a:solidFill>
                  <a:latin typeface="Arial"/>
                  <a:cs typeface="Arial"/>
                </a:rPr>
                <a:t>, simple</a:t>
              </a:r>
            </a:p>
          </p:txBody>
        </p:sp>
      </p:grpSp>
      <p:grpSp>
        <p:nvGrpSpPr>
          <p:cNvPr id="64517" name="Group 45"/>
          <p:cNvGrpSpPr>
            <a:grpSpLocks/>
          </p:cNvGrpSpPr>
          <p:nvPr/>
        </p:nvGrpSpPr>
        <p:grpSpPr bwMode="auto">
          <a:xfrm>
            <a:off x="2857500" y="4775200"/>
            <a:ext cx="6134100" cy="965200"/>
            <a:chOff x="1800" y="3008"/>
            <a:chExt cx="3864" cy="608"/>
          </a:xfrm>
        </p:grpSpPr>
        <p:sp>
          <p:nvSpPr>
            <p:cNvPr id="135178" name="Rectangle 10"/>
            <p:cNvSpPr>
              <a:spLocks noChangeArrowheads="1"/>
            </p:cNvSpPr>
            <p:nvPr/>
          </p:nvSpPr>
          <p:spPr bwMode="auto">
            <a:xfrm>
              <a:off x="3757" y="3008"/>
              <a:ext cx="190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 dirty="0">
                  <a:solidFill>
                    <a:srgbClr val="FFFFFF"/>
                  </a:solidFill>
                  <a:latin typeface="Arial"/>
                  <a:cs typeface="Arial"/>
                </a:rPr>
                <a:t>inadequate for large defects</a:t>
              </a:r>
            </a:p>
          </p:txBody>
        </p:sp>
        <p:sp>
          <p:nvSpPr>
            <p:cNvPr id="135179" name="Rectangle 11"/>
            <p:cNvSpPr>
              <a:spLocks noChangeArrowheads="1"/>
            </p:cNvSpPr>
            <p:nvPr/>
          </p:nvSpPr>
          <p:spPr bwMode="auto">
            <a:xfrm>
              <a:off x="1800" y="3008"/>
              <a:ext cx="195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 dirty="0" err="1">
                  <a:solidFill>
                    <a:srgbClr val="FFFFFF"/>
                  </a:solidFill>
                  <a:latin typeface="Arial"/>
                  <a:cs typeface="Arial"/>
                </a:rPr>
                <a:t>autogenous</a:t>
              </a:r>
              <a:r>
                <a:rPr lang="en-US" sz="2400" b="0" dirty="0">
                  <a:solidFill>
                    <a:srgbClr val="FFFFFF"/>
                  </a:solidFill>
                  <a:latin typeface="Arial"/>
                  <a:cs typeface="Arial"/>
                </a:rPr>
                <a:t>, simple</a:t>
              </a:r>
            </a:p>
          </p:txBody>
        </p:sp>
      </p:grpSp>
      <p:grpSp>
        <p:nvGrpSpPr>
          <p:cNvPr id="64518" name="Group 44"/>
          <p:cNvGrpSpPr>
            <a:grpSpLocks/>
          </p:cNvGrpSpPr>
          <p:nvPr/>
        </p:nvGrpSpPr>
        <p:grpSpPr bwMode="auto">
          <a:xfrm>
            <a:off x="2857500" y="3810000"/>
            <a:ext cx="6134100" cy="965200"/>
            <a:chOff x="1800" y="2400"/>
            <a:chExt cx="3864" cy="608"/>
          </a:xfrm>
        </p:grpSpPr>
        <p:sp>
          <p:nvSpPr>
            <p:cNvPr id="135181" name="Rectangle 13"/>
            <p:cNvSpPr>
              <a:spLocks noChangeArrowheads="1"/>
            </p:cNvSpPr>
            <p:nvPr/>
          </p:nvSpPr>
          <p:spPr bwMode="auto">
            <a:xfrm>
              <a:off x="3757" y="2400"/>
              <a:ext cx="190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FF"/>
                  </a:solidFill>
                  <a:latin typeface="Arial"/>
                  <a:cs typeface="Arial"/>
                </a:rPr>
                <a:t>complex, little experience</a:t>
              </a:r>
            </a:p>
          </p:txBody>
        </p:sp>
        <p:sp>
          <p:nvSpPr>
            <p:cNvPr id="135182" name="Rectangle 14"/>
            <p:cNvSpPr>
              <a:spLocks noChangeArrowheads="1"/>
            </p:cNvSpPr>
            <p:nvPr/>
          </p:nvSpPr>
          <p:spPr bwMode="auto">
            <a:xfrm>
              <a:off x="1800" y="2400"/>
              <a:ext cx="195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FF"/>
                  </a:solidFill>
                  <a:latin typeface="Arial"/>
                  <a:cs typeface="Arial"/>
                </a:rPr>
                <a:t>autogenous</a:t>
              </a:r>
            </a:p>
          </p:txBody>
        </p:sp>
      </p:grpSp>
      <p:grpSp>
        <p:nvGrpSpPr>
          <p:cNvPr id="64519" name="Group 42"/>
          <p:cNvGrpSpPr>
            <a:grpSpLocks/>
          </p:cNvGrpSpPr>
          <p:nvPr/>
        </p:nvGrpSpPr>
        <p:grpSpPr bwMode="auto">
          <a:xfrm>
            <a:off x="2857500" y="1879600"/>
            <a:ext cx="6134100" cy="965200"/>
            <a:chOff x="1800" y="1184"/>
            <a:chExt cx="3864" cy="608"/>
          </a:xfrm>
        </p:grpSpPr>
        <p:sp>
          <p:nvSpPr>
            <p:cNvPr id="135184" name="Rectangle 16"/>
            <p:cNvSpPr>
              <a:spLocks noChangeArrowheads="1"/>
            </p:cNvSpPr>
            <p:nvPr/>
          </p:nvSpPr>
          <p:spPr bwMode="auto">
            <a:xfrm>
              <a:off x="3757" y="1184"/>
              <a:ext cx="190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FF"/>
                  </a:solidFill>
                  <a:latin typeface="Arial"/>
                  <a:cs typeface="Arial"/>
                </a:rPr>
                <a:t>hernia, fistulae, infection</a:t>
              </a:r>
            </a:p>
          </p:txBody>
        </p:sp>
        <p:sp>
          <p:nvSpPr>
            <p:cNvPr id="135185" name="Rectangle 17"/>
            <p:cNvSpPr>
              <a:spLocks noChangeArrowheads="1"/>
            </p:cNvSpPr>
            <p:nvPr/>
          </p:nvSpPr>
          <p:spPr bwMode="auto">
            <a:xfrm>
              <a:off x="1800" y="1184"/>
              <a:ext cx="195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FF"/>
                  </a:solidFill>
                  <a:latin typeface="Arial"/>
                  <a:cs typeface="Arial"/>
                </a:rPr>
                <a:t>simple</a:t>
              </a:r>
            </a:p>
          </p:txBody>
        </p:sp>
      </p:grpSp>
      <p:grpSp>
        <p:nvGrpSpPr>
          <p:cNvPr id="64520" name="Group 40"/>
          <p:cNvGrpSpPr>
            <a:grpSpLocks/>
          </p:cNvGrpSpPr>
          <p:nvPr/>
        </p:nvGrpSpPr>
        <p:grpSpPr bwMode="auto">
          <a:xfrm>
            <a:off x="228600" y="1879600"/>
            <a:ext cx="2628900" cy="4826000"/>
            <a:chOff x="144" y="1184"/>
            <a:chExt cx="1656" cy="3040"/>
          </a:xfrm>
        </p:grpSpPr>
        <p:sp>
          <p:nvSpPr>
            <p:cNvPr id="135199" name="Rectangle 31"/>
            <p:cNvSpPr>
              <a:spLocks noChangeArrowheads="1"/>
            </p:cNvSpPr>
            <p:nvPr/>
          </p:nvSpPr>
          <p:spPr bwMode="auto">
            <a:xfrm>
              <a:off x="144" y="1792"/>
              <a:ext cx="1656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66"/>
                  </a:solidFill>
                  <a:latin typeface="Arial"/>
                  <a:cs typeface="Arial"/>
                </a:rPr>
                <a:t>Biomaterials</a:t>
              </a:r>
            </a:p>
          </p:txBody>
        </p:sp>
        <p:sp>
          <p:nvSpPr>
            <p:cNvPr id="135177" name="Rectangle 9"/>
            <p:cNvSpPr>
              <a:spLocks noChangeArrowheads="1"/>
            </p:cNvSpPr>
            <p:nvPr/>
          </p:nvSpPr>
          <p:spPr bwMode="auto">
            <a:xfrm>
              <a:off x="144" y="3616"/>
              <a:ext cx="1656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66"/>
                  </a:solidFill>
                  <a:latin typeface="Arial"/>
                  <a:cs typeface="Arial"/>
                </a:rPr>
                <a:t>Modified comp. separation</a:t>
              </a:r>
            </a:p>
          </p:txBody>
        </p:sp>
        <p:sp>
          <p:nvSpPr>
            <p:cNvPr id="135180" name="Rectangle 12"/>
            <p:cNvSpPr>
              <a:spLocks noChangeArrowheads="1"/>
            </p:cNvSpPr>
            <p:nvPr/>
          </p:nvSpPr>
          <p:spPr bwMode="auto">
            <a:xfrm>
              <a:off x="144" y="3008"/>
              <a:ext cx="1656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66"/>
                  </a:solidFill>
                  <a:latin typeface="Arial"/>
                  <a:cs typeface="Arial"/>
                </a:rPr>
                <a:t>Components separation</a:t>
              </a:r>
            </a:p>
          </p:txBody>
        </p:sp>
        <p:sp>
          <p:nvSpPr>
            <p:cNvPr id="135183" name="Rectangle 15"/>
            <p:cNvSpPr>
              <a:spLocks noChangeArrowheads="1"/>
            </p:cNvSpPr>
            <p:nvPr/>
          </p:nvSpPr>
          <p:spPr bwMode="auto">
            <a:xfrm>
              <a:off x="144" y="2400"/>
              <a:ext cx="1656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66"/>
                  </a:solidFill>
                  <a:latin typeface="Arial"/>
                  <a:cs typeface="Arial"/>
                </a:rPr>
                <a:t>Muscle flaps</a:t>
              </a:r>
            </a:p>
          </p:txBody>
        </p:sp>
        <p:sp>
          <p:nvSpPr>
            <p:cNvPr id="135186" name="Rectangle 18"/>
            <p:cNvSpPr>
              <a:spLocks noChangeArrowheads="1"/>
            </p:cNvSpPr>
            <p:nvPr/>
          </p:nvSpPr>
          <p:spPr bwMode="auto">
            <a:xfrm>
              <a:off x="144" y="1184"/>
              <a:ext cx="1656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2400" b="0">
                  <a:solidFill>
                    <a:srgbClr val="FFFF66"/>
                  </a:solidFill>
                  <a:latin typeface="Arial"/>
                  <a:cs typeface="Arial"/>
                </a:rPr>
                <a:t>Prosthetic materials</a:t>
              </a:r>
            </a:p>
          </p:txBody>
        </p:sp>
      </p:grpSp>
      <p:sp>
        <p:nvSpPr>
          <p:cNvPr id="135187" name="Line 19"/>
          <p:cNvSpPr>
            <a:spLocks noChangeShapeType="1"/>
          </p:cNvSpPr>
          <p:nvPr/>
        </p:nvSpPr>
        <p:spPr bwMode="auto">
          <a:xfrm>
            <a:off x="228600" y="4775200"/>
            <a:ext cx="8763000" cy="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88" name="Line 20"/>
          <p:cNvSpPr>
            <a:spLocks noChangeShapeType="1"/>
          </p:cNvSpPr>
          <p:nvPr/>
        </p:nvSpPr>
        <p:spPr bwMode="auto">
          <a:xfrm>
            <a:off x="228600" y="5740400"/>
            <a:ext cx="8763000" cy="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89" name="Line 21"/>
          <p:cNvSpPr>
            <a:spLocks noChangeShapeType="1"/>
          </p:cNvSpPr>
          <p:nvPr/>
        </p:nvSpPr>
        <p:spPr bwMode="auto">
          <a:xfrm>
            <a:off x="228600" y="6705600"/>
            <a:ext cx="8763000" cy="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90" name="Line 22"/>
          <p:cNvSpPr>
            <a:spLocks noChangeShapeType="1"/>
          </p:cNvSpPr>
          <p:nvPr/>
        </p:nvSpPr>
        <p:spPr bwMode="auto">
          <a:xfrm>
            <a:off x="2857500" y="914400"/>
            <a:ext cx="6134100" cy="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91" name="Line 23"/>
          <p:cNvSpPr>
            <a:spLocks noChangeShapeType="1"/>
          </p:cNvSpPr>
          <p:nvPr/>
        </p:nvSpPr>
        <p:spPr bwMode="auto">
          <a:xfrm>
            <a:off x="228600" y="1879600"/>
            <a:ext cx="0" cy="482600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92" name="Line 24"/>
          <p:cNvSpPr>
            <a:spLocks noChangeShapeType="1"/>
          </p:cNvSpPr>
          <p:nvPr/>
        </p:nvSpPr>
        <p:spPr bwMode="auto">
          <a:xfrm>
            <a:off x="8991600" y="914400"/>
            <a:ext cx="0" cy="579120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93" name="Line 25"/>
          <p:cNvSpPr>
            <a:spLocks noChangeShapeType="1"/>
          </p:cNvSpPr>
          <p:nvPr/>
        </p:nvSpPr>
        <p:spPr bwMode="auto">
          <a:xfrm>
            <a:off x="228600" y="3810000"/>
            <a:ext cx="8763000" cy="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94" name="Line 26"/>
          <p:cNvSpPr>
            <a:spLocks noChangeShapeType="1"/>
          </p:cNvSpPr>
          <p:nvPr/>
        </p:nvSpPr>
        <p:spPr bwMode="auto">
          <a:xfrm>
            <a:off x="228600" y="1879600"/>
            <a:ext cx="8763000" cy="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95" name="Line 27"/>
          <p:cNvSpPr>
            <a:spLocks noChangeShapeType="1"/>
          </p:cNvSpPr>
          <p:nvPr/>
        </p:nvSpPr>
        <p:spPr bwMode="auto">
          <a:xfrm>
            <a:off x="5964238" y="914400"/>
            <a:ext cx="0" cy="579120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96" name="Line 28"/>
          <p:cNvSpPr>
            <a:spLocks noChangeShapeType="1"/>
          </p:cNvSpPr>
          <p:nvPr/>
        </p:nvSpPr>
        <p:spPr bwMode="auto">
          <a:xfrm>
            <a:off x="2857500" y="914400"/>
            <a:ext cx="0" cy="579120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97" name="Line 29"/>
          <p:cNvSpPr>
            <a:spLocks noChangeShapeType="1"/>
          </p:cNvSpPr>
          <p:nvPr/>
        </p:nvSpPr>
        <p:spPr bwMode="auto">
          <a:xfrm>
            <a:off x="228600" y="914400"/>
            <a:ext cx="26289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198" name="Line 30"/>
          <p:cNvSpPr>
            <a:spLocks noChangeShapeType="1"/>
          </p:cNvSpPr>
          <p:nvPr/>
        </p:nvSpPr>
        <p:spPr bwMode="auto">
          <a:xfrm>
            <a:off x="228600" y="914400"/>
            <a:ext cx="0" cy="965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135200" name="Line 32"/>
          <p:cNvSpPr>
            <a:spLocks noChangeShapeType="1"/>
          </p:cNvSpPr>
          <p:nvPr/>
        </p:nvSpPr>
        <p:spPr bwMode="auto">
          <a:xfrm>
            <a:off x="228600" y="2844800"/>
            <a:ext cx="8763000" cy="0"/>
          </a:xfrm>
          <a:prstGeom prst="line">
            <a:avLst/>
          </a:prstGeom>
          <a:noFill/>
          <a:ln w="12700">
            <a:solidFill>
              <a:srgbClr val="0FFBF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Etiology of Defect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52400" y="3048000"/>
            <a:ext cx="8359775" cy="1831975"/>
            <a:chOff x="152400" y="3048000"/>
            <a:chExt cx="8359774" cy="1831271"/>
          </a:xfrm>
        </p:grpSpPr>
        <p:pic>
          <p:nvPicPr>
            <p:cNvPr id="24585" name="Picture 3" descr="12                                                             0001A1C9Nancy's Mac 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3244538"/>
              <a:ext cx="2035174" cy="140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6" name="Rectangle 6"/>
            <p:cNvSpPr>
              <a:spLocks noChangeArrowheads="1"/>
            </p:cNvSpPr>
            <p:nvPr/>
          </p:nvSpPr>
          <p:spPr bwMode="auto">
            <a:xfrm>
              <a:off x="152400" y="3048000"/>
              <a:ext cx="6172200" cy="183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Aft>
                  <a:spcPts val="1200"/>
                </a:spcAft>
                <a:buClr>
                  <a:srgbClr val="D60093"/>
                </a:buClr>
                <a:buFont typeface="Arial" charset="0"/>
                <a:buChar char="•"/>
              </a:pPr>
              <a:r>
                <a:rPr lang="en-US" sz="3100" b="0">
                  <a:solidFill>
                    <a:srgbClr val="FFFFFF"/>
                  </a:solidFill>
                </a:rPr>
                <a:t> Planned re-exploration</a:t>
              </a:r>
            </a:p>
            <a:p>
              <a:pPr lvl="1">
                <a:spcAft>
                  <a:spcPts val="1200"/>
                </a:spcAft>
                <a:buClr>
                  <a:srgbClr val="D60093"/>
                </a:buClr>
                <a:buSzPct val="80000"/>
                <a:buFont typeface="Wingdings" charset="0"/>
                <a:buChar char="§"/>
              </a:pPr>
              <a:r>
                <a:rPr lang="en-US" sz="3100" b="0">
                  <a:solidFill>
                    <a:srgbClr val="FFFFFF"/>
                  </a:solidFill>
                </a:rPr>
                <a:t> Diffuse suppurative peritonitis</a:t>
              </a:r>
            </a:p>
            <a:p>
              <a:pPr lvl="1">
                <a:spcAft>
                  <a:spcPts val="1200"/>
                </a:spcAft>
                <a:buClr>
                  <a:srgbClr val="D60093"/>
                </a:buClr>
                <a:buSzPct val="80000"/>
                <a:buFont typeface="Wingdings" charset="0"/>
                <a:buChar char="§"/>
              </a:pPr>
              <a:r>
                <a:rPr lang="en-US" sz="3100" b="0">
                  <a:solidFill>
                    <a:srgbClr val="FFFFFF"/>
                  </a:solidFill>
                </a:rPr>
                <a:t> Pancreatic sepsis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52400" y="4876800"/>
            <a:ext cx="8305800" cy="1831975"/>
            <a:chOff x="152400" y="4876800"/>
            <a:chExt cx="8305800" cy="1831271"/>
          </a:xfrm>
        </p:grpSpPr>
        <p:pic>
          <p:nvPicPr>
            <p:cNvPr id="24583" name="Picture 5" descr="openabmes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105400"/>
              <a:ext cx="198120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Rectangle 7"/>
            <p:cNvSpPr>
              <a:spLocks noChangeArrowheads="1"/>
            </p:cNvSpPr>
            <p:nvPr/>
          </p:nvSpPr>
          <p:spPr bwMode="auto">
            <a:xfrm>
              <a:off x="152400" y="4876800"/>
              <a:ext cx="6019800" cy="183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Aft>
                  <a:spcPts val="1200"/>
                </a:spcAft>
                <a:buClr>
                  <a:srgbClr val="D60093"/>
                </a:buClr>
                <a:buFont typeface="Arial" charset="0"/>
                <a:buChar char="•"/>
              </a:pPr>
              <a:r>
                <a:rPr lang="en-US" sz="3100" b="0">
                  <a:solidFill>
                    <a:srgbClr val="FFFFFF"/>
                  </a:solidFill>
                </a:rPr>
                <a:t> Massive edema</a:t>
              </a:r>
            </a:p>
            <a:p>
              <a:pPr lvl="1">
                <a:spcAft>
                  <a:spcPts val="1200"/>
                </a:spcAft>
                <a:buClr>
                  <a:srgbClr val="D60093"/>
                </a:buClr>
                <a:buSzPct val="80000"/>
                <a:buFont typeface="Wingdings" charset="0"/>
                <a:buChar char="§"/>
              </a:pPr>
              <a:r>
                <a:rPr lang="en-US" sz="3100" b="0">
                  <a:solidFill>
                    <a:srgbClr val="FFFFFF"/>
                  </a:solidFill>
                </a:rPr>
                <a:t> Resuscitation from shock</a:t>
              </a:r>
            </a:p>
            <a:p>
              <a:pPr lvl="1">
                <a:spcAft>
                  <a:spcPts val="1200"/>
                </a:spcAft>
                <a:buClr>
                  <a:srgbClr val="D60093"/>
                </a:buClr>
                <a:buSzPct val="80000"/>
                <a:buFont typeface="Wingdings" charset="0"/>
                <a:buChar char="§"/>
              </a:pPr>
              <a:r>
                <a:rPr lang="en-US" sz="3100" b="0">
                  <a:solidFill>
                    <a:srgbClr val="FFFFFF"/>
                  </a:solidFill>
                </a:rPr>
                <a:t> Resuscitation from sepsis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52400" y="1143000"/>
            <a:ext cx="8305800" cy="1905000"/>
            <a:chOff x="152400" y="1143000"/>
            <a:chExt cx="8305800" cy="1905000"/>
          </a:xfrm>
        </p:grpSpPr>
        <p:pic>
          <p:nvPicPr>
            <p:cNvPr id="24581" name="Picture 2" descr="16                                                             0001A399Nancy's Mac                    ABA78158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447800"/>
              <a:ext cx="1981200" cy="1231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"/>
            <p:cNvSpPr txBox="1">
              <a:spLocks noChangeArrowheads="1"/>
            </p:cNvSpPr>
            <p:nvPr/>
          </p:nvSpPr>
          <p:spPr bwMode="auto">
            <a:xfrm>
              <a:off x="152400" y="1143000"/>
              <a:ext cx="61722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D60093"/>
                </a:buClr>
                <a:buSzPct val="120000"/>
                <a:buFont typeface="Times" charset="0"/>
                <a:buChar char="•"/>
                <a:defRPr/>
              </a:pPr>
              <a:r>
                <a:rPr lang="en-US" sz="3200" b="0" kern="0" dirty="0">
                  <a:solidFill>
                    <a:srgbClr val="FFFFFF"/>
                  </a:solidFill>
                  <a:ea typeface="ＭＳ Ｐゴシック" charset="-128"/>
                  <a:cs typeface="Arial"/>
                </a:rPr>
                <a:t>Abdominal wall loss</a:t>
              </a:r>
            </a:p>
            <a:p>
              <a:pPr marL="742950" lvl="1" indent="-285750">
                <a:spcBef>
                  <a:spcPct val="20000"/>
                </a:spcBef>
                <a:buClr>
                  <a:srgbClr val="D60093"/>
                </a:buClr>
                <a:buSzPct val="80000"/>
                <a:buFont typeface="Wingdings" charset="2"/>
                <a:buChar char="§"/>
                <a:defRPr/>
              </a:pPr>
              <a:r>
                <a:rPr lang="en-US" sz="3100" b="0" kern="0" dirty="0">
                  <a:solidFill>
                    <a:srgbClr val="FFFFFF"/>
                  </a:solidFill>
                  <a:ea typeface="ＭＳ Ｐゴシック" charset="-128"/>
                  <a:cs typeface="Arial"/>
                </a:rPr>
                <a:t>Necrotizing </a:t>
              </a:r>
              <a:r>
                <a:rPr lang="en-US" sz="3100" b="0" kern="0" dirty="0" err="1">
                  <a:solidFill>
                    <a:srgbClr val="FFFFFF"/>
                  </a:solidFill>
                  <a:ea typeface="ＭＳ Ｐゴシック" charset="-128"/>
                  <a:cs typeface="Arial"/>
                </a:rPr>
                <a:t>fascial</a:t>
              </a:r>
              <a:r>
                <a:rPr lang="en-US" sz="3100" b="0" kern="0" dirty="0">
                  <a:solidFill>
                    <a:srgbClr val="FFFFFF"/>
                  </a:solidFill>
                  <a:ea typeface="ＭＳ Ｐゴシック" charset="-128"/>
                  <a:cs typeface="Arial"/>
                </a:rPr>
                <a:t> infection</a:t>
              </a:r>
            </a:p>
            <a:p>
              <a:pPr marL="742950" lvl="1" indent="-285750">
                <a:spcBef>
                  <a:spcPct val="20000"/>
                </a:spcBef>
                <a:buClr>
                  <a:srgbClr val="D60093"/>
                </a:buClr>
                <a:buSzPct val="80000"/>
                <a:buFont typeface="Wingdings" charset="2"/>
                <a:buChar char="§"/>
                <a:defRPr/>
              </a:pPr>
              <a:r>
                <a:rPr lang="en-US" sz="3100" b="0" kern="0" dirty="0">
                  <a:solidFill>
                    <a:srgbClr val="FFFFFF"/>
                  </a:solidFill>
                  <a:ea typeface="ＭＳ Ｐゴシック" charset="-128"/>
                  <a:cs typeface="Arial"/>
                </a:rPr>
                <a:t>Close range shotgun blast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371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Single Stage Components Repair</a:t>
            </a:r>
            <a:br>
              <a:rPr lang="en-US">
                <a:solidFill>
                  <a:srgbClr val="FFFF00"/>
                </a:solidFill>
                <a:latin typeface="Arial" charset="0"/>
              </a:rPr>
            </a:br>
            <a:r>
              <a:rPr lang="en-US" sz="3600" i="1">
                <a:solidFill>
                  <a:srgbClr val="66FFFF"/>
                </a:solidFill>
                <a:latin typeface="Arial" charset="0"/>
              </a:rPr>
              <a:t>- 26 patients -</a:t>
            </a: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382000" cy="44196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FF00FF"/>
              </a:buClr>
            </a:pPr>
            <a:r>
              <a:rPr lang="en-US" sz="2800">
                <a:solidFill>
                  <a:srgbClr val="FFFFFF"/>
                </a:solidFill>
                <a:latin typeface="Arial" charset="0"/>
              </a:rPr>
              <a:t>All with contaminated abdominal wall defects</a:t>
            </a:r>
          </a:p>
          <a:p>
            <a:pPr lvl="1" eaLnBrk="1" hangingPunct="1">
              <a:lnSpc>
                <a:spcPct val="110000"/>
              </a:lnSpc>
              <a:buClr>
                <a:srgbClr val="FF00FF"/>
              </a:buClr>
            </a:pPr>
            <a:r>
              <a:rPr lang="en-US" sz="2400">
                <a:solidFill>
                  <a:srgbClr val="FFFFFF"/>
                </a:solidFill>
                <a:latin typeface="Arial" charset="0"/>
              </a:rPr>
              <a:t>19 abdominal sepsis</a:t>
            </a:r>
          </a:p>
          <a:p>
            <a:pPr lvl="1" eaLnBrk="1" hangingPunct="1">
              <a:lnSpc>
                <a:spcPct val="110000"/>
              </a:lnSpc>
              <a:buClr>
                <a:srgbClr val="FF00FF"/>
              </a:buClr>
            </a:pPr>
            <a:r>
              <a:rPr lang="en-US" sz="2400">
                <a:solidFill>
                  <a:srgbClr val="FFFFFF"/>
                </a:solidFill>
                <a:latin typeface="Arial" charset="0"/>
              </a:rPr>
              <a:t>4 visceral edema</a:t>
            </a:r>
          </a:p>
          <a:p>
            <a:pPr lvl="1" eaLnBrk="1" hangingPunct="1">
              <a:lnSpc>
                <a:spcPct val="110000"/>
              </a:lnSpc>
              <a:buClr>
                <a:srgbClr val="FF00FF"/>
              </a:buClr>
            </a:pPr>
            <a:r>
              <a:rPr lang="en-US" sz="2400">
                <a:solidFill>
                  <a:srgbClr val="FFFFFF"/>
                </a:solidFill>
                <a:latin typeface="Arial" charset="0"/>
              </a:rPr>
              <a:t>3 wound issues</a:t>
            </a:r>
          </a:p>
          <a:p>
            <a:pPr eaLnBrk="1" hangingPunct="1">
              <a:lnSpc>
                <a:spcPct val="110000"/>
              </a:lnSpc>
              <a:buClr>
                <a:srgbClr val="FF00FF"/>
              </a:buClr>
            </a:pPr>
            <a:r>
              <a:rPr lang="en-US" sz="2800">
                <a:solidFill>
                  <a:srgbClr val="FFFFFF"/>
                </a:solidFill>
                <a:latin typeface="Arial" charset="0"/>
              </a:rPr>
              <a:t>Mean defect size 267 cm</a:t>
            </a:r>
            <a:r>
              <a:rPr lang="en-US" sz="2800" baseline="30000">
                <a:solidFill>
                  <a:srgbClr val="FFFFFF"/>
                </a:solidFill>
                <a:latin typeface="Arial" charset="0"/>
              </a:rPr>
              <a:t>2</a:t>
            </a:r>
          </a:p>
          <a:p>
            <a:pPr eaLnBrk="1" hangingPunct="1">
              <a:lnSpc>
                <a:spcPct val="110000"/>
              </a:lnSpc>
              <a:buClr>
                <a:srgbClr val="FF00FF"/>
              </a:buClr>
            </a:pPr>
            <a:r>
              <a:rPr lang="en-US" sz="2800">
                <a:solidFill>
                  <a:srgbClr val="FFFFFF"/>
                </a:solidFill>
                <a:latin typeface="Arial" charset="0"/>
              </a:rPr>
              <a:t>15% adjunctive mesh</a:t>
            </a:r>
          </a:p>
          <a:p>
            <a:pPr eaLnBrk="1" hangingPunct="1">
              <a:lnSpc>
                <a:spcPct val="110000"/>
              </a:lnSpc>
              <a:buClr>
                <a:srgbClr val="FF00FF"/>
              </a:buClr>
            </a:pPr>
            <a:r>
              <a:rPr lang="en-US" sz="2800">
                <a:solidFill>
                  <a:srgbClr val="FFFFFF"/>
                </a:solidFill>
                <a:latin typeface="Arial" charset="0"/>
              </a:rPr>
              <a:t>8% recurrence rate @ mean 27 months (13-78 months)</a:t>
            </a:r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5181600" y="6324600"/>
            <a:ext cx="3767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i="1">
                <a:solidFill>
                  <a:srgbClr val="66FFFF"/>
                </a:solidFill>
              </a:rPr>
              <a:t>van Geffen, J Am Coll Surg, 2005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524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Components + Dermal Allograft</a:t>
            </a:r>
            <a:br>
              <a:rPr lang="en-US">
                <a:solidFill>
                  <a:srgbClr val="FFFF00"/>
                </a:solidFill>
                <a:latin typeface="Arial" charset="0"/>
              </a:rPr>
            </a:br>
            <a:r>
              <a:rPr lang="en-US" sz="3600" i="1">
                <a:solidFill>
                  <a:srgbClr val="66FFFF"/>
                </a:solidFill>
                <a:latin typeface="Arial" charset="0"/>
              </a:rPr>
              <a:t>- 16 patients -</a:t>
            </a: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861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FF00FF"/>
              </a:buClr>
            </a:pPr>
            <a:r>
              <a:rPr lang="en-US">
                <a:solidFill>
                  <a:srgbClr val="FFFFFF"/>
                </a:solidFill>
                <a:latin typeface="Arial" charset="0"/>
              </a:rPr>
              <a:t>Incisional hernias</a:t>
            </a:r>
          </a:p>
          <a:p>
            <a:pPr eaLnBrk="1" hangingPunct="1">
              <a:lnSpc>
                <a:spcPct val="120000"/>
              </a:lnSpc>
              <a:buClr>
                <a:srgbClr val="FF00FF"/>
              </a:buClr>
            </a:pPr>
            <a:r>
              <a:rPr lang="en-US">
                <a:solidFill>
                  <a:srgbClr val="FFFFFF"/>
                </a:solidFill>
                <a:latin typeface="Arial" charset="0"/>
              </a:rPr>
              <a:t>56% with infection</a:t>
            </a:r>
          </a:p>
          <a:p>
            <a:pPr eaLnBrk="1" hangingPunct="1">
              <a:lnSpc>
                <a:spcPct val="120000"/>
              </a:lnSpc>
              <a:buClr>
                <a:srgbClr val="FF00FF"/>
              </a:buClr>
            </a:pPr>
            <a:r>
              <a:rPr lang="en-US">
                <a:solidFill>
                  <a:srgbClr val="FFFFFF"/>
                </a:solidFill>
                <a:latin typeface="Arial" charset="0"/>
              </a:rPr>
              <a:t>Component separation repair with under- 	&amp; overlay with AlloDerm</a:t>
            </a:r>
          </a:p>
          <a:p>
            <a:pPr eaLnBrk="1" hangingPunct="1">
              <a:lnSpc>
                <a:spcPct val="120000"/>
              </a:lnSpc>
              <a:buClr>
                <a:srgbClr val="FF00FF"/>
              </a:buClr>
            </a:pPr>
            <a:r>
              <a:rPr lang="en-US">
                <a:solidFill>
                  <a:srgbClr val="FFFFFF"/>
                </a:solidFill>
                <a:latin typeface="Arial" charset="0"/>
              </a:rPr>
              <a:t>No recurrent hernias, mean 16 months 		(9-23 months)</a:t>
            </a: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5791200" y="6324600"/>
            <a:ext cx="3221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i="1" dirty="0" err="1">
                <a:solidFill>
                  <a:srgbClr val="66FFFF"/>
                </a:solidFill>
              </a:rPr>
              <a:t>Kolker</a:t>
            </a:r>
            <a:r>
              <a:rPr lang="en-US" sz="1800" b="0" i="1" dirty="0">
                <a:solidFill>
                  <a:srgbClr val="66FFFF"/>
                </a:solidFill>
              </a:rPr>
              <a:t>, Ann </a:t>
            </a:r>
            <a:r>
              <a:rPr lang="en-US" sz="1800" b="0" i="1" dirty="0" err="1">
                <a:solidFill>
                  <a:srgbClr val="66FFFF"/>
                </a:solidFill>
              </a:rPr>
              <a:t>Plas</a:t>
            </a:r>
            <a:r>
              <a:rPr lang="en-US" sz="1800" b="0" i="1" dirty="0">
                <a:solidFill>
                  <a:srgbClr val="66FFFF"/>
                </a:solidFill>
              </a:rPr>
              <a:t> </a:t>
            </a:r>
            <a:r>
              <a:rPr lang="en-US" sz="1800" b="0" i="1" dirty="0" err="1">
                <a:solidFill>
                  <a:srgbClr val="66FFFF"/>
                </a:solidFill>
              </a:rPr>
              <a:t>Surg</a:t>
            </a:r>
            <a:r>
              <a:rPr lang="en-US" sz="1800" b="0" i="1" dirty="0">
                <a:solidFill>
                  <a:srgbClr val="66FFFF"/>
                </a:solidFill>
              </a:rPr>
              <a:t>, 2005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cs typeface="Arial" charset="0"/>
              </a:rPr>
              <a:t>Reported Series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143000"/>
          <a:ext cx="8382000" cy="5491163"/>
        </p:xfrm>
        <a:graphic>
          <a:graphicData uri="http://schemas.openxmlformats.org/drawingml/2006/table">
            <a:tbl>
              <a:tblPr/>
              <a:tblGrid>
                <a:gridCol w="3200400"/>
                <a:gridCol w="912813"/>
                <a:gridCol w="2516187"/>
                <a:gridCol w="1752600"/>
              </a:tblGrid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Months Follow-up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Recurrence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Vries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Reilingh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2003 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15.6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Lowe 2003 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30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9.5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Jernigan 2003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24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Vries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Reilingh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2007 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37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36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57%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Rodriguez 2007 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Moya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2008 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100%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Diaz 2009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165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10.4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25%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Ko 2009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200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10.3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22%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Total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577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13.9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23%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Extreme Variability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ea typeface="+mn-ea"/>
                <a:cs typeface="+mn-cs"/>
              </a:rPr>
              <a:t>Fascial</a:t>
            </a:r>
            <a:r>
              <a:rPr lang="en-US" dirty="0" smtClean="0">
                <a:ea typeface="+mn-ea"/>
                <a:cs typeface="+mn-cs"/>
              </a:rPr>
              <a:t> approximation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tension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Mesh bridge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Fistula, infection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Mesh under/overlay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Infection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Biomaterial bridge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Laxity, wound issues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Biomaterial under/overlay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Wound issues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14600"/>
            <a:ext cx="83820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lnSpc>
                <a:spcPct val="115000"/>
              </a:lnSpc>
              <a:spcAft>
                <a:spcPts val="0"/>
              </a:spcAft>
              <a:defRPr/>
            </a:pPr>
            <a:r>
              <a:rPr lang="en-US" sz="4700">
                <a:solidFill>
                  <a:srgbClr val="FFFF66"/>
                </a:solidFill>
                <a:latin typeface="Arial" charset="0"/>
                <a:cs typeface="+mj-cs"/>
              </a:rPr>
              <a:t>The gazelle doesn</a:t>
            </a:r>
            <a:r>
              <a:rPr lang="ja-JP" altLang="en-US" sz="4700">
                <a:solidFill>
                  <a:srgbClr val="FFFF66"/>
                </a:solidFill>
                <a:latin typeface="Arial" charset="0"/>
                <a:cs typeface="+mj-cs"/>
              </a:rPr>
              <a:t>’</a:t>
            </a:r>
            <a:r>
              <a:rPr lang="en-US" altLang="ja-JP" sz="4700">
                <a:solidFill>
                  <a:srgbClr val="FFFF66"/>
                </a:solidFill>
                <a:latin typeface="Arial" charset="0"/>
                <a:cs typeface="+mj-cs"/>
              </a:rPr>
              <a:t>t have to be as fast as the cheetah, it only has to be faster than the slowest gazelle.</a:t>
            </a:r>
            <a:endParaRPr lang="en-US">
              <a:latin typeface="Arial" charset="0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Revised PRE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925"/>
            <a:ext cx="9144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Revised INCISION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925"/>
            <a:ext cx="9144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Release of external oblique to gain extra length in midline (3-5cm on each side)</a:t>
            </a:r>
          </a:p>
        </p:txBody>
      </p:sp>
      <p:sp>
        <p:nvSpPr>
          <p:cNvPr id="73732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0">
                <a:solidFill>
                  <a:srgbClr val="66FFFF"/>
                </a:solidFill>
                <a:cs typeface="Arial" charset="0"/>
              </a:rPr>
              <a:t>Ramirez et al, 1990</a:t>
            </a:r>
          </a:p>
        </p:txBody>
      </p:sp>
      <p:sp>
        <p:nvSpPr>
          <p:cNvPr id="73733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cs typeface="Arial" charset="0"/>
              </a:rPr>
              <a:t>Components Separation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Revised PRE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925"/>
            <a:ext cx="9144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 descr="Revised INCISION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925"/>
            <a:ext cx="9144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Variable rate of recurrence, depending on follow-up interval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May require prosthetic for large defects</a:t>
            </a:r>
          </a:p>
        </p:txBody>
      </p:sp>
      <p:sp>
        <p:nvSpPr>
          <p:cNvPr id="75780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0">
                <a:solidFill>
                  <a:srgbClr val="66FFFF"/>
                </a:solidFill>
                <a:cs typeface="Arial" charset="0"/>
              </a:rPr>
              <a:t>Ramirez et al, 1990</a:t>
            </a:r>
          </a:p>
        </p:txBody>
      </p:sp>
      <p:sp>
        <p:nvSpPr>
          <p:cNvPr id="75781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cs typeface="Arial" charset="0"/>
              </a:rPr>
              <a:t>Components Separation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 descr="Revised INCISION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Revised INCISION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Revised 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Components separation, plus:</a:t>
            </a:r>
          </a:p>
          <a:p>
            <a:pPr lvl="1" eaLnBrk="1" hangingPunct="1"/>
            <a:r>
              <a:rPr lang="en-US" sz="2500">
                <a:solidFill>
                  <a:srgbClr val="FFFFFF"/>
                </a:solidFill>
                <a:latin typeface="Arial" charset="0"/>
                <a:cs typeface="Arial" charset="0"/>
              </a:rPr>
              <a:t>Dissection of posterior sheath from the rectus</a:t>
            </a:r>
          </a:p>
          <a:p>
            <a:pPr lvl="1" eaLnBrk="1" hangingPunct="1"/>
            <a:r>
              <a:rPr lang="en-US" sz="2500">
                <a:solidFill>
                  <a:srgbClr val="FFFFFF"/>
                </a:solidFill>
                <a:latin typeface="Arial" charset="0"/>
                <a:cs typeface="Arial" charset="0"/>
              </a:rPr>
              <a:t>Division of anterior component of internal oblique down to arcuate line</a:t>
            </a:r>
          </a:p>
          <a:p>
            <a:pPr lvl="1" eaLnBrk="1" hangingPunct="1"/>
            <a:r>
              <a:rPr lang="en-US" sz="2500">
                <a:solidFill>
                  <a:srgbClr val="FFFFFF"/>
                </a:solidFill>
                <a:latin typeface="Arial" charset="0"/>
                <a:cs typeface="Arial" charset="0"/>
              </a:rPr>
              <a:t>Suture medial border of posterior rectus sheath to lateral border of anterior rectus sheath</a:t>
            </a:r>
          </a:p>
        </p:txBody>
      </p:sp>
      <p:sp>
        <p:nvSpPr>
          <p:cNvPr id="77829" name="TextBox 6"/>
          <p:cNvSpPr txBox="1">
            <a:spLocks noChangeArrowheads="1"/>
          </p:cNvSpPr>
          <p:nvPr/>
        </p:nvSpPr>
        <p:spPr bwMode="auto">
          <a:xfrm>
            <a:off x="0" y="64881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0">
                <a:solidFill>
                  <a:srgbClr val="66FFFF"/>
                </a:solidFill>
                <a:cs typeface="Arial" charset="0"/>
              </a:rPr>
              <a:t>Fabian et al, 1994</a:t>
            </a:r>
          </a:p>
        </p:txBody>
      </p:sp>
      <p:sp>
        <p:nvSpPr>
          <p:cNvPr id="77830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cs typeface="Arial" charset="0"/>
              </a:rPr>
              <a:t>Modified Components Separation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 descr="Revised 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Gives additional length, 10-15cm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Often avoids the use of a prosthetic</a:t>
            </a:r>
          </a:p>
        </p:txBody>
      </p:sp>
      <p:sp>
        <p:nvSpPr>
          <p:cNvPr id="79875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cs typeface="Arial" charset="0"/>
              </a:rPr>
              <a:t>Modified Components Separation</a:t>
            </a:r>
          </a:p>
        </p:txBody>
      </p:sp>
      <p:sp>
        <p:nvSpPr>
          <p:cNvPr id="79876" name="Rectangle 18"/>
          <p:cNvSpPr>
            <a:spLocks noChangeArrowheads="1"/>
          </p:cNvSpPr>
          <p:nvPr/>
        </p:nvSpPr>
        <p:spPr bwMode="auto">
          <a:xfrm>
            <a:off x="5956300" y="6400800"/>
            <a:ext cx="318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 b="0" i="1">
                <a:solidFill>
                  <a:srgbClr val="66FFFF"/>
                </a:solidFill>
              </a:rPr>
              <a:t>Fabian, Ann Surg, 1994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639763"/>
            <a:ext cx="72485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32762" r="28094" b="15428"/>
          <a:stretch>
            <a:fillRect/>
          </a:stretch>
        </p:blipFill>
        <p:spPr bwMode="auto">
          <a:xfrm>
            <a:off x="1066800" y="990600"/>
            <a:ext cx="6934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5"/>
          <p:cNvSpPr>
            <a:spLocks noChangeArrowheads="1"/>
          </p:cNvSpPr>
          <p:nvPr/>
        </p:nvSpPr>
        <p:spPr bwMode="auto">
          <a:xfrm>
            <a:off x="2057400" y="4267200"/>
            <a:ext cx="1074738" cy="1041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Timing of Reconstruction</a:t>
            </a:r>
          </a:p>
        </p:txBody>
      </p:sp>
      <p:sp>
        <p:nvSpPr>
          <p:cNvPr id="8397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lnSpc>
                <a:spcPct val="150000"/>
              </a:lnSpc>
              <a:buClr>
                <a:srgbClr val="FF80FF"/>
              </a:buClr>
              <a:buFontTx/>
              <a:buNone/>
            </a:pPr>
            <a:r>
              <a:rPr lang="en-US">
                <a:latin typeface="Arial" charset="0"/>
              </a:rPr>
              <a:t>Reconstruction not considered until skin graft is easily separated from viscera</a:t>
            </a:r>
          </a:p>
        </p:txBody>
      </p:sp>
      <p:pic>
        <p:nvPicPr>
          <p:cNvPr id="5" name="1pinch.wmv" descr="/Users/martin/Documents/Slides/ACS PS325 Abd wallwmv 2013/1pinch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146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3"/>
          <p:cNvSpPr>
            <a:spLocks noChangeArrowheads="1"/>
          </p:cNvSpPr>
          <p:nvPr/>
        </p:nvSpPr>
        <p:spPr bwMode="auto">
          <a:xfrm>
            <a:off x="0" y="30480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0">
                <a:solidFill>
                  <a:srgbClr val="FFFF00"/>
                </a:solidFill>
              </a:rPr>
              <a:t>Release of External Oblique</a:t>
            </a:r>
          </a:p>
        </p:txBody>
      </p:sp>
      <p:pic>
        <p:nvPicPr>
          <p:cNvPr id="86018" name="Picture 16" descr="abd-ant 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71575"/>
            <a:ext cx="65690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AutoShape 21"/>
          <p:cNvSpPr>
            <a:spLocks noChangeArrowheads="1"/>
          </p:cNvSpPr>
          <p:nvPr/>
        </p:nvSpPr>
        <p:spPr bwMode="auto">
          <a:xfrm rot="1496838">
            <a:off x="4572000" y="990600"/>
            <a:ext cx="762000" cy="457200"/>
          </a:xfrm>
          <a:custGeom>
            <a:avLst/>
            <a:gdLst>
              <a:gd name="T0" fmla="*/ 2147483647 w 21600"/>
              <a:gd name="T1" fmla="*/ -421997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6extob.wmv" descr="/Users/martin/Documents/Slides/ACS PS325 Abd wallwmv 2013/6extob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194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ChangeArrowheads="1"/>
          </p:cNvSpPr>
          <p:nvPr/>
        </p:nvSpPr>
        <p:spPr bwMode="auto">
          <a:xfrm>
            <a:off x="152400" y="3048000"/>
            <a:ext cx="32766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b="0">
                <a:solidFill>
                  <a:srgbClr val="FFFFFF"/>
                </a:solidFill>
              </a:rPr>
              <a:t>Posterior sheath mobilized from rectus abdominus</a:t>
            </a:r>
          </a:p>
        </p:txBody>
      </p:sp>
      <p:pic>
        <p:nvPicPr>
          <p:cNvPr id="88066" name="Picture 10" descr="abd-post 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08037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AutoShape 11"/>
          <p:cNvSpPr>
            <a:spLocks noChangeArrowheads="1"/>
          </p:cNvSpPr>
          <p:nvPr/>
        </p:nvSpPr>
        <p:spPr bwMode="auto">
          <a:xfrm rot="-1910529">
            <a:off x="2989263" y="1679575"/>
            <a:ext cx="1371600" cy="211138"/>
          </a:xfrm>
          <a:prstGeom prst="rightArrow">
            <a:avLst>
              <a:gd name="adj1" fmla="val 50000"/>
              <a:gd name="adj2" fmla="val 1624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5postsheath.wmv" descr="/Users/martin/Documents/Slides/ACS PS325 Abd wallwmv 2013/5postsheath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670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0">
                <a:solidFill>
                  <a:srgbClr val="FFFF00"/>
                </a:solidFill>
              </a:rPr>
              <a:t>Division of Posterior Components</a:t>
            </a:r>
          </a:p>
        </p:txBody>
      </p:sp>
      <p:pic>
        <p:nvPicPr>
          <p:cNvPr id="90114" name="Picture 6" descr="abd-ant 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71575"/>
            <a:ext cx="65690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AutoShape 7"/>
          <p:cNvSpPr>
            <a:spLocks noChangeArrowheads="1"/>
          </p:cNvSpPr>
          <p:nvPr/>
        </p:nvSpPr>
        <p:spPr bwMode="auto">
          <a:xfrm rot="-1726660">
            <a:off x="5029200" y="1168400"/>
            <a:ext cx="1066800" cy="228600"/>
          </a:xfrm>
          <a:prstGeom prst="left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7intob.wmv" descr="/Users/martin/Documents/Slides/ACS PS325 Abd wallwmv 2013/7intob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9560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2"/>
          <p:cNvSpPr>
            <a:spLocks noChangeArrowheads="1"/>
          </p:cNvSpPr>
          <p:nvPr/>
        </p:nvSpPr>
        <p:spPr bwMode="auto">
          <a:xfrm>
            <a:off x="0" y="30480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400" b="0">
                <a:solidFill>
                  <a:srgbClr val="FFFF00"/>
                </a:solidFill>
              </a:rPr>
              <a:t>Approximation of the separated components</a:t>
            </a:r>
          </a:p>
        </p:txBody>
      </p:sp>
      <p:pic>
        <p:nvPicPr>
          <p:cNvPr id="92162" name="Picture 14" descr="abd-co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042988"/>
            <a:ext cx="77755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AutoShape 16"/>
          <p:cNvSpPr>
            <a:spLocks noChangeArrowheads="1"/>
          </p:cNvSpPr>
          <p:nvPr/>
        </p:nvSpPr>
        <p:spPr bwMode="auto">
          <a:xfrm rot="871620">
            <a:off x="2438400" y="1524000"/>
            <a:ext cx="304800" cy="1143000"/>
          </a:xfrm>
          <a:prstGeom prst="upArrow">
            <a:avLst>
              <a:gd name="adj1" fmla="val 50000"/>
              <a:gd name="adj2" fmla="val 9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4" name="AutoShape 19"/>
          <p:cNvSpPr>
            <a:spLocks noChangeArrowheads="1"/>
          </p:cNvSpPr>
          <p:nvPr/>
        </p:nvSpPr>
        <p:spPr bwMode="auto">
          <a:xfrm rot="-716692">
            <a:off x="3886200" y="1600200"/>
            <a:ext cx="304800" cy="1143000"/>
          </a:xfrm>
          <a:prstGeom prst="upArrow">
            <a:avLst>
              <a:gd name="adj1" fmla="val 50000"/>
              <a:gd name="adj2" fmla="val 9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8latrepair.wmv" descr="/Users/martin/Documents/Slides/ACS PS325 Abd wallwmv 2013/8latrepair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9midline.wmv" descr="/Users/martin/Documents/Slides/ACS PS325 Abd wallwmv 2013/9midline.wm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800" b="0" dirty="0">
                <a:solidFill>
                  <a:srgbClr val="FFFF00"/>
                </a:solidFill>
              </a:rPr>
              <a:t>Completed repair</a:t>
            </a:r>
          </a:p>
        </p:txBody>
      </p:sp>
      <p:pic>
        <p:nvPicPr>
          <p:cNvPr id="5" name="10suturelines.wmv" descr="/Users/martin/Documents/Slides/ACS PS325 Abd wallwmv 2013/10suturelines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1final.wmv" descr="/Users/martin/Documents/Slides/ACS PS325 Abd wallwmv 2013/11final.wm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62150"/>
            <a:ext cx="43434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1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506413"/>
            <a:ext cx="784225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4"/>
          <p:cNvSpPr>
            <a:spLocks noChangeArrowheads="1"/>
          </p:cNvSpPr>
          <p:nvPr/>
        </p:nvSpPr>
        <p:spPr bwMode="auto">
          <a:xfrm>
            <a:off x="2362200" y="3810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160000"/>
              </a:lnSpc>
              <a:spcBef>
                <a:spcPct val="20000"/>
              </a:spcBef>
              <a:buClr>
                <a:srgbClr val="00FF00"/>
              </a:buClr>
              <a:buSzPct val="115000"/>
            </a:pPr>
            <a:r>
              <a:rPr lang="en-US" sz="2900" b="0">
                <a:solidFill>
                  <a:srgbClr val="FFFFFF"/>
                </a:solidFill>
                <a:cs typeface="Arial" charset="0"/>
              </a:rPr>
              <a:t>152 Patients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828800" y="1219200"/>
            <a:ext cx="4800600" cy="1828800"/>
            <a:chOff x="480" y="768"/>
            <a:chExt cx="3024" cy="1152"/>
          </a:xfrm>
        </p:grpSpPr>
        <p:sp>
          <p:nvSpPr>
            <p:cNvPr id="98322" name="Rectangle 5"/>
            <p:cNvSpPr>
              <a:spLocks noChangeArrowheads="1"/>
            </p:cNvSpPr>
            <p:nvPr/>
          </p:nvSpPr>
          <p:spPr bwMode="auto">
            <a:xfrm>
              <a:off x="480" y="1392"/>
              <a:ext cx="302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lnSpc>
                  <a:spcPct val="16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 b="0">
                  <a:solidFill>
                    <a:srgbClr val="FFFFFF"/>
                  </a:solidFill>
                  <a:cs typeface="Arial" charset="0"/>
                </a:rPr>
                <a:t>114 Long term follow-up</a:t>
              </a:r>
            </a:p>
          </p:txBody>
        </p:sp>
        <p:sp>
          <p:nvSpPr>
            <p:cNvPr id="17428" name="Line 6"/>
            <p:cNvSpPr>
              <a:spLocks noChangeShapeType="1"/>
            </p:cNvSpPr>
            <p:nvPr/>
          </p:nvSpPr>
          <p:spPr bwMode="auto">
            <a:xfrm flipH="1">
              <a:off x="1872" y="768"/>
              <a:ext cx="0" cy="768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b="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14400" y="3276600"/>
            <a:ext cx="3429000" cy="1524000"/>
            <a:chOff x="48" y="2064"/>
            <a:chExt cx="2160" cy="960"/>
          </a:xfrm>
        </p:grpSpPr>
        <p:sp>
          <p:nvSpPr>
            <p:cNvPr id="17425" name="Line 8"/>
            <p:cNvSpPr>
              <a:spLocks noChangeShapeType="1"/>
            </p:cNvSpPr>
            <p:nvPr/>
          </p:nvSpPr>
          <p:spPr bwMode="auto">
            <a:xfrm flipH="1">
              <a:off x="1110" y="2064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b="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21" name="Rectangle 11"/>
            <p:cNvSpPr>
              <a:spLocks noChangeArrowheads="1"/>
            </p:cNvSpPr>
            <p:nvPr/>
          </p:nvSpPr>
          <p:spPr bwMode="auto">
            <a:xfrm>
              <a:off x="48" y="2592"/>
              <a:ext cx="216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 b="0">
                  <a:solidFill>
                    <a:srgbClr val="FFFFFF"/>
                  </a:solidFill>
                  <a:cs typeface="Arial" charset="0"/>
                </a:rPr>
                <a:t>98 Successful Repair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038600" y="3275013"/>
            <a:ext cx="3810000" cy="1677987"/>
            <a:chOff x="2016" y="2063"/>
            <a:chExt cx="2400" cy="1057"/>
          </a:xfrm>
        </p:grpSpPr>
        <p:sp>
          <p:nvSpPr>
            <p:cNvPr id="17423" name="Line 9"/>
            <p:cNvSpPr>
              <a:spLocks noChangeShapeType="1"/>
            </p:cNvSpPr>
            <p:nvPr/>
          </p:nvSpPr>
          <p:spPr bwMode="auto">
            <a:xfrm>
              <a:off x="2016" y="2063"/>
              <a:ext cx="912" cy="384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b="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19" name="Rectangle 16"/>
            <p:cNvSpPr>
              <a:spLocks noChangeArrowheads="1"/>
            </p:cNvSpPr>
            <p:nvPr/>
          </p:nvSpPr>
          <p:spPr bwMode="auto">
            <a:xfrm>
              <a:off x="2256" y="2640"/>
              <a:ext cx="21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 b="0">
                  <a:solidFill>
                    <a:srgbClr val="FFFFFF"/>
                  </a:solidFill>
                  <a:cs typeface="Arial" charset="0"/>
                </a:rPr>
                <a:t>16 Recurrence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267200" y="4724400"/>
            <a:ext cx="3886200" cy="1905000"/>
            <a:chOff x="2160" y="2976"/>
            <a:chExt cx="2448" cy="1200"/>
          </a:xfrm>
        </p:grpSpPr>
        <p:sp>
          <p:nvSpPr>
            <p:cNvPr id="98316" name="Rectangle 18"/>
            <p:cNvSpPr>
              <a:spLocks noChangeArrowheads="1"/>
            </p:cNvSpPr>
            <p:nvPr/>
          </p:nvSpPr>
          <p:spPr bwMode="auto">
            <a:xfrm>
              <a:off x="2160" y="3792"/>
              <a:ext cx="244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00FF00"/>
                </a:buClr>
                <a:buSzPct val="115000"/>
              </a:pPr>
              <a:r>
                <a:rPr lang="en-US" sz="2900" b="0">
                  <a:solidFill>
                    <a:srgbClr val="FFFFFF"/>
                  </a:solidFill>
                  <a:cs typeface="Arial" charset="0"/>
                </a:rPr>
                <a:t>11 Salvage repair</a:t>
              </a:r>
            </a:p>
          </p:txBody>
        </p:sp>
        <p:sp>
          <p:nvSpPr>
            <p:cNvPr id="17422" name="Line 6"/>
            <p:cNvSpPr>
              <a:spLocks noChangeShapeType="1"/>
            </p:cNvSpPr>
            <p:nvPr/>
          </p:nvSpPr>
          <p:spPr bwMode="auto">
            <a:xfrm flipH="1">
              <a:off x="3360" y="2976"/>
              <a:ext cx="0" cy="768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b="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6705600" y="238125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0">
                <a:solidFill>
                  <a:srgbClr val="FFFF00"/>
                </a:solidFill>
                <a:latin typeface="Helvetica" charset="0"/>
                <a:cs typeface="Arial" charset="0"/>
              </a:rPr>
              <a:t>75%</a:t>
            </a:r>
            <a:endParaRPr lang="en-US" sz="2400" b="0">
              <a:solidFill>
                <a:srgbClr val="FFFF00"/>
              </a:solidFill>
              <a:latin typeface="Helvetica" charset="0"/>
              <a:cs typeface="Arial" charset="0"/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4033838" y="1143000"/>
            <a:ext cx="4881562" cy="914400"/>
            <a:chOff x="4033838" y="1143000"/>
            <a:chExt cx="4881563" cy="914400"/>
          </a:xfrm>
        </p:grpSpPr>
        <p:grpSp>
          <p:nvGrpSpPr>
            <p:cNvPr id="98312" name="Group 26"/>
            <p:cNvGrpSpPr>
              <a:grpSpLocks/>
            </p:cNvGrpSpPr>
            <p:nvPr/>
          </p:nvGrpSpPr>
          <p:grpSpPr bwMode="auto">
            <a:xfrm>
              <a:off x="4033838" y="1295400"/>
              <a:ext cx="4881563" cy="762000"/>
              <a:chOff x="2733" y="240"/>
              <a:chExt cx="3075" cy="480"/>
            </a:xfrm>
          </p:grpSpPr>
          <p:sp>
            <p:nvSpPr>
              <p:cNvPr id="17419" name="Line 22"/>
              <p:cNvSpPr>
                <a:spLocks noChangeShapeType="1"/>
              </p:cNvSpPr>
              <p:nvPr/>
            </p:nvSpPr>
            <p:spPr bwMode="auto">
              <a:xfrm>
                <a:off x="2733" y="517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b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315" name="Rectangle 4"/>
              <p:cNvSpPr>
                <a:spLocks noChangeArrowheads="1"/>
              </p:cNvSpPr>
              <p:nvPr/>
            </p:nvSpPr>
            <p:spPr bwMode="auto">
              <a:xfrm>
                <a:off x="3456" y="240"/>
                <a:ext cx="235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 algn="ctr">
                  <a:lnSpc>
                    <a:spcPct val="160000"/>
                  </a:lnSpc>
                  <a:spcBef>
                    <a:spcPct val="20000"/>
                  </a:spcBef>
                  <a:buClr>
                    <a:srgbClr val="00FF00"/>
                  </a:buClr>
                  <a:buSzPct val="115000"/>
                </a:pPr>
                <a:r>
                  <a:rPr lang="en-US" sz="2900" b="0">
                    <a:solidFill>
                      <a:srgbClr val="FFFFFF"/>
                    </a:solidFill>
                    <a:cs typeface="Arial" charset="0"/>
                  </a:rPr>
                  <a:t>38 Lost to follow-up</a:t>
                </a:r>
              </a:p>
            </p:txBody>
          </p:sp>
        </p:grpSp>
        <p:sp>
          <p:nvSpPr>
            <p:cNvPr id="17418" name="Line 6"/>
            <p:cNvSpPr>
              <a:spLocks noChangeShapeType="1"/>
            </p:cNvSpPr>
            <p:nvPr/>
          </p:nvSpPr>
          <p:spPr bwMode="auto">
            <a:xfrm flipH="1">
              <a:off x="4038600" y="1143000"/>
              <a:ext cx="0" cy="609600"/>
            </a:xfrm>
            <a:prstGeom prst="line">
              <a:avLst/>
            </a:prstGeom>
            <a:noFill/>
            <a:ln w="38100">
              <a:solidFill>
                <a:srgbClr val="EEEE0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b="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FF00FF"/>
                </a:solidFill>
                <a:latin typeface="Arial" charset="0"/>
                <a:cs typeface="Arial" charset="0"/>
              </a:rPr>
              <a:t>No Separation (NS)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rgbClr val="FF00FF"/>
                </a:solidFill>
                <a:latin typeface="Arial" charset="0"/>
                <a:cs typeface="Arial" charset="0"/>
              </a:rPr>
              <a:t>NS </a:t>
            </a:r>
            <a:r>
              <a:rPr lang="en-US" i="1" u="sng" dirty="0" smtClean="0">
                <a:solidFill>
                  <a:srgbClr val="FF00FF"/>
                </a:solidFill>
                <a:latin typeface="Arial" charset="0"/>
                <a:cs typeface="Arial" charset="0"/>
              </a:rPr>
              <a:t>+</a:t>
            </a:r>
            <a:r>
              <a:rPr lang="en-US" i="1" dirty="0" smtClean="0">
                <a:solidFill>
                  <a:srgbClr val="FF00FF"/>
                </a:solidFill>
                <a:latin typeface="Arial" charset="0"/>
                <a:cs typeface="Arial" charset="0"/>
              </a:rPr>
              <a:t> prosthetic</a:t>
            </a:r>
            <a:endParaRPr lang="en-US" i="1" dirty="0">
              <a:solidFill>
                <a:srgbClr val="FF00FF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rgbClr val="FFFF99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00FFFF"/>
                </a:solidFill>
                <a:latin typeface="Arial" charset="0"/>
                <a:cs typeface="Arial" charset="0"/>
              </a:rPr>
              <a:t>Components Separation (CS)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rgbClr val="00FFFF"/>
                </a:solidFill>
                <a:latin typeface="Arial" charset="0"/>
                <a:cs typeface="Arial" charset="0"/>
              </a:rPr>
              <a:t>CS </a:t>
            </a:r>
            <a:r>
              <a:rPr lang="en-US" i="1" u="sng" dirty="0">
                <a:solidFill>
                  <a:srgbClr val="00FFFF"/>
                </a:solidFill>
                <a:latin typeface="Arial" charset="0"/>
                <a:cs typeface="Arial" charset="0"/>
              </a:rPr>
              <a:t>+</a:t>
            </a:r>
            <a:r>
              <a:rPr lang="en-US" i="1" dirty="0">
                <a:solidFill>
                  <a:srgbClr val="00FFFF"/>
                </a:solidFill>
                <a:latin typeface="Arial" charset="0"/>
                <a:cs typeface="Arial" charset="0"/>
              </a:rPr>
              <a:t> prosthetic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Arial" charset="0"/>
              </a:rPr>
              <a:t>Modified Components Separation (MCS)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i="1" dirty="0">
                <a:solidFill>
                  <a:srgbClr val="FFFF00"/>
                </a:solidFill>
                <a:latin typeface="Arial" charset="0"/>
                <a:cs typeface="Arial" charset="0"/>
              </a:rPr>
              <a:t>MCS </a:t>
            </a:r>
            <a:r>
              <a:rPr lang="en-US" i="1" u="sng" dirty="0">
                <a:solidFill>
                  <a:srgbClr val="FFFF00"/>
                </a:solidFill>
                <a:latin typeface="Arial" charset="0"/>
                <a:cs typeface="Arial" charset="0"/>
              </a:rPr>
              <a:t>+</a:t>
            </a:r>
            <a:r>
              <a:rPr lang="en-US" i="1" dirty="0">
                <a:solidFill>
                  <a:srgbClr val="FFFF00"/>
                </a:solidFill>
                <a:latin typeface="Arial" charset="0"/>
                <a:cs typeface="Arial" charset="0"/>
              </a:rPr>
              <a:t> prosthetic</a:t>
            </a:r>
          </a:p>
        </p:txBody>
      </p:sp>
      <p:sp>
        <p:nvSpPr>
          <p:cNvPr id="100354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cs typeface="Arial" charset="0"/>
              </a:rPr>
              <a:t>Surgical Techniques</a:t>
            </a:r>
          </a:p>
        </p:txBody>
      </p:sp>
      <p:sp>
        <p:nvSpPr>
          <p:cNvPr id="100355" name="TextBox 2"/>
          <p:cNvSpPr txBox="1">
            <a:spLocks noChangeArrowheads="1"/>
          </p:cNvSpPr>
          <p:nvPr/>
        </p:nvSpPr>
        <p:spPr bwMode="auto">
          <a:xfrm>
            <a:off x="5821363" y="6462713"/>
            <a:ext cx="3284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i="1">
                <a:solidFill>
                  <a:srgbClr val="66FFFF"/>
                </a:solidFill>
              </a:rPr>
              <a:t>DiCocco J Am Coll Surg 2010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3949700" y="18129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3600" b="0">
              <a:cs typeface="Arial" charset="0"/>
            </a:endParaRPr>
          </a:p>
        </p:txBody>
      </p:sp>
      <p:sp>
        <p:nvSpPr>
          <p:cNvPr id="102402" name="Rectangle 5"/>
          <p:cNvSpPr>
            <a:spLocks noChangeArrowheads="1"/>
          </p:cNvSpPr>
          <p:nvPr/>
        </p:nvSpPr>
        <p:spPr bwMode="auto">
          <a:xfrm>
            <a:off x="3949700" y="18129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3600" b="0">
              <a:cs typeface="Arial" charset="0"/>
            </a:endParaRPr>
          </a:p>
        </p:txBody>
      </p:sp>
      <p:sp>
        <p:nvSpPr>
          <p:cNvPr id="1029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Study Population</a:t>
            </a:r>
          </a:p>
        </p:txBody>
      </p:sp>
      <p:sp>
        <p:nvSpPr>
          <p:cNvPr id="102404" name="Title 1"/>
          <p:cNvSpPr>
            <a:spLocks/>
          </p:cNvSpPr>
          <p:nvPr/>
        </p:nvSpPr>
        <p:spPr bwMode="auto">
          <a:xfrm>
            <a:off x="1588" y="6858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0" i="1">
                <a:solidFill>
                  <a:srgbClr val="00FFFF"/>
                </a:solidFill>
                <a:latin typeface="Helvetica" charset="0"/>
              </a:rPr>
              <a:t>- 114 patients -</a:t>
            </a:r>
            <a:endParaRPr lang="en-US" sz="4400" b="0">
              <a:solidFill>
                <a:srgbClr val="00FFFF"/>
              </a:solidFill>
              <a:latin typeface="Helvetica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533400" y="1752600"/>
            <a:ext cx="4038600" cy="2944813"/>
            <a:chOff x="4724400" y="1752600"/>
            <a:chExt cx="4038600" cy="2944170"/>
          </a:xfrm>
          <a:noFill/>
        </p:grpSpPr>
        <p:graphicFrame>
          <p:nvGraphicFramePr>
            <p:cNvPr id="16" name="Chart 24"/>
            <p:cNvGraphicFramePr>
              <a:graphicFrameLocks/>
            </p:cNvGraphicFramePr>
            <p:nvPr/>
          </p:nvGraphicFramePr>
          <p:xfrm>
            <a:off x="4724400" y="1752600"/>
            <a:ext cx="4038600" cy="29441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44" name="TextBox 25"/>
            <p:cNvSpPr txBox="1">
              <a:spLocks noChangeArrowheads="1"/>
            </p:cNvSpPr>
            <p:nvPr/>
          </p:nvSpPr>
          <p:spPr bwMode="auto">
            <a:xfrm>
              <a:off x="6858000" y="3124200"/>
              <a:ext cx="740582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Male</a:t>
              </a:r>
            </a:p>
          </p:txBody>
        </p:sp>
        <p:sp>
          <p:nvSpPr>
            <p:cNvPr id="1045" name="TextBox 26"/>
            <p:cNvSpPr txBox="1">
              <a:spLocks noChangeArrowheads="1"/>
            </p:cNvSpPr>
            <p:nvPr/>
          </p:nvSpPr>
          <p:spPr bwMode="auto">
            <a:xfrm>
              <a:off x="5638800" y="2209800"/>
              <a:ext cx="1039893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Female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572000" y="1752600"/>
            <a:ext cx="4038600" cy="2946400"/>
            <a:chOff x="533400" y="1752600"/>
            <a:chExt cx="4038600" cy="2945757"/>
          </a:xfrm>
        </p:grpSpPr>
        <p:graphicFrame>
          <p:nvGraphicFramePr>
            <p:cNvPr id="102414" name="Chart 22"/>
            <p:cNvGraphicFramePr>
              <a:graphicFrameLocks/>
            </p:cNvGraphicFramePr>
            <p:nvPr/>
          </p:nvGraphicFramePr>
          <p:xfrm>
            <a:off x="533400" y="1752600"/>
            <a:ext cx="4038600" cy="2945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30" name="Chart" r:id="rId5" imgW="4041314" imgH="2944125" progId="Excel.Chart.8">
                    <p:embed/>
                  </p:oleObj>
                </mc:Choice>
                <mc:Fallback>
                  <p:oleObj name="Chart" r:id="rId5" imgW="4041314" imgH="2944125" progId="Excel.Chart.8">
                    <p:embed/>
                    <p:pic>
                      <p:nvPicPr>
                        <p:cNvPr id="0" name="Chart 2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1752600"/>
                          <a:ext cx="4038600" cy="29457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0" name="TextBox 27"/>
            <p:cNvSpPr txBox="1">
              <a:spLocks noChangeArrowheads="1"/>
            </p:cNvSpPr>
            <p:nvPr/>
          </p:nvSpPr>
          <p:spPr bwMode="auto">
            <a:xfrm>
              <a:off x="1143000" y="3123901"/>
              <a:ext cx="1497013" cy="399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Penetrating</a:t>
              </a:r>
            </a:p>
          </p:txBody>
        </p:sp>
        <p:sp>
          <p:nvSpPr>
            <p:cNvPr id="1041" name="TextBox 28"/>
            <p:cNvSpPr txBox="1">
              <a:spLocks noChangeArrowheads="1"/>
            </p:cNvSpPr>
            <p:nvPr/>
          </p:nvSpPr>
          <p:spPr bwMode="auto">
            <a:xfrm>
              <a:off x="3048000" y="2514434"/>
              <a:ext cx="769938" cy="399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Blunt</a:t>
              </a:r>
            </a:p>
          </p:txBody>
        </p:sp>
        <p:sp>
          <p:nvSpPr>
            <p:cNvPr id="1042" name="TextBox 29"/>
            <p:cNvSpPr txBox="1">
              <a:spLocks noChangeArrowheads="1"/>
            </p:cNvSpPr>
            <p:nvPr/>
          </p:nvSpPr>
          <p:spPr bwMode="auto">
            <a:xfrm>
              <a:off x="1447800" y="2057333"/>
              <a:ext cx="1454150" cy="399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0" dirty="0" err="1">
                  <a:solidFill>
                    <a:srgbClr val="FFFFFF"/>
                  </a:solidFill>
                  <a:latin typeface="Arial"/>
                  <a:ea typeface="+mn-ea"/>
                  <a:cs typeface="+mn-cs"/>
                </a:rPr>
                <a:t>Nontrauma</a:t>
              </a:r>
              <a:endParaRPr lang="en-US" sz="2000" b="0" dirty="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2895600" y="4724400"/>
          <a:ext cx="3429000" cy="1981200"/>
        </p:xfrm>
        <a:graphic>
          <a:graphicData uri="http://schemas.openxmlformats.org/drawingml/2006/table">
            <a:tbl>
              <a:tblPr/>
              <a:tblGrid>
                <a:gridCol w="2089150"/>
                <a:gridCol w="1339850"/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Age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35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BMI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Defect size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620cm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3581400"/>
            <a:ext cx="7824788" cy="990600"/>
            <a:chOff x="96" y="2256"/>
            <a:chExt cx="4929" cy="624"/>
          </a:xfrm>
        </p:grpSpPr>
        <p:sp>
          <p:nvSpPr>
            <p:cNvPr id="124947" name="Rectangle 3"/>
            <p:cNvSpPr>
              <a:spLocks noChangeArrowheads="1"/>
            </p:cNvSpPr>
            <p:nvPr/>
          </p:nvSpPr>
          <p:spPr bwMode="auto">
            <a:xfrm>
              <a:off x="240" y="2304"/>
              <a:ext cx="1584" cy="528"/>
            </a:xfrm>
            <a:prstGeom prst="rect">
              <a:avLst/>
            </a:prstGeom>
            <a:solidFill>
              <a:srgbClr val="4D4D4D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1796" name="Rectangle 4"/>
            <p:cNvSpPr>
              <a:spLocks noChangeArrowheads="1"/>
            </p:cNvSpPr>
            <p:nvPr/>
          </p:nvSpPr>
          <p:spPr bwMode="auto">
            <a:xfrm>
              <a:off x="96" y="2256"/>
              <a:ext cx="182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4400" b="0" dirty="0">
                  <a:solidFill>
                    <a:srgbClr val="FFFFCC"/>
                  </a:solidFill>
                  <a:latin typeface="Helvetica" charset="0"/>
                </a:rPr>
                <a:t>Stage II</a:t>
              </a:r>
              <a:endParaRPr 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124949" name="Line 5"/>
            <p:cNvSpPr>
              <a:spLocks noChangeShapeType="1"/>
            </p:cNvSpPr>
            <p:nvPr/>
          </p:nvSpPr>
          <p:spPr bwMode="auto">
            <a:xfrm>
              <a:off x="1824" y="2565"/>
              <a:ext cx="28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4950" name="Text Box 6"/>
            <p:cNvSpPr txBox="1">
              <a:spLocks noChangeArrowheads="1"/>
            </p:cNvSpPr>
            <p:nvPr/>
          </p:nvSpPr>
          <p:spPr bwMode="auto">
            <a:xfrm>
              <a:off x="2160" y="2400"/>
              <a:ext cx="286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400" b="0">
                  <a:solidFill>
                    <a:srgbClr val="FFFFFF"/>
                  </a:solidFill>
                  <a:latin typeface="Helvetica" charset="0"/>
                </a:rPr>
                <a:t>Planned ventral hernia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5410200"/>
            <a:ext cx="8113713" cy="990600"/>
            <a:chOff x="96" y="3408"/>
            <a:chExt cx="5111" cy="624"/>
          </a:xfrm>
        </p:grpSpPr>
        <p:sp>
          <p:nvSpPr>
            <p:cNvPr id="124943" name="Rectangle 8"/>
            <p:cNvSpPr>
              <a:spLocks noChangeArrowheads="1"/>
            </p:cNvSpPr>
            <p:nvPr/>
          </p:nvSpPr>
          <p:spPr bwMode="auto">
            <a:xfrm>
              <a:off x="240" y="3456"/>
              <a:ext cx="1584" cy="528"/>
            </a:xfrm>
            <a:prstGeom prst="rect">
              <a:avLst/>
            </a:prstGeom>
            <a:solidFill>
              <a:srgbClr val="4D4D4D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61801" name="Rectangle 9"/>
            <p:cNvSpPr>
              <a:spLocks noChangeArrowheads="1"/>
            </p:cNvSpPr>
            <p:nvPr/>
          </p:nvSpPr>
          <p:spPr bwMode="auto">
            <a:xfrm>
              <a:off x="96" y="3408"/>
              <a:ext cx="182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4400" b="0">
                  <a:solidFill>
                    <a:srgbClr val="FFFFCC"/>
                  </a:solidFill>
                  <a:latin typeface="Helvetica" charset="0"/>
                </a:rPr>
                <a:t>Stage III</a:t>
              </a:r>
              <a:endPara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endParaRPr>
            </a:p>
          </p:txBody>
        </p:sp>
        <p:sp>
          <p:nvSpPr>
            <p:cNvPr id="124945" name="Line 10"/>
            <p:cNvSpPr>
              <a:spLocks noChangeShapeType="1"/>
            </p:cNvSpPr>
            <p:nvPr/>
          </p:nvSpPr>
          <p:spPr bwMode="auto">
            <a:xfrm>
              <a:off x="1824" y="3734"/>
              <a:ext cx="28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4946" name="Text Box 11"/>
            <p:cNvSpPr txBox="1">
              <a:spLocks noChangeArrowheads="1"/>
            </p:cNvSpPr>
            <p:nvPr/>
          </p:nvSpPr>
          <p:spPr bwMode="auto">
            <a:xfrm>
              <a:off x="2160" y="3552"/>
              <a:ext cx="304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400" b="0">
                  <a:solidFill>
                    <a:srgbClr val="FFFFFF"/>
                  </a:solidFill>
                  <a:latin typeface="Helvetica" charset="0"/>
                </a:rPr>
                <a:t>Definitive reconstruction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524000" y="2667000"/>
            <a:ext cx="2236788" cy="914400"/>
            <a:chOff x="960" y="1680"/>
            <a:chExt cx="1409" cy="576"/>
          </a:xfrm>
        </p:grpSpPr>
        <p:sp>
          <p:nvSpPr>
            <p:cNvPr id="124941" name="Line 13"/>
            <p:cNvSpPr>
              <a:spLocks noChangeShapeType="1"/>
            </p:cNvSpPr>
            <p:nvPr/>
          </p:nvSpPr>
          <p:spPr bwMode="auto">
            <a:xfrm>
              <a:off x="960" y="1680"/>
              <a:ext cx="0" cy="57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4942" name="Rectangle 14"/>
            <p:cNvSpPr>
              <a:spLocks noChangeArrowheads="1"/>
            </p:cNvSpPr>
            <p:nvPr/>
          </p:nvSpPr>
          <p:spPr bwMode="auto">
            <a:xfrm>
              <a:off x="960" y="1799"/>
              <a:ext cx="140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0" i="1">
                  <a:solidFill>
                    <a:srgbClr val="66FFFF"/>
                  </a:solidFill>
                  <a:latin typeface="Helvetica" charset="0"/>
                </a:rPr>
                <a:t>14 - 21 days</a:t>
              </a:r>
              <a:endParaRPr lang="en-US" b="0" i="1">
                <a:solidFill>
                  <a:srgbClr val="00FF00"/>
                </a:solidFill>
                <a:latin typeface="Helvetica" charset="0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524000" y="4495800"/>
            <a:ext cx="2643188" cy="914400"/>
            <a:chOff x="960" y="2832"/>
            <a:chExt cx="1665" cy="576"/>
          </a:xfrm>
        </p:grpSpPr>
        <p:sp>
          <p:nvSpPr>
            <p:cNvPr id="124939" name="Line 16"/>
            <p:cNvSpPr>
              <a:spLocks noChangeShapeType="1"/>
            </p:cNvSpPr>
            <p:nvPr/>
          </p:nvSpPr>
          <p:spPr bwMode="auto">
            <a:xfrm>
              <a:off x="960" y="2832"/>
              <a:ext cx="0" cy="57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4940" name="Rectangle 17"/>
            <p:cNvSpPr>
              <a:spLocks noChangeArrowheads="1"/>
            </p:cNvSpPr>
            <p:nvPr/>
          </p:nvSpPr>
          <p:spPr bwMode="auto">
            <a:xfrm>
              <a:off x="1078" y="3072"/>
              <a:ext cx="15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0" i="1" dirty="0">
                  <a:solidFill>
                    <a:srgbClr val="66FFFF"/>
                  </a:solidFill>
                  <a:latin typeface="Helvetica" charset="0"/>
                </a:rPr>
                <a:t>8 - 12 months</a:t>
              </a:r>
              <a:endParaRPr lang="en-US" b="0" i="1" dirty="0">
                <a:solidFill>
                  <a:srgbClr val="00FF00"/>
                </a:solidFill>
                <a:latin typeface="Helvetica" charset="0"/>
              </a:endParaRPr>
            </a:p>
          </p:txBody>
        </p:sp>
      </p:grpSp>
      <p:sp>
        <p:nvSpPr>
          <p:cNvPr id="124933" name="Rectangle 18"/>
          <p:cNvSpPr>
            <a:spLocks noChangeArrowheads="1"/>
          </p:cNvSpPr>
          <p:nvPr/>
        </p:nvSpPr>
        <p:spPr bwMode="auto">
          <a:xfrm>
            <a:off x="58738" y="152400"/>
            <a:ext cx="8999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500" b="0" dirty="0">
                <a:solidFill>
                  <a:srgbClr val="FFFF00"/>
                </a:solidFill>
                <a:latin typeface="Helvetica" charset="0"/>
              </a:rPr>
              <a:t>Abdominal Wall Reconstruction</a:t>
            </a:r>
            <a:br>
              <a:rPr lang="en-US" sz="4500" b="0" dirty="0">
                <a:solidFill>
                  <a:srgbClr val="FFFF00"/>
                </a:solidFill>
                <a:latin typeface="Helvetica" charset="0"/>
              </a:rPr>
            </a:br>
            <a:r>
              <a:rPr lang="en-US" sz="3300" b="0" i="1" dirty="0">
                <a:solidFill>
                  <a:srgbClr val="66FFFF"/>
                </a:solidFill>
                <a:latin typeface="Helvetica" charset="0"/>
              </a:rPr>
              <a:t>- Staged Management Technique -</a:t>
            </a:r>
            <a:endParaRPr lang="en-US" sz="4400" b="0" dirty="0">
              <a:solidFill>
                <a:srgbClr val="FFFF00"/>
              </a:solidFill>
              <a:latin typeface="Helvetica" charset="0"/>
            </a:endParaRPr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381000" y="1828800"/>
            <a:ext cx="6891338" cy="838200"/>
            <a:chOff x="240" y="1152"/>
            <a:chExt cx="4341" cy="528"/>
          </a:xfrm>
        </p:grpSpPr>
        <p:sp>
          <p:nvSpPr>
            <p:cNvPr id="124935" name="Line 20"/>
            <p:cNvSpPr>
              <a:spLocks noChangeShapeType="1"/>
            </p:cNvSpPr>
            <p:nvPr/>
          </p:nvSpPr>
          <p:spPr bwMode="auto">
            <a:xfrm>
              <a:off x="1824" y="1416"/>
              <a:ext cx="28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4936" name="Text Box 21"/>
            <p:cNvSpPr txBox="1">
              <a:spLocks noChangeArrowheads="1"/>
            </p:cNvSpPr>
            <p:nvPr/>
          </p:nvSpPr>
          <p:spPr bwMode="auto">
            <a:xfrm>
              <a:off x="2129" y="1248"/>
              <a:ext cx="2452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400" b="0">
                  <a:solidFill>
                    <a:schemeClr val="tx1"/>
                  </a:solidFill>
                  <a:latin typeface="Helvetica" charset="0"/>
                </a:rPr>
                <a:t>Prosthetic insertion</a:t>
              </a:r>
            </a:p>
          </p:txBody>
        </p:sp>
        <p:sp>
          <p:nvSpPr>
            <p:cNvPr id="124937" name="Rectangle 22"/>
            <p:cNvSpPr>
              <a:spLocks noChangeArrowheads="1"/>
            </p:cNvSpPr>
            <p:nvPr/>
          </p:nvSpPr>
          <p:spPr bwMode="auto">
            <a:xfrm>
              <a:off x="240" y="1152"/>
              <a:ext cx="1584" cy="528"/>
            </a:xfrm>
            <a:prstGeom prst="rect">
              <a:avLst/>
            </a:prstGeom>
            <a:solidFill>
              <a:srgbClr val="4D4D4D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124938" name="Rectangle 23"/>
            <p:cNvSpPr>
              <a:spLocks noChangeArrowheads="1"/>
            </p:cNvSpPr>
            <p:nvPr/>
          </p:nvSpPr>
          <p:spPr bwMode="auto">
            <a:xfrm>
              <a:off x="336" y="1200"/>
              <a:ext cx="127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0" dirty="0">
                  <a:solidFill>
                    <a:srgbClr val="FFFFCC"/>
                  </a:solidFill>
                  <a:latin typeface="Helvetica" charset="0"/>
                </a:rPr>
                <a:t>Stage I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latin typeface="Helvetica" charset="0"/>
              </a:rPr>
              <a:t>Methods of Repair</a:t>
            </a:r>
          </a:p>
        </p:txBody>
      </p:sp>
      <p:graphicFrame>
        <p:nvGraphicFramePr>
          <p:cNvPr id="4" name="Group 56"/>
          <p:cNvGraphicFramePr>
            <a:graphicFrameLocks noGrp="1"/>
          </p:cNvGraphicFramePr>
          <p:nvPr/>
        </p:nvGraphicFramePr>
        <p:xfrm>
          <a:off x="457200" y="1328738"/>
          <a:ext cx="8382000" cy="5297489"/>
        </p:xfrm>
        <a:graphic>
          <a:graphicData uri="http://schemas.openxmlformats.org/drawingml/2006/table">
            <a:tbl>
              <a:tblPr/>
              <a:tblGrid>
                <a:gridCol w="3275013"/>
                <a:gridCol w="1601787"/>
                <a:gridCol w="1752600"/>
                <a:gridCol w="1752600"/>
              </a:tblGrid>
              <a:tr h="1196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n=13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n=34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MCS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n=67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Age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32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33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37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BMI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29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27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27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% Female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18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% Prosthetic use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46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26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45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% With ostomy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23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21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% With fistula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23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18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16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% Recurrence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18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12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7" name="Content Placeholder 7"/>
          <p:cNvGraphicFramePr>
            <a:graphicFrameLocks noGrp="1"/>
          </p:cNvGraphicFramePr>
          <p:nvPr>
            <p:ph idx="1"/>
          </p:nvPr>
        </p:nvGraphicFramePr>
        <p:xfrm>
          <a:off x="80963" y="1295400"/>
          <a:ext cx="8991600" cy="483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9" r:id="rId5" imgW="8990857" imgH="4827633" progId="Excel.Chart.8">
                  <p:embed/>
                </p:oleObj>
              </mc:Choice>
              <mc:Fallback>
                <p:oleObj r:id="rId5" imgW="8990857" imgH="4827633" progId="Excel.Chart.8">
                  <p:embed/>
                  <p:pic>
                    <p:nvPicPr>
                      <p:cNvPr id="0" name="Content Placeholder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1295400"/>
                        <a:ext cx="8991600" cy="483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498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latin typeface="Helvetica" charset="0"/>
                <a:cs typeface="Helvetica" charset="0"/>
              </a:rPr>
              <a:t>Methods of Repair</a:t>
            </a:r>
          </a:p>
        </p:txBody>
      </p:sp>
      <p:sp>
        <p:nvSpPr>
          <p:cNvPr id="106499" name="TextBox 8"/>
          <p:cNvSpPr txBox="1">
            <a:spLocks noChangeArrowheads="1"/>
          </p:cNvSpPr>
          <p:nvPr/>
        </p:nvSpPr>
        <p:spPr bwMode="auto">
          <a:xfrm>
            <a:off x="1239838" y="6096000"/>
            <a:ext cx="166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FF"/>
                </a:solidFill>
                <a:latin typeface="Helvetica" charset="0"/>
                <a:cs typeface="Helvetica" charset="0"/>
              </a:rPr>
              <a:t>No Separation</a:t>
            </a:r>
          </a:p>
        </p:txBody>
      </p:sp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276600" y="6096000"/>
            <a:ext cx="267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FFFF"/>
                </a:solidFill>
                <a:latin typeface="Helvetica" charset="0"/>
                <a:cs typeface="Helvetica" charset="0"/>
              </a:rPr>
              <a:t>Components Separation</a:t>
            </a:r>
          </a:p>
        </p:txBody>
      </p:sp>
      <p:sp>
        <p:nvSpPr>
          <p:cNvPr id="106501" name="TextBox 10"/>
          <p:cNvSpPr txBox="1">
            <a:spLocks noChangeArrowheads="1"/>
          </p:cNvSpPr>
          <p:nvPr/>
        </p:nvSpPr>
        <p:spPr bwMode="auto">
          <a:xfrm>
            <a:off x="6154738" y="6096000"/>
            <a:ext cx="2430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00"/>
                </a:solidFill>
                <a:latin typeface="Helvetica" charset="0"/>
                <a:cs typeface="Helvetica" charset="0"/>
              </a:rPr>
              <a:t>Modified Components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2027238" y="5568950"/>
            <a:ext cx="152400" cy="0"/>
          </a:xfrm>
          <a:prstGeom prst="line">
            <a:avLst/>
          </a:prstGeom>
          <a:ln w="31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741863" y="5573713"/>
            <a:ext cx="152400" cy="0"/>
          </a:xfrm>
          <a:prstGeom prst="line">
            <a:avLst/>
          </a:prstGeom>
          <a:ln w="31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7488238" y="5568950"/>
            <a:ext cx="152400" cy="0"/>
          </a:xfrm>
          <a:prstGeom prst="line">
            <a:avLst/>
          </a:prstGeom>
          <a:ln w="31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76600" y="5486400"/>
            <a:ext cx="0" cy="99060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96000" y="5486400"/>
            <a:ext cx="0" cy="99060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5" name="Content Placeholder 7"/>
          <p:cNvGraphicFramePr>
            <a:graphicFrameLocks noGrp="1"/>
          </p:cNvGraphicFramePr>
          <p:nvPr>
            <p:ph idx="1"/>
          </p:nvPr>
        </p:nvGraphicFramePr>
        <p:xfrm>
          <a:off x="80963" y="1295400"/>
          <a:ext cx="8991600" cy="483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6" r:id="rId5" imgW="8990857" imgH="4827633" progId="Excel.Chart.8">
                  <p:embed/>
                </p:oleObj>
              </mc:Choice>
              <mc:Fallback>
                <p:oleObj r:id="rId5" imgW="8990857" imgH="4827633" progId="Excel.Chart.8">
                  <p:embed/>
                  <p:pic>
                    <p:nvPicPr>
                      <p:cNvPr id="0" name="Content Placeholder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1295400"/>
                        <a:ext cx="8991600" cy="483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6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latin typeface="Helvetica" charset="0"/>
                <a:cs typeface="Helvetica" charset="0"/>
              </a:rPr>
              <a:t>Methods of Repair</a:t>
            </a:r>
          </a:p>
        </p:txBody>
      </p:sp>
      <p:sp>
        <p:nvSpPr>
          <p:cNvPr id="108547" name="TextBox 8"/>
          <p:cNvSpPr txBox="1">
            <a:spLocks noChangeArrowheads="1"/>
          </p:cNvSpPr>
          <p:nvPr/>
        </p:nvSpPr>
        <p:spPr bwMode="auto">
          <a:xfrm>
            <a:off x="1239838" y="6096000"/>
            <a:ext cx="166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00FF"/>
                </a:solidFill>
                <a:latin typeface="Helvetica" charset="0"/>
                <a:cs typeface="Helvetica" charset="0"/>
              </a:rPr>
              <a:t>No Separation</a:t>
            </a:r>
          </a:p>
        </p:txBody>
      </p:sp>
      <p:sp>
        <p:nvSpPr>
          <p:cNvPr id="108548" name="TextBox 9"/>
          <p:cNvSpPr txBox="1">
            <a:spLocks noChangeArrowheads="1"/>
          </p:cNvSpPr>
          <p:nvPr/>
        </p:nvSpPr>
        <p:spPr bwMode="auto">
          <a:xfrm>
            <a:off x="3276600" y="6096000"/>
            <a:ext cx="267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FFFF"/>
                </a:solidFill>
                <a:latin typeface="Helvetica" charset="0"/>
                <a:cs typeface="Helvetica" charset="0"/>
              </a:rPr>
              <a:t>Components Separation</a:t>
            </a:r>
          </a:p>
        </p:txBody>
      </p:sp>
      <p:sp>
        <p:nvSpPr>
          <p:cNvPr id="108549" name="TextBox 10"/>
          <p:cNvSpPr txBox="1">
            <a:spLocks noChangeArrowheads="1"/>
          </p:cNvSpPr>
          <p:nvPr/>
        </p:nvSpPr>
        <p:spPr bwMode="auto">
          <a:xfrm>
            <a:off x="6154738" y="6096000"/>
            <a:ext cx="2430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00"/>
                </a:solidFill>
                <a:latin typeface="Helvetica" charset="0"/>
                <a:cs typeface="Helvetica" charset="0"/>
              </a:rPr>
              <a:t>Modified Components</a:t>
            </a:r>
          </a:p>
        </p:txBody>
      </p:sp>
      <p:grpSp>
        <p:nvGrpSpPr>
          <p:cNvPr id="108550" name="Group 24"/>
          <p:cNvGrpSpPr>
            <a:grpSpLocks/>
          </p:cNvGrpSpPr>
          <p:nvPr/>
        </p:nvGrpSpPr>
        <p:grpSpPr bwMode="auto">
          <a:xfrm>
            <a:off x="1084263" y="1371600"/>
            <a:ext cx="7516812" cy="3581400"/>
            <a:chOff x="1155700" y="1371600"/>
            <a:chExt cx="7518004" cy="3581400"/>
          </a:xfrm>
        </p:grpSpPr>
        <p:sp>
          <p:nvSpPr>
            <p:cNvPr id="108558" name="TextBox 17"/>
            <p:cNvSpPr txBox="1">
              <a:spLocks noChangeArrowheads="1"/>
            </p:cNvSpPr>
            <p:nvPr/>
          </p:nvSpPr>
          <p:spPr bwMode="auto">
            <a:xfrm>
              <a:off x="1155700" y="4476690"/>
              <a:ext cx="556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0%</a:t>
              </a:r>
            </a:p>
          </p:txBody>
        </p:sp>
        <p:sp>
          <p:nvSpPr>
            <p:cNvPr id="108559" name="TextBox 19"/>
            <p:cNvSpPr txBox="1">
              <a:spLocks noChangeArrowheads="1"/>
            </p:cNvSpPr>
            <p:nvPr/>
          </p:nvSpPr>
          <p:spPr bwMode="auto">
            <a:xfrm>
              <a:off x="7975600" y="2108200"/>
              <a:ext cx="6981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20%</a:t>
              </a:r>
            </a:p>
          </p:txBody>
        </p:sp>
        <p:sp>
          <p:nvSpPr>
            <p:cNvPr id="108560" name="TextBox 20"/>
            <p:cNvSpPr txBox="1">
              <a:spLocks noChangeArrowheads="1"/>
            </p:cNvSpPr>
            <p:nvPr/>
          </p:nvSpPr>
          <p:spPr bwMode="auto">
            <a:xfrm>
              <a:off x="6654800" y="1371600"/>
              <a:ext cx="556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5%</a:t>
              </a:r>
            </a:p>
          </p:txBody>
        </p:sp>
        <p:sp>
          <p:nvSpPr>
            <p:cNvPr id="108561" name="TextBox 21"/>
            <p:cNvSpPr txBox="1">
              <a:spLocks noChangeArrowheads="1"/>
            </p:cNvSpPr>
            <p:nvPr/>
          </p:nvSpPr>
          <p:spPr bwMode="auto">
            <a:xfrm>
              <a:off x="5245597" y="4235390"/>
              <a:ext cx="6981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44%</a:t>
              </a:r>
            </a:p>
          </p:txBody>
        </p:sp>
        <p:sp>
          <p:nvSpPr>
            <p:cNvPr id="108562" name="TextBox 22"/>
            <p:cNvSpPr txBox="1">
              <a:spLocks noChangeArrowheads="1"/>
            </p:cNvSpPr>
            <p:nvPr/>
          </p:nvSpPr>
          <p:spPr bwMode="auto">
            <a:xfrm>
              <a:off x="3886200" y="2590800"/>
              <a:ext cx="556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8%</a:t>
              </a:r>
            </a:p>
          </p:txBody>
        </p:sp>
        <p:sp>
          <p:nvSpPr>
            <p:cNvPr id="108563" name="TextBox 23"/>
            <p:cNvSpPr txBox="1">
              <a:spLocks noChangeArrowheads="1"/>
            </p:cNvSpPr>
            <p:nvPr/>
          </p:nvSpPr>
          <p:spPr bwMode="auto">
            <a:xfrm>
              <a:off x="2438400" y="4552890"/>
              <a:ext cx="6981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33%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 rot="5400000">
            <a:off x="2027238" y="5568950"/>
            <a:ext cx="152400" cy="0"/>
          </a:xfrm>
          <a:prstGeom prst="line">
            <a:avLst/>
          </a:prstGeom>
          <a:ln w="31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741863" y="5573713"/>
            <a:ext cx="152400" cy="0"/>
          </a:xfrm>
          <a:prstGeom prst="line">
            <a:avLst/>
          </a:prstGeom>
          <a:ln w="31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7488238" y="5568950"/>
            <a:ext cx="152400" cy="0"/>
          </a:xfrm>
          <a:prstGeom prst="line">
            <a:avLst/>
          </a:prstGeom>
          <a:ln w="31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cxnSpLocks noChangeShapeType="1"/>
            <a:stCxn id="108563" idx="0"/>
            <a:endCxn id="108562" idx="1"/>
          </p:cNvCxnSpPr>
          <p:nvPr/>
        </p:nvCxnSpPr>
        <p:spPr bwMode="auto">
          <a:xfrm rot="5400000" flipH="1" flipV="1">
            <a:off x="2384425" y="3122613"/>
            <a:ext cx="1762125" cy="1098550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Curved Connector 50"/>
          <p:cNvCxnSpPr>
            <a:cxnSpLocks noChangeShapeType="1"/>
            <a:endCxn id="108560" idx="1"/>
          </p:cNvCxnSpPr>
          <p:nvPr/>
        </p:nvCxnSpPr>
        <p:spPr bwMode="auto">
          <a:xfrm rot="5400000" flipH="1" flipV="1">
            <a:off x="4685506" y="2372519"/>
            <a:ext cx="2697163" cy="1095375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3"/>
          <p:cNvCxnSpPr/>
          <p:nvPr/>
        </p:nvCxnSpPr>
        <p:spPr>
          <a:xfrm>
            <a:off x="3276600" y="5486400"/>
            <a:ext cx="0" cy="99060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0" y="5486400"/>
            <a:ext cx="0" cy="99060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Timing of Reconstruction</a:t>
            </a:r>
          </a:p>
        </p:txBody>
      </p:sp>
      <p:graphicFrame>
        <p:nvGraphicFramePr>
          <p:cNvPr id="210947" name="Group 3"/>
          <p:cNvGraphicFramePr>
            <a:graphicFrameLocks noGrp="1"/>
          </p:cNvGraphicFramePr>
          <p:nvPr/>
        </p:nvGraphicFramePr>
        <p:xfrm>
          <a:off x="838200" y="2133600"/>
          <a:ext cx="6858000" cy="3657601"/>
        </p:xfrm>
        <a:graphic>
          <a:graphicData uri="http://schemas.openxmlformats.org/drawingml/2006/table">
            <a:tbl>
              <a:tblPr/>
              <a:tblGrid>
                <a:gridCol w="2286000"/>
                <a:gridCol w="2514600"/>
                <a:gridCol w="2057400"/>
              </a:tblGrid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-128"/>
                          <a:cs typeface="ＭＳ Ｐゴシック" charset="-128"/>
                        </a:rPr>
                        <a:t>% with prosthetic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-128"/>
                          <a:cs typeface="ＭＳ Ｐゴシック" charset="-128"/>
                        </a:rPr>
                        <a:t>p - value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42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-128"/>
                          <a:cs typeface="ＭＳ Ｐゴシック" charset="-128"/>
                        </a:rPr>
                        <a:t>&lt; 12 months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  <a:cs typeface="ＭＳ Ｐゴシック" charset="-128"/>
                        </a:rPr>
                        <a:t>6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  <a:cs typeface="ＭＳ Ｐゴシック" charset="-128"/>
                        </a:rPr>
                        <a:t>0.04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58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-128"/>
                          <a:cs typeface="ＭＳ Ｐゴシック" charset="-128"/>
                        </a:rPr>
                        <a:t>&gt;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Helvetica" charset="0"/>
                          <a:ea typeface="ＭＳ Ｐゴシック" charset="-128"/>
                          <a:cs typeface="ＭＳ Ｐゴシック" charset="-128"/>
                        </a:rPr>
                        <a:t> 12 months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60093"/>
                        </a:buClr>
                        <a:buSzPct val="120000"/>
                        <a:buFont typeface="Times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-128"/>
                          <a:cs typeface="ＭＳ Ｐゴシック" charset="-128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FB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1000" y="457200"/>
          <a:ext cx="8382000" cy="5491163"/>
        </p:xfrm>
        <a:graphic>
          <a:graphicData uri="http://schemas.openxmlformats.org/drawingml/2006/table">
            <a:tbl>
              <a:tblPr/>
              <a:tblGrid>
                <a:gridCol w="3124200"/>
                <a:gridCol w="989013"/>
                <a:gridCol w="2516187"/>
                <a:gridCol w="1752600"/>
              </a:tblGrid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Months Follow-up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Recurrence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 Vries Reilingh 2003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15.6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Lowe 2003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30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9.5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Jernigan 2003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24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 Vries Reilingh 2007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37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36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57%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Rodriguez 2007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23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 Moya 2008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100%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Diaz 2009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165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10.4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25%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Ko 2009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200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10.3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22%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Total 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577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13.9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23%</a:t>
                      </a: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1000" y="5956300"/>
          <a:ext cx="8382000" cy="479425"/>
        </p:xfrm>
        <a:graphic>
          <a:graphicData uri="http://schemas.openxmlformats.org/drawingml/2006/table">
            <a:tbl>
              <a:tblPr/>
              <a:tblGrid>
                <a:gridCol w="3124200"/>
                <a:gridCol w="989013"/>
                <a:gridCol w="2516187"/>
                <a:gridCol w="1752600"/>
              </a:tblGrid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Memphis Study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114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63.6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14%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Donut 19"/>
          <p:cNvSpPr>
            <a:spLocks noChangeArrowheads="1"/>
          </p:cNvSpPr>
          <p:nvPr/>
        </p:nvSpPr>
        <p:spPr bwMode="auto">
          <a:xfrm>
            <a:off x="5257800" y="5334000"/>
            <a:ext cx="990600" cy="1295400"/>
          </a:xfrm>
          <a:custGeom>
            <a:avLst/>
            <a:gdLst>
              <a:gd name="T0" fmla="*/ 495300 w 990600"/>
              <a:gd name="T1" fmla="*/ 0 h 1295400"/>
              <a:gd name="T2" fmla="*/ 145070 w 990600"/>
              <a:gd name="T3" fmla="*/ 189707 h 1295400"/>
              <a:gd name="T4" fmla="*/ 0 w 990600"/>
              <a:gd name="T5" fmla="*/ 647700 h 1295400"/>
              <a:gd name="T6" fmla="*/ 145070 w 990600"/>
              <a:gd name="T7" fmla="*/ 1105693 h 1295400"/>
              <a:gd name="T8" fmla="*/ 495300 w 990600"/>
              <a:gd name="T9" fmla="*/ 1295400 h 1295400"/>
              <a:gd name="T10" fmla="*/ 845530 w 990600"/>
              <a:gd name="T11" fmla="*/ 1105693 h 1295400"/>
              <a:gd name="T12" fmla="*/ 990600 w 990600"/>
              <a:gd name="T13" fmla="*/ 647700 h 1295400"/>
              <a:gd name="T14" fmla="*/ 845530 w 990600"/>
              <a:gd name="T15" fmla="*/ 189707 h 1295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45070 w 990600"/>
              <a:gd name="T25" fmla="*/ 189707 h 1295400"/>
              <a:gd name="T26" fmla="*/ 845530 w 990600"/>
              <a:gd name="T27" fmla="*/ 1105693 h 12954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90600" h="1295400">
                <a:moveTo>
                  <a:pt x="0" y="647700"/>
                </a:moveTo>
                <a:lnTo>
                  <a:pt x="0" y="647700"/>
                </a:lnTo>
                <a:cubicBezTo>
                  <a:pt x="0" y="289985"/>
                  <a:pt x="221753" y="0"/>
                  <a:pt x="495299" y="0"/>
                </a:cubicBezTo>
                <a:cubicBezTo>
                  <a:pt x="768846" y="0"/>
                  <a:pt x="990600" y="289985"/>
                  <a:pt x="990600" y="647700"/>
                </a:cubicBezTo>
                <a:cubicBezTo>
                  <a:pt x="990600" y="1005414"/>
                  <a:pt x="768846" y="1295399"/>
                  <a:pt x="495300" y="1295400"/>
                </a:cubicBezTo>
                <a:cubicBezTo>
                  <a:pt x="221753" y="1295400"/>
                  <a:pt x="0" y="1005414"/>
                  <a:pt x="0" y="647700"/>
                </a:cubicBezTo>
                <a:close/>
                <a:moveTo>
                  <a:pt x="49788" y="647700"/>
                </a:moveTo>
                <a:lnTo>
                  <a:pt x="49788" y="647700"/>
                </a:lnTo>
                <a:cubicBezTo>
                  <a:pt x="49788" y="977917"/>
                  <a:pt x="249250" y="1245611"/>
                  <a:pt x="495299" y="1245612"/>
                </a:cubicBezTo>
                <a:lnTo>
                  <a:pt x="495300" y="1245612"/>
                </a:lnTo>
                <a:cubicBezTo>
                  <a:pt x="741349" y="1245611"/>
                  <a:pt x="940812" y="977917"/>
                  <a:pt x="940812" y="647700"/>
                </a:cubicBezTo>
                <a:cubicBezTo>
                  <a:pt x="940812" y="317482"/>
                  <a:pt x="741349" y="49788"/>
                  <a:pt x="495300" y="49788"/>
                </a:cubicBezTo>
                <a:lnTo>
                  <a:pt x="495299" y="49788"/>
                </a:lnTo>
                <a:cubicBezTo>
                  <a:pt x="249250" y="49788"/>
                  <a:pt x="49788" y="317482"/>
                  <a:pt x="49788" y="647699"/>
                </a:cubicBezTo>
                <a:lnTo>
                  <a:pt x="49788" y="6477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635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324600" y="5334000"/>
            <a:ext cx="2032000" cy="1314450"/>
            <a:chOff x="6324600" y="5334000"/>
            <a:chExt cx="2032000" cy="1314582"/>
          </a:xfrm>
        </p:grpSpPr>
        <p:sp>
          <p:nvSpPr>
            <p:cNvPr id="21" name="Donut 20"/>
            <p:cNvSpPr>
              <a:spLocks noChangeArrowheads="1"/>
            </p:cNvSpPr>
            <p:nvPr/>
          </p:nvSpPr>
          <p:spPr bwMode="auto">
            <a:xfrm>
              <a:off x="7366000" y="5334000"/>
              <a:ext cx="990600" cy="1295530"/>
            </a:xfrm>
            <a:custGeom>
              <a:avLst/>
              <a:gdLst>
                <a:gd name="T0" fmla="*/ 495300 w 990600"/>
                <a:gd name="T1" fmla="*/ 0 h 1295400"/>
                <a:gd name="T2" fmla="*/ 145070 w 990600"/>
                <a:gd name="T3" fmla="*/ 189738 h 1295400"/>
                <a:gd name="T4" fmla="*/ 0 w 990600"/>
                <a:gd name="T5" fmla="*/ 647808 h 1295400"/>
                <a:gd name="T6" fmla="*/ 145070 w 990600"/>
                <a:gd name="T7" fmla="*/ 1105875 h 1295400"/>
                <a:gd name="T8" fmla="*/ 495300 w 990600"/>
                <a:gd name="T9" fmla="*/ 1295613 h 1295400"/>
                <a:gd name="T10" fmla="*/ 845530 w 990600"/>
                <a:gd name="T11" fmla="*/ 1105875 h 1295400"/>
                <a:gd name="T12" fmla="*/ 990600 w 990600"/>
                <a:gd name="T13" fmla="*/ 647808 h 1295400"/>
                <a:gd name="T14" fmla="*/ 845530 w 990600"/>
                <a:gd name="T15" fmla="*/ 189738 h 12954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145070 w 990600"/>
                <a:gd name="T25" fmla="*/ 189707 h 1295400"/>
                <a:gd name="T26" fmla="*/ 845530 w 990600"/>
                <a:gd name="T27" fmla="*/ 1105693 h 12954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0600" h="1295400">
                  <a:moveTo>
                    <a:pt x="0" y="647700"/>
                  </a:moveTo>
                  <a:lnTo>
                    <a:pt x="0" y="647700"/>
                  </a:lnTo>
                  <a:cubicBezTo>
                    <a:pt x="0" y="289985"/>
                    <a:pt x="221753" y="0"/>
                    <a:pt x="495299" y="0"/>
                  </a:cubicBezTo>
                  <a:cubicBezTo>
                    <a:pt x="768846" y="0"/>
                    <a:pt x="990600" y="289985"/>
                    <a:pt x="990600" y="647700"/>
                  </a:cubicBezTo>
                  <a:cubicBezTo>
                    <a:pt x="990600" y="1005414"/>
                    <a:pt x="768846" y="1295399"/>
                    <a:pt x="495300" y="1295400"/>
                  </a:cubicBezTo>
                  <a:cubicBezTo>
                    <a:pt x="221753" y="1295400"/>
                    <a:pt x="0" y="1005414"/>
                    <a:pt x="0" y="647700"/>
                  </a:cubicBezTo>
                  <a:close/>
                  <a:moveTo>
                    <a:pt x="49788" y="647700"/>
                  </a:moveTo>
                  <a:lnTo>
                    <a:pt x="49788" y="647700"/>
                  </a:lnTo>
                  <a:cubicBezTo>
                    <a:pt x="49788" y="977917"/>
                    <a:pt x="249250" y="1245611"/>
                    <a:pt x="495299" y="1245612"/>
                  </a:cubicBezTo>
                  <a:lnTo>
                    <a:pt x="495300" y="1245612"/>
                  </a:lnTo>
                  <a:cubicBezTo>
                    <a:pt x="741349" y="1245611"/>
                    <a:pt x="940812" y="977917"/>
                    <a:pt x="940812" y="647700"/>
                  </a:cubicBezTo>
                  <a:cubicBezTo>
                    <a:pt x="940812" y="317482"/>
                    <a:pt x="741349" y="49788"/>
                    <a:pt x="495300" y="49788"/>
                  </a:cubicBezTo>
                  <a:lnTo>
                    <a:pt x="495299" y="49788"/>
                  </a:lnTo>
                  <a:cubicBezTo>
                    <a:pt x="249250" y="49788"/>
                    <a:pt x="49788" y="317482"/>
                    <a:pt x="49788" y="647699"/>
                  </a:cubicBezTo>
                  <a:lnTo>
                    <a:pt x="49788" y="6477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635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68" name="TextBox 21"/>
            <p:cNvSpPr txBox="1">
              <a:spLocks noChangeArrowheads="1"/>
            </p:cNvSpPr>
            <p:nvPr/>
          </p:nvSpPr>
          <p:spPr bwMode="auto">
            <a:xfrm>
              <a:off x="6324600" y="6248454"/>
              <a:ext cx="976274" cy="40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b="0">
                  <a:solidFill>
                    <a:srgbClr val="FFFFFF"/>
                  </a:solidFill>
                  <a:latin typeface="Helvetica" charset="0"/>
                </a:rPr>
                <a:t>p=0.03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113666" name="Picture 2" descr="https://exchange.uthsc.edu/exchange/jdicocco/Inbox/Surv%20curve.EML/1_multipart_xF8FF_2_VENT_HERN_KM_12_04_09.jpg/C58EA28C-18C0-4a97-9AF2-036E93DDAFB3/VENT_HERN_KM_12_04_09.jpg?attach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1534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2286000"/>
            <a:ext cx="3981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FF"/>
              </a:buClr>
            </a:pPr>
            <a:r>
              <a:rPr lang="en-US" sz="2400" b="0">
                <a:latin typeface="Helvetica" charset="0"/>
              </a:rPr>
              <a:t>Previous studies limitations: </a:t>
            </a:r>
          </a:p>
          <a:p>
            <a:pPr>
              <a:buClr>
                <a:srgbClr val="FF00FF"/>
              </a:buClr>
              <a:buFont typeface="Arial" charset="0"/>
              <a:buChar char="•"/>
            </a:pPr>
            <a:r>
              <a:rPr lang="en-US" sz="2400" b="0">
                <a:latin typeface="Helvetica" charset="0"/>
              </a:rPr>
              <a:t> Inadequate follow-up</a:t>
            </a:r>
          </a:p>
          <a:p>
            <a:pPr>
              <a:buClr>
                <a:srgbClr val="FF00FF"/>
              </a:buClr>
              <a:buFont typeface="Arial" charset="0"/>
              <a:buChar char="•"/>
            </a:pPr>
            <a:r>
              <a:rPr lang="en-US" sz="2400" b="0">
                <a:latin typeface="Helvetica" charset="0"/>
              </a:rPr>
              <a:t> Missed recurrences</a:t>
            </a:r>
          </a:p>
          <a:p>
            <a:pPr>
              <a:buClr>
                <a:srgbClr val="FF00FF"/>
              </a:buClr>
              <a:buFont typeface="Arial" charset="0"/>
              <a:buChar char="•"/>
            </a:pPr>
            <a:r>
              <a:rPr lang="en-US" sz="2400" b="0">
                <a:latin typeface="Helvetica" charset="0"/>
              </a:rPr>
              <a:t> Higher recurrence rates</a:t>
            </a:r>
          </a:p>
        </p:txBody>
      </p:sp>
      <p:sp>
        <p:nvSpPr>
          <p:cNvPr id="113668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latin typeface="Helvetica" charset="0"/>
              </a:rPr>
              <a:t>Timing of Recurrences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876300" y="4457700"/>
            <a:ext cx="20574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8" descr="DSCN26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77950"/>
            <a:ext cx="54737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6" descr="DSCN26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77950"/>
            <a:ext cx="54737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6" descr="DSCN26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54737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324600" y="1981200"/>
            <a:ext cx="2667000" cy="4660900"/>
            <a:chOff x="6477000" y="1981200"/>
            <a:chExt cx="2667000" cy="4660900"/>
          </a:xfrm>
        </p:grpSpPr>
        <p:pic>
          <p:nvPicPr>
            <p:cNvPr id="117763" name="Picture 2" descr="image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3124200"/>
              <a:ext cx="2311400" cy="351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4" name="Oval Callout 3"/>
            <p:cNvSpPr>
              <a:spLocks noChangeArrowheads="1"/>
            </p:cNvSpPr>
            <p:nvPr/>
          </p:nvSpPr>
          <p:spPr bwMode="auto">
            <a:xfrm>
              <a:off x="6781800" y="1981200"/>
              <a:ext cx="2362200" cy="1143000"/>
            </a:xfrm>
            <a:prstGeom prst="wedgeEllipseCallout">
              <a:avLst>
                <a:gd name="adj1" fmla="val -20833"/>
                <a:gd name="adj2" fmla="val 62500"/>
              </a:avLst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65" name="TextBox 4"/>
            <p:cNvSpPr txBox="1">
              <a:spLocks noChangeArrowheads="1"/>
            </p:cNvSpPr>
            <p:nvPr/>
          </p:nvSpPr>
          <p:spPr bwMode="auto">
            <a:xfrm>
              <a:off x="7162800" y="2362200"/>
              <a:ext cx="15534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0">
                  <a:solidFill>
                    <a:srgbClr val="00FFFF"/>
                  </a:solidFill>
                  <a:cs typeface="Arial" charset="0"/>
                </a:rPr>
                <a:t>I approve!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71600"/>
            <a:ext cx="8915400" cy="5334000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</a:rPr>
              <a:t>Open abdomens save lives</a:t>
            </a:r>
          </a:p>
          <a:p>
            <a:pPr eaLnBrk="1" hangingPunct="1">
              <a:spcAft>
                <a:spcPts val="1800"/>
              </a:spcAft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</a:rPr>
              <a:t>Fistulas associated with prolonged time to 	coverage</a:t>
            </a:r>
          </a:p>
          <a:p>
            <a:pPr eaLnBrk="1" hangingPunct="1">
              <a:spcAft>
                <a:spcPts val="1800"/>
              </a:spcAft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</a:rPr>
              <a:t>Optimal time for reconstruction is 8 – 12 months 	to avoid loss of domain</a:t>
            </a:r>
          </a:p>
          <a:p>
            <a:pPr eaLnBrk="1" hangingPunct="1">
              <a:spcAft>
                <a:spcPts val="1800"/>
              </a:spcAft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</a:rPr>
              <a:t>Try to cover the mesh</a:t>
            </a:r>
          </a:p>
          <a:p>
            <a:pPr eaLnBrk="1" hangingPunct="1">
              <a:spcAft>
                <a:spcPts val="1800"/>
              </a:spcAft>
            </a:pPr>
            <a:r>
              <a:rPr lang="en-US" sz="3000">
                <a:solidFill>
                  <a:srgbClr val="FFFFFF"/>
                </a:solidFill>
                <a:latin typeface="Arial" charset="0"/>
                <a:cs typeface="Arial" charset="0"/>
              </a:rPr>
              <a:t>Lowest long term recurrence rate seen with 	modified components separation</a:t>
            </a:r>
          </a:p>
        </p:txBody>
      </p:sp>
      <p:sp>
        <p:nvSpPr>
          <p:cNvPr id="118786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FFFF00"/>
                </a:solidFill>
                <a:cs typeface="Arial" charset="0"/>
              </a:rPr>
              <a:t>Summary</a:t>
            </a:r>
          </a:p>
        </p:txBody>
      </p:sp>
      <p:sp>
        <p:nvSpPr>
          <p:cNvPr id="118787" name="Rectangle 5"/>
          <p:cNvSpPr>
            <a:spLocks noChangeArrowheads="1"/>
          </p:cNvSpPr>
          <p:nvPr/>
        </p:nvSpPr>
        <p:spPr bwMode="auto">
          <a:xfrm>
            <a:off x="6946900" y="407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026"/>
          <p:cNvSpPr>
            <a:spLocks noChangeArrowheads="1"/>
          </p:cNvSpPr>
          <p:nvPr/>
        </p:nvSpPr>
        <p:spPr bwMode="auto">
          <a:xfrm>
            <a:off x="381000" y="3657600"/>
            <a:ext cx="2514600" cy="838200"/>
          </a:xfrm>
          <a:prstGeom prst="rect">
            <a:avLst/>
          </a:prstGeom>
          <a:solidFill>
            <a:srgbClr val="4D4D4D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2755" name="Rectangle 1027"/>
          <p:cNvSpPr>
            <a:spLocks noChangeArrowheads="1"/>
          </p:cNvSpPr>
          <p:nvPr/>
        </p:nvSpPr>
        <p:spPr bwMode="auto">
          <a:xfrm>
            <a:off x="152400" y="3581400"/>
            <a:ext cx="289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0">
                <a:solidFill>
                  <a:schemeClr val="bg2"/>
                </a:solidFill>
                <a:latin typeface="Helvetica" charset="0"/>
              </a:rPr>
              <a:t>Stage II</a:t>
            </a:r>
            <a:endParaRPr lang="en-US" sz="4400" b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25955" name="Line 1028"/>
          <p:cNvSpPr>
            <a:spLocks noChangeShapeType="1"/>
          </p:cNvSpPr>
          <p:nvPr/>
        </p:nvSpPr>
        <p:spPr bwMode="auto">
          <a:xfrm>
            <a:off x="2895600" y="4071938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25956" name="Text Box 1029"/>
          <p:cNvSpPr txBox="1">
            <a:spLocks noChangeArrowheads="1"/>
          </p:cNvSpPr>
          <p:nvPr/>
        </p:nvSpPr>
        <p:spPr bwMode="auto">
          <a:xfrm>
            <a:off x="3429000" y="3810000"/>
            <a:ext cx="45478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400" b="0">
                <a:solidFill>
                  <a:schemeClr val="bg2"/>
                </a:solidFill>
                <a:latin typeface="Helvetica" charset="0"/>
              </a:rPr>
              <a:t>Planned ventral hernia</a:t>
            </a:r>
          </a:p>
        </p:txBody>
      </p:sp>
      <p:sp>
        <p:nvSpPr>
          <p:cNvPr id="125957" name="Rectangle 1030"/>
          <p:cNvSpPr>
            <a:spLocks noChangeArrowheads="1"/>
          </p:cNvSpPr>
          <p:nvPr/>
        </p:nvSpPr>
        <p:spPr bwMode="auto">
          <a:xfrm>
            <a:off x="381000" y="5486400"/>
            <a:ext cx="2514600" cy="838200"/>
          </a:xfrm>
          <a:prstGeom prst="rect">
            <a:avLst/>
          </a:prstGeom>
          <a:solidFill>
            <a:srgbClr val="4D4D4D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2759" name="Rectangle 1031"/>
          <p:cNvSpPr>
            <a:spLocks noChangeArrowheads="1"/>
          </p:cNvSpPr>
          <p:nvPr/>
        </p:nvSpPr>
        <p:spPr bwMode="auto">
          <a:xfrm>
            <a:off x="152400" y="5410200"/>
            <a:ext cx="289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0">
                <a:solidFill>
                  <a:schemeClr val="bg2"/>
                </a:solidFill>
                <a:latin typeface="Helvetica" charset="0"/>
              </a:rPr>
              <a:t>Stage III</a:t>
            </a:r>
            <a:endParaRPr lang="en-US" sz="4400" b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125959" name="Line 1032"/>
          <p:cNvSpPr>
            <a:spLocks noChangeShapeType="1"/>
          </p:cNvSpPr>
          <p:nvPr/>
        </p:nvSpPr>
        <p:spPr bwMode="auto">
          <a:xfrm>
            <a:off x="2895600" y="5927725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25960" name="Text Box 1033"/>
          <p:cNvSpPr txBox="1">
            <a:spLocks noChangeArrowheads="1"/>
          </p:cNvSpPr>
          <p:nvPr/>
        </p:nvSpPr>
        <p:spPr bwMode="auto">
          <a:xfrm>
            <a:off x="3429000" y="5638800"/>
            <a:ext cx="483757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400" b="0">
                <a:solidFill>
                  <a:schemeClr val="bg2"/>
                </a:solidFill>
                <a:latin typeface="Helvetica" charset="0"/>
              </a:rPr>
              <a:t>Definitive reconstruction</a:t>
            </a:r>
          </a:p>
        </p:txBody>
      </p:sp>
      <p:sp>
        <p:nvSpPr>
          <p:cNvPr id="125961" name="Line 1034"/>
          <p:cNvSpPr>
            <a:spLocks noChangeShapeType="1"/>
          </p:cNvSpPr>
          <p:nvPr/>
        </p:nvSpPr>
        <p:spPr bwMode="auto">
          <a:xfrm>
            <a:off x="1524000" y="2667000"/>
            <a:ext cx="0" cy="914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25962" name="Line 1035"/>
          <p:cNvSpPr>
            <a:spLocks noChangeShapeType="1"/>
          </p:cNvSpPr>
          <p:nvPr/>
        </p:nvSpPr>
        <p:spPr bwMode="auto">
          <a:xfrm>
            <a:off x="1524000" y="4495800"/>
            <a:ext cx="0" cy="914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25963" name="Rectangle 1036"/>
          <p:cNvSpPr>
            <a:spLocks noChangeArrowheads="1"/>
          </p:cNvSpPr>
          <p:nvPr/>
        </p:nvSpPr>
        <p:spPr bwMode="auto">
          <a:xfrm>
            <a:off x="58738" y="152400"/>
            <a:ext cx="8999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500" b="0">
                <a:solidFill>
                  <a:srgbClr val="FFFF00"/>
                </a:solidFill>
                <a:latin typeface="Helvetica" charset="0"/>
              </a:rPr>
              <a:t>Abdominal Wall Reconstruction</a:t>
            </a:r>
            <a:br>
              <a:rPr lang="en-US" sz="4500" b="0">
                <a:solidFill>
                  <a:srgbClr val="FFFF00"/>
                </a:solidFill>
                <a:latin typeface="Helvetica" charset="0"/>
              </a:rPr>
            </a:br>
            <a:r>
              <a:rPr lang="en-US" sz="3300" b="0" i="1">
                <a:solidFill>
                  <a:srgbClr val="66FFFF"/>
                </a:solidFill>
                <a:latin typeface="Helvetica" charset="0"/>
              </a:rPr>
              <a:t>- Staged Management Technique -</a:t>
            </a:r>
            <a:endParaRPr lang="en-US" sz="4400" b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25964" name="Line 1037"/>
          <p:cNvSpPr>
            <a:spLocks noChangeShapeType="1"/>
          </p:cNvSpPr>
          <p:nvPr/>
        </p:nvSpPr>
        <p:spPr bwMode="auto">
          <a:xfrm>
            <a:off x="2895600" y="2247900"/>
            <a:ext cx="457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25965" name="Text Box 1038"/>
          <p:cNvSpPr txBox="1">
            <a:spLocks noChangeArrowheads="1"/>
          </p:cNvSpPr>
          <p:nvPr/>
        </p:nvSpPr>
        <p:spPr bwMode="auto">
          <a:xfrm>
            <a:off x="3379788" y="1981200"/>
            <a:ext cx="389251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400" b="0">
                <a:solidFill>
                  <a:srgbClr val="FFFFFF"/>
                </a:solidFill>
                <a:latin typeface="Helvetica" charset="0"/>
              </a:rPr>
              <a:t>Prosthetic insertion</a:t>
            </a:r>
          </a:p>
        </p:txBody>
      </p:sp>
      <p:sp>
        <p:nvSpPr>
          <p:cNvPr id="125966" name="Rectangle 1039"/>
          <p:cNvSpPr>
            <a:spLocks noChangeArrowheads="1"/>
          </p:cNvSpPr>
          <p:nvPr/>
        </p:nvSpPr>
        <p:spPr bwMode="auto">
          <a:xfrm>
            <a:off x="381000" y="1828800"/>
            <a:ext cx="2514600" cy="838200"/>
          </a:xfrm>
          <a:prstGeom prst="rect">
            <a:avLst/>
          </a:prstGeom>
          <a:solidFill>
            <a:srgbClr val="4D4D4D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25967" name="Rectangle 1040"/>
          <p:cNvSpPr>
            <a:spLocks noChangeArrowheads="1"/>
          </p:cNvSpPr>
          <p:nvPr/>
        </p:nvSpPr>
        <p:spPr bwMode="auto">
          <a:xfrm>
            <a:off x="533400" y="1905000"/>
            <a:ext cx="2016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0">
                <a:solidFill>
                  <a:srgbClr val="FFFFCC"/>
                </a:solidFill>
                <a:latin typeface="Helvetica" charset="0"/>
              </a:rPr>
              <a:t>Stage 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177800"/>
            <a:ext cx="4486275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88900" y="114300"/>
            <a:ext cx="8966200" cy="9525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charset="0"/>
              </a:rPr>
              <a:t>Multiple Methods for Coverage</a:t>
            </a:r>
          </a:p>
        </p:txBody>
      </p:sp>
      <p:sp>
        <p:nvSpPr>
          <p:cNvPr id="126978" name="Line 4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6979" name="Picture 15" descr="IMG_066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752600"/>
            <a:ext cx="2641600" cy="1981200"/>
          </a:xfrm>
        </p:spPr>
      </p:pic>
      <p:pic>
        <p:nvPicPr>
          <p:cNvPr id="126980" name="Picture 17" descr="openabdomvac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4191000"/>
            <a:ext cx="2641600" cy="1981200"/>
          </a:xfrm>
        </p:spPr>
      </p:pic>
      <p:pic>
        <p:nvPicPr>
          <p:cNvPr id="126981" name="Picture 20" descr="patc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28800"/>
            <a:ext cx="1947863" cy="1981200"/>
          </a:xfrm>
        </p:spPr>
      </p:pic>
      <p:pic>
        <p:nvPicPr>
          <p:cNvPr id="126982" name="Picture 21" descr="allode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89113"/>
            <a:ext cx="25876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23" descr="gorete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4267200"/>
            <a:ext cx="3044825" cy="1981200"/>
          </a:xfrm>
        </p:spPr>
      </p:pic>
      <p:sp>
        <p:nvSpPr>
          <p:cNvPr id="126984" name="Rectangle 26"/>
          <p:cNvSpPr>
            <a:spLocks noChangeArrowheads="1"/>
          </p:cNvSpPr>
          <p:nvPr/>
        </p:nvSpPr>
        <p:spPr bwMode="auto">
          <a:xfrm>
            <a:off x="4800600" y="4343400"/>
            <a:ext cx="86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6985" name="Rectangle 27"/>
          <p:cNvSpPr>
            <a:spLocks noChangeArrowheads="1"/>
          </p:cNvSpPr>
          <p:nvPr/>
        </p:nvSpPr>
        <p:spPr bwMode="auto">
          <a:xfrm>
            <a:off x="5029200" y="4648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6986" name="Rectangle 28"/>
          <p:cNvSpPr>
            <a:spLocks noChangeArrowheads="1"/>
          </p:cNvSpPr>
          <p:nvPr/>
        </p:nvSpPr>
        <p:spPr bwMode="auto">
          <a:xfrm>
            <a:off x="609600" y="44196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6987" name="Rectangle 29"/>
          <p:cNvSpPr>
            <a:spLocks noChangeArrowheads="1"/>
          </p:cNvSpPr>
          <p:nvPr/>
        </p:nvSpPr>
        <p:spPr bwMode="auto">
          <a:xfrm>
            <a:off x="3505200" y="7924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26988" name="Picture 30" descr="openabmes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22098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26" descr="1                                                              0001A1C9Nancy's Mac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9425"/>
            <a:ext cx="883920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xhibit">
    <a:dk1>
      <a:sysClr val="windowText" lastClr="000000"/>
    </a:dk1>
    <a:lt1>
      <a:sysClr val="window" lastClr="FFFFFF"/>
    </a:lt1>
    <a:dk2>
      <a:srgbClr val="1C3264"/>
    </a:dk2>
    <a:lt2>
      <a:srgbClr val="CCCCCC"/>
    </a:lt2>
    <a:accent1>
      <a:srgbClr val="3399FF"/>
    </a:accent1>
    <a:accent2>
      <a:srgbClr val="69FFFF"/>
    </a:accent2>
    <a:accent3>
      <a:srgbClr val="CCFF33"/>
    </a:accent3>
    <a:accent4>
      <a:srgbClr val="3333FF"/>
    </a:accent4>
    <a:accent5>
      <a:srgbClr val="9933FF"/>
    </a:accent5>
    <a:accent6>
      <a:srgbClr val="FF33FF"/>
    </a:accent6>
    <a:hlink>
      <a:srgbClr val="6699FF"/>
    </a:hlink>
    <a:folHlink>
      <a:srgbClr val="9999CC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3679</TotalTime>
  <Words>1245</Words>
  <Application>Microsoft Macintosh PowerPoint</Application>
  <PresentationFormat>On-screen Show (4:3)</PresentationFormat>
  <Paragraphs>452</Paragraphs>
  <Slides>70</Slides>
  <Notes>38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Black</vt:lpstr>
      <vt:lpstr>Chart</vt:lpstr>
      <vt:lpstr>Excel.Chart.8</vt:lpstr>
      <vt:lpstr>PowerPoint Presentation</vt:lpstr>
      <vt:lpstr>PowerPoint Presentation</vt:lpstr>
      <vt:lpstr>PowerPoint Presentation</vt:lpstr>
      <vt:lpstr>Etiology of Defect</vt:lpstr>
      <vt:lpstr>PowerPoint Presentation</vt:lpstr>
      <vt:lpstr>PowerPoint Presentation</vt:lpstr>
      <vt:lpstr>PowerPoint Presentation</vt:lpstr>
      <vt:lpstr>Multiple Methods for Coverage</vt:lpstr>
      <vt:lpstr>PowerPoint Presentation</vt:lpstr>
      <vt:lpstr>Acute Coverage Recommendations - Plastic -</vt:lpstr>
      <vt:lpstr>PowerPoint Presentation</vt:lpstr>
      <vt:lpstr>PowerPoint Presentation</vt:lpstr>
      <vt:lpstr>Fate of Marlex</vt:lpstr>
      <vt:lpstr>PPM Use in Emergency Setting - Summary of 14 Reports -</vt:lpstr>
      <vt:lpstr>PowerPoint Presentation</vt:lpstr>
      <vt:lpstr>Acute Coverage Recommendations - Absorbable -</vt:lpstr>
      <vt:lpstr>PowerPoint Presentation</vt:lpstr>
      <vt:lpstr>Vacuum Assisted</vt:lpstr>
      <vt:lpstr>Delayed Fascial Closure - negative pressure -</vt:lpstr>
      <vt:lpstr>Delayed Fascial Closure - negative pressure -</vt:lpstr>
      <vt:lpstr>PowerPoint Presentation</vt:lpstr>
      <vt:lpstr>Patient Population - April 2003 to July 2007 -</vt:lpstr>
      <vt:lpstr>Outcomes</vt:lpstr>
      <vt:lpstr>GI Tract Fistulae</vt:lpstr>
      <vt:lpstr>Summary</vt:lpstr>
      <vt:lpstr>Summary</vt:lpstr>
      <vt:lpstr>Vac/Mesh Abdominal Closure - delayed fascial closure -</vt:lpstr>
      <vt:lpstr>Vac/Mesh Abdominal Closure - 1 year follow up-</vt:lpstr>
      <vt:lpstr>PowerPoint Presentation</vt:lpstr>
      <vt:lpstr>PowerPoint Presentation</vt:lpstr>
      <vt:lpstr>PowerPoint Presentation</vt:lpstr>
      <vt:lpstr>PowerPoint Presentation</vt:lpstr>
      <vt:lpstr>Timing of Wound Coverage and Fistulae</vt:lpstr>
      <vt:lpstr>PowerPoint Presentation</vt:lpstr>
      <vt:lpstr>Timing of Fistula Development in the Open Abdomen</vt:lpstr>
      <vt:lpstr>PowerPoint Presentation</vt:lpstr>
      <vt:lpstr>Wound VAC- “Floating Stoma”</vt:lpstr>
      <vt:lpstr>PowerPoint Presentation</vt:lpstr>
      <vt:lpstr>Reconstructive Techniques</vt:lpstr>
      <vt:lpstr>Single Stage Components Repair - 26 patients -</vt:lpstr>
      <vt:lpstr>Components + Dermal Allograft - 16 patients -</vt:lpstr>
      <vt:lpstr>PowerPoint Presentation</vt:lpstr>
      <vt:lpstr>Extreme Variability</vt:lpstr>
      <vt:lpstr>The gazelle doesn’t have to be as fast as the cheetah, it only has to be faster than the slowest gazelle.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Timing of Reconstruction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Timing of Reconstruction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utmemphis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NPearson</dc:creator>
  <cp:lastModifiedBy>Martin Croce</cp:lastModifiedBy>
  <cp:revision>125</cp:revision>
  <cp:lastPrinted>2002-07-25T18:44:12Z</cp:lastPrinted>
  <dcterms:created xsi:type="dcterms:W3CDTF">2002-07-22T17:16:41Z</dcterms:created>
  <dcterms:modified xsi:type="dcterms:W3CDTF">2015-02-05T03:52:10Z</dcterms:modified>
</cp:coreProperties>
</file>