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emf" ContentType="image/x-emf"/>
  <Default Extension="rels" ContentType="application/vnd.openxmlformats-package.relationships+xml"/>
  <Default Extension="xlsm" ContentType="application/vnd.ms-excel.sheet.macroEnabled.12"/>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embeddings/oleObject1.bin" ContentType="application/vnd.openxmlformats-officedocument.oleObject"/>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Lst>
  <p:notesMasterIdLst>
    <p:notesMasterId r:id="rId75"/>
  </p:notesMasterIdLst>
  <p:sldIdLst>
    <p:sldId id="586" r:id="rId2"/>
    <p:sldId id="587" r:id="rId3"/>
    <p:sldId id="588" r:id="rId4"/>
    <p:sldId id="481" r:id="rId5"/>
    <p:sldId id="482" r:id="rId6"/>
    <p:sldId id="483" r:id="rId7"/>
    <p:sldId id="484" r:id="rId8"/>
    <p:sldId id="486" r:id="rId9"/>
    <p:sldId id="539" r:id="rId10"/>
    <p:sldId id="488" r:id="rId11"/>
    <p:sldId id="540" r:id="rId12"/>
    <p:sldId id="542" r:id="rId13"/>
    <p:sldId id="543" r:id="rId14"/>
    <p:sldId id="563" r:id="rId15"/>
    <p:sldId id="545" r:id="rId16"/>
    <p:sldId id="546" r:id="rId17"/>
    <p:sldId id="564" r:id="rId18"/>
    <p:sldId id="382" r:id="rId19"/>
    <p:sldId id="448" r:id="rId20"/>
    <p:sldId id="559" r:id="rId21"/>
    <p:sldId id="397" r:id="rId22"/>
    <p:sldId id="560" r:id="rId23"/>
    <p:sldId id="451" r:id="rId24"/>
    <p:sldId id="492" r:id="rId25"/>
    <p:sldId id="547" r:id="rId26"/>
    <p:sldId id="548" r:id="rId27"/>
    <p:sldId id="478" r:id="rId28"/>
    <p:sldId id="474" r:id="rId29"/>
    <p:sldId id="493" r:id="rId30"/>
    <p:sldId id="446" r:id="rId31"/>
    <p:sldId id="495" r:id="rId32"/>
    <p:sldId id="549" r:id="rId33"/>
    <p:sldId id="496" r:id="rId34"/>
    <p:sldId id="497" r:id="rId35"/>
    <p:sldId id="550" r:id="rId36"/>
    <p:sldId id="499" r:id="rId37"/>
    <p:sldId id="500" r:id="rId38"/>
    <p:sldId id="501" r:id="rId39"/>
    <p:sldId id="502" r:id="rId40"/>
    <p:sldId id="503" r:id="rId41"/>
    <p:sldId id="504" r:id="rId42"/>
    <p:sldId id="516" r:id="rId43"/>
    <p:sldId id="517" r:id="rId44"/>
    <p:sldId id="518" r:id="rId45"/>
    <p:sldId id="519" r:id="rId46"/>
    <p:sldId id="520" r:id="rId47"/>
    <p:sldId id="521" r:id="rId48"/>
    <p:sldId id="524" r:id="rId49"/>
    <p:sldId id="525" r:id="rId50"/>
    <p:sldId id="526" r:id="rId51"/>
    <p:sldId id="527" r:id="rId52"/>
    <p:sldId id="529" r:id="rId53"/>
    <p:sldId id="531" r:id="rId54"/>
    <p:sldId id="561" r:id="rId55"/>
    <p:sldId id="537" r:id="rId56"/>
    <p:sldId id="538" r:id="rId57"/>
    <p:sldId id="551" r:id="rId58"/>
    <p:sldId id="555" r:id="rId59"/>
    <p:sldId id="556" r:id="rId60"/>
    <p:sldId id="562" r:id="rId61"/>
    <p:sldId id="566" r:id="rId62"/>
    <p:sldId id="553" r:id="rId63"/>
    <p:sldId id="567" r:id="rId64"/>
    <p:sldId id="568" r:id="rId65"/>
    <p:sldId id="569" r:id="rId66"/>
    <p:sldId id="570" r:id="rId67"/>
    <p:sldId id="571" r:id="rId68"/>
    <p:sldId id="574" r:id="rId69"/>
    <p:sldId id="575" r:id="rId70"/>
    <p:sldId id="576" r:id="rId71"/>
    <p:sldId id="577" r:id="rId72"/>
    <p:sldId id="604" r:id="rId73"/>
    <p:sldId id="605" r:id="rId74"/>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32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32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32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3200" kern="1200">
        <a:solidFill>
          <a:schemeClr val="tx1"/>
        </a:solidFill>
        <a:latin typeface="Arial" charset="0"/>
        <a:ea typeface="ＭＳ Ｐゴシック" charset="0"/>
        <a:cs typeface="ＭＳ Ｐゴシック" charset="0"/>
      </a:defRPr>
    </a:lvl5pPr>
    <a:lvl6pPr marL="2286000" algn="l" defTabSz="457200" rtl="0" eaLnBrk="1" latinLnBrk="0" hangingPunct="1">
      <a:defRPr sz="3200" kern="1200">
        <a:solidFill>
          <a:schemeClr val="tx1"/>
        </a:solidFill>
        <a:latin typeface="Arial" charset="0"/>
        <a:ea typeface="ＭＳ Ｐゴシック" charset="0"/>
        <a:cs typeface="ＭＳ Ｐゴシック" charset="0"/>
      </a:defRPr>
    </a:lvl6pPr>
    <a:lvl7pPr marL="2743200" algn="l" defTabSz="457200" rtl="0" eaLnBrk="1" latinLnBrk="0" hangingPunct="1">
      <a:defRPr sz="3200" kern="1200">
        <a:solidFill>
          <a:schemeClr val="tx1"/>
        </a:solidFill>
        <a:latin typeface="Arial" charset="0"/>
        <a:ea typeface="ＭＳ Ｐゴシック" charset="0"/>
        <a:cs typeface="ＭＳ Ｐゴシック" charset="0"/>
      </a:defRPr>
    </a:lvl7pPr>
    <a:lvl8pPr marL="3200400" algn="l" defTabSz="457200" rtl="0" eaLnBrk="1" latinLnBrk="0" hangingPunct="1">
      <a:defRPr sz="3200" kern="1200">
        <a:solidFill>
          <a:schemeClr val="tx1"/>
        </a:solidFill>
        <a:latin typeface="Arial" charset="0"/>
        <a:ea typeface="ＭＳ Ｐゴシック" charset="0"/>
        <a:cs typeface="ＭＳ Ｐゴシック" charset="0"/>
      </a:defRPr>
    </a:lvl8pPr>
    <a:lvl9pPr marL="3657600" algn="l" defTabSz="457200" rtl="0" eaLnBrk="1" latinLnBrk="0" hangingPunct="1">
      <a:defRPr sz="32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80"/>
    <a:srgbClr val="00FF00"/>
    <a:srgbClr val="FFFF66"/>
    <a:srgbClr val="66FFFF"/>
    <a:srgbClr val="FF8000"/>
    <a:srgbClr val="FF6FCF"/>
    <a:srgbClr val="333333"/>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512" y="-552"/>
      </p:cViewPr>
      <p:guideLst>
        <p:guide orient="horz" pos="2544"/>
        <p:guide pos="4272"/>
      </p:guideLst>
    </p:cSldViewPr>
  </p:slideViewPr>
  <p:outlineViewPr>
    <p:cViewPr>
      <p:scale>
        <a:sx n="33" d="100"/>
        <a:sy n="33" d="100"/>
      </p:scale>
      <p:origin x="0" y="12176"/>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90" d="100"/>
          <a:sy n="90" d="100"/>
        </p:scale>
        <p:origin x="-19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notesMaster" Target="notesMasters/notesMaster1.xml"/><Relationship Id="rId76" Type="http://schemas.openxmlformats.org/officeDocument/2006/relationships/printerSettings" Target="printerSettings/printerSettings1.bin"/><Relationship Id="rId77" Type="http://schemas.openxmlformats.org/officeDocument/2006/relationships/presProps" Target="presProps.xml"/><Relationship Id="rId78" Type="http://schemas.openxmlformats.org/officeDocument/2006/relationships/viewProps" Target="viewProps.xml"/><Relationship Id="rId79" Type="http://schemas.openxmlformats.org/officeDocument/2006/relationships/theme" Target="theme/theme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John\Documents\colon%20injuries\figure.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plotArea>
      <c:layout/>
      <c:lineChart>
        <c:grouping val="standard"/>
        <c:varyColors val="0"/>
        <c:ser>
          <c:idx val="0"/>
          <c:order val="0"/>
          <c:tx>
            <c:strRef>
              <c:f>Sheet1!$A$2</c:f>
              <c:strCache>
                <c:ptCount val="1"/>
                <c:pt idx="0">
                  <c:v>Abscess</c:v>
                </c:pt>
              </c:strCache>
            </c:strRef>
          </c:tx>
          <c:spPr>
            <a:ln w="57150" cmpd="sng"/>
          </c:spPr>
          <c:marker>
            <c:symbol val="none"/>
          </c:marker>
          <c:cat>
            <c:numRef>
              <c:f>Sheet1!$B$1:$D$1</c:f>
              <c:numCache>
                <c:formatCode>General</c:formatCode>
                <c:ptCount val="3"/>
              </c:numCache>
            </c:numRef>
          </c:cat>
          <c:val>
            <c:numRef>
              <c:f>Sheet1!$B$2:$D$2</c:f>
              <c:numCache>
                <c:formatCode>0%</c:formatCode>
                <c:ptCount val="3"/>
                <c:pt idx="0">
                  <c:v>0.37</c:v>
                </c:pt>
                <c:pt idx="1">
                  <c:v>0.27</c:v>
                </c:pt>
              </c:numCache>
            </c:numRef>
          </c:val>
          <c:smooth val="0"/>
        </c:ser>
        <c:ser>
          <c:idx val="1"/>
          <c:order val="1"/>
          <c:tx>
            <c:strRef>
              <c:f>Sheet1!$A$3</c:f>
              <c:strCache>
                <c:ptCount val="1"/>
                <c:pt idx="0">
                  <c:v>Anastomotic Leak</c:v>
                </c:pt>
              </c:strCache>
            </c:strRef>
          </c:tx>
          <c:spPr>
            <a:ln w="57150" cmpd="sng"/>
          </c:spPr>
          <c:marker>
            <c:symbol val="none"/>
          </c:marker>
          <c:cat>
            <c:numRef>
              <c:f>Sheet1!$B$1:$D$1</c:f>
              <c:numCache>
                <c:formatCode>General</c:formatCode>
                <c:ptCount val="3"/>
              </c:numCache>
            </c:numRef>
          </c:cat>
          <c:val>
            <c:numRef>
              <c:f>Sheet1!$B$3:$D$3</c:f>
              <c:numCache>
                <c:formatCode>0%</c:formatCode>
                <c:ptCount val="3"/>
                <c:pt idx="0">
                  <c:v>0.14</c:v>
                </c:pt>
                <c:pt idx="1">
                  <c:v>0.07</c:v>
                </c:pt>
              </c:numCache>
            </c:numRef>
          </c:val>
          <c:smooth val="0"/>
        </c:ser>
        <c:ser>
          <c:idx val="2"/>
          <c:order val="2"/>
          <c:tx>
            <c:strRef>
              <c:f>Sheet1!$A$4</c:f>
              <c:strCache>
                <c:ptCount val="1"/>
                <c:pt idx="0">
                  <c:v>Colon Related Mortality</c:v>
                </c:pt>
              </c:strCache>
            </c:strRef>
          </c:tx>
          <c:spPr>
            <a:ln w="57150" cmpd="sng"/>
          </c:spPr>
          <c:marker>
            <c:symbol val="none"/>
          </c:marker>
          <c:cat>
            <c:numRef>
              <c:f>Sheet1!$B$1:$D$1</c:f>
              <c:numCache>
                <c:formatCode>General</c:formatCode>
                <c:ptCount val="3"/>
              </c:numCache>
            </c:numRef>
          </c:cat>
          <c:val>
            <c:numRef>
              <c:f>Sheet1!$B$4:$D$4</c:f>
              <c:numCache>
                <c:formatCode>0%</c:formatCode>
                <c:ptCount val="3"/>
                <c:pt idx="0">
                  <c:v>0.12</c:v>
                </c:pt>
                <c:pt idx="1">
                  <c:v>0.05</c:v>
                </c:pt>
              </c:numCache>
            </c:numRef>
          </c:val>
          <c:smooth val="0"/>
        </c:ser>
        <c:dLbls>
          <c:showLegendKey val="0"/>
          <c:showVal val="0"/>
          <c:showCatName val="0"/>
          <c:showSerName val="0"/>
          <c:showPercent val="0"/>
          <c:showBubbleSize val="0"/>
        </c:dLbls>
        <c:marker val="1"/>
        <c:smooth val="0"/>
        <c:axId val="-2095298472"/>
        <c:axId val="-2095760568"/>
      </c:lineChart>
      <c:catAx>
        <c:axId val="-2095298472"/>
        <c:scaling>
          <c:orientation val="minMax"/>
        </c:scaling>
        <c:delete val="0"/>
        <c:axPos val="b"/>
        <c:numFmt formatCode="General" sourceLinked="1"/>
        <c:majorTickMark val="out"/>
        <c:minorTickMark val="none"/>
        <c:tickLblPos val="nextTo"/>
        <c:crossAx val="-2095760568"/>
        <c:crossesAt val="0.0"/>
        <c:auto val="1"/>
        <c:lblAlgn val="ctr"/>
        <c:lblOffset val="100"/>
        <c:noMultiLvlLbl val="0"/>
      </c:catAx>
      <c:valAx>
        <c:axId val="-2095760568"/>
        <c:scaling>
          <c:orientation val="minMax"/>
          <c:max val="0.5"/>
          <c:min val="0.0"/>
        </c:scaling>
        <c:delete val="0"/>
        <c:axPos val="l"/>
        <c:majorGridlines>
          <c:spPr>
            <a:ln>
              <a:noFill/>
            </a:ln>
          </c:spPr>
        </c:majorGridlines>
        <c:numFmt formatCode="0%" sourceLinked="1"/>
        <c:majorTickMark val="out"/>
        <c:minorTickMark val="none"/>
        <c:tickLblPos val="nextTo"/>
        <c:crossAx val="-2095298472"/>
        <c:crosses val="autoZero"/>
        <c:crossBetween val="between"/>
        <c:majorUnit val="0.1"/>
        <c:minorUnit val="0.01"/>
      </c:valAx>
    </c:plotArea>
    <c:plotVisOnly val="1"/>
    <c:dispBlanksAs val="gap"/>
    <c:showDLblsOverMax val="0"/>
  </c:chart>
  <c:txPr>
    <a:bodyPr/>
    <a:lstStyle/>
    <a:p>
      <a:pPr>
        <a:defRPr sz="2400">
          <a:latin typeface="Arial" pitchFamily="34" charset="0"/>
          <a:cs typeface="Arial"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02351313969571"/>
          <c:y val="0.0463215258855586"/>
          <c:w val="0.882434301521438"/>
          <c:h val="0.904632152588556"/>
        </c:manualLayout>
      </c:layout>
      <c:lineChart>
        <c:grouping val="standard"/>
        <c:varyColors val="0"/>
        <c:ser>
          <c:idx val="0"/>
          <c:order val="0"/>
          <c:tx>
            <c:strRef>
              <c:f>Sheet1!$B$1</c:f>
              <c:strCache>
                <c:ptCount val="1"/>
                <c:pt idx="0">
                  <c:v>Series 1</c:v>
                </c:pt>
              </c:strCache>
            </c:strRef>
          </c:tx>
          <c:spPr>
            <a:ln w="25386">
              <a:solidFill>
                <a:srgbClr val="3366FF"/>
              </a:solidFill>
              <a:prstDash val="solid"/>
            </a:ln>
          </c:spPr>
          <c:marker>
            <c:symbol val="none"/>
          </c:marker>
          <c:cat>
            <c:numRef>
              <c:f>Sheet1!$A$2:$A$4</c:f>
              <c:numCache>
                <c:formatCode>General</c:formatCode>
                <c:ptCount val="3"/>
              </c:numCache>
            </c:numRef>
          </c:cat>
          <c:val>
            <c:numRef>
              <c:f>Sheet1!$B$2:$B$4</c:f>
              <c:numCache>
                <c:formatCode>0%</c:formatCode>
                <c:ptCount val="3"/>
                <c:pt idx="0">
                  <c:v>0.37</c:v>
                </c:pt>
                <c:pt idx="1">
                  <c:v>0.27</c:v>
                </c:pt>
                <c:pt idx="2">
                  <c:v>0.17</c:v>
                </c:pt>
              </c:numCache>
            </c:numRef>
          </c:val>
          <c:smooth val="0"/>
        </c:ser>
        <c:ser>
          <c:idx val="1"/>
          <c:order val="1"/>
          <c:tx>
            <c:strRef>
              <c:f>Sheet1!$C$1</c:f>
              <c:strCache>
                <c:ptCount val="1"/>
                <c:pt idx="0">
                  <c:v>Series 2</c:v>
                </c:pt>
              </c:strCache>
            </c:strRef>
          </c:tx>
          <c:spPr>
            <a:ln w="25386">
              <a:solidFill>
                <a:srgbClr val="1FB714"/>
              </a:solidFill>
              <a:prstDash val="solid"/>
            </a:ln>
          </c:spPr>
          <c:marker>
            <c:symbol val="none"/>
          </c:marker>
          <c:cat>
            <c:numRef>
              <c:f>Sheet1!$A$2:$A$4</c:f>
              <c:numCache>
                <c:formatCode>General</c:formatCode>
                <c:ptCount val="3"/>
              </c:numCache>
            </c:numRef>
          </c:cat>
          <c:val>
            <c:numRef>
              <c:f>Sheet1!$C$2:$C$4</c:f>
              <c:numCache>
                <c:formatCode>0%</c:formatCode>
                <c:ptCount val="3"/>
                <c:pt idx="0">
                  <c:v>0.14</c:v>
                </c:pt>
                <c:pt idx="1">
                  <c:v>0.07</c:v>
                </c:pt>
                <c:pt idx="2">
                  <c:v>0.05</c:v>
                </c:pt>
              </c:numCache>
            </c:numRef>
          </c:val>
          <c:smooth val="0"/>
        </c:ser>
        <c:ser>
          <c:idx val="2"/>
          <c:order val="2"/>
          <c:tx>
            <c:strRef>
              <c:f>Sheet1!$D$1</c:f>
              <c:strCache>
                <c:ptCount val="1"/>
                <c:pt idx="0">
                  <c:v>Series 3</c:v>
                </c:pt>
              </c:strCache>
            </c:strRef>
          </c:tx>
          <c:spPr>
            <a:ln w="25386">
              <a:solidFill>
                <a:srgbClr val="A2BD90"/>
              </a:solidFill>
              <a:prstDash val="solid"/>
            </a:ln>
          </c:spPr>
          <c:marker>
            <c:symbol val="none"/>
          </c:marker>
          <c:cat>
            <c:numRef>
              <c:f>Sheet1!$A$2:$A$4</c:f>
              <c:numCache>
                <c:formatCode>General</c:formatCode>
                <c:ptCount val="3"/>
              </c:numCache>
            </c:numRef>
          </c:cat>
          <c:val>
            <c:numRef>
              <c:f>Sheet1!$D$2:$D$4</c:f>
              <c:numCache>
                <c:formatCode>0%</c:formatCode>
                <c:ptCount val="3"/>
                <c:pt idx="0">
                  <c:v>0.12</c:v>
                </c:pt>
                <c:pt idx="1">
                  <c:v>0.05</c:v>
                </c:pt>
                <c:pt idx="2">
                  <c:v>0.01</c:v>
                </c:pt>
              </c:numCache>
            </c:numRef>
          </c:val>
          <c:smooth val="0"/>
        </c:ser>
        <c:dLbls>
          <c:showLegendKey val="0"/>
          <c:showVal val="0"/>
          <c:showCatName val="0"/>
          <c:showSerName val="0"/>
          <c:showPercent val="0"/>
          <c:showBubbleSize val="0"/>
        </c:dLbls>
        <c:marker val="1"/>
        <c:smooth val="0"/>
        <c:axId val="2141754440"/>
        <c:axId val="-2091966936"/>
      </c:lineChart>
      <c:catAx>
        <c:axId val="2141754440"/>
        <c:scaling>
          <c:orientation val="minMax"/>
        </c:scaling>
        <c:delete val="0"/>
        <c:axPos val="b"/>
        <c:numFmt formatCode="General" sourceLinked="1"/>
        <c:majorTickMark val="out"/>
        <c:minorTickMark val="none"/>
        <c:tickLblPos val="nextTo"/>
        <c:spPr>
          <a:ln w="3173">
            <a:solidFill>
              <a:srgbClr val="FFFFFF"/>
            </a:solidFill>
            <a:prstDash val="solid"/>
          </a:ln>
        </c:spPr>
        <c:crossAx val="-2091966936"/>
        <c:crosses val="autoZero"/>
        <c:auto val="1"/>
        <c:lblAlgn val="ctr"/>
        <c:lblOffset val="100"/>
        <c:noMultiLvlLbl val="0"/>
      </c:catAx>
      <c:valAx>
        <c:axId val="-2091966936"/>
        <c:scaling>
          <c:orientation val="minMax"/>
          <c:max val="0.5"/>
        </c:scaling>
        <c:delete val="0"/>
        <c:axPos val="l"/>
        <c:numFmt formatCode="0%" sourceLinked="1"/>
        <c:majorTickMark val="out"/>
        <c:minorTickMark val="none"/>
        <c:tickLblPos val="nextTo"/>
        <c:spPr>
          <a:ln w="3173">
            <a:solidFill>
              <a:srgbClr val="FFFFFF"/>
            </a:solidFill>
            <a:prstDash val="solid"/>
          </a:ln>
        </c:spPr>
        <c:txPr>
          <a:bodyPr/>
          <a:lstStyle/>
          <a:p>
            <a:pPr>
              <a:defRPr sz="2394"/>
            </a:pPr>
            <a:endParaRPr lang="en-US"/>
          </a:p>
        </c:txPr>
        <c:crossAx val="2141754440"/>
        <c:crosses val="autoZero"/>
        <c:crossBetween val="between"/>
        <c:majorUnit val="0.1"/>
      </c:valAx>
      <c:spPr>
        <a:noFill/>
        <a:ln w="25391">
          <a:noFill/>
        </a:ln>
      </c:spPr>
    </c:plotArea>
    <c:plotVisOnly val="1"/>
    <c:dispBlanksAs val="gap"/>
    <c:showDLblsOverMax val="0"/>
  </c:chart>
  <c:spPr>
    <a:noFill/>
    <a:ln>
      <a:noFill/>
    </a:ln>
  </c:spPr>
  <c:txPr>
    <a:bodyPr/>
    <a:lstStyle/>
    <a:p>
      <a:pPr>
        <a:defRPr sz="1794"/>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905277401894"/>
          <c:y val="0.0583333333333333"/>
          <c:w val="0.772954740073936"/>
          <c:h val="0.819174757281553"/>
        </c:manualLayout>
      </c:layout>
      <c:barChart>
        <c:barDir val="col"/>
        <c:grouping val="clustered"/>
        <c:varyColors val="0"/>
        <c:ser>
          <c:idx val="0"/>
          <c:order val="0"/>
          <c:tx>
            <c:strRef>
              <c:f>Sheet1!$B$1</c:f>
              <c:strCache>
                <c:ptCount val="1"/>
                <c:pt idx="0">
                  <c:v>Abscess</c:v>
                </c:pt>
              </c:strCache>
            </c:strRef>
          </c:tx>
          <c:spPr>
            <a:solidFill>
              <a:srgbClr val="3366CC"/>
            </a:solidFill>
            <a:ln w="25365">
              <a:noFill/>
            </a:ln>
          </c:spPr>
          <c:invertIfNegative val="0"/>
          <c:cat>
            <c:numRef>
              <c:f>Sheet1!$A$2:$A$5</c:f>
              <c:numCache>
                <c:formatCode>General</c:formatCode>
                <c:ptCount val="4"/>
              </c:numCache>
            </c:numRef>
          </c:cat>
          <c:val>
            <c:numRef>
              <c:f>Sheet1!$B$2:$B$5</c:f>
              <c:numCache>
                <c:formatCode>0%</c:formatCode>
                <c:ptCount val="4"/>
                <c:pt idx="0">
                  <c:v>0.19</c:v>
                </c:pt>
                <c:pt idx="1">
                  <c:v>0.12</c:v>
                </c:pt>
                <c:pt idx="2">
                  <c:v>0.18</c:v>
                </c:pt>
                <c:pt idx="3">
                  <c:v>0.14</c:v>
                </c:pt>
              </c:numCache>
            </c:numRef>
          </c:val>
        </c:ser>
        <c:ser>
          <c:idx val="1"/>
          <c:order val="1"/>
          <c:tx>
            <c:strRef>
              <c:f>Sheet1!$C$1</c:f>
              <c:strCache>
                <c:ptCount val="1"/>
                <c:pt idx="0">
                  <c:v>Suture Line Failure</c:v>
                </c:pt>
              </c:strCache>
            </c:strRef>
          </c:tx>
          <c:spPr>
            <a:solidFill>
              <a:srgbClr val="00B000"/>
            </a:solidFill>
            <a:ln w="25365">
              <a:noFill/>
            </a:ln>
          </c:spPr>
          <c:invertIfNegative val="0"/>
          <c:cat>
            <c:numRef>
              <c:f>Sheet1!$A$2:$A$5</c:f>
              <c:numCache>
                <c:formatCode>General</c:formatCode>
                <c:ptCount val="4"/>
              </c:numCache>
            </c:numRef>
          </c:cat>
          <c:val>
            <c:numRef>
              <c:f>Sheet1!$C$2:$C$5</c:f>
              <c:numCache>
                <c:formatCode>0%</c:formatCode>
                <c:ptCount val="4"/>
                <c:pt idx="0">
                  <c:v>0.04</c:v>
                </c:pt>
                <c:pt idx="1">
                  <c:v>0.01</c:v>
                </c:pt>
                <c:pt idx="2">
                  <c:v>0.05</c:v>
                </c:pt>
                <c:pt idx="3">
                  <c:v>0.03</c:v>
                </c:pt>
              </c:numCache>
            </c:numRef>
          </c:val>
        </c:ser>
        <c:ser>
          <c:idx val="2"/>
          <c:order val="2"/>
          <c:tx>
            <c:strRef>
              <c:f>Sheet1!$D$1</c:f>
              <c:strCache>
                <c:ptCount val="1"/>
                <c:pt idx="0">
                  <c:v>Mortality</c:v>
                </c:pt>
              </c:strCache>
            </c:strRef>
          </c:tx>
          <c:spPr>
            <a:solidFill>
              <a:srgbClr val="AAAACA"/>
            </a:solidFill>
            <a:ln w="25365">
              <a:noFill/>
            </a:ln>
          </c:spPr>
          <c:invertIfNegative val="0"/>
          <c:cat>
            <c:numRef>
              <c:f>Sheet1!$A$2:$A$5</c:f>
              <c:numCache>
                <c:formatCode>General</c:formatCode>
                <c:ptCount val="4"/>
              </c:numCache>
            </c:numRef>
          </c:cat>
          <c:val>
            <c:numRef>
              <c:f>Sheet1!$D$2:$D$5</c:f>
              <c:numCache>
                <c:formatCode>0%</c:formatCode>
                <c:ptCount val="4"/>
                <c:pt idx="0">
                  <c:v>0.01</c:v>
                </c:pt>
                <c:pt idx="1">
                  <c:v>0.01</c:v>
                </c:pt>
                <c:pt idx="2">
                  <c:v>0.01</c:v>
                </c:pt>
                <c:pt idx="3">
                  <c:v>0.03</c:v>
                </c:pt>
              </c:numCache>
            </c:numRef>
          </c:val>
        </c:ser>
        <c:dLbls>
          <c:showLegendKey val="0"/>
          <c:showVal val="0"/>
          <c:showCatName val="0"/>
          <c:showSerName val="0"/>
          <c:showPercent val="0"/>
          <c:showBubbleSize val="0"/>
        </c:dLbls>
        <c:gapWidth val="150"/>
        <c:axId val="-2055914680"/>
        <c:axId val="2141320760"/>
      </c:barChart>
      <c:catAx>
        <c:axId val="-2055914680"/>
        <c:scaling>
          <c:orientation val="minMax"/>
        </c:scaling>
        <c:delete val="0"/>
        <c:axPos val="b"/>
        <c:numFmt formatCode="General" sourceLinked="1"/>
        <c:majorTickMark val="out"/>
        <c:minorTickMark val="none"/>
        <c:tickLblPos val="nextTo"/>
        <c:spPr>
          <a:ln w="3171">
            <a:solidFill>
              <a:srgbClr val="FFFFFF"/>
            </a:solidFill>
            <a:prstDash val="solid"/>
          </a:ln>
        </c:spPr>
        <c:txPr>
          <a:bodyPr rot="0" vert="horz"/>
          <a:lstStyle/>
          <a:p>
            <a:pPr>
              <a:defRPr sz="3173" b="0" i="0" u="none" strike="noStrike" baseline="0">
                <a:solidFill>
                  <a:srgbClr val="FFFFFF"/>
                </a:solidFill>
                <a:latin typeface="Arial"/>
                <a:ea typeface="Arial"/>
                <a:cs typeface="Arial"/>
              </a:defRPr>
            </a:pPr>
            <a:endParaRPr lang="en-US"/>
          </a:p>
        </c:txPr>
        <c:crossAx val="2141320760"/>
        <c:crosses val="autoZero"/>
        <c:auto val="1"/>
        <c:lblAlgn val="ctr"/>
        <c:lblOffset val="100"/>
        <c:noMultiLvlLbl val="0"/>
      </c:catAx>
      <c:valAx>
        <c:axId val="2141320760"/>
        <c:scaling>
          <c:orientation val="minMax"/>
          <c:min val="0.0"/>
        </c:scaling>
        <c:delete val="0"/>
        <c:axPos val="l"/>
        <c:numFmt formatCode="0%" sourceLinked="1"/>
        <c:majorTickMark val="out"/>
        <c:minorTickMark val="none"/>
        <c:tickLblPos val="nextTo"/>
        <c:spPr>
          <a:ln w="3171">
            <a:solidFill>
              <a:srgbClr val="FFFFFF"/>
            </a:solidFill>
            <a:prstDash val="solid"/>
          </a:ln>
        </c:spPr>
        <c:txPr>
          <a:bodyPr rot="0" vert="horz"/>
          <a:lstStyle/>
          <a:p>
            <a:pPr>
              <a:defRPr sz="2398" b="0" i="0" u="none" strike="noStrike" baseline="0">
                <a:solidFill>
                  <a:srgbClr val="FFFFFF"/>
                </a:solidFill>
                <a:latin typeface="Arial"/>
                <a:ea typeface="Arial"/>
                <a:cs typeface="Arial"/>
              </a:defRPr>
            </a:pPr>
            <a:endParaRPr lang="en-US"/>
          </a:p>
        </c:txPr>
        <c:crossAx val="-2055914680"/>
        <c:crosses val="autoZero"/>
        <c:crossBetween val="between"/>
        <c:majorUnit val="0.04"/>
        <c:minorUnit val="0.004"/>
      </c:valAx>
      <c:spPr>
        <a:noFill/>
        <a:ln w="25382">
          <a:noFill/>
        </a:ln>
      </c:spPr>
    </c:plotArea>
    <c:plotVisOnly val="1"/>
    <c:dispBlanksAs val="gap"/>
    <c:showDLblsOverMax val="0"/>
  </c:chart>
  <c:spPr>
    <a:noFill/>
    <a:ln>
      <a:noFill/>
    </a:ln>
  </c:spPr>
  <c:txPr>
    <a:bodyPr/>
    <a:lstStyle/>
    <a:p>
      <a:pPr>
        <a:defRPr sz="3173" b="0" i="0" u="none" strike="noStrike" baseline="0">
          <a:solidFill>
            <a:srgbClr val="FFFFFF"/>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6" charset="0"/>
                <a:ea typeface="+mn-ea"/>
                <a:cs typeface="+mn-cs"/>
              </a:defRPr>
            </a:lvl1pPr>
          </a:lstStyle>
          <a:p>
            <a:pPr>
              <a:defRPr/>
            </a:pPr>
            <a:endParaRPr lang="en-US"/>
          </a:p>
        </p:txBody>
      </p:sp>
      <p:sp>
        <p:nvSpPr>
          <p:cNvPr id="286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6" charset="0"/>
                <a:ea typeface="+mn-ea"/>
                <a:cs typeface="+mn-cs"/>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6" charset="0"/>
                <a:ea typeface="+mn-ea"/>
                <a:cs typeface="+mn-cs"/>
              </a:defRPr>
            </a:lvl1pPr>
          </a:lstStyle>
          <a:p>
            <a:pPr>
              <a:defRPr/>
            </a:pPr>
            <a:endParaRPr lang="en-US"/>
          </a:p>
        </p:txBody>
      </p:sp>
      <p:sp>
        <p:nvSpPr>
          <p:cNvPr id="286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F3580E6-D635-C04E-BB5C-5291C8070BC1}" type="slidenum">
              <a:rPr lang="en-US"/>
              <a:pPr>
                <a:defRPr/>
              </a:pPr>
              <a:t>‹#›</a:t>
            </a:fld>
            <a:endParaRPr lang="en-US"/>
          </a:p>
        </p:txBody>
      </p:sp>
    </p:spTree>
    <p:extLst>
      <p:ext uri="{BB962C8B-B14F-4D97-AF65-F5344CB8AC3E}">
        <p14:creationId xmlns:p14="http://schemas.microsoft.com/office/powerpoint/2010/main" val="1799656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ヒラギノ角ゴ Pro W3" pitchFamily="-108" charset="-128"/>
        <a:cs typeface="ヒラギノ角ゴ Pro W3" charset="0"/>
      </a:defRPr>
    </a:lvl3pPr>
    <a:lvl4pPr marL="1371600" algn="l" rtl="0" eaLnBrk="0" fontAlgn="base" hangingPunct="0">
      <a:spcBef>
        <a:spcPct val="30000"/>
      </a:spcBef>
      <a:spcAft>
        <a:spcPct val="0"/>
      </a:spcAft>
      <a:defRPr sz="1200" kern="1200">
        <a:solidFill>
          <a:schemeClr val="tx1"/>
        </a:solidFill>
        <a:latin typeface="Times" charset="0"/>
        <a:ea typeface="ヒラギノ角ゴ Pro W3" pitchFamily="-108"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Times" charset="0"/>
        <a:ea typeface="ヒラギノ角ゴ Pro W3" pitchFamily="-108"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p:cNvSpPr>
          <p:nvPr>
            <p:ph type="sldImg"/>
          </p:nvPr>
        </p:nvSpPr>
        <p:spPr>
          <a:ln/>
        </p:spPr>
      </p:sp>
      <p:sp>
        <p:nvSpPr>
          <p:cNvPr id="157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157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fld id="{7152E15C-6F9F-D241-AA86-F7C8FEF08124}" type="slidenum">
              <a:rPr lang="en-US" sz="1200"/>
              <a:pPr/>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fld id="{145C84D8-3C2B-7044-881E-EB713C0060C5}" type="slidenum">
              <a:rPr lang="en-US" sz="1200"/>
              <a:pPr/>
              <a:t>31</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481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fld id="{2E148334-B5F8-1249-B0D5-09D820B1D300}" type="slidenum">
              <a:rPr lang="en-US" sz="1200"/>
              <a:pPr/>
              <a:t>32</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ln/>
        </p:spPr>
      </p:sp>
      <p:sp>
        <p:nvSpPr>
          <p:cNvPr id="542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fld id="{AC3AC74E-70F8-B645-B9BA-20F052D4AF7E}" type="slidenum">
              <a:rPr lang="en-US" sz="1200"/>
              <a:pPr/>
              <a:t>37</a:t>
            </a:fld>
            <a:endParaRPr lang="en-US" sz="1200"/>
          </a:p>
        </p:txBody>
      </p:sp>
      <p:sp>
        <p:nvSpPr>
          <p:cNvPr id="56322" name="Rectangle 2"/>
          <p:cNvSpPr>
            <a:spLocks noGrp="1" noRot="1" noChangeAspect="1" noChangeArrowheads="1" noTextEdit="1"/>
          </p:cNvSpPr>
          <p:nvPr>
            <p:ph type="sldImg"/>
          </p:nvPr>
        </p:nvSpPr>
        <p:spPr>
          <a:solidFill>
            <a:srgbClr val="FFFFFF"/>
          </a:solidFill>
          <a:ln/>
        </p:spPr>
      </p:sp>
      <p:sp>
        <p:nvSpPr>
          <p:cNvPr id="563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fld id="{1F18E08D-F1FC-6F4E-BC00-F26968499426}" type="slidenum">
              <a:rPr lang="en-US" sz="1200"/>
              <a:pPr/>
              <a:t>38</a:t>
            </a:fld>
            <a:endParaRPr lang="en-US" sz="1200"/>
          </a:p>
        </p:txBody>
      </p:sp>
      <p:sp>
        <p:nvSpPr>
          <p:cNvPr id="58370" name="Rectangle 2"/>
          <p:cNvSpPr>
            <a:spLocks noGrp="1" noRot="1" noChangeAspect="1" noChangeArrowheads="1" noTextEdit="1"/>
          </p:cNvSpPr>
          <p:nvPr>
            <p:ph type="sldImg"/>
          </p:nvPr>
        </p:nvSpPr>
        <p:spPr>
          <a:solidFill>
            <a:srgbClr val="FFFFFF"/>
          </a:solidFill>
          <a:ln/>
        </p:spPr>
      </p:sp>
      <p:sp>
        <p:nvSpPr>
          <p:cNvPr id="583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fld id="{6925E659-4BEA-6640-8233-00F3DF96CA6F}" type="slidenum">
              <a:rPr lang="en-US" sz="1200"/>
              <a:pPr/>
              <a:t>39</a:t>
            </a:fld>
            <a:endParaRPr lang="en-US" sz="1200"/>
          </a:p>
        </p:txBody>
      </p:sp>
      <p:sp>
        <p:nvSpPr>
          <p:cNvPr id="60418" name="Rectangle 2"/>
          <p:cNvSpPr>
            <a:spLocks noGrp="1" noRot="1" noChangeAspect="1" noChangeArrowheads="1" noTextEdit="1"/>
          </p:cNvSpPr>
          <p:nvPr>
            <p:ph type="sldImg"/>
          </p:nvPr>
        </p:nvSpPr>
        <p:spPr>
          <a:solidFill>
            <a:srgbClr val="FFFFFF"/>
          </a:solidFill>
          <a:ln/>
        </p:spPr>
      </p:sp>
      <p:sp>
        <p:nvSpPr>
          <p:cNvPr id="604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fld id="{7D0B9F30-8444-5F4E-8530-A2E7C20D685C}" type="slidenum">
              <a:rPr lang="en-US" sz="1200"/>
              <a:pPr/>
              <a:t>40</a:t>
            </a:fld>
            <a:endParaRPr lang="en-US" sz="1200"/>
          </a:p>
        </p:txBody>
      </p:sp>
      <p:sp>
        <p:nvSpPr>
          <p:cNvPr id="62466" name="Rectangle 2"/>
          <p:cNvSpPr>
            <a:spLocks noGrp="1" noRot="1" noChangeAspect="1" noChangeArrowheads="1" noTextEdit="1"/>
          </p:cNvSpPr>
          <p:nvPr>
            <p:ph type="sldImg"/>
          </p:nvPr>
        </p:nvSpPr>
        <p:spPr>
          <a:solidFill>
            <a:srgbClr val="FFFFFF"/>
          </a:solidFill>
          <a:ln/>
        </p:spPr>
      </p:sp>
      <p:sp>
        <p:nvSpPr>
          <p:cNvPr id="624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fld id="{521F6DD2-87A8-BC4D-81B6-116C071E2051}" type="slidenum">
              <a:rPr lang="en-US" sz="1200"/>
              <a:pPr/>
              <a:t>41</a:t>
            </a:fld>
            <a:endParaRPr lang="en-US" sz="1200"/>
          </a:p>
        </p:txBody>
      </p:sp>
      <p:sp>
        <p:nvSpPr>
          <p:cNvPr id="64514" name="Rectangle 2"/>
          <p:cNvSpPr>
            <a:spLocks noGrp="1" noRot="1" noChangeAspect="1" noChangeArrowheads="1" noTextEdit="1"/>
          </p:cNvSpPr>
          <p:nvPr>
            <p:ph type="sldImg"/>
          </p:nvPr>
        </p:nvSpPr>
        <p:spPr>
          <a:solidFill>
            <a:srgbClr val="FFFFFF"/>
          </a:solidFill>
          <a:ln/>
        </p:spPr>
      </p:sp>
      <p:sp>
        <p:nvSpPr>
          <p:cNvPr id="645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ln/>
        </p:spPr>
      </p:sp>
      <p:sp>
        <p:nvSpPr>
          <p:cNvPr id="665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665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fld id="{20AF4B79-D04E-2E4A-8D4A-697B355D0F89}" type="slidenum">
              <a:rPr lang="en-US" sz="1200"/>
              <a:pPr/>
              <a:t>42</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fld id="{51D75868-CB90-8C48-9300-080B897F4988}" type="slidenum">
              <a:rPr lang="en-US" sz="1200"/>
              <a:pPr/>
              <a:t>3</a:t>
            </a:fld>
            <a:endParaRPr lang="en-US" sz="1200"/>
          </a:p>
        </p:txBody>
      </p:sp>
      <p:sp>
        <p:nvSpPr>
          <p:cNvPr id="8194" name="Rectangle 2"/>
          <p:cNvSpPr>
            <a:spLocks noGrp="1" noRot="1" noChangeAspect="1" noChangeArrowheads="1"/>
          </p:cNvSpPr>
          <p:nvPr>
            <p:ph type="sldImg"/>
          </p:nvPr>
        </p:nvSpPr>
        <p:spPr>
          <a:solidFill>
            <a:srgbClr val="FFFFFF"/>
          </a:solidFill>
          <a:ln/>
        </p:spPr>
      </p:sp>
      <p:sp>
        <p:nvSpPr>
          <p:cNvPr id="81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ln/>
        </p:spPr>
      </p:sp>
      <p:sp>
        <p:nvSpPr>
          <p:cNvPr id="686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686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fld id="{8F32868C-D799-954D-A9EC-381A818D78BF}" type="slidenum">
              <a:rPr lang="en-US" sz="1200"/>
              <a:pPr/>
              <a:t>43</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a:ln/>
        </p:spPr>
      </p:sp>
      <p:sp>
        <p:nvSpPr>
          <p:cNvPr id="706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706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fld id="{66AC6271-E695-2F45-9B7C-D553A79F8524}" type="slidenum">
              <a:rPr lang="en-US" sz="1200"/>
              <a:pPr/>
              <a:t>44</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a:ln/>
        </p:spPr>
      </p:sp>
      <p:sp>
        <p:nvSpPr>
          <p:cNvPr id="727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727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fld id="{218DA54D-B243-9C4C-BE9B-082DE4FDC6B8}" type="slidenum">
              <a:rPr lang="en-US" sz="1200"/>
              <a:pPr/>
              <a:t>45</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a:ln/>
        </p:spPr>
      </p:sp>
      <p:sp>
        <p:nvSpPr>
          <p:cNvPr id="747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747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fld id="{BEEC8ECD-FC9A-404C-902B-3A2254C5882F}" type="slidenum">
              <a:rPr lang="en-US" sz="1200"/>
              <a:pPr/>
              <a:t>46</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a:ln/>
        </p:spPr>
      </p:sp>
      <p:sp>
        <p:nvSpPr>
          <p:cNvPr id="768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a:ln/>
        </p:spPr>
      </p:sp>
      <p:sp>
        <p:nvSpPr>
          <p:cNvPr id="7885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a:ln/>
        </p:spPr>
      </p:sp>
      <p:sp>
        <p:nvSpPr>
          <p:cNvPr id="808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808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fld id="{1D2379E5-2A46-884F-96AB-928A8FD43503}" type="slidenum">
              <a:rPr lang="en-US" sz="1200"/>
              <a:pPr/>
              <a:t>49</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a:ln/>
        </p:spPr>
      </p:sp>
      <p:sp>
        <p:nvSpPr>
          <p:cNvPr id="829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a:ln/>
        </p:spPr>
      </p:sp>
      <p:sp>
        <p:nvSpPr>
          <p:cNvPr id="849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a:ln/>
        </p:spPr>
      </p:sp>
      <p:sp>
        <p:nvSpPr>
          <p:cNvPr id="8909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a:ln/>
        </p:spPr>
      </p:sp>
      <p:sp>
        <p:nvSpPr>
          <p:cNvPr id="143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143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fld id="{7868E8E5-4BDD-124A-B2BA-15EEE7D666DC}" type="slidenum">
              <a:rPr lang="en-US" sz="1200"/>
              <a:pPr/>
              <a:t>8</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a:ln/>
        </p:spPr>
      </p:sp>
      <p:sp>
        <p:nvSpPr>
          <p:cNvPr id="931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a:ln/>
        </p:spPr>
      </p:sp>
      <p:sp>
        <p:nvSpPr>
          <p:cNvPr id="952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Put names in as text boxes and change sizes of boxes above</a:t>
            </a:r>
          </a:p>
        </p:txBody>
      </p:sp>
      <p:sp>
        <p:nvSpPr>
          <p:cNvPr id="952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fld id="{0A40C638-E5E8-6547-849C-A389F087C466}" type="slidenum">
              <a:rPr lang="en-US" sz="1200"/>
              <a:pPr/>
              <a:t>54</a:t>
            </a:fld>
            <a:endParaRPr 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a:ln/>
        </p:spPr>
      </p:sp>
      <p:sp>
        <p:nvSpPr>
          <p:cNvPr id="9728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a:ln/>
        </p:spPr>
      </p:sp>
      <p:sp>
        <p:nvSpPr>
          <p:cNvPr id="993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ChangeArrowheads="1" noTextEdit="1"/>
          </p:cNvSpPr>
          <p:nvPr>
            <p:ph type="sldImg"/>
          </p:nvPr>
        </p:nvSpPr>
        <p:spPr>
          <a:ln/>
        </p:spPr>
      </p:sp>
      <p:sp>
        <p:nvSpPr>
          <p:cNvPr id="10752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ChangeArrowheads="1" noTextEdit="1"/>
          </p:cNvSpPr>
          <p:nvPr>
            <p:ph type="sldImg"/>
          </p:nvPr>
        </p:nvSpPr>
        <p:spPr>
          <a:ln/>
        </p:spPr>
      </p:sp>
      <p:sp>
        <p:nvSpPr>
          <p:cNvPr id="1095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fld id="{FF3D4C0F-5EAE-A24A-8140-A3F90309EDC5}" type="slidenum">
              <a:rPr lang="en-US" sz="1200"/>
              <a:pPr/>
              <a:t>65</a:t>
            </a:fld>
            <a:endParaRPr lang="en-US" sz="1200"/>
          </a:p>
        </p:txBody>
      </p:sp>
      <p:sp>
        <p:nvSpPr>
          <p:cNvPr id="111618" name="Rectangle 2"/>
          <p:cNvSpPr>
            <a:spLocks noGrp="1" noRot="1" noChangeAspect="1" noChangeArrowheads="1" noTextEdit="1"/>
          </p:cNvSpPr>
          <p:nvPr>
            <p:ph type="sldImg"/>
          </p:nvPr>
        </p:nvSpPr>
        <p:spPr>
          <a:solidFill>
            <a:srgbClr val="FFFFFF"/>
          </a:solidFill>
          <a:ln/>
        </p:spPr>
      </p:sp>
      <p:sp>
        <p:nvSpPr>
          <p:cNvPr id="1116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ChangeArrowheads="1" noTextEdit="1"/>
          </p:cNvSpPr>
          <p:nvPr>
            <p:ph type="sldImg"/>
          </p:nvPr>
        </p:nvSpPr>
        <p:spPr>
          <a:ln/>
        </p:spPr>
      </p:sp>
      <p:sp>
        <p:nvSpPr>
          <p:cNvPr id="1136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Rot="1" noChangeAspect="1" noChangeArrowheads="1" noTextEdit="1"/>
          </p:cNvSpPr>
          <p:nvPr>
            <p:ph type="sldImg"/>
          </p:nvPr>
        </p:nvSpPr>
        <p:spPr>
          <a:ln/>
        </p:spPr>
      </p:sp>
      <p:sp>
        <p:nvSpPr>
          <p:cNvPr id="1157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Rot="1" noChangeAspect="1" noChangeArrowheads="1" noTextEdit="1"/>
          </p:cNvSpPr>
          <p:nvPr>
            <p:ph type="sldImg"/>
          </p:nvPr>
        </p:nvSpPr>
        <p:spPr>
          <a:ln/>
        </p:spPr>
      </p:sp>
      <p:sp>
        <p:nvSpPr>
          <p:cNvPr id="1177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Rot="1" noChangeAspect="1" noChangeArrowheads="1" noTextEdit="1"/>
          </p:cNvSpPr>
          <p:nvPr>
            <p:ph type="sldImg"/>
          </p:nvPr>
        </p:nvSpPr>
        <p:spPr>
          <a:ln/>
        </p:spPr>
      </p:sp>
      <p:sp>
        <p:nvSpPr>
          <p:cNvPr id="1198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Rot="1" noChangeAspect="1" noChangeArrowheads="1" noTextEdit="1"/>
          </p:cNvSpPr>
          <p:nvPr>
            <p:ph type="sldImg"/>
          </p:nvPr>
        </p:nvSpPr>
        <p:spPr>
          <a:ln/>
        </p:spPr>
      </p:sp>
      <p:sp>
        <p:nvSpPr>
          <p:cNvPr id="1218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fld id="{658969D5-C875-C348-BD60-A7D3D2EC9960}" type="slidenum">
              <a:rPr lang="en-US" sz="1200"/>
              <a:pPr/>
              <a:t>71</a:t>
            </a:fld>
            <a:endParaRPr lang="en-US" sz="1200"/>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fld id="{D12973FD-4BED-C34C-959E-21D49A395FC2}" type="slidenum">
              <a:rPr lang="en-US" sz="1200"/>
              <a:pPr/>
              <a:t>21</a:t>
            </a:fld>
            <a:endParaRPr lang="en-US" sz="12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ea typeface="ＭＳ Ｐゴシック" charset="0"/>
                <a:cs typeface="ＭＳ Ｐゴシック" charset="0"/>
              </a:rPr>
              <a:t>This is the management algorithm.  Injuries to the right of the mesenteric vessels are considered proximal and are managed with closed suction drains alone.  Injuries to the left of the mesenteric vessels are considered distal.  Distal injuries are evaluated at the time of explorations.  Pancreas injuries that are clearly far away from the duct or have no clinical indicator of duct injury are also managed with closed suction drains alone.  Injuries with obvious duct disruption (such as an observed pancreatic duct) as are managed with distal resection and closed suction drains.  The remaining injuries that are indeterminate with regard to duct status are stratified into low and high probability of duct injury,  Low probability injuries (such as a tangential or peripheral injuries) are managed with closed suctions drains, while high probability injuries (such as a centrally located injuries)  go on to distal resection and drainage.  </a:t>
            </a:r>
          </a:p>
          <a:p>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fld id="{C164FD0E-97B8-7B4F-826A-8B5FE5F50064}" type="slidenum">
              <a:rPr lang="en-US" sz="1200"/>
              <a:pPr/>
              <a:t>23</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399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fld id="{DB3C3C26-CFE0-1C41-A287-D70FCC7BFA26}" type="slidenum">
              <a:rPr lang="en-US" sz="1200"/>
              <a:pPr/>
              <a:t>28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419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fld id="{323ED8D5-4A3B-D240-8EB0-1A00CF64DBFD}" type="slidenum">
              <a:rPr lang="en-US" sz="1200"/>
              <a:pPr/>
              <a:t>29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70962534"/>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1938664"/>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381000"/>
            <a:ext cx="22860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381000"/>
            <a:ext cx="67056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7502956"/>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981200"/>
            <a:ext cx="41529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10100" y="1981200"/>
            <a:ext cx="41529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4112855"/>
      </p:ext>
    </p:extLst>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981200"/>
            <a:ext cx="8458200" cy="4114800"/>
          </a:xfrm>
        </p:spPr>
        <p:txBody>
          <a:bodyPr/>
          <a:lstStyle/>
          <a:p>
            <a:pPr lvl="0"/>
            <a:endParaRPr lang="en-US" noProof="0"/>
          </a:p>
        </p:txBody>
      </p:sp>
    </p:spTree>
    <p:extLst>
      <p:ext uri="{BB962C8B-B14F-4D97-AF65-F5344CB8AC3E}">
        <p14:creationId xmlns:p14="http://schemas.microsoft.com/office/powerpoint/2010/main" val="1110294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EC7D1C01-C26F-4843-9E23-D9BAF1304205}" type="slidenum">
              <a:rPr lang="en-US"/>
              <a:pPr>
                <a:defRPr/>
              </a:pPr>
              <a:t>‹#›</a:t>
            </a:fld>
            <a:endParaRPr lang="en-US"/>
          </a:p>
        </p:txBody>
      </p:sp>
    </p:spTree>
    <p:extLst>
      <p:ext uri="{BB962C8B-B14F-4D97-AF65-F5344CB8AC3E}">
        <p14:creationId xmlns:p14="http://schemas.microsoft.com/office/powerpoint/2010/main" val="495124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6294014"/>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11533573"/>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981200"/>
            <a:ext cx="4152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981200"/>
            <a:ext cx="4152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3457563"/>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5292751"/>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65093451"/>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2798937"/>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1207893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36069356"/>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A0B2D"/>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381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04800" y="1981200"/>
            <a:ext cx="8458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ransition xmlns:p14="http://schemas.microsoft.com/office/powerpoint/2010/main">
    <p:fade/>
  </p:transition>
  <p:txStyles>
    <p:titleStyle>
      <a:lvl1pPr algn="ctr" rtl="0" eaLnBrk="0" fontAlgn="base" hangingPunct="0">
        <a:spcBef>
          <a:spcPct val="0"/>
        </a:spcBef>
        <a:spcAft>
          <a:spcPct val="0"/>
        </a:spcAft>
        <a:defRPr sz="5400">
          <a:solidFill>
            <a:schemeClr val="tx2"/>
          </a:solidFill>
          <a:latin typeface="+mj-lt"/>
          <a:ea typeface="+mj-ea"/>
          <a:cs typeface="+mj-cs"/>
        </a:defRPr>
      </a:lvl1pPr>
      <a:lvl2pPr algn="ctr" rtl="0" eaLnBrk="0" fontAlgn="base" hangingPunct="0">
        <a:spcBef>
          <a:spcPct val="0"/>
        </a:spcBef>
        <a:spcAft>
          <a:spcPct val="0"/>
        </a:spcAft>
        <a:defRPr sz="5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5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5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5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5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5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5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5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400">
          <a:solidFill>
            <a:schemeClr val="tx1"/>
          </a:solidFill>
          <a:latin typeface="+mn-lt"/>
          <a:ea typeface="+mn-ea"/>
        </a:defRPr>
      </a:lvl2pPr>
      <a:lvl3pPr marL="1143000" indent="-228600" algn="l" rtl="0" eaLnBrk="0" fontAlgn="base" hangingPunct="0">
        <a:spcBef>
          <a:spcPct val="20000"/>
        </a:spcBef>
        <a:spcAft>
          <a:spcPct val="0"/>
        </a:spcAft>
        <a:buChar char="•"/>
        <a:defRPr sz="3200">
          <a:solidFill>
            <a:schemeClr val="tx1"/>
          </a:solidFill>
          <a:latin typeface="+mn-lt"/>
          <a:ea typeface="ヒラギノ角ゴ Pro W3" pitchFamily="-108" charset="-128"/>
          <a:cs typeface="ヒラギノ角ゴ Pro W3" charset="0"/>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pitchFamily="-108" charset="-128"/>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pitchFamily="-108" charset="-128"/>
          <a:cs typeface="ヒラギノ角ゴ Pro W3"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3.tif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chart" Target="../charts/char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oleObject" Target="../embeddings/oleObject1.bin"/><Relationship Id="rId5" Type="http://schemas.openxmlformats.org/officeDocument/2006/relationships/oleObject" Target="../embeddings/Microsoft_Excel_97_-_2004_Worksheet1.xls"/><Relationship Id="rId6" Type="http://schemas.openxmlformats.org/officeDocument/2006/relationships/image" Target="../media/image15.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ctrTitle"/>
          </p:nvPr>
        </p:nvSpPr>
        <p:spPr>
          <a:xfrm>
            <a:off x="0" y="457200"/>
            <a:ext cx="9144000" cy="1752600"/>
          </a:xfrm>
        </p:spPr>
        <p:txBody>
          <a:bodyPr/>
          <a:lstStyle/>
          <a:p>
            <a:r>
              <a:rPr lang="en-US" dirty="0" smtClean="0">
                <a:latin typeface="Helvetica" charset="0"/>
                <a:ea typeface="ＭＳ Ｐゴシック" charset="0"/>
                <a:cs typeface="ＭＳ Ｐゴシック" charset="0"/>
              </a:rPr>
              <a:t>History of Colon Wound Management</a:t>
            </a:r>
            <a:endParaRPr lang="en-US" dirty="0">
              <a:latin typeface="Helvetica" charset="0"/>
              <a:ea typeface="ＭＳ Ｐゴシック" charset="0"/>
              <a:cs typeface="ＭＳ Ｐゴシック" charset="0"/>
            </a:endParaRPr>
          </a:p>
        </p:txBody>
      </p:sp>
      <p:sp>
        <p:nvSpPr>
          <p:cNvPr id="5122" name="Subtitle 2"/>
          <p:cNvSpPr>
            <a:spLocks noGrp="1"/>
          </p:cNvSpPr>
          <p:nvPr>
            <p:ph type="subTitle" idx="1"/>
          </p:nvPr>
        </p:nvSpPr>
        <p:spPr>
          <a:xfrm>
            <a:off x="0" y="4876800"/>
            <a:ext cx="9144000" cy="1752600"/>
          </a:xfrm>
        </p:spPr>
        <p:txBody>
          <a:bodyPr/>
          <a:lstStyle/>
          <a:p>
            <a:r>
              <a:rPr lang="en-US" sz="3200" dirty="0">
                <a:latin typeface="Helvetica" charset="0"/>
                <a:ea typeface="ＭＳ Ｐゴシック" charset="0"/>
                <a:cs typeface="ＭＳ Ｐゴシック" charset="0"/>
              </a:rPr>
              <a:t>Elvis Presley Memorial Trauma Center</a:t>
            </a:r>
          </a:p>
          <a:p>
            <a:r>
              <a:rPr lang="en-US" sz="3200" dirty="0">
                <a:latin typeface="Helvetica" charset="0"/>
                <a:ea typeface="ＭＳ Ｐゴシック" charset="0"/>
                <a:cs typeface="ＭＳ Ｐゴシック" charset="0"/>
              </a:rPr>
              <a:t>UTHSC Department of Surgery</a:t>
            </a:r>
          </a:p>
          <a:p>
            <a:r>
              <a:rPr lang="en-US" sz="3200" dirty="0">
                <a:latin typeface="Helvetica" charset="0"/>
                <a:ea typeface="ＭＳ Ｐゴシック" charset="0"/>
                <a:cs typeface="ＭＳ Ｐゴシック" charset="0"/>
              </a:rPr>
              <a:t>Memphis, TN</a:t>
            </a:r>
          </a:p>
        </p:txBody>
      </p:sp>
      <p:sp>
        <p:nvSpPr>
          <p:cNvPr id="9" name="Text Box 3"/>
          <p:cNvSpPr txBox="1">
            <a:spLocks noChangeArrowheads="1"/>
          </p:cNvSpPr>
          <p:nvPr/>
        </p:nvSpPr>
        <p:spPr bwMode="auto">
          <a:xfrm>
            <a:off x="0" y="3037582"/>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3600" dirty="0">
                <a:solidFill>
                  <a:schemeClr val="bg2">
                    <a:lumMod val="40000"/>
                    <a:lumOff val="60000"/>
                  </a:schemeClr>
                </a:solidFill>
              </a:rPr>
              <a:t>43</a:t>
            </a:r>
            <a:r>
              <a:rPr lang="en-US" sz="3600" baseline="30000" dirty="0">
                <a:solidFill>
                  <a:schemeClr val="bg2">
                    <a:lumMod val="40000"/>
                    <a:lumOff val="60000"/>
                  </a:schemeClr>
                </a:solidFill>
              </a:rPr>
              <a:t>rd</a:t>
            </a:r>
            <a:r>
              <a:rPr lang="en-US" sz="3600" dirty="0">
                <a:solidFill>
                  <a:schemeClr val="bg2">
                    <a:lumMod val="40000"/>
                    <a:lumOff val="60000"/>
                  </a:schemeClr>
                </a:solidFill>
              </a:rPr>
              <a:t> Annual Phoenix Surgical Symposium</a:t>
            </a:r>
          </a:p>
          <a:p>
            <a:pPr algn="ctr"/>
            <a:r>
              <a:rPr lang="en-US" sz="3600" dirty="0">
                <a:solidFill>
                  <a:schemeClr val="bg2">
                    <a:lumMod val="40000"/>
                    <a:lumOff val="60000"/>
                  </a:schemeClr>
                </a:solidFill>
              </a:rPr>
              <a:t>Scottsdale, AZ</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8600"/>
            <a:ext cx="7239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3"/>
          <p:cNvSpPr>
            <a:spLocks noChangeArrowheads="1"/>
          </p:cNvSpPr>
          <p:nvPr/>
        </p:nvSpPr>
        <p:spPr bwMode="auto">
          <a:xfrm>
            <a:off x="6400800" y="5943600"/>
            <a:ext cx="2514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r" eaLnBrk="1" hangingPunct="1">
              <a:spcBef>
                <a:spcPct val="20000"/>
              </a:spcBef>
              <a:buClr>
                <a:srgbClr val="00FF00"/>
              </a:buClr>
              <a:buSzPct val="110000"/>
              <a:buFont typeface="Times" charset="0"/>
              <a:buNone/>
            </a:pPr>
            <a:r>
              <a:rPr lang="en-US" sz="2000" i="1">
                <a:solidFill>
                  <a:srgbClr val="FFFF66"/>
                </a:solidFill>
                <a:latin typeface="Helvetica" charset="0"/>
              </a:rPr>
              <a:t>Ann Surg 1979</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z="4800">
                <a:latin typeface="Arial" charset="0"/>
                <a:ea typeface="ＭＳ Ｐゴシック" charset="0"/>
                <a:cs typeface="ＭＳ Ｐゴシック" charset="0"/>
              </a:rPr>
              <a:t>Criteria for Obligatory Colostomy</a:t>
            </a:r>
          </a:p>
        </p:txBody>
      </p:sp>
      <p:sp>
        <p:nvSpPr>
          <p:cNvPr id="17410" name="Content Placeholder 2"/>
          <p:cNvSpPr>
            <a:spLocks noGrp="1"/>
          </p:cNvSpPr>
          <p:nvPr>
            <p:ph idx="1"/>
          </p:nvPr>
        </p:nvSpPr>
        <p:spPr>
          <a:xfrm>
            <a:off x="304800" y="1524000"/>
            <a:ext cx="8686800" cy="4114800"/>
          </a:xfrm>
        </p:spPr>
        <p:txBody>
          <a:bodyPr/>
          <a:lstStyle/>
          <a:p>
            <a:pPr eaLnBrk="1" hangingPunct="1">
              <a:lnSpc>
                <a:spcPct val="130000"/>
              </a:lnSpc>
              <a:buFont typeface="Times" charset="0"/>
              <a:buNone/>
              <a:tabLst>
                <a:tab pos="455613" algn="l"/>
              </a:tabLst>
            </a:pPr>
            <a:r>
              <a:rPr lang="en-US" sz="2400">
                <a:latin typeface="Arial" charset="0"/>
                <a:ea typeface="ＭＳ Ｐゴシック" charset="0"/>
                <a:cs typeface="ＭＳ Ｐゴシック" charset="0"/>
              </a:rPr>
              <a:t>1.		Preop shock (&lt; 80 / 60)</a:t>
            </a:r>
          </a:p>
          <a:p>
            <a:pPr eaLnBrk="1" hangingPunct="1">
              <a:lnSpc>
                <a:spcPct val="130000"/>
              </a:lnSpc>
              <a:buFont typeface="Times" charset="0"/>
              <a:buNone/>
              <a:tabLst>
                <a:tab pos="455613" algn="l"/>
              </a:tabLst>
            </a:pPr>
            <a:r>
              <a:rPr lang="en-US" sz="2400">
                <a:latin typeface="Arial" charset="0"/>
                <a:ea typeface="ＭＳ Ｐゴシック" charset="0"/>
                <a:cs typeface="ＭＳ Ｐゴシック" charset="0"/>
              </a:rPr>
              <a:t>2.		Intraperitoneal hemorrhage &gt; 1000 ml</a:t>
            </a:r>
          </a:p>
          <a:p>
            <a:pPr eaLnBrk="1" hangingPunct="1">
              <a:lnSpc>
                <a:spcPct val="130000"/>
              </a:lnSpc>
              <a:buFont typeface="Times" charset="0"/>
              <a:buNone/>
              <a:tabLst>
                <a:tab pos="455613" algn="l"/>
              </a:tabLst>
            </a:pPr>
            <a:r>
              <a:rPr lang="en-US" sz="2400">
                <a:latin typeface="Arial" charset="0"/>
                <a:ea typeface="ＭＳ Ｐゴシック" charset="0"/>
                <a:cs typeface="ＭＳ Ｐゴシック" charset="0"/>
              </a:rPr>
              <a:t>3.		&gt; 2 intra-abdominal organ systems injured</a:t>
            </a:r>
          </a:p>
          <a:p>
            <a:pPr eaLnBrk="1" hangingPunct="1">
              <a:lnSpc>
                <a:spcPct val="130000"/>
              </a:lnSpc>
              <a:buFont typeface="Times" charset="0"/>
              <a:buNone/>
              <a:tabLst>
                <a:tab pos="455613" algn="l"/>
              </a:tabLst>
            </a:pPr>
            <a:r>
              <a:rPr lang="en-US" sz="2400">
                <a:latin typeface="Arial" charset="0"/>
                <a:ea typeface="ＭＳ Ｐゴシック" charset="0"/>
                <a:cs typeface="ＭＳ Ｐゴシック" charset="0"/>
              </a:rPr>
              <a:t>4.		Significant peritoneal contamination by feces</a:t>
            </a:r>
          </a:p>
          <a:p>
            <a:pPr eaLnBrk="1" hangingPunct="1">
              <a:lnSpc>
                <a:spcPct val="130000"/>
              </a:lnSpc>
              <a:buFont typeface="Times" charset="0"/>
              <a:buNone/>
              <a:tabLst>
                <a:tab pos="455613" algn="l"/>
              </a:tabLst>
            </a:pPr>
            <a:r>
              <a:rPr lang="en-US" sz="2400">
                <a:latin typeface="Arial" charset="0"/>
                <a:ea typeface="ＭＳ Ｐゴシック" charset="0"/>
                <a:cs typeface="ＭＳ Ｐゴシック" charset="0"/>
              </a:rPr>
              <a:t>5.		Injury to operation &gt; 8 hours</a:t>
            </a:r>
          </a:p>
          <a:p>
            <a:pPr eaLnBrk="1" hangingPunct="1">
              <a:lnSpc>
                <a:spcPct val="130000"/>
              </a:lnSpc>
              <a:buFont typeface="Times" charset="0"/>
              <a:buNone/>
              <a:tabLst>
                <a:tab pos="455613" algn="l"/>
              </a:tabLst>
            </a:pPr>
            <a:r>
              <a:rPr lang="en-US" sz="2400">
                <a:latin typeface="Arial" charset="0"/>
                <a:ea typeface="ＭＳ Ｐゴシック" charset="0"/>
                <a:cs typeface="ＭＳ Ｐゴシック" charset="0"/>
              </a:rPr>
              <a:t>6.		Colon wound so destructive as to require resection</a:t>
            </a:r>
          </a:p>
          <a:p>
            <a:pPr eaLnBrk="1" hangingPunct="1">
              <a:lnSpc>
                <a:spcPct val="130000"/>
              </a:lnSpc>
              <a:buFont typeface="Times" charset="0"/>
              <a:buNone/>
              <a:tabLst>
                <a:tab pos="455613" algn="l"/>
              </a:tabLst>
            </a:pPr>
            <a:r>
              <a:rPr lang="en-US" sz="2400">
                <a:latin typeface="Arial" charset="0"/>
                <a:ea typeface="ＭＳ Ｐゴシック" charset="0"/>
                <a:cs typeface="ＭＳ Ｐゴシック" charset="0"/>
              </a:rPr>
              <a:t>7.		Abdominal wall major loss of substance / mesh replacement</a:t>
            </a:r>
          </a:p>
          <a:p>
            <a:pPr>
              <a:buFontTx/>
              <a:buNone/>
              <a:tabLst>
                <a:tab pos="455613" algn="l"/>
              </a:tabLst>
            </a:pPr>
            <a:endParaRPr lang="en-US" sz="2400">
              <a:latin typeface="Arial" charset="0"/>
              <a:ea typeface="ＭＳ Ｐゴシック" charset="0"/>
              <a:cs typeface="ＭＳ Ｐゴシック" charset="0"/>
            </a:endParaRPr>
          </a:p>
        </p:txBody>
      </p:sp>
      <p:sp>
        <p:nvSpPr>
          <p:cNvPr id="17411" name="TextBox 3"/>
          <p:cNvSpPr txBox="1">
            <a:spLocks noChangeArrowheads="1"/>
          </p:cNvSpPr>
          <p:nvPr/>
        </p:nvSpPr>
        <p:spPr bwMode="auto">
          <a:xfrm>
            <a:off x="0" y="6007100"/>
            <a:ext cx="90995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5613" algn="l"/>
              </a:tabLst>
              <a:defRPr sz="3200">
                <a:solidFill>
                  <a:schemeClr val="tx1"/>
                </a:solidFill>
                <a:latin typeface="Arial" charset="0"/>
                <a:ea typeface="ＭＳ Ｐゴシック" charset="0"/>
                <a:cs typeface="ＭＳ Ｐゴシック" charset="0"/>
              </a:defRPr>
            </a:lvl1pPr>
            <a:lvl2pPr marL="742950" indent="-285750">
              <a:tabLst>
                <a:tab pos="455613" algn="l"/>
              </a:tabLst>
              <a:defRPr sz="3200">
                <a:solidFill>
                  <a:schemeClr val="tx1"/>
                </a:solidFill>
                <a:latin typeface="Arial" charset="0"/>
                <a:ea typeface="ＭＳ Ｐゴシック" charset="0"/>
              </a:defRPr>
            </a:lvl2pPr>
            <a:lvl3pPr marL="1143000" indent="-228600">
              <a:tabLst>
                <a:tab pos="455613" algn="l"/>
              </a:tabLst>
              <a:defRPr sz="3200">
                <a:solidFill>
                  <a:schemeClr val="tx1"/>
                </a:solidFill>
                <a:latin typeface="Arial" charset="0"/>
                <a:ea typeface="ＭＳ Ｐゴシック" charset="0"/>
              </a:defRPr>
            </a:lvl3pPr>
            <a:lvl4pPr marL="1600200" indent="-228600">
              <a:tabLst>
                <a:tab pos="455613" algn="l"/>
              </a:tabLst>
              <a:defRPr sz="3200">
                <a:solidFill>
                  <a:schemeClr val="tx1"/>
                </a:solidFill>
                <a:latin typeface="Arial" charset="0"/>
                <a:ea typeface="ＭＳ Ｐゴシック" charset="0"/>
              </a:defRPr>
            </a:lvl4pPr>
            <a:lvl5pPr marL="2057400" indent="-228600">
              <a:tabLst>
                <a:tab pos="455613" algn="l"/>
              </a:tabLst>
              <a:defRPr sz="3200">
                <a:solidFill>
                  <a:schemeClr val="tx1"/>
                </a:solidFill>
                <a:latin typeface="Arial" charset="0"/>
                <a:ea typeface="ＭＳ Ｐゴシック" charset="0"/>
              </a:defRPr>
            </a:lvl5pPr>
            <a:lvl6pPr marL="2514600" indent="-228600" eaLnBrk="0" fontAlgn="base" hangingPunct="0">
              <a:spcBef>
                <a:spcPct val="0"/>
              </a:spcBef>
              <a:spcAft>
                <a:spcPct val="0"/>
              </a:spcAft>
              <a:tabLst>
                <a:tab pos="455613" algn="l"/>
              </a:tabLst>
              <a:defRPr sz="3200">
                <a:solidFill>
                  <a:schemeClr val="tx1"/>
                </a:solidFill>
                <a:latin typeface="Arial" charset="0"/>
                <a:ea typeface="ＭＳ Ｐゴシック" charset="0"/>
              </a:defRPr>
            </a:lvl6pPr>
            <a:lvl7pPr marL="2971800" indent="-228600" eaLnBrk="0" fontAlgn="base" hangingPunct="0">
              <a:spcBef>
                <a:spcPct val="0"/>
              </a:spcBef>
              <a:spcAft>
                <a:spcPct val="0"/>
              </a:spcAft>
              <a:tabLst>
                <a:tab pos="455613" algn="l"/>
              </a:tabLst>
              <a:defRPr sz="3200">
                <a:solidFill>
                  <a:schemeClr val="tx1"/>
                </a:solidFill>
                <a:latin typeface="Arial" charset="0"/>
                <a:ea typeface="ＭＳ Ｐゴシック" charset="0"/>
              </a:defRPr>
            </a:lvl7pPr>
            <a:lvl8pPr marL="3429000" indent="-228600" eaLnBrk="0" fontAlgn="base" hangingPunct="0">
              <a:spcBef>
                <a:spcPct val="0"/>
              </a:spcBef>
              <a:spcAft>
                <a:spcPct val="0"/>
              </a:spcAft>
              <a:tabLst>
                <a:tab pos="455613" algn="l"/>
              </a:tabLst>
              <a:defRPr sz="3200">
                <a:solidFill>
                  <a:schemeClr val="tx1"/>
                </a:solidFill>
                <a:latin typeface="Arial" charset="0"/>
                <a:ea typeface="ＭＳ Ｐゴシック" charset="0"/>
              </a:defRPr>
            </a:lvl8pPr>
            <a:lvl9pPr marL="3886200" indent="-228600" eaLnBrk="0" fontAlgn="base" hangingPunct="0">
              <a:spcBef>
                <a:spcPct val="0"/>
              </a:spcBef>
              <a:spcAft>
                <a:spcPct val="0"/>
              </a:spcAft>
              <a:tabLst>
                <a:tab pos="455613" algn="l"/>
              </a:tabLst>
              <a:defRPr sz="3200">
                <a:solidFill>
                  <a:schemeClr val="tx1"/>
                </a:solidFill>
                <a:latin typeface="Arial" charset="0"/>
                <a:ea typeface="ＭＳ Ｐゴシック" charset="0"/>
              </a:defRPr>
            </a:lvl9pPr>
          </a:lstStyle>
          <a:p>
            <a:pPr algn="r" eaLnBrk="1" hangingPunct="1">
              <a:lnSpc>
                <a:spcPct val="130000"/>
              </a:lnSpc>
              <a:buFont typeface="Times" charset="0"/>
              <a:buNone/>
            </a:pPr>
            <a:r>
              <a:rPr lang="en-US" sz="2000" i="1">
                <a:solidFill>
                  <a:srgbClr val="FFFF66"/>
                </a:solidFill>
              </a:rPr>
              <a:t>Stone HH, Fabian TC: Management of Perforating Colon Trauma.</a:t>
            </a:r>
          </a:p>
          <a:p>
            <a:pPr algn="r" eaLnBrk="1" hangingPunct="1">
              <a:lnSpc>
                <a:spcPct val="130000"/>
              </a:lnSpc>
              <a:buFont typeface="Times" charset="0"/>
              <a:buNone/>
            </a:pPr>
            <a:r>
              <a:rPr lang="en-US" sz="2000" i="1">
                <a:solidFill>
                  <a:srgbClr val="FFFF66"/>
                </a:solidFill>
              </a:rPr>
              <a:t>Ann Surg, Oct. 1979</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a:latin typeface="Arial" charset="0"/>
                <a:ea typeface="ＭＳ Ｐゴシック" charset="0"/>
                <a:cs typeface="ＭＳ Ｐゴシック" charset="0"/>
              </a:rPr>
              <a:t>Morbidity</a:t>
            </a:r>
          </a:p>
        </p:txBody>
      </p:sp>
      <p:graphicFrame>
        <p:nvGraphicFramePr>
          <p:cNvPr id="4" name="Table 3"/>
          <p:cNvGraphicFramePr>
            <a:graphicFrameLocks noGrp="1"/>
          </p:cNvGraphicFramePr>
          <p:nvPr/>
        </p:nvGraphicFramePr>
        <p:xfrm>
          <a:off x="76200" y="2209800"/>
          <a:ext cx="9067800" cy="2997199"/>
        </p:xfrm>
        <a:graphic>
          <a:graphicData uri="http://schemas.openxmlformats.org/drawingml/2006/table">
            <a:tbl>
              <a:tblPr/>
              <a:tblGrid>
                <a:gridCol w="1812925"/>
                <a:gridCol w="1997075"/>
                <a:gridCol w="2057400"/>
                <a:gridCol w="1828800"/>
                <a:gridCol w="1371600"/>
              </a:tblGrid>
              <a:tr h="823043">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FFFFFF"/>
                        </a:solidFill>
                        <a:effectLst/>
                        <a:latin typeface="Arial" charset="0"/>
                        <a:ea typeface="ＭＳ Ｐゴシック" charset="0"/>
                        <a:cs typeface="ＭＳ Ｐゴシック" charset="0"/>
                      </a:endParaRPr>
                    </a:p>
                  </a:txBody>
                  <a:tcPr marT="45721" marB="45721"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Arial" charset="0"/>
                          <a:ea typeface="ＭＳ Ｐゴシック" charset="0"/>
                          <a:cs typeface="ＭＳ Ｐゴシック" charset="0"/>
                        </a:rPr>
                        <a:t>Randomized Closure</a:t>
                      </a:r>
                    </a:p>
                  </a:txBody>
                  <a:tcPr marT="45721" marB="45721"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Arial" charset="0"/>
                          <a:ea typeface="ＭＳ Ｐゴシック" charset="0"/>
                          <a:cs typeface="ＭＳ Ｐゴシック" charset="0"/>
                        </a:rPr>
                        <a:t>Randomized Colostomy</a:t>
                      </a:r>
                    </a:p>
                  </a:txBody>
                  <a:tcPr marT="45721" marB="45721"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Arial" charset="0"/>
                          <a:ea typeface="ＭＳ Ｐゴシック" charset="0"/>
                          <a:cs typeface="ＭＳ Ｐゴシック" charset="0"/>
                        </a:rPr>
                        <a:t>Obligatory Colostomy</a:t>
                      </a:r>
                    </a:p>
                  </a:txBody>
                  <a:tcPr marT="45721" marB="45721"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Arial" charset="0"/>
                          <a:ea typeface="ＭＳ Ｐゴシック" charset="0"/>
                          <a:cs typeface="ＭＳ Ｐゴシック" charset="0"/>
                        </a:rPr>
                        <a:t>Total Patients</a:t>
                      </a:r>
                    </a:p>
                  </a:txBody>
                  <a:tcPr marT="45721" marB="45721"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r>
              <a:tr h="45725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66"/>
                          </a:solidFill>
                          <a:effectLst/>
                          <a:latin typeface="Arial" charset="0"/>
                          <a:ea typeface="ＭＳ Ｐゴシック" charset="0"/>
                          <a:cs typeface="ＭＳ Ｐゴシック" charset="0"/>
                        </a:rPr>
                        <a:t>Patients</a:t>
                      </a:r>
                    </a:p>
                  </a:txBody>
                  <a:tcPr marT="45721" marB="45721"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67</a:t>
                      </a:r>
                    </a:p>
                  </a:txBody>
                  <a:tcPr marT="45721" marB="45721"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72</a:t>
                      </a:r>
                    </a:p>
                  </a:txBody>
                  <a:tcPr marT="45721" marB="45721"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129</a:t>
                      </a:r>
                    </a:p>
                  </a:txBody>
                  <a:tcPr marT="45721" marB="45721"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268</a:t>
                      </a:r>
                    </a:p>
                  </a:txBody>
                  <a:tcPr marT="45721" marB="45721"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r>
              <a:tr h="82304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66"/>
                          </a:solidFill>
                          <a:effectLst/>
                          <a:latin typeface="Arial" charset="0"/>
                          <a:ea typeface="ＭＳ Ｐゴシック" charset="0"/>
                          <a:cs typeface="ＭＳ Ｐゴシック" charset="0"/>
                        </a:rPr>
                        <a:t>Peritoneal Infection</a:t>
                      </a:r>
                    </a:p>
                  </a:txBody>
                  <a:tcPr marT="45721" marB="45721"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10</a:t>
                      </a:r>
                    </a:p>
                  </a:txBody>
                  <a:tcPr marT="45721" marB="45721"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21</a:t>
                      </a:r>
                    </a:p>
                  </a:txBody>
                  <a:tcPr marT="45721" marB="45721"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44</a:t>
                      </a:r>
                    </a:p>
                  </a:txBody>
                  <a:tcPr marT="45721" marB="45721"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75</a:t>
                      </a:r>
                    </a:p>
                  </a:txBody>
                  <a:tcPr marT="45721" marB="45721" horzOverflow="overflow">
                    <a:lnL>
                      <a:noFill/>
                    </a:lnL>
                    <a:lnR>
                      <a:noFill/>
                    </a:lnR>
                    <a:lnT>
                      <a:noFill/>
                    </a:lnT>
                    <a:lnB>
                      <a:noFill/>
                    </a:lnB>
                    <a:lnTlToBr>
                      <a:noFill/>
                    </a:lnTlToBr>
                    <a:lnBlToTr>
                      <a:noFill/>
                    </a:lnBlToTr>
                    <a:noFill/>
                  </a:tcPr>
                </a:tc>
              </a:tr>
              <a:tr h="89386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66"/>
                          </a:solidFill>
                          <a:effectLst/>
                          <a:latin typeface="Arial" charset="0"/>
                          <a:ea typeface="ＭＳ Ｐゴシック" charset="0"/>
                          <a:cs typeface="ＭＳ Ｐゴシック" charset="0"/>
                        </a:rPr>
                        <a:t>Infection Rate</a:t>
                      </a:r>
                    </a:p>
                  </a:txBody>
                  <a:tcPr marT="45721" marB="45721"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0080"/>
                          </a:solidFill>
                          <a:effectLst/>
                          <a:latin typeface="Arial" charset="0"/>
                          <a:ea typeface="ＭＳ Ｐゴシック" charset="0"/>
                          <a:cs typeface="ＭＳ Ｐゴシック" charset="0"/>
                        </a:rPr>
                        <a:t>15%</a:t>
                      </a:r>
                    </a:p>
                  </a:txBody>
                  <a:tcPr marT="45721" marB="45721"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0080"/>
                          </a:solidFill>
                          <a:effectLst/>
                          <a:latin typeface="Arial" charset="0"/>
                          <a:ea typeface="ＭＳ Ｐゴシック" charset="0"/>
                          <a:cs typeface="ＭＳ Ｐゴシック" charset="0"/>
                        </a:rPr>
                        <a:t>29%</a:t>
                      </a:r>
                    </a:p>
                  </a:txBody>
                  <a:tcPr marT="45721" marB="45721"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0080"/>
                          </a:solidFill>
                          <a:effectLst/>
                          <a:latin typeface="Arial" charset="0"/>
                          <a:ea typeface="ＭＳ Ｐゴシック" charset="0"/>
                          <a:cs typeface="ＭＳ Ｐゴシック" charset="0"/>
                        </a:rPr>
                        <a:t>34%</a:t>
                      </a:r>
                    </a:p>
                  </a:txBody>
                  <a:tcPr marT="45721" marB="45721"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28%</a:t>
                      </a:r>
                    </a:p>
                  </a:txBody>
                  <a:tcPr marT="45721" marB="45721" horzOverflow="overflow">
                    <a:lnL>
                      <a:noFill/>
                    </a:lnL>
                    <a:lnR>
                      <a:noFill/>
                    </a:lnR>
                    <a:lnT>
                      <a:noFill/>
                    </a:lnT>
                    <a:lnB>
                      <a:noFill/>
                    </a:lnB>
                    <a:lnTlToBr>
                      <a:noFill/>
                    </a:lnTlToBr>
                    <a:lnBlToTr>
                      <a:noFill/>
                    </a:lnBlToTr>
                    <a:noFill/>
                  </a:tcPr>
                </a:tc>
              </a:tr>
            </a:tbl>
          </a:graphicData>
        </a:graphic>
      </p:graphicFrame>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a:latin typeface="Arial" charset="0"/>
                <a:ea typeface="ＭＳ Ｐゴシック" charset="0"/>
                <a:cs typeface="ＭＳ Ｐゴシック" charset="0"/>
              </a:rPr>
              <a:t>Conclusions</a:t>
            </a:r>
          </a:p>
        </p:txBody>
      </p:sp>
      <p:sp>
        <p:nvSpPr>
          <p:cNvPr id="3" name="Content Placeholder 2"/>
          <p:cNvSpPr>
            <a:spLocks noGrp="1"/>
          </p:cNvSpPr>
          <p:nvPr>
            <p:ph idx="1"/>
          </p:nvPr>
        </p:nvSpPr>
        <p:spPr/>
        <p:txBody>
          <a:bodyPr/>
          <a:lstStyle/>
          <a:p>
            <a:pPr>
              <a:buClr>
                <a:srgbClr val="FF0080"/>
              </a:buClr>
            </a:pPr>
            <a:r>
              <a:rPr lang="en-US">
                <a:latin typeface="Arial" charset="0"/>
                <a:ea typeface="ＭＳ Ｐゴシック" charset="0"/>
                <a:cs typeface="ＭＳ Ｐゴシック" charset="0"/>
              </a:rPr>
              <a:t>Confirmed the safety of primary closure for colon wounds in selected cases</a:t>
            </a:r>
          </a:p>
          <a:p>
            <a:pPr>
              <a:buClr>
                <a:srgbClr val="FF0080"/>
              </a:buClr>
            </a:pPr>
            <a:r>
              <a:rPr lang="en-US">
                <a:latin typeface="Arial" charset="0"/>
                <a:ea typeface="ＭＳ Ｐゴシック" charset="0"/>
                <a:cs typeface="ＭＳ Ｐゴシック" charset="0"/>
              </a:rPr>
              <a:t>But what qualifies a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high risk</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patient?</a:t>
            </a:r>
            <a:endParaRPr lang="en-US">
              <a:latin typeface="Arial" charset="0"/>
              <a:ea typeface="ＭＳ Ｐゴシック" charset="0"/>
              <a:cs typeface="ＭＳ Ｐゴシック"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514600"/>
            <a:ext cx="8610600" cy="4114800"/>
          </a:xfrm>
        </p:spPr>
        <p:txBody>
          <a:bodyPr/>
          <a:lstStyle/>
          <a:p>
            <a:pPr>
              <a:buClr>
                <a:srgbClr val="FF6FCF"/>
              </a:buClr>
            </a:pPr>
            <a:r>
              <a:rPr lang="en-US" sz="3200" dirty="0">
                <a:latin typeface="Arial" charset="0"/>
                <a:ea typeface="ＭＳ Ｐゴシック" charset="0"/>
                <a:cs typeface="ＭＳ Ｐゴシック" charset="0"/>
              </a:rPr>
              <a:t>102 </a:t>
            </a:r>
            <a:r>
              <a:rPr lang="en-US" sz="3200" dirty="0" err="1">
                <a:latin typeface="Arial" charset="0"/>
                <a:ea typeface="ＭＳ Ｐゴシック" charset="0"/>
                <a:cs typeface="ＭＳ Ｐゴシック" charset="0"/>
              </a:rPr>
              <a:t>pts</a:t>
            </a:r>
            <a:r>
              <a:rPr lang="en-US" sz="3200" dirty="0">
                <a:latin typeface="Arial" charset="0"/>
                <a:ea typeface="ＭＳ Ｐゴシック" charset="0"/>
                <a:cs typeface="ＭＳ Ｐゴシック" charset="0"/>
              </a:rPr>
              <a:t> with penetrating colon injuries</a:t>
            </a:r>
          </a:p>
          <a:p>
            <a:pPr>
              <a:buClr>
                <a:srgbClr val="FF6FCF"/>
              </a:buClr>
            </a:pPr>
            <a:r>
              <a:rPr lang="en-US" sz="3200" dirty="0" err="1">
                <a:latin typeface="Arial" charset="0"/>
                <a:ea typeface="ＭＳ Ｐゴシック" charset="0"/>
                <a:cs typeface="ＭＳ Ｐゴシック" charset="0"/>
              </a:rPr>
              <a:t>Pts</a:t>
            </a:r>
            <a:r>
              <a:rPr lang="en-US" sz="3200" dirty="0">
                <a:latin typeface="Arial" charset="0"/>
                <a:ea typeface="ＭＳ Ｐゴシック" charset="0"/>
                <a:cs typeface="ＭＳ Ｐゴシック" charset="0"/>
              </a:rPr>
              <a:t> managed regardless of shock, contamination, or associated injuries</a:t>
            </a:r>
          </a:p>
          <a:p>
            <a:pPr>
              <a:buClr>
                <a:srgbClr val="FF6FCF"/>
              </a:buClr>
            </a:pPr>
            <a:r>
              <a:rPr lang="en-US" sz="3200" dirty="0">
                <a:latin typeface="Arial" charset="0"/>
                <a:ea typeface="ＭＳ Ｐゴシック" charset="0"/>
                <a:cs typeface="ＭＳ Ｐゴシック" charset="0"/>
              </a:rPr>
              <a:t>Management</a:t>
            </a:r>
          </a:p>
          <a:p>
            <a:pPr lvl="1">
              <a:buClr>
                <a:srgbClr val="FF6FCF"/>
              </a:buClr>
            </a:pPr>
            <a:r>
              <a:rPr lang="en-US" sz="3200" dirty="0">
                <a:latin typeface="Arial" charset="0"/>
                <a:ea typeface="ＭＳ Ｐゴシック" charset="0"/>
              </a:rPr>
              <a:t>83 primary repair → no leaks</a:t>
            </a:r>
          </a:p>
          <a:p>
            <a:pPr lvl="1">
              <a:buClr>
                <a:srgbClr val="FF6FCF"/>
              </a:buClr>
            </a:pPr>
            <a:r>
              <a:rPr lang="en-US" sz="3200" dirty="0">
                <a:latin typeface="Arial" charset="0"/>
                <a:ea typeface="ＭＳ Ｐゴシック" charset="0"/>
              </a:rPr>
              <a:t>12 resection &amp; anastomosis → 1 leak</a:t>
            </a:r>
          </a:p>
          <a:p>
            <a:pPr lvl="1">
              <a:buClr>
                <a:srgbClr val="FF6FCF"/>
              </a:buClr>
            </a:pPr>
            <a:r>
              <a:rPr lang="en-US" sz="3200" dirty="0">
                <a:latin typeface="Arial" charset="0"/>
                <a:ea typeface="ＭＳ Ｐゴシック" charset="0"/>
              </a:rPr>
              <a:t>7 end colostomy </a:t>
            </a:r>
          </a:p>
        </p:txBody>
      </p:sp>
      <p:pic>
        <p:nvPicPr>
          <p:cNvPr id="204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8600"/>
            <a:ext cx="669448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ChangeArrowheads="1"/>
          </p:cNvSpPr>
          <p:nvPr/>
        </p:nvSpPr>
        <p:spPr bwMode="auto">
          <a:xfrm>
            <a:off x="2971800" y="6400800"/>
            <a:ext cx="6172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r" eaLnBrk="1" hangingPunct="1">
              <a:lnSpc>
                <a:spcPct val="90000"/>
              </a:lnSpc>
              <a:spcBef>
                <a:spcPct val="20000"/>
              </a:spcBef>
              <a:buClr>
                <a:srgbClr val="32FF05"/>
              </a:buClr>
              <a:buSzPct val="115000"/>
              <a:buFont typeface="Times" charset="0"/>
              <a:buNone/>
            </a:pPr>
            <a:r>
              <a:rPr lang="en-US" sz="2000" i="1">
                <a:solidFill>
                  <a:srgbClr val="FFFF66"/>
                </a:solidFill>
                <a:latin typeface="Helvetica" charset="0"/>
              </a:rPr>
              <a:t>Ann Surg 1989</a:t>
            </a:r>
            <a:endParaRPr lang="en-US" sz="2000">
              <a:solidFill>
                <a:srgbClr val="FFFF66"/>
              </a:solidFill>
              <a:latin typeface="Helvetica"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a:latin typeface="Arial" charset="0"/>
                <a:ea typeface="ＭＳ Ｐゴシック" charset="0"/>
                <a:cs typeface="ＭＳ Ｐゴシック" charset="0"/>
              </a:rPr>
              <a:t>Risk Factors</a:t>
            </a:r>
          </a:p>
        </p:txBody>
      </p:sp>
      <p:sp>
        <p:nvSpPr>
          <p:cNvPr id="3" name="Content Placeholder 2"/>
          <p:cNvSpPr>
            <a:spLocks noGrp="1"/>
          </p:cNvSpPr>
          <p:nvPr>
            <p:ph idx="1"/>
          </p:nvPr>
        </p:nvSpPr>
        <p:spPr>
          <a:xfrm>
            <a:off x="304800" y="1676400"/>
            <a:ext cx="8458200" cy="4114800"/>
          </a:xfrm>
        </p:spPr>
        <p:txBody>
          <a:bodyPr/>
          <a:lstStyle/>
          <a:p>
            <a:pPr>
              <a:buClr>
                <a:srgbClr val="FF0080"/>
              </a:buClr>
            </a:pPr>
            <a:r>
              <a:rPr lang="en-US">
                <a:latin typeface="Arial" charset="0"/>
                <a:ea typeface="ＭＳ Ｐゴシック" charset="0"/>
                <a:cs typeface="ＭＳ Ｐゴシック" charset="0"/>
              </a:rPr>
              <a:t>Risk factors for intra-abdominal sepsis or complication</a:t>
            </a:r>
          </a:p>
          <a:p>
            <a:pPr lvl="1">
              <a:buClr>
                <a:srgbClr val="FF0080"/>
              </a:buClr>
            </a:pPr>
            <a:r>
              <a:rPr lang="en-US">
                <a:latin typeface="Arial" charset="0"/>
                <a:ea typeface="ＭＳ Ｐゴシック" charset="0"/>
              </a:rPr>
              <a:t>Transfusion &gt; 4 units</a:t>
            </a:r>
          </a:p>
          <a:p>
            <a:pPr lvl="1">
              <a:buClr>
                <a:srgbClr val="FF0080"/>
              </a:buClr>
            </a:pPr>
            <a:r>
              <a:rPr lang="en-US">
                <a:latin typeface="Arial" charset="0"/>
                <a:ea typeface="ＭＳ Ｐゴシック" charset="0"/>
              </a:rPr>
              <a:t>Significant contamination</a:t>
            </a:r>
          </a:p>
          <a:p>
            <a:pPr lvl="1">
              <a:buClr>
                <a:srgbClr val="FF0080"/>
              </a:buClr>
            </a:pPr>
            <a:r>
              <a:rPr lang="en-US">
                <a:latin typeface="Arial" charset="0"/>
                <a:ea typeface="ＭＳ Ｐゴシック" charset="0"/>
              </a:rPr>
              <a:t>Increased colon injury score</a:t>
            </a:r>
          </a:p>
          <a:p>
            <a:pPr>
              <a:buClr>
                <a:srgbClr val="FF0080"/>
              </a:buClr>
            </a:pPr>
            <a:r>
              <a:rPr lang="en-US">
                <a:latin typeface="Arial" charset="0"/>
                <a:ea typeface="ＭＳ Ｐゴシック" charset="0"/>
                <a:cs typeface="ＭＳ Ｐゴシック" charset="0"/>
              </a:rPr>
              <a:t>Concluded nearly all penetrating injuries can be repaired primarily or with resection &amp; anastomosis </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a:latin typeface="Arial" charset="0"/>
                <a:ea typeface="ＭＳ Ｐゴシック" charset="0"/>
                <a:cs typeface="ＭＳ Ｐゴシック" charset="0"/>
              </a:rPr>
              <a:t>To Resect or Not Resect …</a:t>
            </a:r>
          </a:p>
        </p:txBody>
      </p:sp>
      <p:sp>
        <p:nvSpPr>
          <p:cNvPr id="3" name="Content Placeholder 2"/>
          <p:cNvSpPr>
            <a:spLocks noGrp="1"/>
          </p:cNvSpPr>
          <p:nvPr>
            <p:ph idx="1"/>
          </p:nvPr>
        </p:nvSpPr>
        <p:spPr>
          <a:xfrm>
            <a:off x="304800" y="1524000"/>
            <a:ext cx="8458200" cy="4114800"/>
          </a:xfrm>
        </p:spPr>
        <p:txBody>
          <a:bodyPr/>
          <a:lstStyle/>
          <a:p>
            <a:pPr>
              <a:buClr>
                <a:srgbClr val="FF0080"/>
              </a:buClr>
            </a:pPr>
            <a:r>
              <a:rPr lang="en-US" i="1" dirty="0" err="1">
                <a:latin typeface="Arial" charset="0"/>
                <a:ea typeface="ＭＳ Ｐゴシック" charset="0"/>
                <a:cs typeface="ＭＳ Ｐゴシック" charset="0"/>
              </a:rPr>
              <a:t>Chappuis</a:t>
            </a:r>
            <a:r>
              <a:rPr lang="en-US" i="1" dirty="0">
                <a:latin typeface="Arial" charset="0"/>
                <a:ea typeface="ＭＳ Ｐゴシック" charset="0"/>
                <a:cs typeface="ＭＳ Ｐゴシック" charset="0"/>
              </a:rPr>
              <a:t> et al., Ann </a:t>
            </a:r>
            <a:r>
              <a:rPr lang="en-US" i="1" dirty="0" err="1">
                <a:latin typeface="Arial" charset="0"/>
                <a:ea typeface="ＭＳ Ｐゴシック" charset="0"/>
                <a:cs typeface="ＭＳ Ｐゴシック" charset="0"/>
              </a:rPr>
              <a:t>Surg</a:t>
            </a:r>
            <a:r>
              <a:rPr lang="en-US" i="1" dirty="0">
                <a:latin typeface="Arial" charset="0"/>
                <a:ea typeface="ＭＳ Ｐゴシック" charset="0"/>
                <a:cs typeface="ＭＳ Ｐゴシック" charset="0"/>
              </a:rPr>
              <a:t> 1991</a:t>
            </a:r>
          </a:p>
          <a:p>
            <a:pPr lvl="1">
              <a:buClr>
                <a:srgbClr val="FF0080"/>
              </a:buClr>
            </a:pPr>
            <a:r>
              <a:rPr lang="en-US" altLang="ja-JP" i="1" dirty="0">
                <a:latin typeface="Arial" charset="0"/>
                <a:ea typeface="ＭＳ Ｐゴシック" charset="0"/>
              </a:rPr>
              <a:t>“…</a:t>
            </a:r>
            <a:r>
              <a:rPr lang="en-US" altLang="ja-JP" dirty="0">
                <a:latin typeface="Arial" charset="0"/>
                <a:ea typeface="ＭＳ Ｐゴシック" charset="0"/>
              </a:rPr>
              <a:t>primary repair or resection &amp; anastomosis should be considered for treatment of </a:t>
            </a:r>
            <a:r>
              <a:rPr lang="en-US" altLang="ja-JP" i="1" dirty="0">
                <a:solidFill>
                  <a:srgbClr val="FFFF66"/>
                </a:solidFill>
                <a:latin typeface="Arial" charset="0"/>
                <a:ea typeface="ＭＳ Ｐゴシック" charset="0"/>
              </a:rPr>
              <a:t>all</a:t>
            </a:r>
            <a:r>
              <a:rPr lang="en-US" altLang="ja-JP" dirty="0">
                <a:solidFill>
                  <a:srgbClr val="FFFF66"/>
                </a:solidFill>
                <a:latin typeface="Arial" charset="0"/>
                <a:ea typeface="ＭＳ Ｐゴシック" charset="0"/>
              </a:rPr>
              <a:t> </a:t>
            </a:r>
            <a:r>
              <a:rPr lang="en-US" altLang="ja-JP" dirty="0">
                <a:latin typeface="Arial" charset="0"/>
                <a:ea typeface="ＭＳ Ｐゴシック" charset="0"/>
              </a:rPr>
              <a:t>patients”</a:t>
            </a:r>
          </a:p>
          <a:p>
            <a:pPr lvl="1">
              <a:buClr>
                <a:srgbClr val="FF0080"/>
              </a:buClr>
            </a:pPr>
            <a:r>
              <a:rPr lang="en-US" altLang="ja-JP" dirty="0">
                <a:latin typeface="Arial" charset="0"/>
                <a:ea typeface="ＭＳ Ｐゴシック" charset="0"/>
              </a:rPr>
              <a:t>Generalization was made from a relatively small number of </a:t>
            </a:r>
            <a:r>
              <a:rPr lang="en-US" altLang="ja-JP" dirty="0" err="1">
                <a:latin typeface="Arial" charset="0"/>
                <a:ea typeface="ＭＳ Ｐゴシック" charset="0"/>
              </a:rPr>
              <a:t>pts</a:t>
            </a:r>
            <a:r>
              <a:rPr lang="en-US" altLang="ja-JP" dirty="0">
                <a:latin typeface="Arial" charset="0"/>
                <a:ea typeface="ＭＳ Ｐゴシック" charset="0"/>
              </a:rPr>
              <a:t> (n=11) receiving resection &amp; anastomosis </a:t>
            </a:r>
          </a:p>
          <a:p>
            <a:pPr>
              <a:buClr>
                <a:srgbClr val="FF0080"/>
              </a:buClr>
            </a:pPr>
            <a:r>
              <a:rPr lang="en-US" dirty="0">
                <a:latin typeface="Arial" charset="0"/>
                <a:ea typeface="ＭＳ Ｐゴシック" charset="0"/>
                <a:cs typeface="ＭＳ Ｐゴシック" charset="0"/>
              </a:rPr>
              <a:t>When is resection + anastomosis appropriate over diversion?</a:t>
            </a:r>
          </a:p>
          <a:p>
            <a:pPr>
              <a:buClr>
                <a:srgbClr val="FF0080"/>
              </a:buClr>
            </a:pPr>
            <a:endParaRPr lang="en-US" altLang="ja-JP" dirty="0">
              <a:solidFill>
                <a:srgbClr val="FFFF66"/>
              </a:solidFill>
              <a:latin typeface="Arial" charset="0"/>
              <a:ea typeface="ＭＳ Ｐゴシック" charset="0"/>
              <a:cs typeface="ＭＳ Ｐゴシック" charset="0"/>
            </a:endParaRPr>
          </a:p>
          <a:p>
            <a:pPr>
              <a:buClr>
                <a:srgbClr val="FF0080"/>
              </a:buClr>
            </a:pPr>
            <a:endParaRPr lang="en-US" altLang="ja-JP" dirty="0">
              <a:latin typeface="Arial" charset="0"/>
              <a:ea typeface="ＭＳ Ｐゴシック" charset="0"/>
              <a:cs typeface="ＭＳ Ｐゴシック" charset="0"/>
            </a:endParaRPr>
          </a:p>
          <a:p>
            <a:pPr lvl="1">
              <a:buClr>
                <a:srgbClr val="FF0080"/>
              </a:buClr>
            </a:pPr>
            <a:endParaRPr lang="en-US" dirty="0">
              <a:latin typeface="Arial" charset="0"/>
              <a:ea typeface="ＭＳ Ｐゴシック"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8" descr="IMG_0481"/>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685800" y="457200"/>
            <a:ext cx="7743825" cy="5486400"/>
          </a:xfr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Destructive Colon Injuries </a:t>
            </a:r>
          </a:p>
        </p:txBody>
      </p:sp>
      <p:sp>
        <p:nvSpPr>
          <p:cNvPr id="207875" name="Rectangle 3"/>
          <p:cNvSpPr>
            <a:spLocks noGrp="1" noChangeArrowheads="1"/>
          </p:cNvSpPr>
          <p:nvPr>
            <p:ph type="body" idx="1"/>
          </p:nvPr>
        </p:nvSpPr>
        <p:spPr/>
        <p:txBody>
          <a:bodyPr/>
          <a:lstStyle/>
          <a:p>
            <a:pPr>
              <a:lnSpc>
                <a:spcPct val="90000"/>
              </a:lnSpc>
              <a:spcAft>
                <a:spcPts val="9000"/>
              </a:spcAft>
              <a:buClr>
                <a:srgbClr val="FF0080"/>
              </a:buClr>
            </a:pPr>
            <a:r>
              <a:rPr lang="en-US" sz="3200">
                <a:latin typeface="Arial" charset="0"/>
                <a:ea typeface="ＭＳ Ｐゴシック" charset="0"/>
                <a:cs typeface="ＭＳ Ｐゴシック" charset="0"/>
              </a:rPr>
              <a:t>Wounds involving &gt; 50% of colon wall circumference</a:t>
            </a:r>
          </a:p>
          <a:p>
            <a:pPr>
              <a:lnSpc>
                <a:spcPct val="90000"/>
              </a:lnSpc>
              <a:spcAft>
                <a:spcPts val="9000"/>
              </a:spcAft>
              <a:buClr>
                <a:srgbClr val="FF0080"/>
              </a:buClr>
            </a:pPr>
            <a:r>
              <a:rPr lang="en-US" sz="3200">
                <a:latin typeface="Arial" charset="0"/>
                <a:ea typeface="ＭＳ Ｐゴシック" charset="0"/>
                <a:cs typeface="ＭＳ Ｐゴシック" charset="0"/>
              </a:rPr>
              <a:t>Complete transection</a:t>
            </a:r>
          </a:p>
          <a:p>
            <a:pPr>
              <a:lnSpc>
                <a:spcPct val="90000"/>
              </a:lnSpc>
              <a:spcAft>
                <a:spcPts val="9000"/>
              </a:spcAft>
              <a:buClr>
                <a:srgbClr val="FF0080"/>
              </a:buClr>
            </a:pPr>
            <a:r>
              <a:rPr lang="en-US" sz="3200">
                <a:latin typeface="Arial" charset="0"/>
                <a:ea typeface="ＭＳ Ｐゴシック" charset="0"/>
                <a:cs typeface="ＭＳ Ｐゴシック" charset="0"/>
              </a:rPr>
              <a:t>Devascularized segments</a:t>
            </a:r>
            <a:r>
              <a:rPr lang="en-US" sz="3000">
                <a:solidFill>
                  <a:srgbClr val="00FFFF"/>
                </a:solidFill>
                <a:latin typeface="Arial" charset="0"/>
                <a:ea typeface="ＭＳ Ｐゴシック" charset="0"/>
                <a:cs typeface="ＭＳ Ｐゴシック" charset="0"/>
              </a:rPr>
              <a:t> </a:t>
            </a:r>
          </a:p>
          <a:p>
            <a:pPr lvl="1">
              <a:lnSpc>
                <a:spcPct val="90000"/>
              </a:lnSpc>
              <a:spcAft>
                <a:spcPts val="9000"/>
              </a:spcAft>
            </a:pPr>
            <a:endParaRPr lang="en-US" sz="3000">
              <a:latin typeface="Arial" charset="0"/>
              <a:ea typeface="ＭＳ Ｐゴシック"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78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78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78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49213" y="381000"/>
            <a:ext cx="9144000" cy="1143000"/>
          </a:xfrm>
        </p:spPr>
        <p:txBody>
          <a:bodyPr/>
          <a:lstStyle/>
          <a:p>
            <a:r>
              <a:rPr lang="en-US" i="1">
                <a:latin typeface="Arial" charset="0"/>
                <a:ea typeface="ＭＳ Ｐゴシック" charset="0"/>
                <a:cs typeface="ＭＳ Ｐゴシック" charset="0"/>
              </a:rPr>
              <a:t>Stewart</a:t>
            </a:r>
            <a:r>
              <a:rPr lang="en-US" i="1">
                <a:solidFill>
                  <a:srgbClr val="FFFF66"/>
                </a:solidFill>
                <a:latin typeface="Arial" charset="0"/>
                <a:ea typeface="ＭＳ Ｐゴシック" charset="0"/>
                <a:cs typeface="ＭＳ Ｐゴシック" charset="0"/>
              </a:rPr>
              <a:t> </a:t>
            </a:r>
            <a:r>
              <a:rPr lang="en-US" i="1">
                <a:latin typeface="Arial" charset="0"/>
                <a:ea typeface="ＭＳ Ｐゴシック" charset="0"/>
                <a:cs typeface="ＭＳ Ｐゴシック" charset="0"/>
              </a:rPr>
              <a:t>et al</a:t>
            </a:r>
            <a:r>
              <a:rPr lang="en-US" i="1">
                <a:solidFill>
                  <a:srgbClr val="FFFF66"/>
                </a:solidFill>
                <a:latin typeface="Arial" charset="0"/>
                <a:ea typeface="ＭＳ Ｐゴシック" charset="0"/>
                <a:cs typeface="ＭＳ Ｐゴシック" charset="0"/>
              </a:rPr>
              <a:t/>
            </a:r>
            <a:br>
              <a:rPr lang="en-US" i="1">
                <a:solidFill>
                  <a:srgbClr val="FFFF66"/>
                </a:solidFill>
                <a:latin typeface="Arial" charset="0"/>
                <a:ea typeface="ＭＳ Ｐゴシック" charset="0"/>
                <a:cs typeface="ＭＳ Ｐゴシック" charset="0"/>
              </a:rPr>
            </a:br>
            <a:r>
              <a:rPr lang="en-US" sz="3600" i="1">
                <a:solidFill>
                  <a:srgbClr val="66FFFF"/>
                </a:solidFill>
                <a:latin typeface="Arial" charset="0"/>
                <a:ea typeface="ＭＳ Ｐゴシック" charset="0"/>
                <a:cs typeface="ＭＳ Ｐゴシック" charset="0"/>
              </a:rPr>
              <a:t>- Memphis 1994 -</a:t>
            </a:r>
            <a:r>
              <a:rPr lang="en-US" sz="3600" i="1">
                <a:solidFill>
                  <a:srgbClr val="FFFF66"/>
                </a:solidFill>
                <a:latin typeface="Arial" charset="0"/>
                <a:ea typeface="ＭＳ Ｐゴシック" charset="0"/>
                <a:cs typeface="ＭＳ Ｐゴシック" charset="0"/>
              </a:rPr>
              <a:t>  </a:t>
            </a:r>
          </a:p>
        </p:txBody>
      </p:sp>
      <p:grpSp>
        <p:nvGrpSpPr>
          <p:cNvPr id="6" name="Group 5"/>
          <p:cNvGrpSpPr>
            <a:grpSpLocks/>
          </p:cNvGrpSpPr>
          <p:nvPr/>
        </p:nvGrpSpPr>
        <p:grpSpPr bwMode="auto">
          <a:xfrm>
            <a:off x="76200" y="2997200"/>
            <a:ext cx="5113338" cy="1366838"/>
            <a:chOff x="76200" y="2997200"/>
            <a:chExt cx="5113338" cy="1366838"/>
          </a:xfrm>
        </p:grpSpPr>
        <p:sp>
          <p:nvSpPr>
            <p:cNvPr id="26638" name="TextBox 1"/>
            <p:cNvSpPr txBox="1">
              <a:spLocks noChangeArrowheads="1"/>
            </p:cNvSpPr>
            <p:nvPr/>
          </p:nvSpPr>
          <p:spPr bwMode="auto">
            <a:xfrm>
              <a:off x="838200" y="2997200"/>
              <a:ext cx="3619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r>
                <a:rPr lang="en-US" sz="3000"/>
                <a:t>Destructive Wounds</a:t>
              </a:r>
            </a:p>
          </p:txBody>
        </p:sp>
        <p:sp>
          <p:nvSpPr>
            <p:cNvPr id="26639" name="TextBox 2"/>
            <p:cNvSpPr txBox="1">
              <a:spLocks noChangeArrowheads="1"/>
            </p:cNvSpPr>
            <p:nvPr/>
          </p:nvSpPr>
          <p:spPr bwMode="auto">
            <a:xfrm>
              <a:off x="2438400" y="3429000"/>
              <a:ext cx="4095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r>
                <a:rPr lang="en-US" sz="3000"/>
                <a:t>+           </a:t>
              </a:r>
            </a:p>
          </p:txBody>
        </p:sp>
        <p:sp>
          <p:nvSpPr>
            <p:cNvPr id="26640" name="TextBox 7"/>
            <p:cNvSpPr txBox="1">
              <a:spLocks noChangeArrowheads="1"/>
            </p:cNvSpPr>
            <p:nvPr/>
          </p:nvSpPr>
          <p:spPr bwMode="auto">
            <a:xfrm>
              <a:off x="76200" y="3810000"/>
              <a:ext cx="51133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r>
                <a:rPr lang="en-US" sz="3000"/>
                <a:t>Co-morbidities / &gt; 6u PRBCs</a:t>
              </a:r>
            </a:p>
          </p:txBody>
        </p:sp>
      </p:grpSp>
      <p:grpSp>
        <p:nvGrpSpPr>
          <p:cNvPr id="7" name="Group 6"/>
          <p:cNvGrpSpPr>
            <a:grpSpLocks/>
          </p:cNvGrpSpPr>
          <p:nvPr/>
        </p:nvGrpSpPr>
        <p:grpSpPr bwMode="auto">
          <a:xfrm>
            <a:off x="76200" y="4978400"/>
            <a:ext cx="5711825" cy="1366838"/>
            <a:chOff x="76200" y="4978400"/>
            <a:chExt cx="5711825" cy="1366838"/>
          </a:xfrm>
        </p:grpSpPr>
        <p:sp>
          <p:nvSpPr>
            <p:cNvPr id="26635" name="TextBox 12"/>
            <p:cNvSpPr txBox="1">
              <a:spLocks noChangeArrowheads="1"/>
            </p:cNvSpPr>
            <p:nvPr/>
          </p:nvSpPr>
          <p:spPr bwMode="auto">
            <a:xfrm>
              <a:off x="838200" y="4978400"/>
              <a:ext cx="3619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r>
                <a:rPr lang="en-US" sz="3000"/>
                <a:t>Destructive Wounds</a:t>
              </a:r>
            </a:p>
          </p:txBody>
        </p:sp>
        <p:sp>
          <p:nvSpPr>
            <p:cNvPr id="26636" name="TextBox 13"/>
            <p:cNvSpPr txBox="1">
              <a:spLocks noChangeArrowheads="1"/>
            </p:cNvSpPr>
            <p:nvPr/>
          </p:nvSpPr>
          <p:spPr bwMode="auto">
            <a:xfrm>
              <a:off x="2438400" y="5410200"/>
              <a:ext cx="4095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r>
                <a:rPr lang="en-US" sz="3000"/>
                <a:t>+           </a:t>
              </a:r>
            </a:p>
          </p:txBody>
        </p:sp>
        <p:sp>
          <p:nvSpPr>
            <p:cNvPr id="26637" name="TextBox 14"/>
            <p:cNvSpPr txBox="1">
              <a:spLocks noChangeArrowheads="1"/>
            </p:cNvSpPr>
            <p:nvPr/>
          </p:nvSpPr>
          <p:spPr bwMode="auto">
            <a:xfrm>
              <a:off x="76200" y="5791200"/>
              <a:ext cx="57118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r>
                <a:rPr lang="en-US" sz="3000">
                  <a:solidFill>
                    <a:srgbClr val="66FFFF"/>
                  </a:solidFill>
                </a:rPr>
                <a:t>No</a:t>
              </a:r>
              <a:r>
                <a:rPr lang="en-US" sz="3000"/>
                <a:t> Co-morbidities / </a:t>
              </a:r>
              <a:r>
                <a:rPr lang="en-US" sz="3000" u="sng">
                  <a:solidFill>
                    <a:srgbClr val="66FFFF"/>
                  </a:solidFill>
                </a:rPr>
                <a:t>&lt;</a:t>
              </a:r>
              <a:r>
                <a:rPr lang="en-US" sz="3000"/>
                <a:t> 6u PRBCs</a:t>
              </a:r>
            </a:p>
          </p:txBody>
        </p:sp>
      </p:grpSp>
      <p:sp>
        <p:nvSpPr>
          <p:cNvPr id="26628" name="Rectangle 18"/>
          <p:cNvSpPr>
            <a:spLocks noChangeArrowheads="1"/>
          </p:cNvSpPr>
          <p:nvPr/>
        </p:nvSpPr>
        <p:spPr bwMode="auto">
          <a:xfrm>
            <a:off x="0" y="1970088"/>
            <a:ext cx="91440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spcAft>
                <a:spcPts val="1200"/>
              </a:spcAft>
              <a:buClr>
                <a:srgbClr val="FF0080"/>
              </a:buClr>
            </a:pPr>
            <a:r>
              <a:rPr lang="en-US" i="1">
                <a:solidFill>
                  <a:srgbClr val="FFFF00"/>
                </a:solidFill>
              </a:rPr>
              <a:t>60 patients with destructive colon injuries</a:t>
            </a:r>
          </a:p>
        </p:txBody>
      </p:sp>
      <p:grpSp>
        <p:nvGrpSpPr>
          <p:cNvPr id="4" name="Group 15"/>
          <p:cNvGrpSpPr>
            <a:grpSpLocks/>
          </p:cNvGrpSpPr>
          <p:nvPr/>
        </p:nvGrpSpPr>
        <p:grpSpPr bwMode="auto">
          <a:xfrm>
            <a:off x="5562600" y="3124200"/>
            <a:ext cx="3505200" cy="1077913"/>
            <a:chOff x="5562600" y="3124200"/>
            <a:chExt cx="3505200" cy="1077913"/>
          </a:xfrm>
        </p:grpSpPr>
        <p:sp>
          <p:nvSpPr>
            <p:cNvPr id="26633" name="TextBox 18"/>
            <p:cNvSpPr txBox="1">
              <a:spLocks noChangeArrowheads="1"/>
            </p:cNvSpPr>
            <p:nvPr/>
          </p:nvSpPr>
          <p:spPr bwMode="auto">
            <a:xfrm>
              <a:off x="6477000" y="3124200"/>
              <a:ext cx="2590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r>
                <a:rPr lang="en-US"/>
                <a:t>42% suture line failure</a:t>
              </a:r>
            </a:p>
          </p:txBody>
        </p:sp>
        <p:sp>
          <p:nvSpPr>
            <p:cNvPr id="26634" name="Right Arrow 4"/>
            <p:cNvSpPr>
              <a:spLocks noChangeArrowheads="1"/>
            </p:cNvSpPr>
            <p:nvPr/>
          </p:nvSpPr>
          <p:spPr bwMode="auto">
            <a:xfrm>
              <a:off x="5562600" y="3538538"/>
              <a:ext cx="685800" cy="304800"/>
            </a:xfrm>
            <a:prstGeom prst="rightArrow">
              <a:avLst>
                <a:gd name="adj1" fmla="val 50000"/>
                <a:gd name="adj2" fmla="val 50000"/>
              </a:avLst>
            </a:prstGeom>
            <a:solidFill>
              <a:schemeClr val="accent1"/>
            </a:solidFill>
            <a:ln w="9525">
              <a:solidFill>
                <a:schemeClr val="tx1"/>
              </a:solidFill>
              <a:round/>
              <a:headEnd/>
              <a:tailEnd/>
            </a:ln>
          </p:spPr>
          <p:txBody>
            <a:bodyPr/>
            <a:lstStyle/>
            <a:p>
              <a:endParaRPr lang="en-US"/>
            </a:p>
          </p:txBody>
        </p:sp>
      </p:grpSp>
      <p:grpSp>
        <p:nvGrpSpPr>
          <p:cNvPr id="5" name="Group 16"/>
          <p:cNvGrpSpPr>
            <a:grpSpLocks/>
          </p:cNvGrpSpPr>
          <p:nvPr/>
        </p:nvGrpSpPr>
        <p:grpSpPr bwMode="auto">
          <a:xfrm>
            <a:off x="5562600" y="5105400"/>
            <a:ext cx="3505200" cy="1077913"/>
            <a:chOff x="5562600" y="5105400"/>
            <a:chExt cx="3505200" cy="1077913"/>
          </a:xfrm>
        </p:grpSpPr>
        <p:sp>
          <p:nvSpPr>
            <p:cNvPr id="26631" name="TextBox 20"/>
            <p:cNvSpPr txBox="1">
              <a:spLocks noChangeArrowheads="1"/>
            </p:cNvSpPr>
            <p:nvPr/>
          </p:nvSpPr>
          <p:spPr bwMode="auto">
            <a:xfrm>
              <a:off x="6477000" y="5105400"/>
              <a:ext cx="2590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r>
                <a:rPr lang="en-US"/>
                <a:t>3% suture line failure</a:t>
              </a:r>
            </a:p>
          </p:txBody>
        </p:sp>
        <p:sp>
          <p:nvSpPr>
            <p:cNvPr id="26632" name="Right Arrow 21"/>
            <p:cNvSpPr>
              <a:spLocks noChangeArrowheads="1"/>
            </p:cNvSpPr>
            <p:nvPr/>
          </p:nvSpPr>
          <p:spPr bwMode="auto">
            <a:xfrm>
              <a:off x="5562600" y="5486400"/>
              <a:ext cx="685800" cy="304800"/>
            </a:xfrm>
            <a:prstGeom prst="rightArrow">
              <a:avLst>
                <a:gd name="adj1" fmla="val 50000"/>
                <a:gd name="adj2" fmla="val 50000"/>
              </a:avLst>
            </a:prstGeom>
            <a:solidFill>
              <a:schemeClr val="accent1"/>
            </a:solidFill>
            <a:ln w="9525">
              <a:solidFill>
                <a:schemeClr val="tx1"/>
              </a:solidFill>
              <a:round/>
              <a:headEnd/>
              <a:tailEnd/>
            </a:ln>
          </p:spPr>
          <p:txBody>
            <a:bodyPr/>
            <a:lstStyle/>
            <a:p>
              <a:endParaRPr lang="en-US"/>
            </a:p>
          </p:txBody>
        </p:sp>
      </p:gr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Box 5"/>
          <p:cNvSpPr txBox="1">
            <a:spLocks noChangeArrowheads="1"/>
          </p:cNvSpPr>
          <p:nvPr/>
        </p:nvSpPr>
        <p:spPr bwMode="auto">
          <a:xfrm>
            <a:off x="0" y="3810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sz="4000">
                <a:solidFill>
                  <a:srgbClr val="FFFFFF"/>
                </a:solidFill>
                <a:cs typeface="Arial" charset="0"/>
              </a:rPr>
              <a:t>I have no conflicts to disclose</a:t>
            </a:r>
          </a:p>
        </p:txBody>
      </p:sp>
      <p:pic>
        <p:nvPicPr>
          <p:cNvPr id="4" name="Picture 3" descr="images-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1900" y="2254130"/>
            <a:ext cx="4127500" cy="2959340"/>
          </a:xfrm>
          <a:prstGeom prst="rect">
            <a:avLst/>
          </a:prstGeom>
        </p:spPr>
      </p:pic>
      <p:pic>
        <p:nvPicPr>
          <p:cNvPr id="2" name="Picture 1" descr="img-exteri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07690"/>
            <a:ext cx="9144000" cy="5145510"/>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a:latin typeface="Arial" charset="0"/>
                <a:ea typeface="ＭＳ Ｐゴシック" charset="0"/>
                <a:cs typeface="ＭＳ Ｐゴシック" charset="0"/>
              </a:rPr>
              <a:t>Significant Co-morbidities</a:t>
            </a:r>
          </a:p>
        </p:txBody>
      </p:sp>
      <p:sp>
        <p:nvSpPr>
          <p:cNvPr id="28674" name="Content Placeholder 2"/>
          <p:cNvSpPr>
            <a:spLocks noGrp="1"/>
          </p:cNvSpPr>
          <p:nvPr>
            <p:ph idx="1"/>
          </p:nvPr>
        </p:nvSpPr>
        <p:spPr/>
        <p:txBody>
          <a:bodyPr/>
          <a:lstStyle/>
          <a:p>
            <a:pPr>
              <a:buClr>
                <a:srgbClr val="FF0080"/>
              </a:buClr>
            </a:pPr>
            <a:r>
              <a:rPr lang="en-US">
                <a:latin typeface="Arial" charset="0"/>
                <a:ea typeface="ＭＳ Ｐゴシック" charset="0"/>
                <a:cs typeface="ＭＳ Ｐゴシック" charset="0"/>
              </a:rPr>
              <a:t>Cirrhosis</a:t>
            </a:r>
          </a:p>
          <a:p>
            <a:pPr>
              <a:buClr>
                <a:srgbClr val="FF0080"/>
              </a:buClr>
            </a:pPr>
            <a:r>
              <a:rPr lang="en-US">
                <a:latin typeface="Arial" charset="0"/>
                <a:ea typeface="ＭＳ Ｐゴシック" charset="0"/>
                <a:cs typeface="ＭＳ Ｐゴシック" charset="0"/>
              </a:rPr>
              <a:t>Human Immunodeficiency Virus</a:t>
            </a:r>
          </a:p>
          <a:p>
            <a:pPr>
              <a:buClr>
                <a:srgbClr val="FF0080"/>
              </a:buClr>
            </a:pPr>
            <a:r>
              <a:rPr lang="en-US">
                <a:latin typeface="Arial" charset="0"/>
                <a:ea typeface="ＭＳ Ｐゴシック" charset="0"/>
                <a:cs typeface="ＭＳ Ｐゴシック" charset="0"/>
              </a:rPr>
              <a:t>Severe Diabetes</a:t>
            </a:r>
          </a:p>
          <a:p>
            <a:pPr>
              <a:buClr>
                <a:srgbClr val="FF0080"/>
              </a:buClr>
            </a:pPr>
            <a:r>
              <a:rPr lang="en-US">
                <a:latin typeface="Arial" charset="0"/>
                <a:ea typeface="ＭＳ Ｐゴシック" charset="0"/>
                <a:cs typeface="ＭＳ Ｐゴシック" charset="0"/>
              </a:rPr>
              <a:t>Congestive Heart Failure</a:t>
            </a:r>
          </a:p>
          <a:p>
            <a:pPr>
              <a:buClr>
                <a:srgbClr val="FF0080"/>
              </a:buClr>
            </a:pPr>
            <a:r>
              <a:rPr lang="en-US">
                <a:latin typeface="Arial" charset="0"/>
                <a:ea typeface="ＭＳ Ｐゴシック" charset="0"/>
                <a:cs typeface="ＭＳ Ｐゴシック" charset="0"/>
              </a:rPr>
              <a:t>Chronic Renal Failure</a:t>
            </a:r>
          </a:p>
          <a:p>
            <a:pPr>
              <a:buClr>
                <a:srgbClr val="FF0080"/>
              </a:buClr>
            </a:pPr>
            <a:r>
              <a:rPr lang="en-US">
                <a:latin typeface="Arial" charset="0"/>
                <a:ea typeface="ＭＳ Ｐゴシック" charset="0"/>
                <a:cs typeface="ＭＳ Ｐゴシック" charset="0"/>
              </a:rPr>
              <a:t>Patients on Chronic Steroids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noChangeArrowheads="1"/>
          </p:cNvSpPr>
          <p:nvPr>
            <p:ph type="title"/>
          </p:nvPr>
        </p:nvSpPr>
        <p:spPr>
          <a:xfrm>
            <a:off x="0" y="0"/>
            <a:ext cx="9144000" cy="1143000"/>
          </a:xfrm>
          <a:noFill/>
        </p:spPr>
        <p:txBody>
          <a:bodyPr/>
          <a:lstStyle/>
          <a:p>
            <a:r>
              <a:rPr lang="en-US" sz="4600">
                <a:latin typeface="Arial" charset="0"/>
                <a:ea typeface="ＭＳ Ｐゴシック" charset="0"/>
                <a:cs typeface="ＭＳ Ｐゴシック" charset="0"/>
              </a:rPr>
              <a:t>Management Algorithm</a:t>
            </a:r>
            <a:endParaRPr lang="en-US">
              <a:latin typeface="Arial" charset="0"/>
              <a:ea typeface="ＭＳ Ｐゴシック" charset="0"/>
              <a:cs typeface="ＭＳ Ｐゴシック" charset="0"/>
            </a:endParaRPr>
          </a:p>
        </p:txBody>
      </p:sp>
      <p:sp>
        <p:nvSpPr>
          <p:cNvPr id="29698" name="TextBox 12"/>
          <p:cNvSpPr txBox="1">
            <a:spLocks noChangeArrowheads="1"/>
          </p:cNvSpPr>
          <p:nvPr/>
        </p:nvSpPr>
        <p:spPr bwMode="auto">
          <a:xfrm>
            <a:off x="685800" y="1249363"/>
            <a:ext cx="6096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a:t>Full-thickness Colon Injuries</a:t>
            </a:r>
          </a:p>
        </p:txBody>
      </p:sp>
      <p:grpSp>
        <p:nvGrpSpPr>
          <p:cNvPr id="2" name="Group 28"/>
          <p:cNvGrpSpPr>
            <a:grpSpLocks/>
          </p:cNvGrpSpPr>
          <p:nvPr/>
        </p:nvGrpSpPr>
        <p:grpSpPr bwMode="auto">
          <a:xfrm>
            <a:off x="3729038" y="1833563"/>
            <a:ext cx="3662362" cy="1169987"/>
            <a:chOff x="3729567" y="1833562"/>
            <a:chExt cx="3661833" cy="1169988"/>
          </a:xfrm>
        </p:grpSpPr>
        <p:sp>
          <p:nvSpPr>
            <p:cNvPr id="29715" name="TextBox 14"/>
            <p:cNvSpPr txBox="1">
              <a:spLocks noChangeArrowheads="1"/>
            </p:cNvSpPr>
            <p:nvPr/>
          </p:nvSpPr>
          <p:spPr bwMode="auto">
            <a:xfrm>
              <a:off x="4876800" y="2424112"/>
              <a:ext cx="2514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a:t>Destructive</a:t>
              </a:r>
            </a:p>
          </p:txBody>
        </p:sp>
        <p:cxnSp>
          <p:nvCxnSpPr>
            <p:cNvPr id="29716" name="Straight Arrow Connector 18"/>
            <p:cNvCxnSpPr>
              <a:cxnSpLocks noChangeShapeType="1"/>
            </p:cNvCxnSpPr>
            <p:nvPr/>
          </p:nvCxnSpPr>
          <p:spPr bwMode="auto">
            <a:xfrm>
              <a:off x="3729567" y="1833562"/>
              <a:ext cx="2400300" cy="590550"/>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3" name="Group 27"/>
          <p:cNvGrpSpPr>
            <a:grpSpLocks/>
          </p:cNvGrpSpPr>
          <p:nvPr/>
        </p:nvGrpSpPr>
        <p:grpSpPr bwMode="auto">
          <a:xfrm>
            <a:off x="0" y="1833563"/>
            <a:ext cx="3733800" cy="2586037"/>
            <a:chOff x="0" y="1833562"/>
            <a:chExt cx="3733800" cy="2586038"/>
          </a:xfrm>
        </p:grpSpPr>
        <p:sp>
          <p:nvSpPr>
            <p:cNvPr id="29711" name="TextBox 13"/>
            <p:cNvSpPr txBox="1">
              <a:spLocks noChangeArrowheads="1"/>
            </p:cNvSpPr>
            <p:nvPr/>
          </p:nvSpPr>
          <p:spPr bwMode="auto">
            <a:xfrm>
              <a:off x="0" y="2424112"/>
              <a:ext cx="297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a:t>Nondestructive</a:t>
              </a:r>
            </a:p>
          </p:txBody>
        </p:sp>
        <p:cxnSp>
          <p:nvCxnSpPr>
            <p:cNvPr id="29712" name="Straight Arrow Connector 16"/>
            <p:cNvCxnSpPr>
              <a:cxnSpLocks noChangeShapeType="1"/>
              <a:stCxn id="29698" idx="2"/>
              <a:endCxn id="29711" idx="0"/>
            </p:cNvCxnSpPr>
            <p:nvPr/>
          </p:nvCxnSpPr>
          <p:spPr bwMode="auto">
            <a:xfrm flipH="1">
              <a:off x="1485900" y="1833562"/>
              <a:ext cx="2247900" cy="590550"/>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9713" name="TextBox 19"/>
            <p:cNvSpPr txBox="1">
              <a:spLocks noChangeArrowheads="1"/>
            </p:cNvSpPr>
            <p:nvPr/>
          </p:nvSpPr>
          <p:spPr bwMode="auto">
            <a:xfrm>
              <a:off x="0" y="3840162"/>
              <a:ext cx="297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r>
                <a:rPr lang="en-US"/>
                <a:t>Primary Repair</a:t>
              </a:r>
            </a:p>
          </p:txBody>
        </p:sp>
        <p:cxnSp>
          <p:nvCxnSpPr>
            <p:cNvPr id="29714" name="Straight Arrow Connector 21"/>
            <p:cNvCxnSpPr>
              <a:cxnSpLocks noChangeShapeType="1"/>
              <a:stCxn id="29711" idx="2"/>
              <a:endCxn id="29713" idx="0"/>
            </p:cNvCxnSpPr>
            <p:nvPr/>
          </p:nvCxnSpPr>
          <p:spPr bwMode="auto">
            <a:xfrm>
              <a:off x="1485900" y="3008312"/>
              <a:ext cx="0" cy="831850"/>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4" name="Group 9"/>
          <p:cNvGrpSpPr>
            <a:grpSpLocks/>
          </p:cNvGrpSpPr>
          <p:nvPr/>
        </p:nvGrpSpPr>
        <p:grpSpPr bwMode="auto">
          <a:xfrm>
            <a:off x="6129338" y="3008313"/>
            <a:ext cx="2900362" cy="4214812"/>
            <a:chOff x="6129338" y="3008313"/>
            <a:chExt cx="2900362" cy="4214812"/>
          </a:xfrm>
        </p:grpSpPr>
        <p:sp>
          <p:nvSpPr>
            <p:cNvPr id="29707" name="TextBox 7177"/>
            <p:cNvSpPr txBox="1">
              <a:spLocks noChangeArrowheads="1"/>
            </p:cNvSpPr>
            <p:nvPr/>
          </p:nvSpPr>
          <p:spPr bwMode="auto">
            <a:xfrm>
              <a:off x="6133572" y="3840294"/>
              <a:ext cx="2896128" cy="1569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a:t>-Comorbidity   ≤6 units PRBCs</a:t>
              </a:r>
            </a:p>
          </p:txBody>
        </p:sp>
        <p:cxnSp>
          <p:nvCxnSpPr>
            <p:cNvPr id="29708" name="Straight Arrow Connector 7181"/>
            <p:cNvCxnSpPr>
              <a:cxnSpLocks noChangeShapeType="1"/>
            </p:cNvCxnSpPr>
            <p:nvPr/>
          </p:nvCxnSpPr>
          <p:spPr bwMode="auto">
            <a:xfrm rot="16200000" flipH="1">
              <a:off x="6437314" y="2700337"/>
              <a:ext cx="832112" cy="1448064"/>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9709" name="TextBox 7213"/>
            <p:cNvSpPr txBox="1">
              <a:spLocks noChangeArrowheads="1"/>
            </p:cNvSpPr>
            <p:nvPr/>
          </p:nvSpPr>
          <p:spPr bwMode="auto">
            <a:xfrm>
              <a:off x="6134100" y="5669286"/>
              <a:ext cx="2895600" cy="1553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a:t>Resection + Anastomosis</a:t>
              </a:r>
            </a:p>
            <a:p>
              <a:endParaRPr lang="en-US"/>
            </a:p>
          </p:txBody>
        </p:sp>
        <p:cxnSp>
          <p:nvCxnSpPr>
            <p:cNvPr id="29710" name="Straight Arrow Connector 7217"/>
            <p:cNvCxnSpPr>
              <a:cxnSpLocks noChangeShapeType="1"/>
              <a:stCxn id="29707" idx="2"/>
              <a:endCxn id="29709" idx="0"/>
            </p:cNvCxnSpPr>
            <p:nvPr/>
          </p:nvCxnSpPr>
          <p:spPr bwMode="auto">
            <a:xfrm rot="16200000" flipH="1">
              <a:off x="7452224" y="5539612"/>
              <a:ext cx="259086" cy="264"/>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 name="Group 8"/>
          <p:cNvGrpSpPr>
            <a:grpSpLocks/>
          </p:cNvGrpSpPr>
          <p:nvPr/>
        </p:nvGrpSpPr>
        <p:grpSpPr bwMode="auto">
          <a:xfrm>
            <a:off x="3124200" y="3008313"/>
            <a:ext cx="3014663" cy="3240087"/>
            <a:chOff x="3124200" y="3008313"/>
            <a:chExt cx="3014663" cy="3240087"/>
          </a:xfrm>
        </p:grpSpPr>
        <p:sp>
          <p:nvSpPr>
            <p:cNvPr id="29703" name="TextBox 7176"/>
            <p:cNvSpPr txBox="1">
              <a:spLocks noChangeArrowheads="1"/>
            </p:cNvSpPr>
            <p:nvPr/>
          </p:nvSpPr>
          <p:spPr bwMode="auto">
            <a:xfrm>
              <a:off x="3124200" y="3840294"/>
              <a:ext cx="3010429" cy="1569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a:t>+Comorbidity   &gt;6 units PRBCs</a:t>
              </a:r>
            </a:p>
          </p:txBody>
        </p:sp>
        <p:cxnSp>
          <p:nvCxnSpPr>
            <p:cNvPr id="29704" name="Straight Arrow Connector 7179"/>
            <p:cNvCxnSpPr>
              <a:cxnSpLocks noChangeShapeType="1"/>
            </p:cNvCxnSpPr>
            <p:nvPr/>
          </p:nvCxnSpPr>
          <p:spPr bwMode="auto">
            <a:xfrm rot="5400000">
              <a:off x="4970200" y="2671761"/>
              <a:ext cx="832112" cy="1505215"/>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9705" name="TextBox 7212"/>
            <p:cNvSpPr txBox="1">
              <a:spLocks noChangeArrowheads="1"/>
            </p:cNvSpPr>
            <p:nvPr/>
          </p:nvSpPr>
          <p:spPr bwMode="auto">
            <a:xfrm>
              <a:off x="3635375" y="5668962"/>
              <a:ext cx="20288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a:t>Diversion</a:t>
              </a:r>
            </a:p>
          </p:txBody>
        </p:sp>
        <p:cxnSp>
          <p:nvCxnSpPr>
            <p:cNvPr id="29706" name="Straight Arrow Connector 7217"/>
            <p:cNvCxnSpPr>
              <a:cxnSpLocks noChangeShapeType="1"/>
            </p:cNvCxnSpPr>
            <p:nvPr/>
          </p:nvCxnSpPr>
          <p:spPr bwMode="auto">
            <a:xfrm rot="5400000">
              <a:off x="4519481" y="5538918"/>
              <a:ext cx="259024" cy="1588"/>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gr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endParaRPr lang="en-US">
              <a:latin typeface="Arial" charset="0"/>
              <a:ea typeface="ＭＳ Ｐゴシック" charset="0"/>
              <a:cs typeface="ＭＳ Ｐゴシック" charset="0"/>
            </a:endParaRPr>
          </a:p>
        </p:txBody>
      </p:sp>
      <p:pic>
        <p:nvPicPr>
          <p:cNvPr id="31746" name="Picture 2" descr="cornwell.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 y="304800"/>
            <a:ext cx="90868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
          <p:cNvSpPr>
            <a:spLocks noGrp="1" noChangeArrowheads="1"/>
          </p:cNvSpPr>
          <p:nvPr>
            <p:ph idx="1"/>
          </p:nvPr>
        </p:nvSpPr>
        <p:spPr>
          <a:xfrm>
            <a:off x="304800" y="2362200"/>
            <a:ext cx="8458200" cy="4114800"/>
          </a:xfrm>
        </p:spPr>
        <p:txBody>
          <a:bodyPr/>
          <a:lstStyle/>
          <a:p>
            <a:pPr eaLnBrk="1" hangingPunct="1">
              <a:lnSpc>
                <a:spcPct val="140000"/>
              </a:lnSpc>
              <a:buClr>
                <a:srgbClr val="FF0080"/>
              </a:buClr>
            </a:pPr>
            <a:r>
              <a:rPr lang="en-US" sz="3000" dirty="0">
                <a:latin typeface="Arial" charset="0"/>
                <a:ea typeface="ＭＳ Ｐゴシック" charset="0"/>
                <a:cs typeface="ＭＳ Ｐゴシック" charset="0"/>
              </a:rPr>
              <a:t>Conclusions:</a:t>
            </a:r>
          </a:p>
          <a:p>
            <a:pPr marL="457200" lvl="1" indent="0" eaLnBrk="1" hangingPunct="1">
              <a:lnSpc>
                <a:spcPct val="140000"/>
              </a:lnSpc>
              <a:buClr>
                <a:srgbClr val="FF0080"/>
              </a:buClr>
              <a:buFontTx/>
              <a:buNone/>
            </a:pPr>
            <a:r>
              <a:rPr lang="ja-JP" altLang="en-US" sz="2400" dirty="0">
                <a:latin typeface="Arial" charset="0"/>
                <a:ea typeface="ＭＳ Ｐゴシック" charset="0"/>
              </a:rPr>
              <a:t>“</a:t>
            </a:r>
            <a:r>
              <a:rPr lang="en-US" altLang="ja-JP" sz="2400" dirty="0">
                <a:latin typeface="Arial" charset="0"/>
                <a:ea typeface="ＭＳ Ｐゴシック" charset="0"/>
              </a:rPr>
              <a:t>On the basis of these data and the relative infrequency of patients in prospective randomized trials with destructive colon injuries, we believe there is still room for consideration of fecal diversion in patients in high-risk categories with destructive colon injuries requiring resection</a:t>
            </a:r>
            <a:r>
              <a:rPr lang="ja-JP" altLang="en-US" sz="2400" dirty="0">
                <a:latin typeface="Arial" charset="0"/>
                <a:ea typeface="ＭＳ Ｐゴシック" charset="0"/>
              </a:rPr>
              <a:t>”</a:t>
            </a:r>
            <a:endParaRPr lang="en-US" sz="2400" dirty="0">
              <a:latin typeface="Arial" charset="0"/>
              <a:ea typeface="ＭＳ Ｐゴシック"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2700" y="304800"/>
            <a:ext cx="9144000" cy="1143000"/>
          </a:xfrm>
        </p:spPr>
        <p:txBody>
          <a:bodyPr/>
          <a:lstStyle/>
          <a:p>
            <a:r>
              <a:rPr lang="en-US" sz="4800">
                <a:latin typeface="Arial" charset="0"/>
                <a:ea typeface="ＭＳ Ｐゴシック" charset="0"/>
                <a:cs typeface="ＭＳ Ｐゴシック" charset="0"/>
              </a:rPr>
              <a:t>Subsequent Study</a:t>
            </a:r>
            <a:r>
              <a:rPr lang="en-US">
                <a:latin typeface="Arial" charset="0"/>
                <a:ea typeface="ＭＳ Ｐゴシック" charset="0"/>
                <a:cs typeface="ＭＳ Ｐゴシック" charset="0"/>
              </a:rPr>
              <a:t/>
            </a:r>
            <a:br>
              <a:rPr lang="en-US">
                <a:latin typeface="Arial" charset="0"/>
                <a:ea typeface="ＭＳ Ｐゴシック" charset="0"/>
                <a:cs typeface="ＭＳ Ｐゴシック" charset="0"/>
              </a:rPr>
            </a:br>
            <a:r>
              <a:rPr lang="en-US" sz="3200" i="1">
                <a:solidFill>
                  <a:srgbClr val="66FFFF"/>
                </a:solidFill>
                <a:latin typeface="Arial" charset="0"/>
                <a:ea typeface="ＭＳ Ｐゴシック" charset="0"/>
                <a:cs typeface="ＭＳ Ｐゴシック" charset="0"/>
              </a:rPr>
              <a:t>- Memphis 2002 - </a:t>
            </a:r>
            <a:endParaRPr lang="en-US" sz="3200">
              <a:latin typeface="Arial" charset="0"/>
              <a:ea typeface="ＭＳ Ｐゴシック" charset="0"/>
              <a:cs typeface="ＭＳ Ｐゴシック" charset="0"/>
            </a:endParaRPr>
          </a:p>
        </p:txBody>
      </p:sp>
      <p:graphicFrame>
        <p:nvGraphicFramePr>
          <p:cNvPr id="7" name="Chart 6"/>
          <p:cNvGraphicFramePr>
            <a:graphicFrameLocks/>
          </p:cNvGraphicFramePr>
          <p:nvPr/>
        </p:nvGraphicFramePr>
        <p:xfrm>
          <a:off x="457200" y="2362200"/>
          <a:ext cx="84582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2771" name="TextBox 5"/>
          <p:cNvSpPr txBox="1">
            <a:spLocks noChangeArrowheads="1"/>
          </p:cNvSpPr>
          <p:nvPr/>
        </p:nvSpPr>
        <p:spPr bwMode="auto">
          <a:xfrm>
            <a:off x="1295400" y="6197600"/>
            <a:ext cx="6934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r>
              <a:rPr lang="en-US" sz="2400"/>
              <a:t>    1987-1993 </a:t>
            </a:r>
            <a:r>
              <a:rPr lang="en-US"/>
              <a:t>	 </a:t>
            </a:r>
            <a:r>
              <a:rPr lang="en-US" sz="2400">
                <a:solidFill>
                  <a:srgbClr val="66FFFF"/>
                </a:solidFill>
              </a:rPr>
              <a:t>1995-2001 </a:t>
            </a:r>
            <a:r>
              <a:rPr lang="en-US">
                <a:solidFill>
                  <a:srgbClr val="66FFFF"/>
                </a:solidFill>
              </a:rPr>
              <a:t>		</a:t>
            </a:r>
            <a:endParaRPr lang="en-US"/>
          </a:p>
        </p:txBody>
      </p:sp>
      <p:sp>
        <p:nvSpPr>
          <p:cNvPr id="32772" name="Rectangle 1"/>
          <p:cNvSpPr>
            <a:spLocks noChangeArrowheads="1"/>
          </p:cNvSpPr>
          <p:nvPr/>
        </p:nvSpPr>
        <p:spPr bwMode="auto">
          <a:xfrm>
            <a:off x="0" y="1679575"/>
            <a:ext cx="91440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spcAft>
                <a:spcPts val="1200"/>
              </a:spcAft>
              <a:buClr>
                <a:srgbClr val="FF0080"/>
              </a:buClr>
            </a:pPr>
            <a:r>
              <a:rPr lang="en-US" i="1">
                <a:solidFill>
                  <a:srgbClr val="FFFF00"/>
                </a:solidFill>
              </a:rPr>
              <a:t>56 patients with destructive colon injuries</a:t>
            </a:r>
          </a:p>
        </p:txBody>
      </p:sp>
      <p:grpSp>
        <p:nvGrpSpPr>
          <p:cNvPr id="32773" name="Group 16"/>
          <p:cNvGrpSpPr>
            <a:grpSpLocks/>
          </p:cNvGrpSpPr>
          <p:nvPr/>
        </p:nvGrpSpPr>
        <p:grpSpPr bwMode="auto">
          <a:xfrm>
            <a:off x="2438400" y="2209800"/>
            <a:ext cx="4394200" cy="584200"/>
            <a:chOff x="4064000" y="1523999"/>
            <a:chExt cx="4394201" cy="584776"/>
          </a:xfrm>
        </p:grpSpPr>
        <p:sp>
          <p:nvSpPr>
            <p:cNvPr id="32775" name="TextBox 27"/>
            <p:cNvSpPr txBox="1">
              <a:spLocks noChangeArrowheads="1"/>
            </p:cNvSpPr>
            <p:nvPr/>
          </p:nvSpPr>
          <p:spPr bwMode="auto">
            <a:xfrm>
              <a:off x="4099024" y="1523999"/>
              <a:ext cx="4359177"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r>
                <a:rPr lang="en-US"/>
                <a:t>  </a:t>
              </a:r>
              <a:r>
                <a:rPr lang="en-US" sz="2400"/>
                <a:t>Abscess      Leak</a:t>
              </a:r>
              <a:r>
                <a:rPr lang="en-US">
                  <a:solidFill>
                    <a:srgbClr val="66FFFF"/>
                  </a:solidFill>
                </a:rPr>
                <a:t>    </a:t>
              </a:r>
              <a:r>
                <a:rPr lang="en-US" sz="2400"/>
                <a:t>Mortality</a:t>
              </a:r>
            </a:p>
          </p:txBody>
        </p:sp>
        <p:sp>
          <p:nvSpPr>
            <p:cNvPr id="32776" name="Rectangle 28"/>
            <p:cNvSpPr>
              <a:spLocks noChangeArrowheads="1"/>
            </p:cNvSpPr>
            <p:nvPr/>
          </p:nvSpPr>
          <p:spPr bwMode="auto">
            <a:xfrm>
              <a:off x="5715000" y="1785859"/>
              <a:ext cx="228600" cy="195341"/>
            </a:xfrm>
            <a:prstGeom prst="rect">
              <a:avLst/>
            </a:prstGeom>
            <a:solidFill>
              <a:srgbClr val="00B000"/>
            </a:solidFill>
            <a:ln w="9525">
              <a:solidFill>
                <a:schemeClr val="tx1"/>
              </a:solidFill>
              <a:round/>
              <a:headEnd/>
              <a:tailEnd/>
            </a:ln>
          </p:spPr>
          <p:txBody>
            <a:bodyPr/>
            <a:lstStyle/>
            <a:p>
              <a:endParaRPr lang="en-US">
                <a:solidFill>
                  <a:srgbClr val="008000"/>
                </a:solidFill>
              </a:endParaRPr>
            </a:p>
          </p:txBody>
        </p:sp>
        <p:sp>
          <p:nvSpPr>
            <p:cNvPr id="32777" name="Rectangle 28"/>
            <p:cNvSpPr>
              <a:spLocks noChangeArrowheads="1"/>
            </p:cNvSpPr>
            <p:nvPr/>
          </p:nvSpPr>
          <p:spPr bwMode="auto">
            <a:xfrm>
              <a:off x="4064000" y="1785859"/>
              <a:ext cx="228600" cy="195341"/>
            </a:xfrm>
            <a:prstGeom prst="rect">
              <a:avLst/>
            </a:prstGeom>
            <a:solidFill>
              <a:srgbClr val="3366FF"/>
            </a:solidFill>
            <a:ln w="9525">
              <a:solidFill>
                <a:schemeClr val="tx1"/>
              </a:solidFill>
              <a:round/>
              <a:headEnd/>
              <a:tailEnd/>
            </a:ln>
          </p:spPr>
          <p:txBody>
            <a:bodyPr/>
            <a:lstStyle/>
            <a:p>
              <a:endParaRPr lang="en-US">
                <a:solidFill>
                  <a:srgbClr val="008000"/>
                </a:solidFill>
              </a:endParaRPr>
            </a:p>
          </p:txBody>
        </p:sp>
        <p:sp>
          <p:nvSpPr>
            <p:cNvPr id="32778" name="Rectangle 28"/>
            <p:cNvSpPr>
              <a:spLocks noChangeArrowheads="1"/>
            </p:cNvSpPr>
            <p:nvPr/>
          </p:nvSpPr>
          <p:spPr bwMode="auto">
            <a:xfrm>
              <a:off x="6858000" y="1785859"/>
              <a:ext cx="228600" cy="195341"/>
            </a:xfrm>
            <a:prstGeom prst="rect">
              <a:avLst/>
            </a:prstGeom>
            <a:solidFill>
              <a:srgbClr val="B3B3B3"/>
            </a:solidFill>
            <a:ln w="9525">
              <a:solidFill>
                <a:schemeClr val="tx1"/>
              </a:solidFill>
              <a:round/>
              <a:headEnd/>
              <a:tailEnd/>
            </a:ln>
          </p:spPr>
          <p:txBody>
            <a:bodyPr/>
            <a:lstStyle/>
            <a:p>
              <a:r>
                <a:rPr lang="en-US">
                  <a:solidFill>
                    <a:srgbClr val="008000"/>
                  </a:solidFill>
                </a:rPr>
                <a:t> </a:t>
              </a:r>
            </a:p>
          </p:txBody>
        </p:sp>
      </p:grpSp>
      <p:sp>
        <p:nvSpPr>
          <p:cNvPr id="32774" name="TextBox 16"/>
          <p:cNvSpPr txBox="1">
            <a:spLocks noChangeArrowheads="1"/>
          </p:cNvSpPr>
          <p:nvPr/>
        </p:nvSpPr>
        <p:spPr bwMode="auto">
          <a:xfrm>
            <a:off x="7010400" y="4171950"/>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sz="2000" i="1">
                <a:solidFill>
                  <a:srgbClr val="FFFF66"/>
                </a:solidFill>
              </a:rPr>
              <a:t>Miller et al. 2002</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left)">
                                      <p:cBhvr>
                                        <p:cTn id="7" dur="500"/>
                                        <p:tgtEl>
                                          <p:spTgt spid="7">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left)">
                                      <p:cBhvr>
                                        <p:cTn id="12" dur="500"/>
                                        <p:tgtEl>
                                          <p:spTgt spid="7">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wipe(left)">
                                      <p:cBhvr>
                                        <p:cTn id="17" dur="500"/>
                                        <p:tgtEl>
                                          <p:spTgt spid="7">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animBg="0"/>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sz="4800">
                <a:latin typeface="Arial" charset="0"/>
                <a:ea typeface="ＭＳ Ｐゴシック" charset="0"/>
                <a:cs typeface="ＭＳ Ｐゴシック" charset="0"/>
              </a:rPr>
              <a:t>AAST Multi-institutional Study</a:t>
            </a:r>
          </a:p>
        </p:txBody>
      </p:sp>
      <p:sp>
        <p:nvSpPr>
          <p:cNvPr id="3" name="Content Placeholder 2"/>
          <p:cNvSpPr>
            <a:spLocks noGrp="1"/>
          </p:cNvSpPr>
          <p:nvPr>
            <p:ph idx="1"/>
          </p:nvPr>
        </p:nvSpPr>
        <p:spPr/>
        <p:txBody>
          <a:bodyPr/>
          <a:lstStyle/>
          <a:p>
            <a:pPr>
              <a:buClr>
                <a:srgbClr val="FF0080"/>
              </a:buClr>
            </a:pPr>
            <a:r>
              <a:rPr lang="en-US" sz="3200">
                <a:latin typeface="Arial" charset="0"/>
                <a:ea typeface="ＭＳ Ｐゴシック" charset="0"/>
                <a:cs typeface="ＭＳ Ｐゴシック" charset="0"/>
              </a:rPr>
              <a:t>297 penetrating colon injuries requiring resection from 19 different centers</a:t>
            </a:r>
          </a:p>
          <a:p>
            <a:pPr>
              <a:buClr>
                <a:srgbClr val="FF0080"/>
              </a:buClr>
            </a:pPr>
            <a:r>
              <a:rPr lang="en-US" sz="3200">
                <a:latin typeface="Arial" charset="0"/>
                <a:ea typeface="ＭＳ Ｐゴシック" charset="0"/>
                <a:cs typeface="ＭＳ Ｐゴシック" charset="0"/>
              </a:rPr>
              <a:t>Regression analysis identified severe fecal contamination, transfusion </a:t>
            </a:r>
            <a:r>
              <a:rPr lang="en-US" sz="3200" u="sng">
                <a:latin typeface="Arial" charset="0"/>
                <a:ea typeface="ＭＳ Ｐゴシック" charset="0"/>
                <a:cs typeface="ＭＳ Ｐゴシック" charset="0"/>
              </a:rPr>
              <a:t>&gt; </a:t>
            </a:r>
            <a:r>
              <a:rPr lang="en-US" sz="3200">
                <a:latin typeface="Arial" charset="0"/>
                <a:ea typeface="ＭＳ Ｐゴシック" charset="0"/>
                <a:cs typeface="ＭＳ Ｐゴシック" charset="0"/>
              </a:rPr>
              <a:t>4u RBC, single agent abx prophylaxis as independent predictors of complication</a:t>
            </a:r>
            <a:endParaRPr lang="en-US" sz="3200" u="sng">
              <a:latin typeface="Arial" charset="0"/>
              <a:ea typeface="ＭＳ Ｐゴシック" charset="0"/>
              <a:cs typeface="ＭＳ Ｐゴシック" charset="0"/>
            </a:endParaRPr>
          </a:p>
        </p:txBody>
      </p:sp>
      <p:sp>
        <p:nvSpPr>
          <p:cNvPr id="34819" name="TextBox 3"/>
          <p:cNvSpPr txBox="1">
            <a:spLocks noChangeArrowheads="1"/>
          </p:cNvSpPr>
          <p:nvPr/>
        </p:nvSpPr>
        <p:spPr bwMode="auto">
          <a:xfrm>
            <a:off x="4800600" y="6324600"/>
            <a:ext cx="434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sz="2000" i="1">
                <a:solidFill>
                  <a:srgbClr val="FFFF66"/>
                </a:solidFill>
              </a:rPr>
              <a:t>Demetriades et al., J Trauma 2001</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z="4800">
                <a:latin typeface="Arial" charset="0"/>
                <a:ea typeface="ＭＳ Ｐゴシック" charset="0"/>
                <a:cs typeface="ＭＳ Ｐゴシック" charset="0"/>
              </a:rPr>
              <a:t>AAST Study Conclusions</a:t>
            </a:r>
          </a:p>
        </p:txBody>
      </p:sp>
      <p:sp>
        <p:nvSpPr>
          <p:cNvPr id="35842" name="Content Placeholder 2"/>
          <p:cNvSpPr>
            <a:spLocks noGrp="1"/>
          </p:cNvSpPr>
          <p:nvPr>
            <p:ph idx="1"/>
          </p:nvPr>
        </p:nvSpPr>
        <p:spPr/>
        <p:txBody>
          <a:bodyPr/>
          <a:lstStyle/>
          <a:p>
            <a:pPr marL="0" indent="0">
              <a:lnSpc>
                <a:spcPct val="110000"/>
              </a:lnSpc>
              <a:buFontTx/>
              <a:buNone/>
            </a:pPr>
            <a:r>
              <a:rPr lang="ja-JP" altLang="en-US">
                <a:solidFill>
                  <a:srgbClr val="FFFFFF"/>
                </a:solidFill>
                <a:latin typeface="Arial" charset="0"/>
                <a:ea typeface="ＭＳ Ｐゴシック" charset="0"/>
                <a:cs typeface="ＭＳ Ｐゴシック" charset="0"/>
              </a:rPr>
              <a:t>“</a:t>
            </a:r>
            <a:r>
              <a:rPr lang="en-US" altLang="ja-JP">
                <a:solidFill>
                  <a:srgbClr val="FFFFFF"/>
                </a:solidFill>
                <a:latin typeface="Arial" charset="0"/>
                <a:ea typeface="ＭＳ Ｐゴシック" charset="0"/>
                <a:cs typeface="ＭＳ Ｐゴシック" charset="0"/>
              </a:rPr>
              <a:t>In view of these findings, the reduced quality of life, and the need for subsequent operation in colostomy patients, primary anastomosis should be considered in </a:t>
            </a:r>
            <a:r>
              <a:rPr lang="en-US" altLang="ja-JP" i="1">
                <a:solidFill>
                  <a:srgbClr val="FFFFFF"/>
                </a:solidFill>
                <a:latin typeface="Arial" charset="0"/>
                <a:ea typeface="ＭＳ Ｐゴシック" charset="0"/>
                <a:cs typeface="ＭＳ Ｐゴシック" charset="0"/>
              </a:rPr>
              <a:t>all </a:t>
            </a:r>
            <a:r>
              <a:rPr lang="en-US" altLang="ja-JP">
                <a:solidFill>
                  <a:srgbClr val="FFFFFF"/>
                </a:solidFill>
                <a:latin typeface="Arial" charset="0"/>
                <a:ea typeface="ＭＳ Ｐゴシック" charset="0"/>
                <a:cs typeface="ＭＳ Ｐゴシック" charset="0"/>
              </a:rPr>
              <a:t>such patients</a:t>
            </a:r>
            <a:r>
              <a:rPr lang="ja-JP" altLang="en-US">
                <a:solidFill>
                  <a:srgbClr val="FFFFFF"/>
                </a:solidFill>
                <a:latin typeface="Arial" charset="0"/>
                <a:ea typeface="ＭＳ Ｐゴシック" charset="0"/>
                <a:cs typeface="ＭＳ Ｐゴシック" charset="0"/>
              </a:rPr>
              <a:t>”</a:t>
            </a:r>
            <a:endParaRPr lang="en-US">
              <a:solidFill>
                <a:srgbClr val="FFFFFF"/>
              </a:solidFill>
              <a:latin typeface="Arial" charset="0"/>
              <a:ea typeface="ＭＳ Ｐゴシック" charset="0"/>
              <a:cs typeface="ＭＳ Ｐゴシック" charset="0"/>
            </a:endParaRPr>
          </a:p>
        </p:txBody>
      </p:sp>
      <p:sp>
        <p:nvSpPr>
          <p:cNvPr id="35843" name="TextBox 3"/>
          <p:cNvSpPr txBox="1">
            <a:spLocks noChangeArrowheads="1"/>
          </p:cNvSpPr>
          <p:nvPr/>
        </p:nvSpPr>
        <p:spPr bwMode="auto">
          <a:xfrm>
            <a:off x="4800600" y="6324600"/>
            <a:ext cx="434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sz="2000" i="1">
                <a:solidFill>
                  <a:srgbClr val="66FFFF"/>
                </a:solidFill>
              </a:rPr>
              <a:t>Demetriades et al., J Trauma 2001</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sz="4800">
                <a:latin typeface="Arial" charset="0"/>
                <a:ea typeface="ＭＳ Ｐゴシック" charset="0"/>
                <a:cs typeface="ＭＳ Ｐゴシック" charset="0"/>
              </a:rPr>
              <a:t>AAST Study Problems</a:t>
            </a:r>
          </a:p>
        </p:txBody>
      </p:sp>
      <p:sp>
        <p:nvSpPr>
          <p:cNvPr id="3" name="Content Placeholder 2"/>
          <p:cNvSpPr>
            <a:spLocks noGrp="1"/>
          </p:cNvSpPr>
          <p:nvPr>
            <p:ph idx="1"/>
          </p:nvPr>
        </p:nvSpPr>
        <p:spPr/>
        <p:txBody>
          <a:bodyPr/>
          <a:lstStyle/>
          <a:p>
            <a:pPr>
              <a:buClr>
                <a:srgbClr val="FF0080"/>
              </a:buClr>
            </a:pPr>
            <a:r>
              <a:rPr lang="en-US">
                <a:latin typeface="Arial" charset="0"/>
                <a:ea typeface="ＭＳ Ｐゴシック" charset="0"/>
                <a:cs typeface="ＭＳ Ｐゴシック" charset="0"/>
              </a:rPr>
              <a:t>Concluded # of transfusions as an independent predictor of complications</a:t>
            </a:r>
          </a:p>
          <a:p>
            <a:pPr lvl="1">
              <a:buClr>
                <a:srgbClr val="FF0080"/>
              </a:buClr>
            </a:pPr>
            <a:r>
              <a:rPr lang="en-US">
                <a:latin typeface="Arial" charset="0"/>
                <a:ea typeface="ＭＳ Ｐゴシック" charset="0"/>
              </a:rPr>
              <a:t>But not recommended to use for operative decisions</a:t>
            </a:r>
          </a:p>
          <a:p>
            <a:pPr>
              <a:buClr>
                <a:srgbClr val="FF0080"/>
              </a:buClr>
            </a:pPr>
            <a:r>
              <a:rPr lang="en-US">
                <a:latin typeface="Arial" charset="0"/>
                <a:ea typeface="ＭＳ Ｐゴシック" charset="0"/>
                <a:cs typeface="ＭＳ Ｐゴシック" charset="0"/>
              </a:rPr>
              <a:t>19 different centers using 19 difference management schemes</a:t>
            </a:r>
          </a:p>
          <a:p>
            <a:pPr lvl="1">
              <a:buClr>
                <a:srgbClr val="FF0080"/>
              </a:buClr>
            </a:pPr>
            <a:r>
              <a:rPr lang="en-US">
                <a:latin typeface="Arial" charset="0"/>
                <a:ea typeface="ＭＳ Ｐゴシック" charset="0"/>
              </a:rPr>
              <a:t>No control for selection bias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nvGraphicFramePr>
        <p:xfrm>
          <a:off x="50800" y="1193800"/>
          <a:ext cx="9347200" cy="5537200"/>
        </p:xfrm>
        <a:graphic>
          <a:graphicData uri="http://schemas.openxmlformats.org/drawingml/2006/chart">
            <c:chart xmlns:c="http://schemas.openxmlformats.org/drawingml/2006/chart" xmlns:r="http://schemas.openxmlformats.org/officeDocument/2006/relationships" r:id="rId2"/>
          </a:graphicData>
        </a:graphic>
      </p:graphicFrame>
      <p:sp>
        <p:nvSpPr>
          <p:cNvPr id="37890" name="TextBox 5"/>
          <p:cNvSpPr txBox="1">
            <a:spLocks noChangeArrowheads="1"/>
          </p:cNvSpPr>
          <p:nvPr/>
        </p:nvSpPr>
        <p:spPr bwMode="auto">
          <a:xfrm>
            <a:off x="1295400" y="6273800"/>
            <a:ext cx="769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r>
              <a:rPr lang="en-US" sz="2400"/>
              <a:t>    1987-1993 </a:t>
            </a:r>
            <a:r>
              <a:rPr lang="en-US"/>
              <a:t>	  </a:t>
            </a:r>
            <a:r>
              <a:rPr lang="en-US" sz="2400">
                <a:solidFill>
                  <a:srgbClr val="66FFFF"/>
                </a:solidFill>
              </a:rPr>
              <a:t>1995-2001 </a:t>
            </a:r>
            <a:r>
              <a:rPr lang="en-US">
                <a:solidFill>
                  <a:srgbClr val="66FFFF"/>
                </a:solidFill>
              </a:rPr>
              <a:t>		</a:t>
            </a:r>
            <a:r>
              <a:rPr lang="en-US" sz="2400">
                <a:solidFill>
                  <a:srgbClr val="FFFF00"/>
                </a:solidFill>
              </a:rPr>
              <a:t>2001-2009</a:t>
            </a:r>
            <a:r>
              <a:rPr lang="en-US" sz="2400">
                <a:solidFill>
                  <a:srgbClr val="66FFFF"/>
                </a:solidFill>
              </a:rPr>
              <a:t>	</a:t>
            </a:r>
            <a:endParaRPr lang="en-US" sz="2400"/>
          </a:p>
        </p:txBody>
      </p:sp>
      <p:grpSp>
        <p:nvGrpSpPr>
          <p:cNvPr id="37891" name="Group 16"/>
          <p:cNvGrpSpPr>
            <a:grpSpLocks/>
          </p:cNvGrpSpPr>
          <p:nvPr/>
        </p:nvGrpSpPr>
        <p:grpSpPr bwMode="auto">
          <a:xfrm>
            <a:off x="2514600" y="1701800"/>
            <a:ext cx="4394200" cy="584200"/>
            <a:chOff x="4064000" y="1523999"/>
            <a:chExt cx="4394201" cy="584776"/>
          </a:xfrm>
        </p:grpSpPr>
        <p:sp>
          <p:nvSpPr>
            <p:cNvPr id="37894" name="TextBox 27"/>
            <p:cNvSpPr txBox="1">
              <a:spLocks noChangeArrowheads="1"/>
            </p:cNvSpPr>
            <p:nvPr/>
          </p:nvSpPr>
          <p:spPr bwMode="auto">
            <a:xfrm>
              <a:off x="4099024" y="1523999"/>
              <a:ext cx="4359177"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r>
                <a:rPr lang="en-US"/>
                <a:t>  </a:t>
              </a:r>
              <a:r>
                <a:rPr lang="en-US" sz="2400"/>
                <a:t>Abscess      Leak</a:t>
              </a:r>
              <a:r>
                <a:rPr lang="en-US">
                  <a:solidFill>
                    <a:srgbClr val="66FFFF"/>
                  </a:solidFill>
                </a:rPr>
                <a:t>    </a:t>
              </a:r>
              <a:r>
                <a:rPr lang="en-US" sz="2400"/>
                <a:t>Mortality</a:t>
              </a:r>
            </a:p>
          </p:txBody>
        </p:sp>
        <p:sp>
          <p:nvSpPr>
            <p:cNvPr id="37895" name="Rectangle 28"/>
            <p:cNvSpPr>
              <a:spLocks noChangeArrowheads="1"/>
            </p:cNvSpPr>
            <p:nvPr/>
          </p:nvSpPr>
          <p:spPr bwMode="auto">
            <a:xfrm>
              <a:off x="5715000" y="1785859"/>
              <a:ext cx="228600" cy="195341"/>
            </a:xfrm>
            <a:prstGeom prst="rect">
              <a:avLst/>
            </a:prstGeom>
            <a:solidFill>
              <a:srgbClr val="00B000"/>
            </a:solidFill>
            <a:ln w="9525">
              <a:solidFill>
                <a:schemeClr val="tx1"/>
              </a:solidFill>
              <a:round/>
              <a:headEnd/>
              <a:tailEnd/>
            </a:ln>
          </p:spPr>
          <p:txBody>
            <a:bodyPr/>
            <a:lstStyle/>
            <a:p>
              <a:endParaRPr lang="en-US">
                <a:solidFill>
                  <a:srgbClr val="008000"/>
                </a:solidFill>
              </a:endParaRPr>
            </a:p>
          </p:txBody>
        </p:sp>
        <p:sp>
          <p:nvSpPr>
            <p:cNvPr id="37896" name="Rectangle 28"/>
            <p:cNvSpPr>
              <a:spLocks noChangeArrowheads="1"/>
            </p:cNvSpPr>
            <p:nvPr/>
          </p:nvSpPr>
          <p:spPr bwMode="auto">
            <a:xfrm>
              <a:off x="4064000" y="1785859"/>
              <a:ext cx="228600" cy="195341"/>
            </a:xfrm>
            <a:prstGeom prst="rect">
              <a:avLst/>
            </a:prstGeom>
            <a:solidFill>
              <a:srgbClr val="3366FF"/>
            </a:solidFill>
            <a:ln w="9525">
              <a:solidFill>
                <a:schemeClr val="tx1"/>
              </a:solidFill>
              <a:round/>
              <a:headEnd/>
              <a:tailEnd/>
            </a:ln>
          </p:spPr>
          <p:txBody>
            <a:bodyPr/>
            <a:lstStyle/>
            <a:p>
              <a:endParaRPr lang="en-US">
                <a:solidFill>
                  <a:srgbClr val="008000"/>
                </a:solidFill>
              </a:endParaRPr>
            </a:p>
          </p:txBody>
        </p:sp>
        <p:sp>
          <p:nvSpPr>
            <p:cNvPr id="37897" name="Rectangle 28"/>
            <p:cNvSpPr>
              <a:spLocks noChangeArrowheads="1"/>
            </p:cNvSpPr>
            <p:nvPr/>
          </p:nvSpPr>
          <p:spPr bwMode="auto">
            <a:xfrm>
              <a:off x="6858000" y="1785859"/>
              <a:ext cx="228600" cy="195341"/>
            </a:xfrm>
            <a:prstGeom prst="rect">
              <a:avLst/>
            </a:prstGeom>
            <a:solidFill>
              <a:srgbClr val="B3B3B3"/>
            </a:solidFill>
            <a:ln w="9525">
              <a:solidFill>
                <a:schemeClr val="tx1"/>
              </a:solidFill>
              <a:round/>
              <a:headEnd/>
              <a:tailEnd/>
            </a:ln>
          </p:spPr>
          <p:txBody>
            <a:bodyPr/>
            <a:lstStyle/>
            <a:p>
              <a:r>
                <a:rPr lang="en-US">
                  <a:solidFill>
                    <a:srgbClr val="008000"/>
                  </a:solidFill>
                </a:rPr>
                <a:t> </a:t>
              </a:r>
            </a:p>
          </p:txBody>
        </p:sp>
      </p:grpSp>
      <p:sp>
        <p:nvSpPr>
          <p:cNvPr id="37892" name="Title 1"/>
          <p:cNvSpPr>
            <a:spLocks noGrp="1"/>
          </p:cNvSpPr>
          <p:nvPr>
            <p:ph type="title"/>
          </p:nvPr>
        </p:nvSpPr>
        <p:spPr>
          <a:xfrm>
            <a:off x="12700" y="0"/>
            <a:ext cx="9144000" cy="1143000"/>
          </a:xfrm>
        </p:spPr>
        <p:txBody>
          <a:bodyPr/>
          <a:lstStyle/>
          <a:p>
            <a:r>
              <a:rPr lang="en-US" sz="4000">
                <a:latin typeface="Arial" charset="0"/>
                <a:ea typeface="ＭＳ Ｐゴシック" charset="0"/>
                <a:cs typeface="ＭＳ Ｐゴシック" charset="0"/>
              </a:rPr>
              <a:t>Re-Do Study</a:t>
            </a:r>
            <a:br>
              <a:rPr lang="en-US" sz="4000">
                <a:latin typeface="Arial" charset="0"/>
                <a:ea typeface="ＭＳ Ｐゴシック" charset="0"/>
                <a:cs typeface="ＭＳ Ｐゴシック" charset="0"/>
              </a:rPr>
            </a:br>
            <a:r>
              <a:rPr lang="en-US" sz="2800" i="1">
                <a:solidFill>
                  <a:srgbClr val="66FFFF"/>
                </a:solidFill>
                <a:latin typeface="Arial" charset="0"/>
                <a:ea typeface="ＭＳ Ｐゴシック" charset="0"/>
                <a:cs typeface="ＭＳ Ｐゴシック" charset="0"/>
              </a:rPr>
              <a:t>- Sharpe et al 2012 -</a:t>
            </a:r>
            <a:endParaRPr lang="en-US" sz="2800">
              <a:latin typeface="Arial" charset="0"/>
              <a:ea typeface="ＭＳ Ｐゴシック" charset="0"/>
              <a:cs typeface="ＭＳ Ｐゴシック" charset="0"/>
            </a:endParaRPr>
          </a:p>
        </p:txBody>
      </p:sp>
      <p:sp>
        <p:nvSpPr>
          <p:cNvPr id="37893" name="Rectangle 1"/>
          <p:cNvSpPr>
            <a:spLocks noChangeArrowheads="1"/>
          </p:cNvSpPr>
          <p:nvPr/>
        </p:nvSpPr>
        <p:spPr bwMode="auto">
          <a:xfrm>
            <a:off x="0" y="990600"/>
            <a:ext cx="91440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spcAft>
                <a:spcPts val="1200"/>
              </a:spcAft>
              <a:buClr>
                <a:srgbClr val="FF0080"/>
              </a:buClr>
            </a:pPr>
            <a:r>
              <a:rPr lang="en-US" i="1">
                <a:solidFill>
                  <a:srgbClr val="FFFF00"/>
                </a:solidFill>
              </a:rPr>
              <a:t>102 patients with destructive colon injuries </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5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7" dur="500"/>
                                        <p:tgtEl>
                                          <p:spTgt spid="5">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0" y="457200"/>
            <a:ext cx="9144000" cy="1143000"/>
          </a:xfrm>
        </p:spPr>
        <p:txBody>
          <a:bodyPr/>
          <a:lstStyle/>
          <a:p>
            <a:r>
              <a:rPr lang="en-US">
                <a:latin typeface="Arial" charset="0"/>
                <a:ea typeface="ＭＳ Ｐゴシック" charset="0"/>
                <a:cs typeface="ＭＳ Ｐゴシック" charset="0"/>
              </a:rPr>
              <a:t>Characteristics</a:t>
            </a:r>
          </a:p>
        </p:txBody>
      </p:sp>
      <p:graphicFrame>
        <p:nvGraphicFramePr>
          <p:cNvPr id="39957" name="Group 21"/>
          <p:cNvGraphicFramePr>
            <a:graphicFrameLocks noGrp="1"/>
          </p:cNvGraphicFramePr>
          <p:nvPr>
            <p:ph type="tbl" idx="1"/>
          </p:nvPr>
        </p:nvGraphicFramePr>
        <p:xfrm>
          <a:off x="304800" y="1752600"/>
          <a:ext cx="8458200" cy="3811590"/>
        </p:xfrm>
        <a:graphic>
          <a:graphicData uri="http://schemas.openxmlformats.org/drawingml/2006/table">
            <a:tbl>
              <a:tblPr/>
              <a:tblGrid>
                <a:gridCol w="3635375"/>
                <a:gridCol w="1706563"/>
                <a:gridCol w="1558925"/>
                <a:gridCol w="1557337"/>
              </a:tblGrid>
              <a:tr h="7604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2" marB="45722"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cs typeface="ＭＳ Ｐゴシック" charset="0"/>
                        </a:rPr>
                        <a:t>Original</a:t>
                      </a:r>
                    </a:p>
                  </a:txBody>
                  <a:tcPr marT="45722" marB="45722"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66FFFF"/>
                          </a:solidFill>
                          <a:effectLst/>
                          <a:latin typeface="Arial" charset="0"/>
                          <a:ea typeface="ＭＳ Ｐゴシック" charset="0"/>
                          <a:cs typeface="ＭＳ Ｐゴシック" charset="0"/>
                        </a:rPr>
                        <a:t>PS</a:t>
                      </a:r>
                    </a:p>
                  </a:txBody>
                  <a:tcPr marT="45722" marB="45722"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2"/>
                          </a:solidFill>
                          <a:effectLst/>
                          <a:latin typeface="Arial" charset="0"/>
                          <a:ea typeface="ＭＳ Ｐゴシック" charset="0"/>
                          <a:cs typeface="ＭＳ Ｐゴシック" charset="0"/>
                        </a:rPr>
                        <a:t>CS</a:t>
                      </a:r>
                      <a:endParaRPr kumimoji="0" lang="en-US" sz="32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2" marB="45722" anchor="ctr" horzOverflow="overflow">
                    <a:lnL>
                      <a:noFill/>
                    </a:lnL>
                    <a:lnR>
                      <a:noFill/>
                    </a:lnR>
                    <a:lnT>
                      <a:noFill/>
                    </a:lnT>
                    <a:lnB>
                      <a:noFill/>
                    </a:lnB>
                    <a:lnTlToBr>
                      <a:noFill/>
                    </a:lnTlToBr>
                    <a:lnBlToTr>
                      <a:noFill/>
                    </a:lnBlToTr>
                    <a:noFill/>
                  </a:tcPr>
                </a:tc>
              </a:tr>
              <a:tr h="763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cs typeface="ＭＳ Ｐゴシック" charset="0"/>
                        </a:rPr>
                        <a:t>Total Colon Injuries</a:t>
                      </a:r>
                    </a:p>
                  </a:txBody>
                  <a:tcPr marT="45722" marB="45722"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FFFFFF"/>
                          </a:solidFill>
                          <a:effectLst/>
                          <a:latin typeface="Arial" charset="0"/>
                          <a:ea typeface="ＭＳ Ｐゴシック" charset="0"/>
                          <a:cs typeface="ＭＳ Ｐゴシック" charset="0"/>
                        </a:rPr>
                        <a:t>316</a:t>
                      </a:r>
                    </a:p>
                  </a:txBody>
                  <a:tcPr marT="45722" marB="45722"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FFFFFF"/>
                          </a:solidFill>
                          <a:effectLst/>
                          <a:latin typeface="Arial" charset="0"/>
                          <a:ea typeface="ＭＳ Ｐゴシック" charset="0"/>
                          <a:cs typeface="ＭＳ Ｐゴシック" charset="0"/>
                        </a:rPr>
                        <a:t>209</a:t>
                      </a:r>
                    </a:p>
                  </a:txBody>
                  <a:tcPr marT="45722" marB="45722"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FFFFFF"/>
                          </a:solidFill>
                          <a:effectLst/>
                          <a:latin typeface="Arial" charset="0"/>
                          <a:ea typeface="ＭＳ Ｐゴシック" charset="0"/>
                          <a:cs typeface="ＭＳ Ｐゴシック" charset="0"/>
                        </a:rPr>
                        <a:t>252</a:t>
                      </a:r>
                      <a:endParaRPr kumimoji="0" lang="en-US" sz="32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2" marB="45722" anchor="ctr" horzOverflow="overflow">
                    <a:lnL>
                      <a:noFill/>
                    </a:lnL>
                    <a:lnR>
                      <a:noFill/>
                    </a:lnR>
                    <a:lnT>
                      <a:noFill/>
                    </a:lnT>
                    <a:lnB>
                      <a:noFill/>
                    </a:lnB>
                    <a:lnTlToBr>
                      <a:noFill/>
                    </a:lnTlToBr>
                    <a:lnBlToTr>
                      <a:noFill/>
                    </a:lnBlToTr>
                    <a:noFill/>
                  </a:tcPr>
                </a:tc>
              </a:tr>
              <a:tr h="763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cs typeface="ＭＳ Ｐゴシック" charset="0"/>
                        </a:rPr>
                        <a:t>Age</a:t>
                      </a:r>
                    </a:p>
                  </a:txBody>
                  <a:tcPr marT="45722" marB="45722"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FFFFFF"/>
                          </a:solidFill>
                          <a:effectLst/>
                          <a:latin typeface="Arial" charset="0"/>
                          <a:ea typeface="ＭＳ Ｐゴシック" charset="0"/>
                          <a:cs typeface="ＭＳ Ｐゴシック" charset="0"/>
                        </a:rPr>
                        <a:t>32</a:t>
                      </a:r>
                    </a:p>
                  </a:txBody>
                  <a:tcPr marT="45722" marB="45722"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FFFFFF"/>
                          </a:solidFill>
                          <a:effectLst/>
                          <a:latin typeface="Arial" charset="0"/>
                          <a:ea typeface="ＭＳ Ｐゴシック" charset="0"/>
                          <a:cs typeface="ＭＳ Ｐゴシック" charset="0"/>
                        </a:rPr>
                        <a:t>30</a:t>
                      </a:r>
                    </a:p>
                  </a:txBody>
                  <a:tcPr marT="45722" marB="45722"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cs typeface="ＭＳ Ｐゴシック" charset="0"/>
                        </a:rPr>
                        <a:t>34</a:t>
                      </a:r>
                    </a:p>
                  </a:txBody>
                  <a:tcPr marT="45722" marB="45722" anchor="ctr" horzOverflow="overflow">
                    <a:lnL>
                      <a:noFill/>
                    </a:lnL>
                    <a:lnR>
                      <a:noFill/>
                    </a:lnR>
                    <a:lnT>
                      <a:noFill/>
                    </a:lnT>
                    <a:lnB>
                      <a:noFill/>
                    </a:lnB>
                    <a:lnTlToBr>
                      <a:noFill/>
                    </a:lnTlToBr>
                    <a:lnBlToTr>
                      <a:noFill/>
                    </a:lnBlToTr>
                    <a:noFill/>
                  </a:tcPr>
                </a:tc>
              </a:tr>
              <a:tr h="763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cs typeface="ＭＳ Ｐゴシック" charset="0"/>
                        </a:rPr>
                        <a:t>Male</a:t>
                      </a:r>
                    </a:p>
                  </a:txBody>
                  <a:tcPr marT="45722" marB="45722"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FFFFFF"/>
                          </a:solidFill>
                          <a:effectLst/>
                          <a:latin typeface="Arial" charset="0"/>
                          <a:ea typeface="ＭＳ Ｐゴシック" charset="0"/>
                          <a:cs typeface="ＭＳ Ｐゴシック" charset="0"/>
                        </a:rPr>
                        <a:t>92%</a:t>
                      </a:r>
                    </a:p>
                  </a:txBody>
                  <a:tcPr marT="45722" marB="45722"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FFFFFF"/>
                          </a:solidFill>
                          <a:effectLst/>
                          <a:latin typeface="Arial" charset="0"/>
                          <a:ea typeface="ＭＳ Ｐゴシック" charset="0"/>
                          <a:cs typeface="ＭＳ Ｐゴシック" charset="0"/>
                        </a:rPr>
                        <a:t>90%</a:t>
                      </a:r>
                    </a:p>
                  </a:txBody>
                  <a:tcPr marT="45722" marB="45722"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cs typeface="ＭＳ Ｐゴシック" charset="0"/>
                        </a:rPr>
                        <a:t>90%</a:t>
                      </a:r>
                    </a:p>
                  </a:txBody>
                  <a:tcPr marT="45722" marB="45722" anchor="ctr" horzOverflow="overflow">
                    <a:lnL>
                      <a:noFill/>
                    </a:lnL>
                    <a:lnR>
                      <a:noFill/>
                    </a:lnR>
                    <a:lnT>
                      <a:noFill/>
                    </a:lnT>
                    <a:lnB>
                      <a:noFill/>
                    </a:lnB>
                    <a:lnTlToBr>
                      <a:noFill/>
                    </a:lnTlToBr>
                    <a:lnBlToTr>
                      <a:noFill/>
                    </a:lnBlToTr>
                    <a:noFill/>
                  </a:tcPr>
                </a:tc>
              </a:tr>
              <a:tr h="7604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cs typeface="ＭＳ Ｐゴシック" charset="0"/>
                        </a:rPr>
                        <a:t>OR PRBCs</a:t>
                      </a:r>
                    </a:p>
                  </a:txBody>
                  <a:tcPr marT="45722" marB="45722"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FFFFFF"/>
                          </a:solidFill>
                          <a:effectLst/>
                          <a:latin typeface="Arial" charset="0"/>
                          <a:ea typeface="ＭＳ Ｐゴシック" charset="0"/>
                          <a:cs typeface="ＭＳ Ｐゴシック" charset="0"/>
                        </a:rPr>
                        <a:t>6</a:t>
                      </a:r>
                    </a:p>
                  </a:txBody>
                  <a:tcPr marT="45722" marB="45722"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FFFFFF"/>
                          </a:solidFill>
                          <a:effectLst/>
                          <a:latin typeface="Arial" charset="0"/>
                          <a:ea typeface="ＭＳ Ｐゴシック" charset="0"/>
                          <a:cs typeface="ＭＳ Ｐゴシック" charset="0"/>
                        </a:rPr>
                        <a:t>5</a:t>
                      </a:r>
                    </a:p>
                  </a:txBody>
                  <a:tcPr marT="45722" marB="45722"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cs typeface="ＭＳ Ｐゴシック" charset="0"/>
                        </a:rPr>
                        <a:t>5</a:t>
                      </a:r>
                    </a:p>
                  </a:txBody>
                  <a:tcPr marT="45722" marB="45722" anchor="ctr" horzOverflow="overflow">
                    <a:lnL>
                      <a:noFill/>
                    </a:lnL>
                    <a:lnR>
                      <a:noFill/>
                    </a:lnR>
                    <a:lnT>
                      <a:noFill/>
                    </a:lnT>
                    <a:lnB>
                      <a:noFill/>
                    </a:lnB>
                    <a:lnTlToBr>
                      <a:noFill/>
                    </a:lnTlToBr>
                    <a:lnBlToTr>
                      <a:noFill/>
                    </a:lnBlToTr>
                    <a:noFill/>
                  </a:tcPr>
                </a:tc>
              </a:tr>
            </a:tbl>
          </a:graphicData>
        </a:graphic>
      </p:graphicFrame>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0" y="457200"/>
            <a:ext cx="9144000" cy="1143000"/>
          </a:xfrm>
        </p:spPr>
        <p:txBody>
          <a:bodyPr/>
          <a:lstStyle/>
          <a:p>
            <a:r>
              <a:rPr lang="en-US">
                <a:latin typeface="Arial" charset="0"/>
                <a:ea typeface="ＭＳ Ｐゴシック" charset="0"/>
                <a:cs typeface="ＭＳ Ｐゴシック" charset="0"/>
              </a:rPr>
              <a:t>Characteristics</a:t>
            </a:r>
          </a:p>
        </p:txBody>
      </p:sp>
      <p:graphicFrame>
        <p:nvGraphicFramePr>
          <p:cNvPr id="39957" name="Group 21"/>
          <p:cNvGraphicFramePr>
            <a:graphicFrameLocks noGrp="1"/>
          </p:cNvGraphicFramePr>
          <p:nvPr>
            <p:ph type="tbl" idx="1"/>
          </p:nvPr>
        </p:nvGraphicFramePr>
        <p:xfrm>
          <a:off x="304800" y="1752600"/>
          <a:ext cx="8458200" cy="4572000"/>
        </p:xfrm>
        <a:graphic>
          <a:graphicData uri="http://schemas.openxmlformats.org/drawingml/2006/table">
            <a:tbl>
              <a:tblPr/>
              <a:tblGrid>
                <a:gridCol w="3635375"/>
                <a:gridCol w="1706563"/>
                <a:gridCol w="1558925"/>
                <a:gridCol w="1557337"/>
              </a:tblGrid>
              <a:tr h="7604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cs typeface="ＭＳ Ｐゴシック" charset="0"/>
                        </a:rPr>
                        <a:t>Original</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66FFFF"/>
                          </a:solidFill>
                          <a:effectLst/>
                          <a:latin typeface="Arial" charset="0"/>
                          <a:ea typeface="ＭＳ Ｐゴシック" charset="0"/>
                          <a:cs typeface="ＭＳ Ｐゴシック" charset="0"/>
                        </a:rPr>
                        <a:t>PS</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2"/>
                          </a:solidFill>
                          <a:effectLst/>
                          <a:latin typeface="Arial" charset="0"/>
                          <a:ea typeface="ＭＳ Ｐゴシック" charset="0"/>
                          <a:cs typeface="ＭＳ Ｐゴシック" charset="0"/>
                        </a:rPr>
                        <a:t>CS</a:t>
                      </a:r>
                      <a:endParaRPr kumimoji="0" lang="en-US" sz="3200" b="0" i="0" u="none" strike="noStrike" cap="none" normalizeH="0" baseline="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tr>
              <a:tr h="7635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cs typeface="ＭＳ Ｐゴシック" charset="0"/>
                        </a:rPr>
                        <a:t>Total Colon Injuries</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FFFFFF"/>
                          </a:solidFill>
                          <a:effectLst/>
                          <a:latin typeface="Arial" charset="0"/>
                          <a:ea typeface="ＭＳ Ｐゴシック" charset="0"/>
                          <a:cs typeface="ＭＳ Ｐゴシック" charset="0"/>
                        </a:rPr>
                        <a:t>316</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FFFFFF"/>
                          </a:solidFill>
                          <a:effectLst/>
                          <a:latin typeface="Arial" charset="0"/>
                          <a:ea typeface="ＭＳ Ｐゴシック" charset="0"/>
                          <a:cs typeface="ＭＳ Ｐゴシック" charset="0"/>
                        </a:rPr>
                        <a:t>209</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FFFFFF"/>
                          </a:solidFill>
                          <a:effectLst/>
                          <a:latin typeface="Arial" charset="0"/>
                          <a:ea typeface="ＭＳ Ｐゴシック" charset="0"/>
                          <a:cs typeface="ＭＳ Ｐゴシック" charset="0"/>
                        </a:rPr>
                        <a:t>252</a:t>
                      </a:r>
                      <a:endParaRPr kumimoji="0" lang="en-US" sz="3200" b="0" i="0" u="none" strike="noStrike" cap="none" normalizeH="0" baseline="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tr>
              <a:tr h="7635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cs typeface="ＭＳ Ｐゴシック" charset="0"/>
                        </a:rPr>
                        <a:t>Age</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FFFFFF"/>
                          </a:solidFill>
                          <a:effectLst/>
                          <a:latin typeface="Arial" charset="0"/>
                          <a:ea typeface="ＭＳ Ｐゴシック" charset="0"/>
                          <a:cs typeface="ＭＳ Ｐゴシック" charset="0"/>
                        </a:rPr>
                        <a:t>32</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FFFFFF"/>
                          </a:solidFill>
                          <a:effectLst/>
                          <a:latin typeface="Arial" charset="0"/>
                          <a:ea typeface="ＭＳ Ｐゴシック" charset="0"/>
                          <a:cs typeface="ＭＳ Ｐゴシック" charset="0"/>
                        </a:rPr>
                        <a:t>30</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cs typeface="ＭＳ Ｐゴシック" charset="0"/>
                        </a:rPr>
                        <a:t>34</a:t>
                      </a:r>
                    </a:p>
                  </a:txBody>
                  <a:tcPr anchor="ctr" horzOverflow="overflow">
                    <a:lnL>
                      <a:noFill/>
                    </a:lnL>
                    <a:lnR>
                      <a:noFill/>
                    </a:lnR>
                    <a:lnT>
                      <a:noFill/>
                    </a:lnT>
                    <a:lnB>
                      <a:noFill/>
                    </a:lnB>
                    <a:lnTlToBr>
                      <a:noFill/>
                    </a:lnTlToBr>
                    <a:lnBlToTr>
                      <a:noFill/>
                    </a:lnBlToTr>
                    <a:noFill/>
                  </a:tcPr>
                </a:tc>
              </a:tr>
              <a:tr h="7635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cs typeface="ＭＳ Ｐゴシック" charset="0"/>
                        </a:rPr>
                        <a:t>Male</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FFFFFF"/>
                          </a:solidFill>
                          <a:effectLst/>
                          <a:latin typeface="Arial" charset="0"/>
                          <a:ea typeface="ＭＳ Ｐゴシック" charset="0"/>
                          <a:cs typeface="ＭＳ Ｐゴシック" charset="0"/>
                        </a:rPr>
                        <a:t>92%</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FFFFFF"/>
                          </a:solidFill>
                          <a:effectLst/>
                          <a:latin typeface="Arial" charset="0"/>
                          <a:ea typeface="ＭＳ Ｐゴシック" charset="0"/>
                          <a:cs typeface="ＭＳ Ｐゴシック" charset="0"/>
                        </a:rPr>
                        <a:t>90%</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cs typeface="ＭＳ Ｐゴシック" charset="0"/>
                        </a:rPr>
                        <a:t>90%</a:t>
                      </a:r>
                    </a:p>
                  </a:txBody>
                  <a:tcPr anchor="ctr" horzOverflow="overflow">
                    <a:lnL>
                      <a:noFill/>
                    </a:lnL>
                    <a:lnR>
                      <a:noFill/>
                    </a:lnR>
                    <a:lnT>
                      <a:noFill/>
                    </a:lnT>
                    <a:lnB>
                      <a:noFill/>
                    </a:lnB>
                    <a:lnTlToBr>
                      <a:noFill/>
                    </a:lnTlToBr>
                    <a:lnBlToTr>
                      <a:noFill/>
                    </a:lnBlToTr>
                    <a:noFill/>
                  </a:tcPr>
                </a:tc>
              </a:tr>
              <a:tr h="7604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cs typeface="ＭＳ Ｐゴシック" charset="0"/>
                        </a:rPr>
                        <a:t>OR PRBCs</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FFFFFF"/>
                          </a:solidFill>
                          <a:effectLst/>
                          <a:latin typeface="Arial" charset="0"/>
                          <a:ea typeface="ＭＳ Ｐゴシック" charset="0"/>
                          <a:cs typeface="ＭＳ Ｐゴシック" charset="0"/>
                        </a:rPr>
                        <a:t>6</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FFFFFF"/>
                          </a:solidFill>
                          <a:effectLst/>
                          <a:latin typeface="Arial" charset="0"/>
                          <a:ea typeface="ＭＳ Ｐゴシック" charset="0"/>
                          <a:cs typeface="ＭＳ Ｐゴシック" charset="0"/>
                        </a:rPr>
                        <a:t>5</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cs typeface="ＭＳ Ｐゴシック" charset="0"/>
                        </a:rPr>
                        <a:t>5</a:t>
                      </a:r>
                    </a:p>
                  </a:txBody>
                  <a:tcPr anchor="ctr" horzOverflow="overflow">
                    <a:lnL>
                      <a:noFill/>
                    </a:lnL>
                    <a:lnR>
                      <a:noFill/>
                    </a:lnR>
                    <a:lnT>
                      <a:noFill/>
                    </a:lnT>
                    <a:lnB>
                      <a:noFill/>
                    </a:lnB>
                    <a:lnTlToBr>
                      <a:noFill/>
                    </a:lnTlToBr>
                    <a:lnBlToTr>
                      <a:noFill/>
                    </a:lnBlToTr>
                    <a:noFill/>
                  </a:tcPr>
                </a:tc>
              </a:tr>
              <a:tr h="7604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00FF00"/>
                          </a:solidFill>
                          <a:effectLst/>
                          <a:latin typeface="Arial" charset="0"/>
                          <a:ea typeface="ＭＳ Ｐゴシック" charset="0"/>
                          <a:cs typeface="ＭＳ Ｐゴシック" charset="0"/>
                        </a:rPr>
                        <a:t>Destructive</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00FF00"/>
                          </a:solidFill>
                          <a:effectLst/>
                          <a:latin typeface="Arial" charset="0"/>
                          <a:ea typeface="ＭＳ Ｐゴシック" charset="0"/>
                          <a:cs typeface="ＭＳ Ｐゴシック" charset="0"/>
                        </a:rPr>
                        <a:t>19%</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00FF00"/>
                          </a:solidFill>
                          <a:effectLst/>
                          <a:latin typeface="Arial" charset="0"/>
                          <a:ea typeface="ＭＳ Ｐゴシック" charset="0"/>
                          <a:cs typeface="ＭＳ Ｐゴシック" charset="0"/>
                        </a:rPr>
                        <a:t>27%</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00FF00"/>
                          </a:solidFill>
                          <a:effectLst/>
                          <a:latin typeface="Arial" charset="0"/>
                          <a:ea typeface="ＭＳ Ｐゴシック" charset="0"/>
                          <a:cs typeface="ＭＳ Ｐゴシック" charset="0"/>
                        </a:rPr>
                        <a:t>41%</a:t>
                      </a:r>
                    </a:p>
                  </a:txBody>
                  <a:tcPr anchor="ctr" horzOverflow="overflow">
                    <a:lnL>
                      <a:noFill/>
                    </a:lnL>
                    <a:lnR>
                      <a:noFill/>
                    </a:lnR>
                    <a:lnT>
                      <a:noFill/>
                    </a:lnT>
                    <a:lnB>
                      <a:noFill/>
                    </a:lnB>
                    <a:lnTlToBr>
                      <a:noFill/>
                    </a:lnTlToBr>
                    <a:lnBlToTr>
                      <a:noFill/>
                    </a:lnBlToTr>
                    <a:noFill/>
                  </a:tcPr>
                </a:tc>
              </a:tr>
            </a:tbl>
          </a:graphicData>
        </a:graphic>
      </p:graphicFrame>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xfrm>
            <a:off x="685800" y="304800"/>
            <a:ext cx="7772400" cy="1143000"/>
          </a:xfrm>
        </p:spPr>
        <p:txBody>
          <a:bodyPr/>
          <a:lstStyle/>
          <a:p>
            <a:pPr eaLnBrk="1" hangingPunct="1"/>
            <a:r>
              <a:rPr lang="en-US" sz="4000">
                <a:latin typeface="Helvetica" charset="0"/>
                <a:ea typeface="ＭＳ Ｐゴシック" charset="0"/>
                <a:cs typeface="ＭＳ Ｐゴシック" charset="0"/>
              </a:rPr>
              <a:t>History of Colon Wounds</a:t>
            </a:r>
            <a:endParaRPr lang="en-US">
              <a:latin typeface="Helvetica" charset="0"/>
              <a:ea typeface="ＭＳ Ｐゴシック" charset="0"/>
              <a:cs typeface="ＭＳ Ｐゴシック" charset="0"/>
            </a:endParaRPr>
          </a:p>
        </p:txBody>
      </p:sp>
      <p:sp>
        <p:nvSpPr>
          <p:cNvPr id="7170" name="Rectangle 3"/>
          <p:cNvSpPr>
            <a:spLocks noGrp="1" noChangeArrowheads="1"/>
          </p:cNvSpPr>
          <p:nvPr>
            <p:ph type="body" sz="half" idx="1"/>
          </p:nvPr>
        </p:nvSpPr>
        <p:spPr>
          <a:xfrm>
            <a:off x="152400" y="1371600"/>
            <a:ext cx="4572000" cy="4114800"/>
          </a:xfrm>
        </p:spPr>
        <p:txBody>
          <a:bodyPr/>
          <a:lstStyle/>
          <a:p>
            <a:pPr eaLnBrk="1" hangingPunct="1">
              <a:lnSpc>
                <a:spcPct val="140000"/>
              </a:lnSpc>
              <a:buClr>
                <a:srgbClr val="FF0080"/>
              </a:buClr>
              <a:buFont typeface="Times" charset="0"/>
              <a:buNone/>
            </a:pPr>
            <a:r>
              <a:rPr lang="en-US" sz="2400">
                <a:latin typeface="Helvetica" charset="0"/>
                <a:ea typeface="ＭＳ Ｐゴシック" charset="0"/>
                <a:cs typeface="ＭＳ Ｐゴシック" charset="0"/>
              </a:rPr>
              <a:t>1330 BC</a:t>
            </a:r>
          </a:p>
          <a:p>
            <a:pPr eaLnBrk="1" hangingPunct="1">
              <a:lnSpc>
                <a:spcPct val="140000"/>
              </a:lnSpc>
              <a:buClr>
                <a:srgbClr val="FF0080"/>
              </a:buClr>
              <a:buFont typeface="Times" charset="0"/>
              <a:buNone/>
            </a:pPr>
            <a:r>
              <a:rPr lang="ja-JP" altLang="en-US" sz="2800">
                <a:latin typeface="Helvetica" charset="0"/>
                <a:ea typeface="ＭＳ Ｐゴシック" charset="0"/>
                <a:cs typeface="ＭＳ Ｐゴシック" charset="0"/>
              </a:rPr>
              <a:t>“</a:t>
            </a:r>
            <a:r>
              <a:rPr lang="en-US" altLang="ja-JP" sz="2800" i="1">
                <a:latin typeface="Helvetica" charset="0"/>
                <a:ea typeface="ＭＳ Ｐゴシック" charset="0"/>
                <a:cs typeface="ＭＳ Ｐゴシック" charset="0"/>
              </a:rPr>
              <a:t>And the hilt also went in after the blade; and the fat closed upon the blade, for he drew not the sword out of his belly; and the dirt came out.</a:t>
            </a:r>
            <a:r>
              <a:rPr lang="ja-JP" altLang="en-US" sz="2800" i="1">
                <a:latin typeface="Helvetica" charset="0"/>
                <a:ea typeface="ＭＳ Ｐゴシック" charset="0"/>
                <a:cs typeface="ＭＳ Ｐゴシック" charset="0"/>
              </a:rPr>
              <a:t>”</a:t>
            </a:r>
            <a:r>
              <a:rPr lang="en-US" altLang="ja-JP" sz="2800">
                <a:latin typeface="Helvetica" charset="0"/>
                <a:ea typeface="ＭＳ Ｐゴシック" charset="0"/>
                <a:cs typeface="ＭＳ Ｐゴシック" charset="0"/>
              </a:rPr>
              <a:t> </a:t>
            </a:r>
          </a:p>
          <a:p>
            <a:pPr lvl="4" eaLnBrk="1" hangingPunct="1">
              <a:lnSpc>
                <a:spcPct val="140000"/>
              </a:lnSpc>
              <a:buClr>
                <a:srgbClr val="FF0080"/>
              </a:buClr>
              <a:buFontTx/>
              <a:buNone/>
            </a:pPr>
            <a:r>
              <a:rPr lang="en-US" sz="2400">
                <a:latin typeface="Helvetica" charset="0"/>
                <a:ea typeface="ＭＳ Ｐゴシック" charset="0"/>
                <a:cs typeface="ＭＳ Ｐゴシック" charset="0"/>
              </a:rPr>
              <a:t>Judges 3:21-22</a:t>
            </a:r>
          </a:p>
        </p:txBody>
      </p:sp>
      <p:pic>
        <p:nvPicPr>
          <p:cNvPr id="7171" name="Picture 4" descr="ehud"/>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29200" y="1600200"/>
            <a:ext cx="3463925" cy="4114800"/>
          </a:xfr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a:latin typeface="Arial" charset="0"/>
                <a:ea typeface="ＭＳ Ｐゴシック" charset="0"/>
                <a:cs typeface="ＭＳ Ｐゴシック" charset="0"/>
              </a:rPr>
              <a:t>Algorithm Compliance – 90%</a:t>
            </a:r>
          </a:p>
        </p:txBody>
      </p:sp>
      <p:sp>
        <p:nvSpPr>
          <p:cNvPr id="43010" name="TextBox 1"/>
          <p:cNvSpPr txBox="1">
            <a:spLocks noChangeArrowheads="1"/>
          </p:cNvSpPr>
          <p:nvPr/>
        </p:nvSpPr>
        <p:spPr bwMode="auto">
          <a:xfrm>
            <a:off x="0" y="19050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dirty="0"/>
              <a:t>102 Destructive Injuries</a:t>
            </a:r>
          </a:p>
        </p:txBody>
      </p:sp>
      <p:grpSp>
        <p:nvGrpSpPr>
          <p:cNvPr id="11" name="Group 10"/>
          <p:cNvGrpSpPr/>
          <p:nvPr/>
        </p:nvGrpSpPr>
        <p:grpSpPr>
          <a:xfrm>
            <a:off x="12700" y="2489200"/>
            <a:ext cx="4559300" cy="4306888"/>
            <a:chOff x="12700" y="2489200"/>
            <a:chExt cx="4559300" cy="4306888"/>
          </a:xfrm>
        </p:grpSpPr>
        <p:sp>
          <p:nvSpPr>
            <p:cNvPr id="43036" name="TextBox 2"/>
            <p:cNvSpPr txBox="1">
              <a:spLocks noChangeArrowheads="1"/>
            </p:cNvSpPr>
            <p:nvPr/>
          </p:nvSpPr>
          <p:spPr bwMode="auto">
            <a:xfrm>
              <a:off x="12700" y="3035300"/>
              <a:ext cx="44965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dirty="0"/>
                <a:t>92 Followed Pathway</a:t>
              </a:r>
            </a:p>
          </p:txBody>
        </p:sp>
        <p:cxnSp>
          <p:nvCxnSpPr>
            <p:cNvPr id="43037" name="Straight Arrow Connector 6"/>
            <p:cNvCxnSpPr>
              <a:cxnSpLocks noChangeShapeType="1"/>
              <a:stCxn id="43010" idx="2"/>
              <a:endCxn id="43036" idx="0"/>
            </p:cNvCxnSpPr>
            <p:nvPr/>
          </p:nvCxnSpPr>
          <p:spPr bwMode="auto">
            <a:xfrm flipH="1">
              <a:off x="2260968" y="2489200"/>
              <a:ext cx="2311032" cy="546100"/>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43026" name="TextBox 6"/>
            <p:cNvSpPr txBox="1">
              <a:spLocks noChangeArrowheads="1"/>
            </p:cNvSpPr>
            <p:nvPr/>
          </p:nvSpPr>
          <p:spPr bwMode="auto">
            <a:xfrm>
              <a:off x="1466850" y="4114536"/>
              <a:ext cx="1562100" cy="584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r>
                <a:rPr lang="en-US"/>
                <a:t>69 R+A</a:t>
              </a:r>
            </a:p>
          </p:txBody>
        </p:sp>
        <p:cxnSp>
          <p:nvCxnSpPr>
            <p:cNvPr id="43027" name="Straight Arrow Connector 8"/>
            <p:cNvCxnSpPr>
              <a:cxnSpLocks noChangeShapeType="1"/>
              <a:stCxn id="43036" idx="2"/>
              <a:endCxn id="43026" idx="0"/>
            </p:cNvCxnSpPr>
            <p:nvPr/>
          </p:nvCxnSpPr>
          <p:spPr bwMode="auto">
            <a:xfrm flipH="1">
              <a:off x="2247900" y="3619500"/>
              <a:ext cx="13447" cy="495036"/>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43024" name="TextBox 20"/>
            <p:cNvSpPr txBox="1">
              <a:spLocks noChangeArrowheads="1"/>
            </p:cNvSpPr>
            <p:nvPr/>
          </p:nvSpPr>
          <p:spPr bwMode="auto">
            <a:xfrm>
              <a:off x="1395413" y="5105061"/>
              <a:ext cx="1704975" cy="584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a:t>2 Leaks</a:t>
              </a:r>
            </a:p>
          </p:txBody>
        </p:sp>
        <p:cxnSp>
          <p:nvCxnSpPr>
            <p:cNvPr id="43025" name="Straight Arrow Connector 10"/>
            <p:cNvCxnSpPr>
              <a:cxnSpLocks noChangeShapeType="1"/>
              <a:stCxn id="43026" idx="2"/>
              <a:endCxn id="43024" idx="0"/>
            </p:cNvCxnSpPr>
            <p:nvPr/>
          </p:nvCxnSpPr>
          <p:spPr bwMode="auto">
            <a:xfrm>
              <a:off x="2247901" y="4699000"/>
              <a:ext cx="0" cy="406061"/>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43022" name="TextBox 27"/>
            <p:cNvSpPr txBox="1">
              <a:spLocks noChangeArrowheads="1"/>
            </p:cNvSpPr>
            <p:nvPr/>
          </p:nvSpPr>
          <p:spPr bwMode="auto">
            <a:xfrm>
              <a:off x="1457325" y="6149884"/>
              <a:ext cx="1581150" cy="646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sz="3600">
                  <a:solidFill>
                    <a:srgbClr val="00FF00"/>
                  </a:solidFill>
                </a:rPr>
                <a:t>2.9%</a:t>
              </a:r>
            </a:p>
          </p:txBody>
        </p:sp>
        <p:cxnSp>
          <p:nvCxnSpPr>
            <p:cNvPr id="43023" name="Straight Arrow Connector 18"/>
            <p:cNvCxnSpPr>
              <a:cxnSpLocks noChangeShapeType="1"/>
              <a:stCxn id="43024" idx="2"/>
              <a:endCxn id="43022" idx="0"/>
            </p:cNvCxnSpPr>
            <p:nvPr/>
          </p:nvCxnSpPr>
          <p:spPr bwMode="auto">
            <a:xfrm flipH="1">
              <a:off x="2247900" y="5689600"/>
              <a:ext cx="560" cy="460284"/>
            </a:xfrm>
            <a:prstGeom prst="straightConnector1">
              <a:avLst/>
            </a:prstGeom>
            <a:noFill/>
            <a:ln w="28575">
              <a:solidFill>
                <a:srgbClr val="00FF00"/>
              </a:solidFill>
              <a:round/>
              <a:headEnd/>
              <a:tailEnd type="arrow" w="med" len="med"/>
            </a:ln>
            <a:extLst>
              <a:ext uri="{909E8E84-426E-40dd-AFC4-6F175D3DCCD1}">
                <a14:hiddenFill xmlns:a14="http://schemas.microsoft.com/office/drawing/2010/main">
                  <a:noFill/>
                </a14:hiddenFill>
              </a:ext>
            </a:extLst>
          </p:spPr>
        </p:cxnSp>
      </p:grpSp>
      <p:grpSp>
        <p:nvGrpSpPr>
          <p:cNvPr id="12" name="Group 11"/>
          <p:cNvGrpSpPr/>
          <p:nvPr/>
        </p:nvGrpSpPr>
        <p:grpSpPr>
          <a:xfrm>
            <a:off x="4495800" y="2489200"/>
            <a:ext cx="4648200" cy="4306888"/>
            <a:chOff x="4495800" y="2489200"/>
            <a:chExt cx="4648200" cy="4306888"/>
          </a:xfrm>
        </p:grpSpPr>
        <p:sp>
          <p:nvSpPr>
            <p:cNvPr id="43034" name="TextBox 4"/>
            <p:cNvSpPr txBox="1">
              <a:spLocks noChangeArrowheads="1"/>
            </p:cNvSpPr>
            <p:nvPr/>
          </p:nvSpPr>
          <p:spPr bwMode="auto">
            <a:xfrm>
              <a:off x="4495800" y="3048000"/>
              <a:ext cx="464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dirty="0"/>
                <a:t>10 Protocol Violations</a:t>
              </a:r>
            </a:p>
          </p:txBody>
        </p:sp>
        <p:cxnSp>
          <p:nvCxnSpPr>
            <p:cNvPr id="43035" name="Straight Arrow Connector 8"/>
            <p:cNvCxnSpPr>
              <a:cxnSpLocks noChangeShapeType="1"/>
              <a:stCxn id="43010" idx="2"/>
              <a:endCxn id="43034" idx="0"/>
            </p:cNvCxnSpPr>
            <p:nvPr/>
          </p:nvCxnSpPr>
          <p:spPr bwMode="auto">
            <a:xfrm>
              <a:off x="4572000" y="2489200"/>
              <a:ext cx="2247900" cy="558800"/>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43032" name="TextBox 14"/>
            <p:cNvSpPr txBox="1">
              <a:spLocks noChangeArrowheads="1"/>
            </p:cNvSpPr>
            <p:nvPr/>
          </p:nvSpPr>
          <p:spPr bwMode="auto">
            <a:xfrm>
              <a:off x="4533900" y="4127500"/>
              <a:ext cx="2324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a:t>3 Diversion</a:t>
              </a:r>
            </a:p>
          </p:txBody>
        </p:sp>
        <p:cxnSp>
          <p:nvCxnSpPr>
            <p:cNvPr id="43033" name="Straight Arrow Connector 17"/>
            <p:cNvCxnSpPr>
              <a:cxnSpLocks noChangeShapeType="1"/>
              <a:stCxn id="43034" idx="2"/>
              <a:endCxn id="43032" idx="0"/>
            </p:cNvCxnSpPr>
            <p:nvPr/>
          </p:nvCxnSpPr>
          <p:spPr bwMode="auto">
            <a:xfrm flipH="1">
              <a:off x="5695950" y="3632200"/>
              <a:ext cx="1123950" cy="495300"/>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43030" name="TextBox 15"/>
            <p:cNvSpPr txBox="1">
              <a:spLocks noChangeArrowheads="1"/>
            </p:cNvSpPr>
            <p:nvPr/>
          </p:nvSpPr>
          <p:spPr bwMode="auto">
            <a:xfrm>
              <a:off x="6797675" y="4114800"/>
              <a:ext cx="2324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a:t>7 R+A</a:t>
              </a:r>
            </a:p>
          </p:txBody>
        </p:sp>
        <p:cxnSp>
          <p:nvCxnSpPr>
            <p:cNvPr id="43031" name="Straight Arrow Connector 19"/>
            <p:cNvCxnSpPr>
              <a:cxnSpLocks noChangeShapeType="1"/>
              <a:stCxn id="43034" idx="2"/>
              <a:endCxn id="43030" idx="0"/>
            </p:cNvCxnSpPr>
            <p:nvPr/>
          </p:nvCxnSpPr>
          <p:spPr bwMode="auto">
            <a:xfrm>
              <a:off x="6820087" y="3632200"/>
              <a:ext cx="1139638" cy="482600"/>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43028" name="TextBox 20"/>
            <p:cNvSpPr txBox="1">
              <a:spLocks noChangeArrowheads="1"/>
            </p:cNvSpPr>
            <p:nvPr/>
          </p:nvSpPr>
          <p:spPr bwMode="auto">
            <a:xfrm>
              <a:off x="7107238" y="5105400"/>
              <a:ext cx="170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a:t>2 Leaks</a:t>
              </a:r>
            </a:p>
          </p:txBody>
        </p:sp>
        <p:cxnSp>
          <p:nvCxnSpPr>
            <p:cNvPr id="43029" name="Straight Arrow Connector 22"/>
            <p:cNvCxnSpPr>
              <a:cxnSpLocks noChangeShapeType="1"/>
              <a:stCxn id="43030" idx="2"/>
              <a:endCxn id="43028" idx="0"/>
            </p:cNvCxnSpPr>
            <p:nvPr/>
          </p:nvCxnSpPr>
          <p:spPr bwMode="auto">
            <a:xfrm>
              <a:off x="7959726" y="4699000"/>
              <a:ext cx="0" cy="406400"/>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43020" name="TextBox 27"/>
            <p:cNvSpPr txBox="1">
              <a:spLocks noChangeArrowheads="1"/>
            </p:cNvSpPr>
            <p:nvPr/>
          </p:nvSpPr>
          <p:spPr bwMode="auto">
            <a:xfrm>
              <a:off x="7169150" y="6149884"/>
              <a:ext cx="1581150" cy="646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sz="3600">
                  <a:solidFill>
                    <a:srgbClr val="00FF00"/>
                  </a:solidFill>
                </a:rPr>
                <a:t>29%</a:t>
              </a:r>
            </a:p>
          </p:txBody>
        </p:sp>
        <p:cxnSp>
          <p:nvCxnSpPr>
            <p:cNvPr id="43021" name="Straight Arrow Connector 21"/>
            <p:cNvCxnSpPr>
              <a:cxnSpLocks noChangeShapeType="1"/>
              <a:stCxn id="43028" idx="2"/>
              <a:endCxn id="43020" idx="0"/>
            </p:cNvCxnSpPr>
            <p:nvPr/>
          </p:nvCxnSpPr>
          <p:spPr bwMode="auto">
            <a:xfrm flipH="1">
              <a:off x="7959725" y="5689600"/>
              <a:ext cx="1" cy="460284"/>
            </a:xfrm>
            <a:prstGeom prst="straightConnector1">
              <a:avLst/>
            </a:prstGeom>
            <a:noFill/>
            <a:ln w="28575">
              <a:solidFill>
                <a:srgbClr val="00FF00"/>
              </a:solidFill>
              <a:round/>
              <a:headEnd/>
              <a:tailEnd type="arrow" w="med" len="med"/>
            </a:ln>
            <a:extLst>
              <a:ext uri="{909E8E84-426E-40dd-AFC4-6F175D3DCCD1}">
                <a14:hiddenFill xmlns:a14="http://schemas.microsoft.com/office/drawing/2010/main">
                  <a:noFill/>
                </a14:hiddenFill>
              </a:ext>
            </a:extLst>
          </p:spPr>
        </p:cxnSp>
      </p:gr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500"/>
                                        <p:tgtEl>
                                          <p:spTgt spid="430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Left versus Right …</a:t>
            </a:r>
          </a:p>
        </p:txBody>
      </p:sp>
      <p:sp>
        <p:nvSpPr>
          <p:cNvPr id="199683" name="Rectangle 3"/>
          <p:cNvSpPr>
            <a:spLocks noGrp="1" noChangeArrowheads="1"/>
          </p:cNvSpPr>
          <p:nvPr>
            <p:ph type="body" idx="1"/>
          </p:nvPr>
        </p:nvSpPr>
        <p:spPr/>
        <p:txBody>
          <a:bodyPr/>
          <a:lstStyle/>
          <a:p>
            <a:pPr>
              <a:spcAft>
                <a:spcPts val="5400"/>
              </a:spcAft>
              <a:buClr>
                <a:srgbClr val="FF0080"/>
              </a:buClr>
            </a:pPr>
            <a:r>
              <a:rPr lang="en-US">
                <a:latin typeface="Arial" charset="0"/>
                <a:ea typeface="ＭＳ Ｐゴシック" charset="0"/>
                <a:cs typeface="ＭＳ Ｐゴシック" charset="0"/>
              </a:rPr>
              <a:t>Controversy</a:t>
            </a:r>
            <a:r>
              <a:rPr lang="en-US" b="1">
                <a:latin typeface="Arial" charset="0"/>
                <a:ea typeface="ＭＳ Ｐゴシック" charset="0"/>
                <a:cs typeface="ＭＳ Ｐゴシック" charset="0"/>
              </a:rPr>
              <a:t> </a:t>
            </a:r>
            <a:r>
              <a:rPr lang="en-US">
                <a:latin typeface="Arial" charset="0"/>
                <a:ea typeface="ＭＳ Ｐゴシック" charset="0"/>
                <a:cs typeface="ＭＳ Ｐゴシック" charset="0"/>
              </a:rPr>
              <a:t>persists</a:t>
            </a:r>
            <a:r>
              <a:rPr lang="en-US" b="1">
                <a:latin typeface="Arial" charset="0"/>
                <a:ea typeface="ＭＳ Ｐゴシック" charset="0"/>
                <a:cs typeface="ＭＳ Ｐゴシック" charset="0"/>
              </a:rPr>
              <a:t> </a:t>
            </a:r>
            <a:r>
              <a:rPr lang="en-US">
                <a:latin typeface="Arial" charset="0"/>
                <a:ea typeface="ＭＳ Ｐゴシック" charset="0"/>
                <a:cs typeface="ＭＳ Ｐゴシック" charset="0"/>
              </a:rPr>
              <a:t>regarding the management of left-sided colon injuries </a:t>
            </a:r>
          </a:p>
          <a:p>
            <a:pPr>
              <a:spcAft>
                <a:spcPts val="5400"/>
              </a:spcAft>
              <a:buClr>
                <a:srgbClr val="FF0080"/>
              </a:buClr>
            </a:pPr>
            <a:r>
              <a:rPr lang="en-US">
                <a:latin typeface="Arial" charset="0"/>
                <a:ea typeface="ＭＳ Ｐゴシック" charset="0"/>
                <a:cs typeface="ＭＳ Ｐゴシック" charset="0"/>
              </a:rPr>
              <a:t>Is it safe to perform resection and anastomosis for destructive wounds to the left colon?</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96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96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Anatomic Distinction</a:t>
            </a:r>
          </a:p>
        </p:txBody>
      </p:sp>
      <p:sp>
        <p:nvSpPr>
          <p:cNvPr id="199683" name="Rectangle 3"/>
          <p:cNvSpPr>
            <a:spLocks noGrp="1" noChangeArrowheads="1"/>
          </p:cNvSpPr>
          <p:nvPr>
            <p:ph type="body" idx="1"/>
          </p:nvPr>
        </p:nvSpPr>
        <p:spPr/>
        <p:txBody>
          <a:bodyPr/>
          <a:lstStyle/>
          <a:p>
            <a:pPr>
              <a:spcAft>
                <a:spcPts val="5400"/>
              </a:spcAft>
              <a:buClr>
                <a:srgbClr val="FF0080"/>
              </a:buClr>
            </a:pPr>
            <a:r>
              <a:rPr lang="en-US">
                <a:latin typeface="Arial" charset="0"/>
                <a:ea typeface="ＭＳ Ｐゴシック" charset="0"/>
                <a:cs typeface="ＭＳ Ｐゴシック" charset="0"/>
              </a:rPr>
              <a:t>Historical perception of tenuous collaterals between the left colic artery and the middle colic artery</a:t>
            </a:r>
          </a:p>
          <a:p>
            <a:pPr>
              <a:spcAft>
                <a:spcPts val="5400"/>
              </a:spcAft>
              <a:buClr>
                <a:srgbClr val="FF0080"/>
              </a:buClr>
            </a:pPr>
            <a:r>
              <a:rPr lang="en-US">
                <a:latin typeface="Arial" charset="0"/>
                <a:ea typeface="ＭＳ Ｐゴシック" charset="0"/>
                <a:cs typeface="ＭＳ Ｐゴシック" charset="0"/>
              </a:rPr>
              <a:t>Most previous reports only focused on right vs left-sided injuries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96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96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a:latin typeface="Arial" charset="0"/>
                <a:ea typeface="ＭＳ Ｐゴシック" charset="0"/>
                <a:cs typeface="ＭＳ Ｐゴシック" charset="0"/>
              </a:rPr>
              <a:t>Denver – 1981 </a:t>
            </a:r>
          </a:p>
        </p:txBody>
      </p:sp>
      <p:sp>
        <p:nvSpPr>
          <p:cNvPr id="3" name="Content Placeholder 2"/>
          <p:cNvSpPr>
            <a:spLocks noGrp="1"/>
          </p:cNvSpPr>
          <p:nvPr>
            <p:ph idx="1"/>
          </p:nvPr>
        </p:nvSpPr>
        <p:spPr>
          <a:xfrm>
            <a:off x="304800" y="1981200"/>
            <a:ext cx="8305800" cy="4114800"/>
          </a:xfrm>
        </p:spPr>
        <p:txBody>
          <a:bodyPr/>
          <a:lstStyle/>
          <a:p>
            <a:pPr>
              <a:buClr>
                <a:srgbClr val="FF0080"/>
              </a:buClr>
            </a:pPr>
            <a:r>
              <a:rPr lang="en-US">
                <a:latin typeface="Arial" charset="0"/>
                <a:ea typeface="ＭＳ Ｐゴシック" charset="0"/>
                <a:cs typeface="ＭＳ Ｐゴシック" charset="0"/>
              </a:rPr>
              <a:t>Review of 105 penetrating colon injuries over 5 years</a:t>
            </a:r>
          </a:p>
          <a:p>
            <a:pPr>
              <a:buClr>
                <a:srgbClr val="FF0080"/>
              </a:buClr>
            </a:pPr>
            <a:r>
              <a:rPr lang="en-US">
                <a:latin typeface="Arial" charset="0"/>
                <a:ea typeface="ＭＳ Ｐゴシック" charset="0"/>
                <a:cs typeface="ＭＳ Ｐゴシック" charset="0"/>
              </a:rPr>
              <a:t>No difference in rates of diversion, morbidity, and mortality between right &amp; left-sided injuries</a:t>
            </a:r>
          </a:p>
        </p:txBody>
      </p:sp>
      <p:sp>
        <p:nvSpPr>
          <p:cNvPr id="49155" name="TextBox 3"/>
          <p:cNvSpPr txBox="1">
            <a:spLocks noChangeArrowheads="1"/>
          </p:cNvSpPr>
          <p:nvPr/>
        </p:nvSpPr>
        <p:spPr bwMode="auto">
          <a:xfrm>
            <a:off x="4800600" y="6324600"/>
            <a:ext cx="434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sz="2000" i="1">
                <a:solidFill>
                  <a:srgbClr val="FFFF66"/>
                </a:solidFill>
              </a:rPr>
              <a:t>Thompson et al., Ann Surg 1981</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a:latin typeface="Arial" charset="0"/>
                <a:ea typeface="ＭＳ Ｐゴシック" charset="0"/>
                <a:cs typeface="ＭＳ Ｐゴシック" charset="0"/>
              </a:rPr>
              <a:t>Emory - 2005</a:t>
            </a:r>
            <a:br>
              <a:rPr lang="en-US">
                <a:latin typeface="Arial" charset="0"/>
                <a:ea typeface="ＭＳ Ｐゴシック" charset="0"/>
                <a:cs typeface="ＭＳ Ｐゴシック" charset="0"/>
              </a:rPr>
            </a:br>
            <a:r>
              <a:rPr lang="en-US" sz="3600">
                <a:solidFill>
                  <a:srgbClr val="66FFFF"/>
                </a:solidFill>
                <a:latin typeface="Arial" charset="0"/>
                <a:ea typeface="ＭＳ Ｐゴシック" charset="0"/>
                <a:cs typeface="ＭＳ Ｐゴシック" charset="0"/>
              </a:rPr>
              <a:t>- 217 Penetrating Injuries - </a:t>
            </a:r>
          </a:p>
        </p:txBody>
      </p:sp>
      <p:sp>
        <p:nvSpPr>
          <p:cNvPr id="50178" name="Content Placeholder 2"/>
          <p:cNvSpPr>
            <a:spLocks noGrp="1"/>
          </p:cNvSpPr>
          <p:nvPr>
            <p:ph idx="1"/>
          </p:nvPr>
        </p:nvSpPr>
        <p:spPr>
          <a:xfrm>
            <a:off x="304800" y="1676400"/>
            <a:ext cx="8458200" cy="4114800"/>
          </a:xfrm>
        </p:spPr>
        <p:txBody>
          <a:bodyPr/>
          <a:lstStyle/>
          <a:p>
            <a:pPr>
              <a:buClr>
                <a:srgbClr val="FF0080"/>
              </a:buClr>
            </a:pPr>
            <a:r>
              <a:rPr lang="en-US" sz="3200">
                <a:latin typeface="Arial" charset="0"/>
                <a:ea typeface="ＭＳ Ｐゴシック" charset="0"/>
                <a:cs typeface="ＭＳ Ｐゴシック" charset="0"/>
              </a:rPr>
              <a:t>Location subdivided into ascending, transverse, descending, &amp; sigmoid</a:t>
            </a:r>
          </a:p>
          <a:p>
            <a:pPr>
              <a:buClr>
                <a:srgbClr val="FF0080"/>
              </a:buClr>
            </a:pPr>
            <a:r>
              <a:rPr lang="en-US" sz="3200">
                <a:latin typeface="Arial" charset="0"/>
                <a:ea typeface="ＭＳ Ｐゴシック" charset="0"/>
                <a:cs typeface="ＭＳ Ｐゴシック" charset="0"/>
              </a:rPr>
              <a:t>Baseline characteristics, injury severity, &amp; management were similar</a:t>
            </a:r>
          </a:p>
          <a:p>
            <a:pPr>
              <a:buClr>
                <a:srgbClr val="FF0080"/>
              </a:buClr>
            </a:pPr>
            <a:r>
              <a:rPr lang="en-US" sz="3200">
                <a:latin typeface="Arial" charset="0"/>
                <a:ea typeface="ＭＳ Ｐゴシック" charset="0"/>
                <a:cs typeface="ＭＳ Ｐゴシック" charset="0"/>
              </a:rPr>
              <a:t>No comparison of outcomes between the anatomic locations</a:t>
            </a:r>
          </a:p>
          <a:p>
            <a:pPr>
              <a:buClr>
                <a:srgbClr val="FF0080"/>
              </a:buClr>
            </a:pPr>
            <a:r>
              <a:rPr lang="en-US" sz="3200">
                <a:latin typeface="Arial" charset="0"/>
                <a:ea typeface="ＭＳ Ｐゴシック" charset="0"/>
                <a:cs typeface="ＭＳ Ｐゴシック" charset="0"/>
              </a:rPr>
              <a:t>7 suture line failures</a:t>
            </a:r>
          </a:p>
          <a:p>
            <a:pPr lvl="1">
              <a:buClr>
                <a:srgbClr val="FF0080"/>
              </a:buClr>
            </a:pPr>
            <a:r>
              <a:rPr lang="en-US" sz="3000">
                <a:latin typeface="Arial" charset="0"/>
                <a:ea typeface="ＭＳ Ｐゴシック" charset="0"/>
              </a:rPr>
              <a:t>3 in distal transverse colon</a:t>
            </a:r>
          </a:p>
          <a:p>
            <a:pPr lvl="1">
              <a:buClr>
                <a:srgbClr val="FF0080"/>
              </a:buClr>
            </a:pPr>
            <a:r>
              <a:rPr lang="en-US" sz="3000">
                <a:latin typeface="Arial" charset="0"/>
                <a:ea typeface="ＭＳ Ｐゴシック" charset="0"/>
              </a:rPr>
              <a:t>4 in splenic flexure</a:t>
            </a:r>
          </a:p>
        </p:txBody>
      </p:sp>
      <p:sp>
        <p:nvSpPr>
          <p:cNvPr id="50179" name="TextBox 3"/>
          <p:cNvSpPr txBox="1">
            <a:spLocks noChangeArrowheads="1"/>
          </p:cNvSpPr>
          <p:nvPr/>
        </p:nvSpPr>
        <p:spPr bwMode="auto">
          <a:xfrm>
            <a:off x="4800600" y="6324600"/>
            <a:ext cx="434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sz="2000" i="1">
                <a:solidFill>
                  <a:srgbClr val="FFFF66"/>
                </a:solidFill>
              </a:rPr>
              <a:t>Dente et al., J Trauma 2005</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458200" cy="4114800"/>
          </a:xfrm>
        </p:spPr>
        <p:txBody>
          <a:bodyPr/>
          <a:lstStyle/>
          <a:p>
            <a:pPr>
              <a:buClr>
                <a:srgbClr val="FF0080"/>
              </a:buClr>
            </a:pPr>
            <a:r>
              <a:rPr lang="en-US" sz="3000">
                <a:latin typeface="Arial" charset="0"/>
                <a:ea typeface="ＭＳ Ｐゴシック" charset="0"/>
                <a:cs typeface="ＭＳ Ｐゴシック" charset="0"/>
              </a:rPr>
              <a:t>Conclusions</a:t>
            </a:r>
          </a:p>
          <a:p>
            <a:pPr lvl="1">
              <a:buClr>
                <a:srgbClr val="FF0080"/>
              </a:buClr>
            </a:pPr>
            <a:r>
              <a:rPr lang="ja-JP" altLang="en-US" sz="2800">
                <a:solidFill>
                  <a:srgbClr val="FFFF66"/>
                </a:solidFill>
                <a:latin typeface="Arial" charset="0"/>
                <a:ea typeface="ＭＳ Ｐゴシック" charset="0"/>
              </a:rPr>
              <a:t>“</a:t>
            </a:r>
            <a:r>
              <a:rPr lang="en-US" altLang="ja-JP" sz="2800">
                <a:solidFill>
                  <a:srgbClr val="FFFF66"/>
                </a:solidFill>
                <a:latin typeface="Arial" charset="0"/>
                <a:ea typeface="ＭＳ Ｐゴシック" charset="0"/>
              </a:rPr>
              <a:t>We feel, however, that a surgeon who is managing even what appears to be a simple wound to the splenic flexure should proceed with caution until better prospective data are available</a:t>
            </a:r>
            <a:r>
              <a:rPr lang="ja-JP" altLang="en-US" sz="2800">
                <a:solidFill>
                  <a:srgbClr val="FFFF66"/>
                </a:solidFill>
                <a:latin typeface="Arial" charset="0"/>
                <a:ea typeface="ＭＳ Ｐゴシック" charset="0"/>
              </a:rPr>
              <a:t>”</a:t>
            </a:r>
            <a:endParaRPr lang="en-US" altLang="ja-JP" sz="2800">
              <a:solidFill>
                <a:srgbClr val="FFFF66"/>
              </a:solidFill>
              <a:latin typeface="Arial" charset="0"/>
              <a:ea typeface="ＭＳ Ｐゴシック" charset="0"/>
            </a:endParaRPr>
          </a:p>
          <a:p>
            <a:pPr>
              <a:buClr>
                <a:srgbClr val="FF0080"/>
              </a:buClr>
            </a:pPr>
            <a:r>
              <a:rPr lang="en-US" sz="3000">
                <a:latin typeface="Arial" charset="0"/>
                <a:ea typeface="ＭＳ Ｐゴシック" charset="0"/>
                <a:cs typeface="ＭＳ Ｐゴシック" charset="0"/>
              </a:rPr>
              <a:t>Data likely suffers from selection bias</a:t>
            </a:r>
          </a:p>
          <a:p>
            <a:pPr>
              <a:buClr>
                <a:srgbClr val="FF0080"/>
              </a:buClr>
            </a:pPr>
            <a:r>
              <a:rPr lang="en-US" sz="3000">
                <a:latin typeface="Arial" charset="0"/>
                <a:ea typeface="ＭＳ Ｐゴシック" charset="0"/>
                <a:cs typeface="ＭＳ Ｐゴシック" charset="0"/>
              </a:rPr>
              <a:t>Analysis should be obtained from an institution that manages all colon injuries the same, regardless of location</a:t>
            </a:r>
          </a:p>
        </p:txBody>
      </p:sp>
      <p:sp>
        <p:nvSpPr>
          <p:cNvPr id="51202" name="TextBox 3"/>
          <p:cNvSpPr txBox="1">
            <a:spLocks noChangeArrowheads="1"/>
          </p:cNvSpPr>
          <p:nvPr/>
        </p:nvSpPr>
        <p:spPr bwMode="auto">
          <a:xfrm>
            <a:off x="4800600" y="6324600"/>
            <a:ext cx="434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sz="2000" i="1">
                <a:solidFill>
                  <a:srgbClr val="FFFF66"/>
                </a:solidFill>
              </a:rPr>
              <a:t>Dente et al., J Trauma 2005</a:t>
            </a:r>
          </a:p>
        </p:txBody>
      </p:sp>
      <p:sp>
        <p:nvSpPr>
          <p:cNvPr id="51203" name="Title 1"/>
          <p:cNvSpPr>
            <a:spLocks noGrp="1"/>
          </p:cNvSpPr>
          <p:nvPr>
            <p:ph type="title"/>
          </p:nvPr>
        </p:nvSpPr>
        <p:spPr/>
        <p:txBody>
          <a:bodyPr/>
          <a:lstStyle/>
          <a:p>
            <a:r>
              <a:rPr lang="en-US">
                <a:latin typeface="Arial" charset="0"/>
                <a:ea typeface="ＭＳ Ｐゴシック" charset="0"/>
                <a:cs typeface="ＭＳ Ｐゴシック" charset="0"/>
              </a:rPr>
              <a:t>Emory - 2005</a:t>
            </a:r>
            <a:br>
              <a:rPr lang="en-US">
                <a:latin typeface="Arial" charset="0"/>
                <a:ea typeface="ＭＳ Ｐゴシック" charset="0"/>
                <a:cs typeface="ＭＳ Ｐゴシック" charset="0"/>
              </a:rPr>
            </a:br>
            <a:r>
              <a:rPr lang="en-US" sz="3600">
                <a:solidFill>
                  <a:srgbClr val="66FFFF"/>
                </a:solidFill>
                <a:latin typeface="Arial" charset="0"/>
                <a:ea typeface="ＭＳ Ｐゴシック" charset="0"/>
                <a:cs typeface="ＭＳ Ｐゴシック" charset="0"/>
              </a:rPr>
              <a:t>- 217 Penetrating Injuries - </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Placeholder 1"/>
          <p:cNvSpPr>
            <a:spLocks noGrp="1"/>
          </p:cNvSpPr>
          <p:nvPr>
            <p:ph type="body" idx="1"/>
          </p:nvPr>
        </p:nvSpPr>
        <p:spPr>
          <a:xfrm>
            <a:off x="381000" y="2514600"/>
            <a:ext cx="4040188" cy="639762"/>
          </a:xfrm>
        </p:spPr>
        <p:txBody>
          <a:bodyPr/>
          <a:lstStyle/>
          <a:p>
            <a:pPr algn="ctr"/>
            <a:r>
              <a:rPr lang="en-US" sz="3200" b="0" dirty="0">
                <a:solidFill>
                  <a:srgbClr val="FFFF66"/>
                </a:solidFill>
                <a:latin typeface="Arial" charset="0"/>
                <a:ea typeface="ＭＳ Ｐゴシック" charset="0"/>
                <a:cs typeface="ＭＳ Ｐゴシック" charset="0"/>
              </a:rPr>
              <a:t>Patients</a:t>
            </a:r>
          </a:p>
        </p:txBody>
      </p:sp>
      <p:sp>
        <p:nvSpPr>
          <p:cNvPr id="53251" name="Content Placeholder 2"/>
          <p:cNvSpPr>
            <a:spLocks noGrp="1"/>
          </p:cNvSpPr>
          <p:nvPr>
            <p:ph sz="half" idx="2"/>
          </p:nvPr>
        </p:nvSpPr>
        <p:spPr>
          <a:xfrm>
            <a:off x="304800" y="3317875"/>
            <a:ext cx="4191000" cy="3387725"/>
          </a:xfrm>
        </p:spPr>
        <p:txBody>
          <a:bodyPr/>
          <a:lstStyle/>
          <a:p>
            <a:pPr>
              <a:buClr>
                <a:srgbClr val="FF0080"/>
              </a:buClr>
            </a:pPr>
            <a:r>
              <a:rPr lang="en-US" dirty="0">
                <a:latin typeface="Arial" charset="0"/>
                <a:ea typeface="ＭＳ Ｐゴシック" charset="0"/>
                <a:cs typeface="ＭＳ Ｐゴシック" charset="0"/>
              </a:rPr>
              <a:t>Penetrating colon injuries over a 13 year-period</a:t>
            </a:r>
          </a:p>
          <a:p>
            <a:pPr>
              <a:buClr>
                <a:srgbClr val="FF0080"/>
              </a:buClr>
            </a:pPr>
            <a:r>
              <a:rPr lang="en-US" dirty="0">
                <a:latin typeface="Arial" charset="0"/>
                <a:ea typeface="ＭＳ Ｐゴシック" charset="0"/>
                <a:cs typeface="ＭＳ Ｐゴシック" charset="0"/>
              </a:rPr>
              <a:t>Exclusions</a:t>
            </a:r>
          </a:p>
          <a:p>
            <a:pPr lvl="1">
              <a:buClr>
                <a:srgbClr val="FF0080"/>
              </a:buClr>
            </a:pPr>
            <a:r>
              <a:rPr lang="en-US" sz="2400" dirty="0">
                <a:solidFill>
                  <a:srgbClr val="66FFFF"/>
                </a:solidFill>
                <a:latin typeface="Arial" charset="0"/>
                <a:ea typeface="ＭＳ Ｐゴシック" charset="0"/>
              </a:rPr>
              <a:t>Deaths within 24 hours</a:t>
            </a:r>
          </a:p>
          <a:p>
            <a:pPr lvl="1">
              <a:buClr>
                <a:srgbClr val="FF0080"/>
              </a:buClr>
            </a:pPr>
            <a:r>
              <a:rPr lang="en-US" sz="2400" dirty="0">
                <a:solidFill>
                  <a:srgbClr val="66FFFF"/>
                </a:solidFill>
                <a:latin typeface="Arial" charset="0"/>
                <a:ea typeface="ＭＳ Ｐゴシック" charset="0"/>
              </a:rPr>
              <a:t>Rectal injuries</a:t>
            </a:r>
          </a:p>
          <a:p>
            <a:pPr lvl="1">
              <a:buClr>
                <a:srgbClr val="FF0080"/>
              </a:buClr>
            </a:pPr>
            <a:r>
              <a:rPr lang="en-US" sz="2400" dirty="0">
                <a:solidFill>
                  <a:srgbClr val="66FFFF"/>
                </a:solidFill>
                <a:latin typeface="Arial" charset="0"/>
                <a:ea typeface="ＭＳ Ｐゴシック" charset="0"/>
              </a:rPr>
              <a:t>Partial thickness injuries</a:t>
            </a:r>
          </a:p>
          <a:p>
            <a:endParaRPr lang="en-US" dirty="0">
              <a:latin typeface="Arial" charset="0"/>
              <a:ea typeface="ＭＳ Ｐゴシック" charset="0"/>
              <a:cs typeface="ＭＳ Ｐゴシック" charset="0"/>
            </a:endParaRPr>
          </a:p>
        </p:txBody>
      </p:sp>
      <p:sp>
        <p:nvSpPr>
          <p:cNvPr id="53252" name="Text Placeholder 3"/>
          <p:cNvSpPr>
            <a:spLocks noGrp="1"/>
          </p:cNvSpPr>
          <p:nvPr>
            <p:ph type="body" sz="quarter" idx="3"/>
          </p:nvPr>
        </p:nvSpPr>
        <p:spPr>
          <a:xfrm>
            <a:off x="4645025" y="2514600"/>
            <a:ext cx="4041775" cy="639762"/>
          </a:xfrm>
        </p:spPr>
        <p:txBody>
          <a:bodyPr/>
          <a:lstStyle/>
          <a:p>
            <a:pPr algn="ctr"/>
            <a:r>
              <a:rPr lang="en-US" sz="3200" b="0">
                <a:solidFill>
                  <a:srgbClr val="FFFF66"/>
                </a:solidFill>
                <a:latin typeface="Arial" charset="0"/>
                <a:ea typeface="ＭＳ Ｐゴシック" charset="0"/>
                <a:cs typeface="ＭＳ Ｐゴシック" charset="0"/>
              </a:rPr>
              <a:t>Outcomes</a:t>
            </a:r>
          </a:p>
        </p:txBody>
      </p:sp>
      <p:sp>
        <p:nvSpPr>
          <p:cNvPr id="53253" name="Content Placeholder 4"/>
          <p:cNvSpPr>
            <a:spLocks noGrp="1"/>
          </p:cNvSpPr>
          <p:nvPr>
            <p:ph sz="quarter" idx="4"/>
          </p:nvPr>
        </p:nvSpPr>
        <p:spPr>
          <a:xfrm>
            <a:off x="4648200" y="3317875"/>
            <a:ext cx="4038600" cy="3387725"/>
          </a:xfrm>
        </p:spPr>
        <p:txBody>
          <a:bodyPr/>
          <a:lstStyle/>
          <a:p>
            <a:pPr>
              <a:buClr>
                <a:srgbClr val="FF0080"/>
              </a:buClr>
            </a:pPr>
            <a:r>
              <a:rPr lang="en-US" dirty="0">
                <a:latin typeface="Arial" charset="0"/>
                <a:ea typeface="ＭＳ Ｐゴシック" charset="0"/>
                <a:cs typeface="ＭＳ Ｐゴシック" charset="0"/>
              </a:rPr>
              <a:t>Colon-related Morbidity</a:t>
            </a:r>
          </a:p>
          <a:p>
            <a:pPr lvl="1">
              <a:buClr>
                <a:srgbClr val="FF0080"/>
              </a:buClr>
            </a:pPr>
            <a:r>
              <a:rPr lang="en-US" sz="2400" dirty="0">
                <a:solidFill>
                  <a:srgbClr val="66FFFF"/>
                </a:solidFill>
                <a:latin typeface="Arial" charset="0"/>
                <a:ea typeface="ＭＳ Ｐゴシック" charset="0"/>
              </a:rPr>
              <a:t>Suture line failure</a:t>
            </a:r>
          </a:p>
          <a:p>
            <a:pPr lvl="1">
              <a:buClr>
                <a:srgbClr val="FF0080"/>
              </a:buClr>
            </a:pPr>
            <a:r>
              <a:rPr lang="en-US" sz="2400" dirty="0">
                <a:solidFill>
                  <a:srgbClr val="66FFFF"/>
                </a:solidFill>
                <a:latin typeface="Arial" charset="0"/>
                <a:ea typeface="ＭＳ Ｐゴシック" charset="0"/>
              </a:rPr>
              <a:t>Abscess</a:t>
            </a:r>
          </a:p>
          <a:p>
            <a:pPr>
              <a:buClr>
                <a:srgbClr val="FF0080"/>
              </a:buClr>
            </a:pPr>
            <a:r>
              <a:rPr lang="en-US" dirty="0">
                <a:latin typeface="Arial" charset="0"/>
                <a:ea typeface="ＭＳ Ｐゴシック" charset="0"/>
                <a:cs typeface="ＭＳ Ｐゴシック" charset="0"/>
              </a:rPr>
              <a:t>Colon-related Mortality</a:t>
            </a:r>
          </a:p>
          <a:p>
            <a:pPr lvl="1">
              <a:buFontTx/>
              <a:buNone/>
            </a:pPr>
            <a:endParaRPr lang="en-US" sz="2400" dirty="0">
              <a:latin typeface="Arial" charset="0"/>
              <a:ea typeface="ＭＳ Ｐゴシック" charset="0"/>
            </a:endParaRPr>
          </a:p>
          <a:p>
            <a:pPr marL="742950" lvl="2" indent="-342900"/>
            <a:endParaRPr lang="en-US" dirty="0">
              <a:latin typeface="Arial" charset="0"/>
              <a:ea typeface="ヒラギノ角ゴ Pro W3" charset="0"/>
            </a:endParaRPr>
          </a:p>
          <a:p>
            <a:endParaRPr lang="en-US" dirty="0">
              <a:latin typeface="Arial" charset="0"/>
              <a:ea typeface="ＭＳ Ｐゴシック" charset="0"/>
              <a:cs typeface="ＭＳ Ｐゴシック" charset="0"/>
            </a:endParaRPr>
          </a:p>
        </p:txBody>
      </p:sp>
      <p:sp>
        <p:nvSpPr>
          <p:cNvPr id="53254" name="TextBox 5"/>
          <p:cNvSpPr txBox="1">
            <a:spLocks noChangeArrowheads="1"/>
          </p:cNvSpPr>
          <p:nvPr/>
        </p:nvSpPr>
        <p:spPr bwMode="auto">
          <a:xfrm>
            <a:off x="0" y="5980113"/>
            <a:ext cx="9144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sz="2400" i="1"/>
              <a:t>Outcomes were compared between the different colon locations</a:t>
            </a:r>
            <a:endParaRPr lang="en-US" sz="2400" i="1">
              <a:solidFill>
                <a:srgbClr val="66FFFF"/>
              </a:solidFill>
            </a:endParaRPr>
          </a:p>
          <a:p>
            <a:endParaRPr lang="en-US"/>
          </a:p>
        </p:txBody>
      </p:sp>
      <p:pic>
        <p:nvPicPr>
          <p:cNvPr id="3" name="Picture 2" descr="colon location.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91922"/>
            <a:ext cx="7772400" cy="2175112"/>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OC-hydrated-colon.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TextBox 35"/>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a:solidFill>
                  <a:srgbClr val="FFFF00"/>
                </a:solidFill>
              </a:rPr>
              <a:t>469 Patients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OC-hydrated-colon.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7346" name="Group 13"/>
          <p:cNvGrpSpPr>
            <a:grpSpLocks/>
          </p:cNvGrpSpPr>
          <p:nvPr/>
        </p:nvGrpSpPr>
        <p:grpSpPr bwMode="auto">
          <a:xfrm>
            <a:off x="2070100" y="1006475"/>
            <a:ext cx="1130300" cy="3529013"/>
            <a:chOff x="2069666" y="1007215"/>
            <a:chExt cx="1130734" cy="3527778"/>
          </a:xfrm>
        </p:grpSpPr>
        <p:sp>
          <p:nvSpPr>
            <p:cNvPr id="57348" name="Freeform 3"/>
            <p:cNvSpPr>
              <a:spLocks/>
            </p:cNvSpPr>
            <p:nvPr/>
          </p:nvSpPr>
          <p:spPr bwMode="auto">
            <a:xfrm>
              <a:off x="2069666" y="1007215"/>
              <a:ext cx="1120092" cy="3527778"/>
            </a:xfrm>
            <a:custGeom>
              <a:avLst/>
              <a:gdLst>
                <a:gd name="T0" fmla="*/ 412042 w 1120092"/>
                <a:gd name="T1" fmla="*/ 3517952 h 3527778"/>
                <a:gd name="T2" fmla="*/ 353649 w 1120092"/>
                <a:gd name="T3" fmla="*/ 3437667 h 3527778"/>
                <a:gd name="T4" fmla="*/ 229564 w 1120092"/>
                <a:gd name="T5" fmla="*/ 3320888 h 3527778"/>
                <a:gd name="T6" fmla="*/ 178470 w 1120092"/>
                <a:gd name="T7" fmla="*/ 3255200 h 3527778"/>
                <a:gd name="T8" fmla="*/ 98179 w 1120092"/>
                <a:gd name="T9" fmla="*/ 3174915 h 3527778"/>
                <a:gd name="T10" fmla="*/ 39786 w 1120092"/>
                <a:gd name="T11" fmla="*/ 3007046 h 3527778"/>
                <a:gd name="T12" fmla="*/ 10589 w 1120092"/>
                <a:gd name="T13" fmla="*/ 2861073 h 3527778"/>
                <a:gd name="T14" fmla="*/ 68983 w 1120092"/>
                <a:gd name="T15" fmla="*/ 2518036 h 3527778"/>
                <a:gd name="T16" fmla="*/ 105478 w 1120092"/>
                <a:gd name="T17" fmla="*/ 2393959 h 3527778"/>
                <a:gd name="T18" fmla="*/ 149273 w 1120092"/>
                <a:gd name="T19" fmla="*/ 2211492 h 3527778"/>
                <a:gd name="T20" fmla="*/ 200367 w 1120092"/>
                <a:gd name="T21" fmla="*/ 2094714 h 3527778"/>
                <a:gd name="T22" fmla="*/ 222265 w 1120092"/>
                <a:gd name="T23" fmla="*/ 2021727 h 3527778"/>
                <a:gd name="T24" fmla="*/ 193068 w 1120092"/>
                <a:gd name="T25" fmla="*/ 1766274 h 3527778"/>
                <a:gd name="T26" fmla="*/ 149273 w 1120092"/>
                <a:gd name="T27" fmla="*/ 1554613 h 3527778"/>
                <a:gd name="T28" fmla="*/ 127376 w 1120092"/>
                <a:gd name="T29" fmla="*/ 1226174 h 3527778"/>
                <a:gd name="T30" fmla="*/ 156572 w 1120092"/>
                <a:gd name="T31" fmla="*/ 1153187 h 3527778"/>
                <a:gd name="T32" fmla="*/ 127376 w 1120092"/>
                <a:gd name="T33" fmla="*/ 1072902 h 3527778"/>
                <a:gd name="T34" fmla="*/ 83581 w 1120092"/>
                <a:gd name="T35" fmla="*/ 1065603 h 3527778"/>
                <a:gd name="T36" fmla="*/ 54384 w 1120092"/>
                <a:gd name="T37" fmla="*/ 919630 h 3527778"/>
                <a:gd name="T38" fmla="*/ 54384 w 1120092"/>
                <a:gd name="T39" fmla="*/ 737164 h 3527778"/>
                <a:gd name="T40" fmla="*/ 10589 w 1120092"/>
                <a:gd name="T41" fmla="*/ 569295 h 3527778"/>
                <a:gd name="T42" fmla="*/ 32487 w 1120092"/>
                <a:gd name="T43" fmla="*/ 401426 h 3527778"/>
                <a:gd name="T44" fmla="*/ 76282 w 1120092"/>
                <a:gd name="T45" fmla="*/ 313842 h 3527778"/>
                <a:gd name="T46" fmla="*/ 127376 w 1120092"/>
                <a:gd name="T47" fmla="*/ 204362 h 3527778"/>
                <a:gd name="T48" fmla="*/ 222265 w 1120092"/>
                <a:gd name="T49" fmla="*/ 131375 h 3527778"/>
                <a:gd name="T50" fmla="*/ 353649 w 1120092"/>
                <a:gd name="T51" fmla="*/ 58389 h 3527778"/>
                <a:gd name="T52" fmla="*/ 470435 w 1120092"/>
                <a:gd name="T53" fmla="*/ 14597 h 3527778"/>
                <a:gd name="T54" fmla="*/ 601820 w 1120092"/>
                <a:gd name="T55" fmla="*/ 29194 h 3527778"/>
                <a:gd name="T56" fmla="*/ 791598 w 1120092"/>
                <a:gd name="T57" fmla="*/ 87583 h 3527778"/>
                <a:gd name="T58" fmla="*/ 893786 w 1120092"/>
                <a:gd name="T59" fmla="*/ 138674 h 3527778"/>
                <a:gd name="T60" fmla="*/ 952179 w 1120092"/>
                <a:gd name="T61" fmla="*/ 167869 h 3527778"/>
                <a:gd name="T62" fmla="*/ 937580 w 1120092"/>
                <a:gd name="T63" fmla="*/ 226258 h 3527778"/>
                <a:gd name="T64" fmla="*/ 864589 w 1120092"/>
                <a:gd name="T65" fmla="*/ 277349 h 3527778"/>
                <a:gd name="T66" fmla="*/ 791598 w 1120092"/>
                <a:gd name="T67" fmla="*/ 357634 h 3527778"/>
                <a:gd name="T68" fmla="*/ 725905 w 1120092"/>
                <a:gd name="T69" fmla="*/ 467114 h 3527778"/>
                <a:gd name="T70" fmla="*/ 682110 w 1120092"/>
                <a:gd name="T71" fmla="*/ 532801 h 3527778"/>
                <a:gd name="T72" fmla="*/ 660213 w 1120092"/>
                <a:gd name="T73" fmla="*/ 817449 h 3527778"/>
                <a:gd name="T74" fmla="*/ 696709 w 1120092"/>
                <a:gd name="T75" fmla="*/ 875838 h 3527778"/>
                <a:gd name="T76" fmla="*/ 755102 w 1120092"/>
                <a:gd name="T77" fmla="*/ 956124 h 3527778"/>
                <a:gd name="T78" fmla="*/ 740504 w 1120092"/>
                <a:gd name="T79" fmla="*/ 1102097 h 3527778"/>
                <a:gd name="T80" fmla="*/ 784298 w 1120092"/>
                <a:gd name="T81" fmla="*/ 1204278 h 3527778"/>
                <a:gd name="T82" fmla="*/ 828093 w 1120092"/>
                <a:gd name="T83" fmla="*/ 1386744 h 3527778"/>
                <a:gd name="T84" fmla="*/ 871888 w 1120092"/>
                <a:gd name="T85" fmla="*/ 1569211 h 3527778"/>
                <a:gd name="T86" fmla="*/ 908384 w 1120092"/>
                <a:gd name="T87" fmla="*/ 1707885 h 3527778"/>
                <a:gd name="T88" fmla="*/ 937580 w 1120092"/>
                <a:gd name="T89" fmla="*/ 1883053 h 3527778"/>
                <a:gd name="T90" fmla="*/ 1003273 w 1120092"/>
                <a:gd name="T91" fmla="*/ 2072818 h 3527778"/>
                <a:gd name="T92" fmla="*/ 1025170 w 1120092"/>
                <a:gd name="T93" fmla="*/ 2160402 h 3527778"/>
                <a:gd name="T94" fmla="*/ 995974 w 1120092"/>
                <a:gd name="T95" fmla="*/ 2430452 h 3527778"/>
                <a:gd name="T96" fmla="*/ 1068965 w 1120092"/>
                <a:gd name="T97" fmla="*/ 2561828 h 3527778"/>
                <a:gd name="T98" fmla="*/ 1120059 w 1120092"/>
                <a:gd name="T99" fmla="*/ 2671308 h 3527778"/>
                <a:gd name="T100" fmla="*/ 1083563 w 1120092"/>
                <a:gd name="T101" fmla="*/ 2904865 h 3527778"/>
                <a:gd name="T102" fmla="*/ 1054367 w 1120092"/>
                <a:gd name="T103" fmla="*/ 3101929 h 3527778"/>
                <a:gd name="T104" fmla="*/ 1017871 w 1120092"/>
                <a:gd name="T105" fmla="*/ 3204110 h 3527778"/>
                <a:gd name="T106" fmla="*/ 937580 w 1120092"/>
                <a:gd name="T107" fmla="*/ 3306291 h 3527778"/>
                <a:gd name="T108" fmla="*/ 857290 w 1120092"/>
                <a:gd name="T109" fmla="*/ 3408472 h 3527778"/>
                <a:gd name="T110" fmla="*/ 798897 w 1120092"/>
                <a:gd name="T111" fmla="*/ 3452264 h 3527778"/>
                <a:gd name="T112" fmla="*/ 704008 w 1120092"/>
                <a:gd name="T113" fmla="*/ 3510653 h 3527778"/>
                <a:gd name="T114" fmla="*/ 638316 w 1120092"/>
                <a:gd name="T115" fmla="*/ 2977851 h 352777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0092"/>
                <a:gd name="T175" fmla="*/ 0 h 3527778"/>
                <a:gd name="T176" fmla="*/ 1120092 w 1120092"/>
                <a:gd name="T177" fmla="*/ 3527778 h 352777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0092" h="3527778">
                  <a:moveTo>
                    <a:pt x="718606" y="3525251"/>
                  </a:moveTo>
                  <a:lnTo>
                    <a:pt x="718606" y="3525251"/>
                  </a:lnTo>
                  <a:cubicBezTo>
                    <a:pt x="616418" y="3522818"/>
                    <a:pt x="513820" y="3527419"/>
                    <a:pt x="412042" y="3517952"/>
                  </a:cubicBezTo>
                  <a:cubicBezTo>
                    <a:pt x="404382" y="3517239"/>
                    <a:pt x="408479" y="3502781"/>
                    <a:pt x="404743" y="3496056"/>
                  </a:cubicBezTo>
                  <a:cubicBezTo>
                    <a:pt x="396223" y="3480720"/>
                    <a:pt x="390145" y="3461995"/>
                    <a:pt x="375547" y="3452264"/>
                  </a:cubicBezTo>
                  <a:cubicBezTo>
                    <a:pt x="368248" y="3447398"/>
                    <a:pt x="360251" y="3443443"/>
                    <a:pt x="353649" y="3437667"/>
                  </a:cubicBezTo>
                  <a:cubicBezTo>
                    <a:pt x="340701" y="3426339"/>
                    <a:pt x="331468" y="3410716"/>
                    <a:pt x="317153" y="3401173"/>
                  </a:cubicBezTo>
                  <a:cubicBezTo>
                    <a:pt x="293728" y="3385557"/>
                    <a:pt x="260803" y="3367744"/>
                    <a:pt x="244162" y="3342784"/>
                  </a:cubicBezTo>
                  <a:cubicBezTo>
                    <a:pt x="239296" y="3335485"/>
                    <a:pt x="233487" y="3328734"/>
                    <a:pt x="229564" y="3320888"/>
                  </a:cubicBezTo>
                  <a:cubicBezTo>
                    <a:pt x="226123" y="3314007"/>
                    <a:pt x="226224" y="3305589"/>
                    <a:pt x="222265" y="3298992"/>
                  </a:cubicBezTo>
                  <a:cubicBezTo>
                    <a:pt x="218724" y="3293091"/>
                    <a:pt x="212532" y="3289261"/>
                    <a:pt x="207666" y="3284395"/>
                  </a:cubicBezTo>
                  <a:cubicBezTo>
                    <a:pt x="194690" y="3245470"/>
                    <a:pt x="210909" y="3274662"/>
                    <a:pt x="178470" y="3255200"/>
                  </a:cubicBezTo>
                  <a:cubicBezTo>
                    <a:pt x="148703" y="3237341"/>
                    <a:pt x="179116" y="3242580"/>
                    <a:pt x="149273" y="3218707"/>
                  </a:cubicBezTo>
                  <a:cubicBezTo>
                    <a:pt x="143265" y="3213901"/>
                    <a:pt x="134675" y="3213841"/>
                    <a:pt x="127376" y="3211408"/>
                  </a:cubicBezTo>
                  <a:cubicBezTo>
                    <a:pt x="113796" y="3197830"/>
                    <a:pt x="107388" y="3193331"/>
                    <a:pt x="98179" y="3174915"/>
                  </a:cubicBezTo>
                  <a:cubicBezTo>
                    <a:pt x="67960" y="3114479"/>
                    <a:pt x="118118" y="3193874"/>
                    <a:pt x="76282" y="3131123"/>
                  </a:cubicBezTo>
                  <a:cubicBezTo>
                    <a:pt x="71416" y="3106794"/>
                    <a:pt x="72779" y="3080328"/>
                    <a:pt x="61683" y="3058137"/>
                  </a:cubicBezTo>
                  <a:cubicBezTo>
                    <a:pt x="43644" y="3022061"/>
                    <a:pt x="50526" y="3039264"/>
                    <a:pt x="39786" y="3007046"/>
                  </a:cubicBezTo>
                  <a:cubicBezTo>
                    <a:pt x="37353" y="2987583"/>
                    <a:pt x="35470" y="2968043"/>
                    <a:pt x="32487" y="2948657"/>
                  </a:cubicBezTo>
                  <a:cubicBezTo>
                    <a:pt x="29979" y="2932352"/>
                    <a:pt x="22733" y="2899920"/>
                    <a:pt x="17889" y="2882969"/>
                  </a:cubicBezTo>
                  <a:cubicBezTo>
                    <a:pt x="15775" y="2875571"/>
                    <a:pt x="13022" y="2868372"/>
                    <a:pt x="10589" y="2861073"/>
                  </a:cubicBezTo>
                  <a:cubicBezTo>
                    <a:pt x="-5804" y="2762720"/>
                    <a:pt x="-1059" y="2809521"/>
                    <a:pt x="10589" y="2634815"/>
                  </a:cubicBezTo>
                  <a:cubicBezTo>
                    <a:pt x="11079" y="2627464"/>
                    <a:pt x="19125" y="2587338"/>
                    <a:pt x="25188" y="2576425"/>
                  </a:cubicBezTo>
                  <a:cubicBezTo>
                    <a:pt x="45823" y="2539284"/>
                    <a:pt x="46833" y="2540183"/>
                    <a:pt x="68983" y="2518036"/>
                  </a:cubicBezTo>
                  <a:cubicBezTo>
                    <a:pt x="73849" y="2498573"/>
                    <a:pt x="77237" y="2478679"/>
                    <a:pt x="83581" y="2459647"/>
                  </a:cubicBezTo>
                  <a:lnTo>
                    <a:pt x="98179" y="2415855"/>
                  </a:lnTo>
                  <a:cubicBezTo>
                    <a:pt x="100612" y="2408556"/>
                    <a:pt x="104213" y="2401548"/>
                    <a:pt x="105478" y="2393959"/>
                  </a:cubicBezTo>
                  <a:cubicBezTo>
                    <a:pt x="107911" y="2379362"/>
                    <a:pt x="110821" y="2364836"/>
                    <a:pt x="112777" y="2350167"/>
                  </a:cubicBezTo>
                  <a:cubicBezTo>
                    <a:pt x="114380" y="2338143"/>
                    <a:pt x="121939" y="2238826"/>
                    <a:pt x="134675" y="2226090"/>
                  </a:cubicBezTo>
                  <a:lnTo>
                    <a:pt x="149273" y="2211492"/>
                  </a:lnTo>
                  <a:cubicBezTo>
                    <a:pt x="157463" y="2186924"/>
                    <a:pt x="156737" y="2185659"/>
                    <a:pt x="171171" y="2160402"/>
                  </a:cubicBezTo>
                  <a:cubicBezTo>
                    <a:pt x="175523" y="2152786"/>
                    <a:pt x="182206" y="2146522"/>
                    <a:pt x="185769" y="2138506"/>
                  </a:cubicBezTo>
                  <a:cubicBezTo>
                    <a:pt x="192018" y="2124445"/>
                    <a:pt x="195501" y="2109311"/>
                    <a:pt x="200367" y="2094714"/>
                  </a:cubicBezTo>
                  <a:lnTo>
                    <a:pt x="207666" y="2072818"/>
                  </a:lnTo>
                  <a:cubicBezTo>
                    <a:pt x="210099" y="2065519"/>
                    <a:pt x="213099" y="2058386"/>
                    <a:pt x="214965" y="2050922"/>
                  </a:cubicBezTo>
                  <a:lnTo>
                    <a:pt x="222265" y="2021727"/>
                  </a:lnTo>
                  <a:cubicBezTo>
                    <a:pt x="219832" y="1963338"/>
                    <a:pt x="221664" y="1904614"/>
                    <a:pt x="214965" y="1846560"/>
                  </a:cubicBezTo>
                  <a:cubicBezTo>
                    <a:pt x="214176" y="1839724"/>
                    <a:pt x="202178" y="1838601"/>
                    <a:pt x="200367" y="1831962"/>
                  </a:cubicBezTo>
                  <a:cubicBezTo>
                    <a:pt x="194570" y="1810708"/>
                    <a:pt x="197389" y="1787877"/>
                    <a:pt x="193068" y="1766274"/>
                  </a:cubicBezTo>
                  <a:cubicBezTo>
                    <a:pt x="190050" y="1751186"/>
                    <a:pt x="183336" y="1737079"/>
                    <a:pt x="178470" y="1722482"/>
                  </a:cubicBezTo>
                  <a:lnTo>
                    <a:pt x="171171" y="1700587"/>
                  </a:lnTo>
                  <a:cubicBezTo>
                    <a:pt x="163872" y="1651929"/>
                    <a:pt x="164833" y="1601290"/>
                    <a:pt x="149273" y="1554613"/>
                  </a:cubicBezTo>
                  <a:lnTo>
                    <a:pt x="134675" y="1510821"/>
                  </a:lnTo>
                  <a:lnTo>
                    <a:pt x="127376" y="1488925"/>
                  </a:lnTo>
                  <a:cubicBezTo>
                    <a:pt x="116192" y="1365909"/>
                    <a:pt x="115319" y="1394967"/>
                    <a:pt x="127376" y="1226174"/>
                  </a:cubicBezTo>
                  <a:cubicBezTo>
                    <a:pt x="127924" y="1218500"/>
                    <a:pt x="128274" y="1208545"/>
                    <a:pt x="134675" y="1204278"/>
                  </a:cubicBezTo>
                  <a:cubicBezTo>
                    <a:pt x="144998" y="1197397"/>
                    <a:pt x="159006" y="1199412"/>
                    <a:pt x="171171" y="1196979"/>
                  </a:cubicBezTo>
                  <a:lnTo>
                    <a:pt x="156572" y="1153187"/>
                  </a:lnTo>
                  <a:cubicBezTo>
                    <a:pt x="154139" y="1145888"/>
                    <a:pt x="150782" y="1138835"/>
                    <a:pt x="149273" y="1131291"/>
                  </a:cubicBezTo>
                  <a:cubicBezTo>
                    <a:pt x="146840" y="1119127"/>
                    <a:pt x="144983" y="1106833"/>
                    <a:pt x="141974" y="1094798"/>
                  </a:cubicBezTo>
                  <a:cubicBezTo>
                    <a:pt x="135923" y="1070594"/>
                    <a:pt x="141731" y="1072902"/>
                    <a:pt x="127376" y="1072902"/>
                  </a:cubicBezTo>
                  <a:lnTo>
                    <a:pt x="149273" y="1175083"/>
                  </a:lnTo>
                  <a:cubicBezTo>
                    <a:pt x="137108" y="1158053"/>
                    <a:pt x="122700" y="1142420"/>
                    <a:pt x="112777" y="1123993"/>
                  </a:cubicBezTo>
                  <a:cubicBezTo>
                    <a:pt x="73634" y="1051304"/>
                    <a:pt x="119063" y="1101085"/>
                    <a:pt x="83581" y="1065603"/>
                  </a:cubicBezTo>
                  <a:lnTo>
                    <a:pt x="68983" y="1021811"/>
                  </a:lnTo>
                  <a:lnTo>
                    <a:pt x="61683" y="999916"/>
                  </a:lnTo>
                  <a:cubicBezTo>
                    <a:pt x="59250" y="973154"/>
                    <a:pt x="58184" y="946232"/>
                    <a:pt x="54384" y="919630"/>
                  </a:cubicBezTo>
                  <a:cubicBezTo>
                    <a:pt x="53296" y="912014"/>
                    <a:pt x="47085" y="905428"/>
                    <a:pt x="47085" y="897734"/>
                  </a:cubicBezTo>
                  <a:cubicBezTo>
                    <a:pt x="47085" y="826296"/>
                    <a:pt x="47204" y="831689"/>
                    <a:pt x="61683" y="788254"/>
                  </a:cubicBezTo>
                  <a:cubicBezTo>
                    <a:pt x="59250" y="771224"/>
                    <a:pt x="57461" y="754089"/>
                    <a:pt x="54384" y="737164"/>
                  </a:cubicBezTo>
                  <a:cubicBezTo>
                    <a:pt x="52589" y="727295"/>
                    <a:pt x="49968" y="717577"/>
                    <a:pt x="47085" y="707969"/>
                  </a:cubicBezTo>
                  <a:cubicBezTo>
                    <a:pt x="35840" y="670488"/>
                    <a:pt x="31819" y="662507"/>
                    <a:pt x="17889" y="627684"/>
                  </a:cubicBezTo>
                  <a:cubicBezTo>
                    <a:pt x="15456" y="608221"/>
                    <a:pt x="14098" y="588593"/>
                    <a:pt x="10589" y="569295"/>
                  </a:cubicBezTo>
                  <a:cubicBezTo>
                    <a:pt x="9213" y="561726"/>
                    <a:pt x="3290" y="555093"/>
                    <a:pt x="3290" y="547399"/>
                  </a:cubicBezTo>
                  <a:cubicBezTo>
                    <a:pt x="3290" y="477861"/>
                    <a:pt x="7068" y="477678"/>
                    <a:pt x="25188" y="423322"/>
                  </a:cubicBezTo>
                  <a:lnTo>
                    <a:pt x="32487" y="401426"/>
                  </a:lnTo>
                  <a:cubicBezTo>
                    <a:pt x="34920" y="394127"/>
                    <a:pt x="34346" y="384970"/>
                    <a:pt x="39786" y="379530"/>
                  </a:cubicBezTo>
                  <a:lnTo>
                    <a:pt x="54384" y="364932"/>
                  </a:lnTo>
                  <a:cubicBezTo>
                    <a:pt x="73693" y="287703"/>
                    <a:pt x="47477" y="378649"/>
                    <a:pt x="76282" y="313842"/>
                  </a:cubicBezTo>
                  <a:cubicBezTo>
                    <a:pt x="90158" y="282624"/>
                    <a:pt x="89687" y="270576"/>
                    <a:pt x="98179" y="240855"/>
                  </a:cubicBezTo>
                  <a:cubicBezTo>
                    <a:pt x="100293" y="233458"/>
                    <a:pt x="100672" y="224966"/>
                    <a:pt x="105478" y="218959"/>
                  </a:cubicBezTo>
                  <a:cubicBezTo>
                    <a:pt x="110958" y="212109"/>
                    <a:pt x="120077" y="209228"/>
                    <a:pt x="127376" y="204362"/>
                  </a:cubicBezTo>
                  <a:cubicBezTo>
                    <a:pt x="132242" y="197063"/>
                    <a:pt x="135771" y="188669"/>
                    <a:pt x="141974" y="182466"/>
                  </a:cubicBezTo>
                  <a:cubicBezTo>
                    <a:pt x="156123" y="168318"/>
                    <a:pt x="167960" y="166506"/>
                    <a:pt x="185769" y="160570"/>
                  </a:cubicBezTo>
                  <a:cubicBezTo>
                    <a:pt x="212741" y="120114"/>
                    <a:pt x="184935" y="152112"/>
                    <a:pt x="222265" y="131375"/>
                  </a:cubicBezTo>
                  <a:cubicBezTo>
                    <a:pt x="237602" y="122855"/>
                    <a:pt x="251461" y="111912"/>
                    <a:pt x="266059" y="102181"/>
                  </a:cubicBezTo>
                  <a:cubicBezTo>
                    <a:pt x="273358" y="97315"/>
                    <a:pt x="279635" y="90357"/>
                    <a:pt x="287957" y="87583"/>
                  </a:cubicBezTo>
                  <a:cubicBezTo>
                    <a:pt x="340074" y="70212"/>
                    <a:pt x="318948" y="81521"/>
                    <a:pt x="353649" y="58389"/>
                  </a:cubicBezTo>
                  <a:cubicBezTo>
                    <a:pt x="358515" y="51090"/>
                    <a:pt x="360401" y="40416"/>
                    <a:pt x="368247" y="36493"/>
                  </a:cubicBezTo>
                  <a:cubicBezTo>
                    <a:pt x="381484" y="29875"/>
                    <a:pt x="397571" y="32295"/>
                    <a:pt x="412042" y="29194"/>
                  </a:cubicBezTo>
                  <a:cubicBezTo>
                    <a:pt x="431660" y="24990"/>
                    <a:pt x="451401" y="20941"/>
                    <a:pt x="470435" y="14597"/>
                  </a:cubicBezTo>
                  <a:lnTo>
                    <a:pt x="514230" y="0"/>
                  </a:lnTo>
                  <a:cubicBezTo>
                    <a:pt x="531054" y="2804"/>
                    <a:pt x="561952" y="5612"/>
                    <a:pt x="579923" y="14597"/>
                  </a:cubicBezTo>
                  <a:cubicBezTo>
                    <a:pt x="587769" y="18520"/>
                    <a:pt x="593804" y="25631"/>
                    <a:pt x="601820" y="29194"/>
                  </a:cubicBezTo>
                  <a:cubicBezTo>
                    <a:pt x="615882" y="35443"/>
                    <a:pt x="631851" y="36911"/>
                    <a:pt x="645615" y="43792"/>
                  </a:cubicBezTo>
                  <a:cubicBezTo>
                    <a:pt x="681693" y="61830"/>
                    <a:pt x="664489" y="54949"/>
                    <a:pt x="696709" y="65687"/>
                  </a:cubicBezTo>
                  <a:cubicBezTo>
                    <a:pt x="733814" y="102792"/>
                    <a:pt x="690770" y="65978"/>
                    <a:pt x="791598" y="87583"/>
                  </a:cubicBezTo>
                  <a:cubicBezTo>
                    <a:pt x="800176" y="89421"/>
                    <a:pt x="805649" y="98258"/>
                    <a:pt x="813495" y="102181"/>
                  </a:cubicBezTo>
                  <a:cubicBezTo>
                    <a:pt x="820377" y="105622"/>
                    <a:pt x="828093" y="107046"/>
                    <a:pt x="835392" y="109479"/>
                  </a:cubicBezTo>
                  <a:cubicBezTo>
                    <a:pt x="860873" y="134958"/>
                    <a:pt x="843462" y="121900"/>
                    <a:pt x="893786" y="138674"/>
                  </a:cubicBezTo>
                  <a:lnTo>
                    <a:pt x="915683" y="145973"/>
                  </a:lnTo>
                  <a:lnTo>
                    <a:pt x="937580" y="153271"/>
                  </a:lnTo>
                  <a:cubicBezTo>
                    <a:pt x="942446" y="158137"/>
                    <a:pt x="946278" y="164329"/>
                    <a:pt x="952179" y="167869"/>
                  </a:cubicBezTo>
                  <a:cubicBezTo>
                    <a:pt x="958776" y="171827"/>
                    <a:pt x="968636" y="169727"/>
                    <a:pt x="974076" y="175167"/>
                  </a:cubicBezTo>
                  <a:cubicBezTo>
                    <a:pt x="979516" y="180607"/>
                    <a:pt x="978942" y="189764"/>
                    <a:pt x="981375" y="197063"/>
                  </a:cubicBezTo>
                  <a:lnTo>
                    <a:pt x="937580" y="226258"/>
                  </a:lnTo>
                  <a:cubicBezTo>
                    <a:pt x="930281" y="231124"/>
                    <a:pt x="921886" y="234652"/>
                    <a:pt x="915683" y="240855"/>
                  </a:cubicBezTo>
                  <a:cubicBezTo>
                    <a:pt x="895644" y="260894"/>
                    <a:pt x="907614" y="253277"/>
                    <a:pt x="879187" y="262751"/>
                  </a:cubicBezTo>
                  <a:cubicBezTo>
                    <a:pt x="874321" y="267617"/>
                    <a:pt x="869963" y="273050"/>
                    <a:pt x="864589" y="277349"/>
                  </a:cubicBezTo>
                  <a:cubicBezTo>
                    <a:pt x="857739" y="282829"/>
                    <a:pt x="848469" y="285345"/>
                    <a:pt x="842692" y="291946"/>
                  </a:cubicBezTo>
                  <a:cubicBezTo>
                    <a:pt x="831139" y="305149"/>
                    <a:pt x="825901" y="323333"/>
                    <a:pt x="813495" y="335738"/>
                  </a:cubicBezTo>
                  <a:lnTo>
                    <a:pt x="791598" y="357634"/>
                  </a:lnTo>
                  <a:cubicBezTo>
                    <a:pt x="785110" y="377096"/>
                    <a:pt x="781725" y="390688"/>
                    <a:pt x="769700" y="408724"/>
                  </a:cubicBezTo>
                  <a:cubicBezTo>
                    <a:pt x="765883" y="414450"/>
                    <a:pt x="759231" y="417817"/>
                    <a:pt x="755102" y="423322"/>
                  </a:cubicBezTo>
                  <a:cubicBezTo>
                    <a:pt x="744575" y="437357"/>
                    <a:pt x="733751" y="451422"/>
                    <a:pt x="725905" y="467114"/>
                  </a:cubicBezTo>
                  <a:cubicBezTo>
                    <a:pt x="721039" y="476845"/>
                    <a:pt x="717342" y="487255"/>
                    <a:pt x="711307" y="496308"/>
                  </a:cubicBezTo>
                  <a:cubicBezTo>
                    <a:pt x="707490" y="502034"/>
                    <a:pt x="701008" y="505533"/>
                    <a:pt x="696709" y="510906"/>
                  </a:cubicBezTo>
                  <a:cubicBezTo>
                    <a:pt x="691229" y="517755"/>
                    <a:pt x="686976" y="525503"/>
                    <a:pt x="682110" y="532801"/>
                  </a:cubicBezTo>
                  <a:cubicBezTo>
                    <a:pt x="642393" y="651946"/>
                    <a:pt x="689699" y="502446"/>
                    <a:pt x="660213" y="620385"/>
                  </a:cubicBezTo>
                  <a:cubicBezTo>
                    <a:pt x="656481" y="635313"/>
                    <a:pt x="645615" y="664177"/>
                    <a:pt x="645615" y="664177"/>
                  </a:cubicBezTo>
                  <a:cubicBezTo>
                    <a:pt x="645798" y="667473"/>
                    <a:pt x="640367" y="777759"/>
                    <a:pt x="660213" y="817449"/>
                  </a:cubicBezTo>
                  <a:cubicBezTo>
                    <a:pt x="664136" y="825295"/>
                    <a:pt x="669331" y="832495"/>
                    <a:pt x="674811" y="839345"/>
                  </a:cubicBezTo>
                  <a:cubicBezTo>
                    <a:pt x="679110" y="844718"/>
                    <a:pt x="684544" y="849076"/>
                    <a:pt x="689410" y="853942"/>
                  </a:cubicBezTo>
                  <a:cubicBezTo>
                    <a:pt x="691843" y="861241"/>
                    <a:pt x="692751" y="869241"/>
                    <a:pt x="696709" y="875838"/>
                  </a:cubicBezTo>
                  <a:cubicBezTo>
                    <a:pt x="700250" y="881739"/>
                    <a:pt x="707178" y="884931"/>
                    <a:pt x="711307" y="890436"/>
                  </a:cubicBezTo>
                  <a:cubicBezTo>
                    <a:pt x="721834" y="904471"/>
                    <a:pt x="730772" y="919631"/>
                    <a:pt x="740504" y="934228"/>
                  </a:cubicBezTo>
                  <a:lnTo>
                    <a:pt x="755102" y="956124"/>
                  </a:lnTo>
                  <a:cubicBezTo>
                    <a:pt x="752669" y="980453"/>
                    <a:pt x="752309" y="1005079"/>
                    <a:pt x="747803" y="1029110"/>
                  </a:cubicBezTo>
                  <a:cubicBezTo>
                    <a:pt x="744967" y="1044234"/>
                    <a:pt x="733204" y="1072902"/>
                    <a:pt x="733204" y="1072902"/>
                  </a:cubicBezTo>
                  <a:cubicBezTo>
                    <a:pt x="735637" y="1082634"/>
                    <a:pt x="736552" y="1092877"/>
                    <a:pt x="740504" y="1102097"/>
                  </a:cubicBezTo>
                  <a:cubicBezTo>
                    <a:pt x="743960" y="1110160"/>
                    <a:pt x="752104" y="1115749"/>
                    <a:pt x="755102" y="1123993"/>
                  </a:cubicBezTo>
                  <a:cubicBezTo>
                    <a:pt x="761958" y="1142847"/>
                    <a:pt x="758571" y="1165690"/>
                    <a:pt x="769700" y="1182382"/>
                  </a:cubicBezTo>
                  <a:cubicBezTo>
                    <a:pt x="774566" y="1189681"/>
                    <a:pt x="780735" y="1196262"/>
                    <a:pt x="784298" y="1204278"/>
                  </a:cubicBezTo>
                  <a:cubicBezTo>
                    <a:pt x="794454" y="1227128"/>
                    <a:pt x="800129" y="1252998"/>
                    <a:pt x="806196" y="1277264"/>
                  </a:cubicBezTo>
                  <a:cubicBezTo>
                    <a:pt x="808629" y="1299160"/>
                    <a:pt x="809174" y="1321349"/>
                    <a:pt x="813495" y="1342952"/>
                  </a:cubicBezTo>
                  <a:cubicBezTo>
                    <a:pt x="816513" y="1358040"/>
                    <a:pt x="823227" y="1372147"/>
                    <a:pt x="828093" y="1386744"/>
                  </a:cubicBezTo>
                  <a:lnTo>
                    <a:pt x="835392" y="1408640"/>
                  </a:lnTo>
                  <a:cubicBezTo>
                    <a:pt x="840390" y="1493585"/>
                    <a:pt x="820306" y="1508385"/>
                    <a:pt x="857290" y="1554613"/>
                  </a:cubicBezTo>
                  <a:cubicBezTo>
                    <a:pt x="861589" y="1559987"/>
                    <a:pt x="867022" y="1564345"/>
                    <a:pt x="871888" y="1569211"/>
                  </a:cubicBezTo>
                  <a:cubicBezTo>
                    <a:pt x="874321" y="1578942"/>
                    <a:pt x="876304" y="1588797"/>
                    <a:pt x="879187" y="1598405"/>
                  </a:cubicBezTo>
                  <a:cubicBezTo>
                    <a:pt x="894786" y="1650395"/>
                    <a:pt x="891470" y="1628129"/>
                    <a:pt x="901085" y="1671392"/>
                  </a:cubicBezTo>
                  <a:cubicBezTo>
                    <a:pt x="903776" y="1683502"/>
                    <a:pt x="905693" y="1695775"/>
                    <a:pt x="908384" y="1707885"/>
                  </a:cubicBezTo>
                  <a:cubicBezTo>
                    <a:pt x="914759" y="1736570"/>
                    <a:pt x="918580" y="1742758"/>
                    <a:pt x="922982" y="1773573"/>
                  </a:cubicBezTo>
                  <a:cubicBezTo>
                    <a:pt x="926098" y="1795382"/>
                    <a:pt x="927369" y="1817424"/>
                    <a:pt x="930281" y="1839261"/>
                  </a:cubicBezTo>
                  <a:cubicBezTo>
                    <a:pt x="932237" y="1853930"/>
                    <a:pt x="935946" y="1868345"/>
                    <a:pt x="937580" y="1883053"/>
                  </a:cubicBezTo>
                  <a:cubicBezTo>
                    <a:pt x="942179" y="1924437"/>
                    <a:pt x="929656" y="1962713"/>
                    <a:pt x="959478" y="1992533"/>
                  </a:cubicBezTo>
                  <a:cubicBezTo>
                    <a:pt x="965681" y="1998736"/>
                    <a:pt x="974076" y="2002264"/>
                    <a:pt x="981375" y="2007130"/>
                  </a:cubicBezTo>
                  <a:lnTo>
                    <a:pt x="1003273" y="2072818"/>
                  </a:lnTo>
                  <a:lnTo>
                    <a:pt x="1010572" y="2094714"/>
                  </a:lnTo>
                  <a:cubicBezTo>
                    <a:pt x="1013005" y="2102013"/>
                    <a:pt x="1016606" y="2109021"/>
                    <a:pt x="1017871" y="2116610"/>
                  </a:cubicBezTo>
                  <a:lnTo>
                    <a:pt x="1025170" y="2160402"/>
                  </a:lnTo>
                  <a:cubicBezTo>
                    <a:pt x="1022842" y="2176698"/>
                    <a:pt x="1014623" y="2237057"/>
                    <a:pt x="1010572" y="2255284"/>
                  </a:cubicBezTo>
                  <a:cubicBezTo>
                    <a:pt x="1008903" y="2262794"/>
                    <a:pt x="1005706" y="2269881"/>
                    <a:pt x="1003273" y="2277180"/>
                  </a:cubicBezTo>
                  <a:cubicBezTo>
                    <a:pt x="1000840" y="2328271"/>
                    <a:pt x="1000222" y="2379480"/>
                    <a:pt x="995974" y="2430452"/>
                  </a:cubicBezTo>
                  <a:cubicBezTo>
                    <a:pt x="991405" y="2485272"/>
                    <a:pt x="976435" y="2410693"/>
                    <a:pt x="995974" y="2488841"/>
                  </a:cubicBezTo>
                  <a:cubicBezTo>
                    <a:pt x="1005581" y="2527263"/>
                    <a:pt x="997995" y="2498523"/>
                    <a:pt x="1032469" y="2525335"/>
                  </a:cubicBezTo>
                  <a:cubicBezTo>
                    <a:pt x="1046049" y="2535897"/>
                    <a:pt x="1068965" y="2561828"/>
                    <a:pt x="1068965" y="2561828"/>
                  </a:cubicBezTo>
                  <a:cubicBezTo>
                    <a:pt x="1071398" y="2569127"/>
                    <a:pt x="1072527" y="2576999"/>
                    <a:pt x="1076264" y="2583724"/>
                  </a:cubicBezTo>
                  <a:cubicBezTo>
                    <a:pt x="1084785" y="2599060"/>
                    <a:pt x="1105461" y="2627516"/>
                    <a:pt x="1105461" y="2627516"/>
                  </a:cubicBezTo>
                  <a:cubicBezTo>
                    <a:pt x="1110327" y="2642113"/>
                    <a:pt x="1120758" y="2655937"/>
                    <a:pt x="1120059" y="2671308"/>
                  </a:cubicBezTo>
                  <a:cubicBezTo>
                    <a:pt x="1117626" y="2724831"/>
                    <a:pt x="1117033" y="2778470"/>
                    <a:pt x="1112760" y="2831878"/>
                  </a:cubicBezTo>
                  <a:cubicBezTo>
                    <a:pt x="1112146" y="2839547"/>
                    <a:pt x="1107575" y="2846377"/>
                    <a:pt x="1105461" y="2853774"/>
                  </a:cubicBezTo>
                  <a:cubicBezTo>
                    <a:pt x="1093678" y="2895014"/>
                    <a:pt x="1105788" y="2871532"/>
                    <a:pt x="1083563" y="2904865"/>
                  </a:cubicBezTo>
                  <a:lnTo>
                    <a:pt x="1068965" y="2963254"/>
                  </a:lnTo>
                  <a:lnTo>
                    <a:pt x="1061666" y="2992449"/>
                  </a:lnTo>
                  <a:cubicBezTo>
                    <a:pt x="1059233" y="3028942"/>
                    <a:pt x="1058406" y="3065578"/>
                    <a:pt x="1054367" y="3101929"/>
                  </a:cubicBezTo>
                  <a:cubicBezTo>
                    <a:pt x="1053517" y="3109575"/>
                    <a:pt x="1048737" y="3116315"/>
                    <a:pt x="1047068" y="3123825"/>
                  </a:cubicBezTo>
                  <a:cubicBezTo>
                    <a:pt x="1044814" y="3133967"/>
                    <a:pt x="1041167" y="3175016"/>
                    <a:pt x="1032469" y="3189512"/>
                  </a:cubicBezTo>
                  <a:cubicBezTo>
                    <a:pt x="1028928" y="3195413"/>
                    <a:pt x="1022737" y="3199244"/>
                    <a:pt x="1017871" y="3204110"/>
                  </a:cubicBezTo>
                  <a:cubicBezTo>
                    <a:pt x="999525" y="3259145"/>
                    <a:pt x="1026406" y="3193442"/>
                    <a:pt x="988674" y="3240603"/>
                  </a:cubicBezTo>
                  <a:cubicBezTo>
                    <a:pt x="983868" y="3246610"/>
                    <a:pt x="986099" y="3256426"/>
                    <a:pt x="981375" y="3262499"/>
                  </a:cubicBezTo>
                  <a:cubicBezTo>
                    <a:pt x="968700" y="3278794"/>
                    <a:pt x="937580" y="3306291"/>
                    <a:pt x="937580" y="3306291"/>
                  </a:cubicBezTo>
                  <a:cubicBezTo>
                    <a:pt x="931644" y="3324100"/>
                    <a:pt x="929832" y="3335935"/>
                    <a:pt x="915683" y="3350083"/>
                  </a:cubicBezTo>
                  <a:cubicBezTo>
                    <a:pt x="909480" y="3356286"/>
                    <a:pt x="901085" y="3359814"/>
                    <a:pt x="893786" y="3364680"/>
                  </a:cubicBezTo>
                  <a:cubicBezTo>
                    <a:pt x="879433" y="3386208"/>
                    <a:pt x="878363" y="3390912"/>
                    <a:pt x="857290" y="3408472"/>
                  </a:cubicBezTo>
                  <a:cubicBezTo>
                    <a:pt x="850551" y="3414088"/>
                    <a:pt x="842242" y="3417589"/>
                    <a:pt x="835392" y="3423069"/>
                  </a:cubicBezTo>
                  <a:cubicBezTo>
                    <a:pt x="830018" y="3427368"/>
                    <a:pt x="826168" y="3433368"/>
                    <a:pt x="820794" y="3437667"/>
                  </a:cubicBezTo>
                  <a:cubicBezTo>
                    <a:pt x="813944" y="3443147"/>
                    <a:pt x="805557" y="3446555"/>
                    <a:pt x="798897" y="3452264"/>
                  </a:cubicBezTo>
                  <a:cubicBezTo>
                    <a:pt x="788447" y="3461221"/>
                    <a:pt x="781152" y="3473825"/>
                    <a:pt x="769700" y="3481459"/>
                  </a:cubicBezTo>
                  <a:cubicBezTo>
                    <a:pt x="762401" y="3486325"/>
                    <a:pt x="755819" y="3492494"/>
                    <a:pt x="747803" y="3496056"/>
                  </a:cubicBezTo>
                  <a:cubicBezTo>
                    <a:pt x="733741" y="3502305"/>
                    <a:pt x="704008" y="3510653"/>
                    <a:pt x="704008" y="3510653"/>
                  </a:cubicBezTo>
                  <a:cubicBezTo>
                    <a:pt x="699142" y="3515519"/>
                    <a:pt x="696222" y="3524278"/>
                    <a:pt x="689410" y="3525251"/>
                  </a:cubicBezTo>
                  <a:cubicBezTo>
                    <a:pt x="650528" y="3530805"/>
                    <a:pt x="652914" y="3527744"/>
                    <a:pt x="652914" y="3510653"/>
                  </a:cubicBezTo>
                  <a:lnTo>
                    <a:pt x="638316" y="2977851"/>
                  </a:lnTo>
                </a:path>
              </a:pathLst>
            </a:custGeom>
            <a:solidFill>
              <a:srgbClr val="804000">
                <a:alpha val="4509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49" name="TextBox 12"/>
            <p:cNvSpPr txBox="1">
              <a:spLocks noChangeArrowheads="1"/>
            </p:cNvSpPr>
            <p:nvPr/>
          </p:nvSpPr>
          <p:spPr bwMode="auto">
            <a:xfrm>
              <a:off x="2133600" y="3048000"/>
              <a:ext cx="10668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r>
                <a:rPr lang="en-US"/>
                <a:t>33%</a:t>
              </a:r>
            </a:p>
          </p:txBody>
        </p:sp>
      </p:grpSp>
      <p:sp>
        <p:nvSpPr>
          <p:cNvPr id="57347" name="TextBox 35"/>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a:solidFill>
                  <a:srgbClr val="FFFF00"/>
                </a:solidFill>
              </a:rPr>
              <a:t>469 Patients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OC-hydrated-colon.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9394" name="Group 1"/>
          <p:cNvGrpSpPr>
            <a:grpSpLocks/>
          </p:cNvGrpSpPr>
          <p:nvPr/>
        </p:nvGrpSpPr>
        <p:grpSpPr bwMode="auto">
          <a:xfrm>
            <a:off x="2714625" y="1189038"/>
            <a:ext cx="3387725" cy="1368425"/>
            <a:chOff x="2715281" y="1189681"/>
            <a:chExt cx="3386802" cy="1367140"/>
          </a:xfrm>
        </p:grpSpPr>
        <p:sp>
          <p:nvSpPr>
            <p:cNvPr id="59396" name="Freeform 4"/>
            <p:cNvSpPr>
              <a:spLocks/>
            </p:cNvSpPr>
            <p:nvPr/>
          </p:nvSpPr>
          <p:spPr bwMode="auto">
            <a:xfrm>
              <a:off x="2715281" y="1189681"/>
              <a:ext cx="3386802" cy="1367140"/>
            </a:xfrm>
            <a:custGeom>
              <a:avLst/>
              <a:gdLst>
                <a:gd name="T0" fmla="*/ 445247 w 3386802"/>
                <a:gd name="T1" fmla="*/ 51091 h 1367140"/>
                <a:gd name="T2" fmla="*/ 540136 w 3386802"/>
                <a:gd name="T3" fmla="*/ 116778 h 1367140"/>
                <a:gd name="T4" fmla="*/ 693418 w 3386802"/>
                <a:gd name="T5" fmla="*/ 233557 h 1367140"/>
                <a:gd name="T6" fmla="*/ 802905 w 3386802"/>
                <a:gd name="T7" fmla="*/ 284648 h 1367140"/>
                <a:gd name="T8" fmla="*/ 905093 w 3386802"/>
                <a:gd name="T9" fmla="*/ 350335 h 1367140"/>
                <a:gd name="T10" fmla="*/ 1218956 w 3386802"/>
                <a:gd name="T11" fmla="*/ 416023 h 1367140"/>
                <a:gd name="T12" fmla="*/ 1379538 w 3386802"/>
                <a:gd name="T13" fmla="*/ 401426 h 1367140"/>
                <a:gd name="T14" fmla="*/ 1649606 w 3386802"/>
                <a:gd name="T15" fmla="*/ 459815 h 1367140"/>
                <a:gd name="T16" fmla="*/ 1759093 w 3386802"/>
                <a:gd name="T17" fmla="*/ 459815 h 1367140"/>
                <a:gd name="T18" fmla="*/ 1985366 w 3386802"/>
                <a:gd name="T19" fmla="*/ 430621 h 1367140"/>
                <a:gd name="T20" fmla="*/ 2160546 w 3386802"/>
                <a:gd name="T21" fmla="*/ 474413 h 1367140"/>
                <a:gd name="T22" fmla="*/ 2291930 w 3386802"/>
                <a:gd name="T23" fmla="*/ 372231 h 1367140"/>
                <a:gd name="T24" fmla="*/ 2510905 w 3386802"/>
                <a:gd name="T25" fmla="*/ 313842 h 1367140"/>
                <a:gd name="T26" fmla="*/ 2620392 w 3386802"/>
                <a:gd name="T27" fmla="*/ 277349 h 1367140"/>
                <a:gd name="T28" fmla="*/ 2671486 w 3386802"/>
                <a:gd name="T29" fmla="*/ 175168 h 1367140"/>
                <a:gd name="T30" fmla="*/ 2737178 w 3386802"/>
                <a:gd name="T31" fmla="*/ 116778 h 1367140"/>
                <a:gd name="T32" fmla="*/ 2832067 w 3386802"/>
                <a:gd name="T33" fmla="*/ 51091 h 1367140"/>
                <a:gd name="T34" fmla="*/ 3029144 w 3386802"/>
                <a:gd name="T35" fmla="*/ 29195 h 1367140"/>
                <a:gd name="T36" fmla="*/ 3182426 w 3386802"/>
                <a:gd name="T37" fmla="*/ 138674 h 1367140"/>
                <a:gd name="T38" fmla="*/ 3299212 w 3386802"/>
                <a:gd name="T39" fmla="*/ 262752 h 1367140"/>
                <a:gd name="T40" fmla="*/ 3379502 w 3386802"/>
                <a:gd name="T41" fmla="*/ 416023 h 1367140"/>
                <a:gd name="T42" fmla="*/ 3328408 w 3386802"/>
                <a:gd name="T43" fmla="*/ 627684 h 1367140"/>
                <a:gd name="T44" fmla="*/ 3204323 w 3386802"/>
                <a:gd name="T45" fmla="*/ 707970 h 1367140"/>
                <a:gd name="T46" fmla="*/ 3131332 w 3386802"/>
                <a:gd name="T47" fmla="*/ 810151 h 1367140"/>
                <a:gd name="T48" fmla="*/ 3014545 w 3386802"/>
                <a:gd name="T49" fmla="*/ 926929 h 1367140"/>
                <a:gd name="T50" fmla="*/ 2934255 w 3386802"/>
                <a:gd name="T51" fmla="*/ 1043708 h 1367140"/>
                <a:gd name="T52" fmla="*/ 2802870 w 3386802"/>
                <a:gd name="T53" fmla="*/ 1116694 h 1367140"/>
                <a:gd name="T54" fmla="*/ 2686084 w 3386802"/>
                <a:gd name="T55" fmla="*/ 1196980 h 1367140"/>
                <a:gd name="T56" fmla="*/ 2540101 w 3386802"/>
                <a:gd name="T57" fmla="*/ 1248070 h 1367140"/>
                <a:gd name="T58" fmla="*/ 2291930 w 3386802"/>
                <a:gd name="T59" fmla="*/ 1255369 h 1367140"/>
                <a:gd name="T60" fmla="*/ 2138648 w 3386802"/>
                <a:gd name="T61" fmla="*/ 1328355 h 1367140"/>
                <a:gd name="T62" fmla="*/ 1824785 w 3386802"/>
                <a:gd name="T63" fmla="*/ 1342953 h 1367140"/>
                <a:gd name="T64" fmla="*/ 1729896 w 3386802"/>
                <a:gd name="T65" fmla="*/ 1291862 h 1367140"/>
                <a:gd name="T66" fmla="*/ 1547418 w 3386802"/>
                <a:gd name="T67" fmla="*/ 1350251 h 1367140"/>
                <a:gd name="T68" fmla="*/ 1248153 w 3386802"/>
                <a:gd name="T69" fmla="*/ 1291862 h 1367140"/>
                <a:gd name="T70" fmla="*/ 1036478 w 3386802"/>
                <a:gd name="T71" fmla="*/ 1262668 h 1367140"/>
                <a:gd name="T72" fmla="*/ 788307 w 3386802"/>
                <a:gd name="T73" fmla="*/ 1182382 h 1367140"/>
                <a:gd name="T74" fmla="*/ 583931 w 3386802"/>
                <a:gd name="T75" fmla="*/ 1087500 h 1367140"/>
                <a:gd name="T76" fmla="*/ 489042 w 3386802"/>
                <a:gd name="T77" fmla="*/ 978020 h 1367140"/>
                <a:gd name="T78" fmla="*/ 335760 w 3386802"/>
                <a:gd name="T79" fmla="*/ 956124 h 1367140"/>
                <a:gd name="T80" fmla="*/ 255470 w 3386802"/>
                <a:gd name="T81" fmla="*/ 875839 h 1367140"/>
                <a:gd name="T82" fmla="*/ 116786 w 3386802"/>
                <a:gd name="T83" fmla="*/ 766359 h 1367140"/>
                <a:gd name="T84" fmla="*/ 58393 w 3386802"/>
                <a:gd name="T85" fmla="*/ 671476 h 1367140"/>
                <a:gd name="T86" fmla="*/ 14598 w 3386802"/>
                <a:gd name="T87" fmla="*/ 547399 h 1367140"/>
                <a:gd name="T88" fmla="*/ 36495 w 3386802"/>
                <a:gd name="T89" fmla="*/ 372231 h 1367140"/>
                <a:gd name="T90" fmla="*/ 94889 w 3386802"/>
                <a:gd name="T91" fmla="*/ 240856 h 1367140"/>
                <a:gd name="T92" fmla="*/ 182478 w 3386802"/>
                <a:gd name="T93" fmla="*/ 131376 h 1367140"/>
                <a:gd name="T94" fmla="*/ 306564 w 3386802"/>
                <a:gd name="T95" fmla="*/ 58389 h 1367140"/>
                <a:gd name="T96" fmla="*/ 416051 w 3386802"/>
                <a:gd name="T97" fmla="*/ 36493 h 1367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86802"/>
                <a:gd name="T148" fmla="*/ 0 h 1367140"/>
                <a:gd name="T149" fmla="*/ 3386802 w 3386802"/>
                <a:gd name="T150" fmla="*/ 1367140 h 1367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86802" h="1367140">
                  <a:moveTo>
                    <a:pt x="335760" y="7299"/>
                  </a:moveTo>
                  <a:lnTo>
                    <a:pt x="335760" y="7299"/>
                  </a:lnTo>
                  <a:cubicBezTo>
                    <a:pt x="357658" y="12165"/>
                    <a:pt x="380013" y="15300"/>
                    <a:pt x="401453" y="21896"/>
                  </a:cubicBezTo>
                  <a:cubicBezTo>
                    <a:pt x="461785" y="40458"/>
                    <a:pt x="407156" y="28238"/>
                    <a:pt x="445247" y="51091"/>
                  </a:cubicBezTo>
                  <a:cubicBezTo>
                    <a:pt x="451845" y="55049"/>
                    <a:pt x="459846" y="55956"/>
                    <a:pt x="467145" y="58389"/>
                  </a:cubicBezTo>
                  <a:cubicBezTo>
                    <a:pt x="472011" y="63255"/>
                    <a:pt x="475842" y="69447"/>
                    <a:pt x="481743" y="72987"/>
                  </a:cubicBezTo>
                  <a:cubicBezTo>
                    <a:pt x="488341" y="76945"/>
                    <a:pt x="497486" y="75669"/>
                    <a:pt x="503641" y="80285"/>
                  </a:cubicBezTo>
                  <a:cubicBezTo>
                    <a:pt x="517404" y="90606"/>
                    <a:pt x="540136" y="116778"/>
                    <a:pt x="540136" y="116778"/>
                  </a:cubicBezTo>
                  <a:cubicBezTo>
                    <a:pt x="542569" y="124077"/>
                    <a:pt x="543477" y="132077"/>
                    <a:pt x="547435" y="138674"/>
                  </a:cubicBezTo>
                  <a:cubicBezTo>
                    <a:pt x="556437" y="153676"/>
                    <a:pt x="602205" y="180050"/>
                    <a:pt x="605829" y="182466"/>
                  </a:cubicBezTo>
                  <a:cubicBezTo>
                    <a:pt x="636076" y="202629"/>
                    <a:pt x="619212" y="194936"/>
                    <a:pt x="656923" y="204362"/>
                  </a:cubicBezTo>
                  <a:cubicBezTo>
                    <a:pt x="692161" y="239600"/>
                    <a:pt x="647391" y="196739"/>
                    <a:pt x="693418" y="233557"/>
                  </a:cubicBezTo>
                  <a:cubicBezTo>
                    <a:pt x="698792" y="237856"/>
                    <a:pt x="702116" y="244614"/>
                    <a:pt x="708017" y="248154"/>
                  </a:cubicBezTo>
                  <a:cubicBezTo>
                    <a:pt x="714615" y="252112"/>
                    <a:pt x="723032" y="252012"/>
                    <a:pt x="729914" y="255453"/>
                  </a:cubicBezTo>
                  <a:cubicBezTo>
                    <a:pt x="737760" y="259376"/>
                    <a:pt x="743965" y="266127"/>
                    <a:pt x="751811" y="270050"/>
                  </a:cubicBezTo>
                  <a:cubicBezTo>
                    <a:pt x="763477" y="275883"/>
                    <a:pt x="791993" y="281530"/>
                    <a:pt x="802905" y="284648"/>
                  </a:cubicBezTo>
                  <a:cubicBezTo>
                    <a:pt x="810303" y="286762"/>
                    <a:pt x="817504" y="289513"/>
                    <a:pt x="824803" y="291946"/>
                  </a:cubicBezTo>
                  <a:cubicBezTo>
                    <a:pt x="841058" y="302782"/>
                    <a:pt x="849415" y="306287"/>
                    <a:pt x="861299" y="321141"/>
                  </a:cubicBezTo>
                  <a:cubicBezTo>
                    <a:pt x="866779" y="327991"/>
                    <a:pt x="868598" y="338171"/>
                    <a:pt x="875897" y="343037"/>
                  </a:cubicBezTo>
                  <a:cubicBezTo>
                    <a:pt x="884244" y="348601"/>
                    <a:pt x="895447" y="347579"/>
                    <a:pt x="905093" y="350335"/>
                  </a:cubicBezTo>
                  <a:cubicBezTo>
                    <a:pt x="912491" y="352449"/>
                    <a:pt x="919313" y="357139"/>
                    <a:pt x="926991" y="357634"/>
                  </a:cubicBezTo>
                  <a:cubicBezTo>
                    <a:pt x="995018" y="362023"/>
                    <a:pt x="1063242" y="362500"/>
                    <a:pt x="1131367" y="364933"/>
                  </a:cubicBezTo>
                  <a:cubicBezTo>
                    <a:pt x="1145965" y="374664"/>
                    <a:pt x="1158518" y="388579"/>
                    <a:pt x="1175162" y="394127"/>
                  </a:cubicBezTo>
                  <a:cubicBezTo>
                    <a:pt x="1195834" y="401018"/>
                    <a:pt x="1201542" y="400787"/>
                    <a:pt x="1218956" y="416023"/>
                  </a:cubicBezTo>
                  <a:cubicBezTo>
                    <a:pt x="1270570" y="461182"/>
                    <a:pt x="1234803" y="445635"/>
                    <a:pt x="1277350" y="459815"/>
                  </a:cubicBezTo>
                  <a:cubicBezTo>
                    <a:pt x="1284649" y="457382"/>
                    <a:pt x="1293092" y="457133"/>
                    <a:pt x="1299247" y="452517"/>
                  </a:cubicBezTo>
                  <a:cubicBezTo>
                    <a:pt x="1313010" y="442195"/>
                    <a:pt x="1319422" y="421463"/>
                    <a:pt x="1335743" y="416023"/>
                  </a:cubicBezTo>
                  <a:lnTo>
                    <a:pt x="1379538" y="401426"/>
                  </a:lnTo>
                  <a:cubicBezTo>
                    <a:pt x="1442797" y="403859"/>
                    <a:pt x="1506286" y="402816"/>
                    <a:pt x="1569315" y="408725"/>
                  </a:cubicBezTo>
                  <a:cubicBezTo>
                    <a:pt x="1584636" y="410161"/>
                    <a:pt x="1600306" y="414787"/>
                    <a:pt x="1613110" y="423322"/>
                  </a:cubicBezTo>
                  <a:lnTo>
                    <a:pt x="1635008" y="437919"/>
                  </a:lnTo>
                  <a:cubicBezTo>
                    <a:pt x="1639874" y="445218"/>
                    <a:pt x="1642756" y="454335"/>
                    <a:pt x="1649606" y="459815"/>
                  </a:cubicBezTo>
                  <a:cubicBezTo>
                    <a:pt x="1655614" y="464621"/>
                    <a:pt x="1664621" y="463673"/>
                    <a:pt x="1671503" y="467114"/>
                  </a:cubicBezTo>
                  <a:cubicBezTo>
                    <a:pt x="1689922" y="476323"/>
                    <a:pt x="1694419" y="482729"/>
                    <a:pt x="1707999" y="496309"/>
                  </a:cubicBezTo>
                  <a:cubicBezTo>
                    <a:pt x="1715298" y="493876"/>
                    <a:pt x="1723635" y="493482"/>
                    <a:pt x="1729896" y="489010"/>
                  </a:cubicBezTo>
                  <a:cubicBezTo>
                    <a:pt x="1741096" y="481011"/>
                    <a:pt x="1746036" y="464167"/>
                    <a:pt x="1759093" y="459815"/>
                  </a:cubicBezTo>
                  <a:lnTo>
                    <a:pt x="1780990" y="452517"/>
                  </a:lnTo>
                  <a:cubicBezTo>
                    <a:pt x="1831187" y="419054"/>
                    <a:pt x="1808141" y="428870"/>
                    <a:pt x="1846683" y="416023"/>
                  </a:cubicBezTo>
                  <a:cubicBezTo>
                    <a:pt x="1883179" y="418456"/>
                    <a:pt x="1919794" y="419493"/>
                    <a:pt x="1956170" y="423322"/>
                  </a:cubicBezTo>
                  <a:cubicBezTo>
                    <a:pt x="1966146" y="424372"/>
                    <a:pt x="1975758" y="427739"/>
                    <a:pt x="1985366" y="430621"/>
                  </a:cubicBezTo>
                  <a:cubicBezTo>
                    <a:pt x="1985399" y="430631"/>
                    <a:pt x="2040094" y="448862"/>
                    <a:pt x="2051059" y="452517"/>
                  </a:cubicBezTo>
                  <a:lnTo>
                    <a:pt x="2116751" y="474413"/>
                  </a:lnTo>
                  <a:lnTo>
                    <a:pt x="2138648" y="481711"/>
                  </a:lnTo>
                  <a:cubicBezTo>
                    <a:pt x="2145947" y="479278"/>
                    <a:pt x="2155105" y="479853"/>
                    <a:pt x="2160546" y="474413"/>
                  </a:cubicBezTo>
                  <a:cubicBezTo>
                    <a:pt x="2165986" y="468973"/>
                    <a:pt x="2163887" y="459114"/>
                    <a:pt x="2167845" y="452517"/>
                  </a:cubicBezTo>
                  <a:cubicBezTo>
                    <a:pt x="2172575" y="444634"/>
                    <a:pt x="2197204" y="425268"/>
                    <a:pt x="2204341" y="423322"/>
                  </a:cubicBezTo>
                  <a:cubicBezTo>
                    <a:pt x="2223266" y="418161"/>
                    <a:pt x="2243270" y="418456"/>
                    <a:pt x="2262734" y="416023"/>
                  </a:cubicBezTo>
                  <a:cubicBezTo>
                    <a:pt x="2272466" y="401426"/>
                    <a:pt x="2275286" y="377778"/>
                    <a:pt x="2291930" y="372231"/>
                  </a:cubicBezTo>
                  <a:cubicBezTo>
                    <a:pt x="2304888" y="367913"/>
                    <a:pt x="2330428" y="358779"/>
                    <a:pt x="2343024" y="357634"/>
                  </a:cubicBezTo>
                  <a:cubicBezTo>
                    <a:pt x="2386706" y="353663"/>
                    <a:pt x="2430614" y="352768"/>
                    <a:pt x="2474409" y="350335"/>
                  </a:cubicBezTo>
                  <a:cubicBezTo>
                    <a:pt x="2481708" y="345469"/>
                    <a:pt x="2490103" y="341941"/>
                    <a:pt x="2496306" y="335738"/>
                  </a:cubicBezTo>
                  <a:cubicBezTo>
                    <a:pt x="2502509" y="329535"/>
                    <a:pt x="2504055" y="319322"/>
                    <a:pt x="2510905" y="313842"/>
                  </a:cubicBezTo>
                  <a:cubicBezTo>
                    <a:pt x="2516913" y="309036"/>
                    <a:pt x="2525503" y="308977"/>
                    <a:pt x="2532802" y="306544"/>
                  </a:cubicBezTo>
                  <a:cubicBezTo>
                    <a:pt x="2537668" y="301678"/>
                    <a:pt x="2540957" y="294362"/>
                    <a:pt x="2547400" y="291946"/>
                  </a:cubicBezTo>
                  <a:cubicBezTo>
                    <a:pt x="2561257" y="286750"/>
                    <a:pt x="2576683" y="287550"/>
                    <a:pt x="2591195" y="284648"/>
                  </a:cubicBezTo>
                  <a:cubicBezTo>
                    <a:pt x="2601032" y="282681"/>
                    <a:pt x="2610660" y="279782"/>
                    <a:pt x="2620392" y="277349"/>
                  </a:cubicBezTo>
                  <a:cubicBezTo>
                    <a:pt x="2627691" y="272483"/>
                    <a:pt x="2637640" y="270191"/>
                    <a:pt x="2642289" y="262752"/>
                  </a:cubicBezTo>
                  <a:cubicBezTo>
                    <a:pt x="2650444" y="249704"/>
                    <a:pt x="2652021" y="233557"/>
                    <a:pt x="2656887" y="218960"/>
                  </a:cubicBezTo>
                  <a:lnTo>
                    <a:pt x="2664187" y="197064"/>
                  </a:lnTo>
                  <a:cubicBezTo>
                    <a:pt x="2666620" y="189765"/>
                    <a:pt x="2666046" y="180608"/>
                    <a:pt x="2671486" y="175168"/>
                  </a:cubicBezTo>
                  <a:cubicBezTo>
                    <a:pt x="2676352" y="170302"/>
                    <a:pt x="2681785" y="165944"/>
                    <a:pt x="2686084" y="160570"/>
                  </a:cubicBezTo>
                  <a:cubicBezTo>
                    <a:pt x="2691564" y="153720"/>
                    <a:pt x="2693832" y="144154"/>
                    <a:pt x="2700682" y="138674"/>
                  </a:cubicBezTo>
                  <a:cubicBezTo>
                    <a:pt x="2706690" y="133868"/>
                    <a:pt x="2715281" y="133809"/>
                    <a:pt x="2722580" y="131376"/>
                  </a:cubicBezTo>
                  <a:cubicBezTo>
                    <a:pt x="2727446" y="126510"/>
                    <a:pt x="2732879" y="122151"/>
                    <a:pt x="2737178" y="116778"/>
                  </a:cubicBezTo>
                  <a:cubicBezTo>
                    <a:pt x="2742658" y="109929"/>
                    <a:pt x="2744926" y="100362"/>
                    <a:pt x="2751776" y="94883"/>
                  </a:cubicBezTo>
                  <a:cubicBezTo>
                    <a:pt x="2757784" y="90077"/>
                    <a:pt x="2766375" y="90017"/>
                    <a:pt x="2773674" y="87584"/>
                  </a:cubicBezTo>
                  <a:cubicBezTo>
                    <a:pt x="2778540" y="80285"/>
                    <a:pt x="2780833" y="70337"/>
                    <a:pt x="2788272" y="65688"/>
                  </a:cubicBezTo>
                  <a:cubicBezTo>
                    <a:pt x="2801321" y="57533"/>
                    <a:pt x="2832067" y="51091"/>
                    <a:pt x="2832067" y="51091"/>
                  </a:cubicBezTo>
                  <a:cubicBezTo>
                    <a:pt x="2857546" y="25612"/>
                    <a:pt x="2840136" y="38670"/>
                    <a:pt x="2890460" y="21896"/>
                  </a:cubicBezTo>
                  <a:lnTo>
                    <a:pt x="2912357" y="14597"/>
                  </a:lnTo>
                  <a:cubicBezTo>
                    <a:pt x="2941554" y="17030"/>
                    <a:pt x="2970875" y="18262"/>
                    <a:pt x="2999947" y="21896"/>
                  </a:cubicBezTo>
                  <a:cubicBezTo>
                    <a:pt x="3009901" y="23140"/>
                    <a:pt x="3020434" y="24218"/>
                    <a:pt x="3029144" y="29195"/>
                  </a:cubicBezTo>
                  <a:cubicBezTo>
                    <a:pt x="3105681" y="72928"/>
                    <a:pt x="3004575" y="35605"/>
                    <a:pt x="3072939" y="58389"/>
                  </a:cubicBezTo>
                  <a:cubicBezTo>
                    <a:pt x="3077805" y="63255"/>
                    <a:pt x="3082250" y="68582"/>
                    <a:pt x="3087537" y="72987"/>
                  </a:cubicBezTo>
                  <a:cubicBezTo>
                    <a:pt x="3109154" y="91001"/>
                    <a:pt x="3137784" y="108916"/>
                    <a:pt x="3160528" y="124077"/>
                  </a:cubicBezTo>
                  <a:cubicBezTo>
                    <a:pt x="3167827" y="128943"/>
                    <a:pt x="3176223" y="132471"/>
                    <a:pt x="3182426" y="138674"/>
                  </a:cubicBezTo>
                  <a:lnTo>
                    <a:pt x="3218921" y="175168"/>
                  </a:lnTo>
                  <a:cubicBezTo>
                    <a:pt x="3223787" y="180034"/>
                    <a:pt x="3229703" y="184039"/>
                    <a:pt x="3233520" y="189765"/>
                  </a:cubicBezTo>
                  <a:cubicBezTo>
                    <a:pt x="3243252" y="204362"/>
                    <a:pt x="3248118" y="223826"/>
                    <a:pt x="3262716" y="233557"/>
                  </a:cubicBezTo>
                  <a:cubicBezTo>
                    <a:pt x="3274432" y="241367"/>
                    <a:pt x="3290890" y="250269"/>
                    <a:pt x="3299212" y="262752"/>
                  </a:cubicBezTo>
                  <a:cubicBezTo>
                    <a:pt x="3334563" y="315777"/>
                    <a:pt x="3294937" y="273073"/>
                    <a:pt x="3328408" y="306544"/>
                  </a:cubicBezTo>
                  <a:cubicBezTo>
                    <a:pt x="3352562" y="378992"/>
                    <a:pt x="3312036" y="268316"/>
                    <a:pt x="3357605" y="350335"/>
                  </a:cubicBezTo>
                  <a:cubicBezTo>
                    <a:pt x="3365078" y="363785"/>
                    <a:pt x="3367337" y="379530"/>
                    <a:pt x="3372203" y="394127"/>
                  </a:cubicBezTo>
                  <a:lnTo>
                    <a:pt x="3379502" y="416023"/>
                  </a:lnTo>
                  <a:lnTo>
                    <a:pt x="3386802" y="437919"/>
                  </a:lnTo>
                  <a:cubicBezTo>
                    <a:pt x="3384369" y="481711"/>
                    <a:pt x="3385705" y="525876"/>
                    <a:pt x="3379502" y="569295"/>
                  </a:cubicBezTo>
                  <a:cubicBezTo>
                    <a:pt x="3378261" y="577979"/>
                    <a:pt x="3370681" y="584590"/>
                    <a:pt x="3364904" y="591191"/>
                  </a:cubicBezTo>
                  <a:cubicBezTo>
                    <a:pt x="3353575" y="604138"/>
                    <a:pt x="3340573" y="615520"/>
                    <a:pt x="3328408" y="627684"/>
                  </a:cubicBezTo>
                  <a:cubicBezTo>
                    <a:pt x="3316634" y="639457"/>
                    <a:pt x="3308029" y="649972"/>
                    <a:pt x="3291913" y="656879"/>
                  </a:cubicBezTo>
                  <a:cubicBezTo>
                    <a:pt x="3282692" y="660831"/>
                    <a:pt x="3272448" y="661745"/>
                    <a:pt x="3262716" y="664178"/>
                  </a:cubicBezTo>
                  <a:cubicBezTo>
                    <a:pt x="3257850" y="671477"/>
                    <a:pt x="3254321" y="679871"/>
                    <a:pt x="3248118" y="686074"/>
                  </a:cubicBezTo>
                  <a:cubicBezTo>
                    <a:pt x="3233970" y="700221"/>
                    <a:pt x="3222131" y="702034"/>
                    <a:pt x="3204323" y="707970"/>
                  </a:cubicBezTo>
                  <a:cubicBezTo>
                    <a:pt x="3199457" y="715269"/>
                    <a:pt x="3195928" y="723663"/>
                    <a:pt x="3189725" y="729866"/>
                  </a:cubicBezTo>
                  <a:cubicBezTo>
                    <a:pt x="3183522" y="736069"/>
                    <a:pt x="3174566" y="738847"/>
                    <a:pt x="3167827" y="744463"/>
                  </a:cubicBezTo>
                  <a:cubicBezTo>
                    <a:pt x="3159897" y="751071"/>
                    <a:pt x="3153229" y="759060"/>
                    <a:pt x="3145930" y="766359"/>
                  </a:cubicBezTo>
                  <a:cubicBezTo>
                    <a:pt x="3141064" y="780956"/>
                    <a:pt x="3142213" y="799271"/>
                    <a:pt x="3131332" y="810151"/>
                  </a:cubicBezTo>
                  <a:cubicBezTo>
                    <a:pt x="3126466" y="815017"/>
                    <a:pt x="3122107" y="820449"/>
                    <a:pt x="3116733" y="824748"/>
                  </a:cubicBezTo>
                  <a:cubicBezTo>
                    <a:pt x="3093150" y="843613"/>
                    <a:pt x="3085717" y="838424"/>
                    <a:pt x="3065639" y="868540"/>
                  </a:cubicBezTo>
                  <a:cubicBezTo>
                    <a:pt x="3046175" y="897735"/>
                    <a:pt x="3058340" y="885570"/>
                    <a:pt x="3029144" y="905033"/>
                  </a:cubicBezTo>
                  <a:cubicBezTo>
                    <a:pt x="3024278" y="912332"/>
                    <a:pt x="3020025" y="920079"/>
                    <a:pt x="3014545" y="926929"/>
                  </a:cubicBezTo>
                  <a:cubicBezTo>
                    <a:pt x="3010246" y="932302"/>
                    <a:pt x="3003488" y="935626"/>
                    <a:pt x="2999947" y="941527"/>
                  </a:cubicBezTo>
                  <a:cubicBezTo>
                    <a:pt x="2995989" y="948124"/>
                    <a:pt x="2996089" y="956542"/>
                    <a:pt x="2992648" y="963423"/>
                  </a:cubicBezTo>
                  <a:cubicBezTo>
                    <a:pt x="2974784" y="999150"/>
                    <a:pt x="2983821" y="972758"/>
                    <a:pt x="2963451" y="999916"/>
                  </a:cubicBezTo>
                  <a:cubicBezTo>
                    <a:pt x="2952924" y="1013951"/>
                    <a:pt x="2948853" y="1033977"/>
                    <a:pt x="2934255" y="1043708"/>
                  </a:cubicBezTo>
                  <a:cubicBezTo>
                    <a:pt x="2919657" y="1053439"/>
                    <a:pt x="2902866" y="1060496"/>
                    <a:pt x="2890460" y="1072902"/>
                  </a:cubicBezTo>
                  <a:cubicBezTo>
                    <a:pt x="2885594" y="1077768"/>
                    <a:pt x="2882017" y="1084423"/>
                    <a:pt x="2875862" y="1087500"/>
                  </a:cubicBezTo>
                  <a:cubicBezTo>
                    <a:pt x="2862099" y="1094381"/>
                    <a:pt x="2845831" y="1095216"/>
                    <a:pt x="2832067" y="1102097"/>
                  </a:cubicBezTo>
                  <a:lnTo>
                    <a:pt x="2802870" y="1116694"/>
                  </a:lnTo>
                  <a:cubicBezTo>
                    <a:pt x="2765884" y="1153680"/>
                    <a:pt x="2813749" y="1110168"/>
                    <a:pt x="2766375" y="1138590"/>
                  </a:cubicBezTo>
                  <a:cubicBezTo>
                    <a:pt x="2760474" y="1142130"/>
                    <a:pt x="2757282" y="1149059"/>
                    <a:pt x="2751776" y="1153188"/>
                  </a:cubicBezTo>
                  <a:cubicBezTo>
                    <a:pt x="2737740" y="1163714"/>
                    <a:pt x="2722579" y="1172650"/>
                    <a:pt x="2707981" y="1182382"/>
                  </a:cubicBezTo>
                  <a:cubicBezTo>
                    <a:pt x="2700682" y="1187248"/>
                    <a:pt x="2694406" y="1194206"/>
                    <a:pt x="2686084" y="1196980"/>
                  </a:cubicBezTo>
                  <a:lnTo>
                    <a:pt x="2664187" y="1204278"/>
                  </a:lnTo>
                  <a:cubicBezTo>
                    <a:pt x="2642195" y="1218939"/>
                    <a:pt x="2639024" y="1222361"/>
                    <a:pt x="2613093" y="1233473"/>
                  </a:cubicBezTo>
                  <a:cubicBezTo>
                    <a:pt x="2606021" y="1236504"/>
                    <a:pt x="2598740" y="1239263"/>
                    <a:pt x="2591195" y="1240772"/>
                  </a:cubicBezTo>
                  <a:cubicBezTo>
                    <a:pt x="2574325" y="1244146"/>
                    <a:pt x="2557132" y="1245637"/>
                    <a:pt x="2540101" y="1248070"/>
                  </a:cubicBezTo>
                  <a:cubicBezTo>
                    <a:pt x="2485063" y="1266416"/>
                    <a:pt x="2552904" y="1241669"/>
                    <a:pt x="2496306" y="1269966"/>
                  </a:cubicBezTo>
                  <a:cubicBezTo>
                    <a:pt x="2478335" y="1278951"/>
                    <a:pt x="2447438" y="1281760"/>
                    <a:pt x="2430614" y="1284564"/>
                  </a:cubicBezTo>
                  <a:cubicBezTo>
                    <a:pt x="2403288" y="1281148"/>
                    <a:pt x="2364021" y="1277683"/>
                    <a:pt x="2335725" y="1269966"/>
                  </a:cubicBezTo>
                  <a:cubicBezTo>
                    <a:pt x="2320879" y="1265917"/>
                    <a:pt x="2291930" y="1255369"/>
                    <a:pt x="2291930" y="1255369"/>
                  </a:cubicBezTo>
                  <a:cubicBezTo>
                    <a:pt x="2267982" y="1258790"/>
                    <a:pt x="2236882" y="1255735"/>
                    <a:pt x="2218939" y="1277265"/>
                  </a:cubicBezTo>
                  <a:cubicBezTo>
                    <a:pt x="2211973" y="1285623"/>
                    <a:pt x="2213045" y="1299931"/>
                    <a:pt x="2204341" y="1306459"/>
                  </a:cubicBezTo>
                  <a:cubicBezTo>
                    <a:pt x="2192030" y="1315691"/>
                    <a:pt x="2175144" y="1316191"/>
                    <a:pt x="2160546" y="1321057"/>
                  </a:cubicBezTo>
                  <a:lnTo>
                    <a:pt x="2138648" y="1328355"/>
                  </a:lnTo>
                  <a:cubicBezTo>
                    <a:pt x="2131349" y="1330788"/>
                    <a:pt x="2124295" y="1334145"/>
                    <a:pt x="2116751" y="1335654"/>
                  </a:cubicBezTo>
                  <a:cubicBezTo>
                    <a:pt x="2063385" y="1346327"/>
                    <a:pt x="2092537" y="1341199"/>
                    <a:pt x="2029161" y="1350251"/>
                  </a:cubicBezTo>
                  <a:cubicBezTo>
                    <a:pt x="1948363" y="1377183"/>
                    <a:pt x="2000724" y="1365809"/>
                    <a:pt x="1868580" y="1357550"/>
                  </a:cubicBezTo>
                  <a:cubicBezTo>
                    <a:pt x="1853982" y="1352684"/>
                    <a:pt x="1835666" y="1353834"/>
                    <a:pt x="1824785" y="1342953"/>
                  </a:cubicBezTo>
                  <a:cubicBezTo>
                    <a:pt x="1819919" y="1338087"/>
                    <a:pt x="1816342" y="1331432"/>
                    <a:pt x="1810187" y="1328355"/>
                  </a:cubicBezTo>
                  <a:cubicBezTo>
                    <a:pt x="1796424" y="1321474"/>
                    <a:pt x="1780990" y="1318624"/>
                    <a:pt x="1766392" y="1313758"/>
                  </a:cubicBezTo>
                  <a:lnTo>
                    <a:pt x="1744495" y="1306459"/>
                  </a:lnTo>
                  <a:cubicBezTo>
                    <a:pt x="1739629" y="1301593"/>
                    <a:pt x="1736778" y="1291862"/>
                    <a:pt x="1729896" y="1291862"/>
                  </a:cubicBezTo>
                  <a:cubicBezTo>
                    <a:pt x="1709833" y="1291862"/>
                    <a:pt x="1671503" y="1306459"/>
                    <a:pt x="1671503" y="1306459"/>
                  </a:cubicBezTo>
                  <a:cubicBezTo>
                    <a:pt x="1666637" y="1311325"/>
                    <a:pt x="1663060" y="1317980"/>
                    <a:pt x="1656905" y="1321057"/>
                  </a:cubicBezTo>
                  <a:cubicBezTo>
                    <a:pt x="1643142" y="1327938"/>
                    <a:pt x="1628038" y="1331922"/>
                    <a:pt x="1613110" y="1335654"/>
                  </a:cubicBezTo>
                  <a:cubicBezTo>
                    <a:pt x="1571878" y="1345962"/>
                    <a:pt x="1593751" y="1340986"/>
                    <a:pt x="1547418" y="1350251"/>
                  </a:cubicBezTo>
                  <a:cubicBezTo>
                    <a:pt x="1501190" y="1347818"/>
                    <a:pt x="1454879" y="1346644"/>
                    <a:pt x="1408734" y="1342953"/>
                  </a:cubicBezTo>
                  <a:cubicBezTo>
                    <a:pt x="1367041" y="1339618"/>
                    <a:pt x="1371165" y="1335439"/>
                    <a:pt x="1335743" y="1328355"/>
                  </a:cubicBezTo>
                  <a:cubicBezTo>
                    <a:pt x="1321231" y="1325453"/>
                    <a:pt x="1306546" y="1323490"/>
                    <a:pt x="1291948" y="1321057"/>
                  </a:cubicBezTo>
                  <a:cubicBezTo>
                    <a:pt x="1253465" y="1308230"/>
                    <a:pt x="1284604" y="1322236"/>
                    <a:pt x="1248153" y="1291862"/>
                  </a:cubicBezTo>
                  <a:cubicBezTo>
                    <a:pt x="1225394" y="1272897"/>
                    <a:pt x="1228644" y="1283900"/>
                    <a:pt x="1211657" y="1262668"/>
                  </a:cubicBezTo>
                  <a:cubicBezTo>
                    <a:pt x="1174815" y="1216620"/>
                    <a:pt x="1217717" y="1261430"/>
                    <a:pt x="1182461" y="1226174"/>
                  </a:cubicBezTo>
                  <a:cubicBezTo>
                    <a:pt x="1063506" y="1243167"/>
                    <a:pt x="1175857" y="1219620"/>
                    <a:pt x="1109469" y="1248070"/>
                  </a:cubicBezTo>
                  <a:cubicBezTo>
                    <a:pt x="1095609" y="1254010"/>
                    <a:pt x="1046360" y="1261021"/>
                    <a:pt x="1036478" y="1262668"/>
                  </a:cubicBezTo>
                  <a:cubicBezTo>
                    <a:pt x="967355" y="1258602"/>
                    <a:pt x="932856" y="1262308"/>
                    <a:pt x="875897" y="1248070"/>
                  </a:cubicBezTo>
                  <a:cubicBezTo>
                    <a:pt x="868433" y="1246204"/>
                    <a:pt x="861298" y="1243205"/>
                    <a:pt x="853999" y="1240772"/>
                  </a:cubicBezTo>
                  <a:cubicBezTo>
                    <a:pt x="804318" y="1191091"/>
                    <a:pt x="881941" y="1266805"/>
                    <a:pt x="817504" y="1211577"/>
                  </a:cubicBezTo>
                  <a:cubicBezTo>
                    <a:pt x="807054" y="1202620"/>
                    <a:pt x="798039" y="1192114"/>
                    <a:pt x="788307" y="1182382"/>
                  </a:cubicBezTo>
                  <a:lnTo>
                    <a:pt x="766410" y="1160486"/>
                  </a:lnTo>
                  <a:cubicBezTo>
                    <a:pt x="763977" y="1153187"/>
                    <a:pt x="763070" y="1145187"/>
                    <a:pt x="759111" y="1138590"/>
                  </a:cubicBezTo>
                  <a:cubicBezTo>
                    <a:pt x="732371" y="1094029"/>
                    <a:pt x="631064" y="1117690"/>
                    <a:pt x="613128" y="1116694"/>
                  </a:cubicBezTo>
                  <a:cubicBezTo>
                    <a:pt x="593664" y="1058305"/>
                    <a:pt x="622860" y="1126426"/>
                    <a:pt x="583931" y="1087500"/>
                  </a:cubicBezTo>
                  <a:cubicBezTo>
                    <a:pt x="571525" y="1075095"/>
                    <a:pt x="567141" y="1056113"/>
                    <a:pt x="554735" y="1043708"/>
                  </a:cubicBezTo>
                  <a:lnTo>
                    <a:pt x="525538" y="1014513"/>
                  </a:lnTo>
                  <a:lnTo>
                    <a:pt x="503641" y="992617"/>
                  </a:lnTo>
                  <a:lnTo>
                    <a:pt x="489042" y="978020"/>
                  </a:lnTo>
                  <a:cubicBezTo>
                    <a:pt x="483481" y="961337"/>
                    <a:pt x="484871" y="946045"/>
                    <a:pt x="459846" y="948825"/>
                  </a:cubicBezTo>
                  <a:cubicBezTo>
                    <a:pt x="444552" y="950524"/>
                    <a:pt x="430649" y="958557"/>
                    <a:pt x="416051" y="963423"/>
                  </a:cubicBezTo>
                  <a:lnTo>
                    <a:pt x="394153" y="970721"/>
                  </a:lnTo>
                  <a:cubicBezTo>
                    <a:pt x="392333" y="970357"/>
                    <a:pt x="343243" y="962110"/>
                    <a:pt x="335760" y="956124"/>
                  </a:cubicBezTo>
                  <a:cubicBezTo>
                    <a:pt x="288593" y="918393"/>
                    <a:pt x="354306" y="945276"/>
                    <a:pt x="299265" y="926929"/>
                  </a:cubicBezTo>
                  <a:cubicBezTo>
                    <a:pt x="294399" y="922063"/>
                    <a:pt x="288207" y="918233"/>
                    <a:pt x="284666" y="912332"/>
                  </a:cubicBezTo>
                  <a:cubicBezTo>
                    <a:pt x="280707" y="905735"/>
                    <a:pt x="282173" y="896443"/>
                    <a:pt x="277367" y="890436"/>
                  </a:cubicBezTo>
                  <a:cubicBezTo>
                    <a:pt x="271887" y="883586"/>
                    <a:pt x="262769" y="880705"/>
                    <a:pt x="255470" y="875839"/>
                  </a:cubicBezTo>
                  <a:cubicBezTo>
                    <a:pt x="242795" y="837815"/>
                    <a:pt x="256474" y="867969"/>
                    <a:pt x="233572" y="839345"/>
                  </a:cubicBezTo>
                  <a:cubicBezTo>
                    <a:pt x="228092" y="832496"/>
                    <a:pt x="224683" y="824110"/>
                    <a:pt x="218974" y="817450"/>
                  </a:cubicBezTo>
                  <a:cubicBezTo>
                    <a:pt x="210017" y="807001"/>
                    <a:pt x="203129" y="791593"/>
                    <a:pt x="189777" y="788255"/>
                  </a:cubicBezTo>
                  <a:cubicBezTo>
                    <a:pt x="173458" y="784175"/>
                    <a:pt x="127446" y="773465"/>
                    <a:pt x="116786" y="766359"/>
                  </a:cubicBezTo>
                  <a:lnTo>
                    <a:pt x="94889" y="751762"/>
                  </a:lnTo>
                  <a:cubicBezTo>
                    <a:pt x="92456" y="744463"/>
                    <a:pt x="91548" y="736463"/>
                    <a:pt x="87589" y="729866"/>
                  </a:cubicBezTo>
                  <a:cubicBezTo>
                    <a:pt x="84048" y="723965"/>
                    <a:pt x="76069" y="721423"/>
                    <a:pt x="72991" y="715268"/>
                  </a:cubicBezTo>
                  <a:cubicBezTo>
                    <a:pt x="66110" y="701506"/>
                    <a:pt x="63259" y="686073"/>
                    <a:pt x="58393" y="671476"/>
                  </a:cubicBezTo>
                  <a:lnTo>
                    <a:pt x="43795" y="627684"/>
                  </a:lnTo>
                  <a:cubicBezTo>
                    <a:pt x="41362" y="620385"/>
                    <a:pt x="38361" y="613252"/>
                    <a:pt x="36495" y="605788"/>
                  </a:cubicBezTo>
                  <a:cubicBezTo>
                    <a:pt x="34062" y="596057"/>
                    <a:pt x="32718" y="585986"/>
                    <a:pt x="29196" y="576594"/>
                  </a:cubicBezTo>
                  <a:cubicBezTo>
                    <a:pt x="25375" y="566406"/>
                    <a:pt x="18639" y="557501"/>
                    <a:pt x="14598" y="547399"/>
                  </a:cubicBezTo>
                  <a:cubicBezTo>
                    <a:pt x="8883" y="533113"/>
                    <a:pt x="4866" y="518204"/>
                    <a:pt x="0" y="503607"/>
                  </a:cubicBezTo>
                  <a:cubicBezTo>
                    <a:pt x="2433" y="479278"/>
                    <a:pt x="1369" y="454341"/>
                    <a:pt x="7299" y="430621"/>
                  </a:cubicBezTo>
                  <a:cubicBezTo>
                    <a:pt x="8968" y="423945"/>
                    <a:pt x="18819" y="422178"/>
                    <a:pt x="21897" y="416023"/>
                  </a:cubicBezTo>
                  <a:cubicBezTo>
                    <a:pt x="28778" y="402261"/>
                    <a:pt x="31629" y="386828"/>
                    <a:pt x="36495" y="372231"/>
                  </a:cubicBezTo>
                  <a:cubicBezTo>
                    <a:pt x="38928" y="364932"/>
                    <a:pt x="39527" y="356736"/>
                    <a:pt x="43795" y="350335"/>
                  </a:cubicBezTo>
                  <a:lnTo>
                    <a:pt x="58393" y="328440"/>
                  </a:lnTo>
                  <a:cubicBezTo>
                    <a:pt x="85009" y="248596"/>
                    <a:pt x="42562" y="369528"/>
                    <a:pt x="80290" y="284648"/>
                  </a:cubicBezTo>
                  <a:cubicBezTo>
                    <a:pt x="86540" y="270587"/>
                    <a:pt x="86353" y="253659"/>
                    <a:pt x="94889" y="240856"/>
                  </a:cubicBezTo>
                  <a:cubicBezTo>
                    <a:pt x="139819" y="173464"/>
                    <a:pt x="82483" y="256362"/>
                    <a:pt x="124085" y="204362"/>
                  </a:cubicBezTo>
                  <a:cubicBezTo>
                    <a:pt x="160906" y="158338"/>
                    <a:pt x="118041" y="203105"/>
                    <a:pt x="153282" y="167869"/>
                  </a:cubicBezTo>
                  <a:cubicBezTo>
                    <a:pt x="155715" y="160570"/>
                    <a:pt x="155775" y="151980"/>
                    <a:pt x="160581" y="145973"/>
                  </a:cubicBezTo>
                  <a:cubicBezTo>
                    <a:pt x="166061" y="139123"/>
                    <a:pt x="175628" y="136856"/>
                    <a:pt x="182478" y="131376"/>
                  </a:cubicBezTo>
                  <a:cubicBezTo>
                    <a:pt x="187852" y="127077"/>
                    <a:pt x="190922" y="119855"/>
                    <a:pt x="197077" y="116778"/>
                  </a:cubicBezTo>
                  <a:cubicBezTo>
                    <a:pt x="206050" y="112292"/>
                    <a:pt x="216627" y="112236"/>
                    <a:pt x="226273" y="109480"/>
                  </a:cubicBezTo>
                  <a:cubicBezTo>
                    <a:pt x="251972" y="102138"/>
                    <a:pt x="271054" y="93896"/>
                    <a:pt x="291965" y="72987"/>
                  </a:cubicBezTo>
                  <a:cubicBezTo>
                    <a:pt x="296831" y="68121"/>
                    <a:pt x="302435" y="63894"/>
                    <a:pt x="306564" y="58389"/>
                  </a:cubicBezTo>
                  <a:cubicBezTo>
                    <a:pt x="317091" y="44354"/>
                    <a:pt x="323354" y="27002"/>
                    <a:pt x="335760" y="14597"/>
                  </a:cubicBezTo>
                  <a:lnTo>
                    <a:pt x="350359" y="0"/>
                  </a:lnTo>
                  <a:cubicBezTo>
                    <a:pt x="360091" y="2433"/>
                    <a:pt x="371208" y="1735"/>
                    <a:pt x="379555" y="7299"/>
                  </a:cubicBezTo>
                  <a:cubicBezTo>
                    <a:pt x="445578" y="51313"/>
                    <a:pt x="344469" y="12637"/>
                    <a:pt x="416051" y="36493"/>
                  </a:cubicBezTo>
                  <a:cubicBezTo>
                    <a:pt x="420917" y="41359"/>
                    <a:pt x="424494" y="48014"/>
                    <a:pt x="430649" y="51091"/>
                  </a:cubicBezTo>
                  <a:cubicBezTo>
                    <a:pt x="476752" y="74141"/>
                    <a:pt x="474444" y="49085"/>
                    <a:pt x="474444" y="72987"/>
                  </a:cubicBezTo>
                  <a:lnTo>
                    <a:pt x="1306546" y="788255"/>
                  </a:lnTo>
                </a:path>
              </a:pathLst>
            </a:custGeom>
            <a:solidFill>
              <a:srgbClr val="804000">
                <a:alpha val="58038"/>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397" name="TextBox 6"/>
            <p:cNvSpPr txBox="1">
              <a:spLocks noChangeArrowheads="1"/>
            </p:cNvSpPr>
            <p:nvPr/>
          </p:nvSpPr>
          <p:spPr bwMode="auto">
            <a:xfrm>
              <a:off x="3886200" y="1676400"/>
              <a:ext cx="10668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r>
                <a:rPr lang="en-US"/>
                <a:t>29%</a:t>
              </a:r>
            </a:p>
          </p:txBody>
        </p:sp>
      </p:grpSp>
      <p:sp>
        <p:nvSpPr>
          <p:cNvPr id="59395" name="TextBox 35"/>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a:solidFill>
                  <a:srgbClr val="FFFF00"/>
                </a:solidFill>
              </a:rPr>
              <a:t>469 Patients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a:latin typeface="Arial" charset="0"/>
                <a:ea typeface="ＭＳ Ｐゴシック" charset="0"/>
                <a:cs typeface="ＭＳ Ｐゴシック" charset="0"/>
              </a:rPr>
              <a:t>Civil War Experience</a:t>
            </a:r>
          </a:p>
        </p:txBody>
      </p:sp>
      <p:sp>
        <p:nvSpPr>
          <p:cNvPr id="6147" name="Content Placeholder 2"/>
          <p:cNvSpPr>
            <a:spLocks noGrp="1"/>
          </p:cNvSpPr>
          <p:nvPr>
            <p:ph idx="1"/>
          </p:nvPr>
        </p:nvSpPr>
        <p:spPr>
          <a:xfrm>
            <a:off x="304800" y="1981200"/>
            <a:ext cx="8458200" cy="4648200"/>
          </a:xfrm>
        </p:spPr>
        <p:txBody>
          <a:bodyPr/>
          <a:lstStyle/>
          <a:p>
            <a:pPr>
              <a:buClr>
                <a:srgbClr val="FF0080"/>
              </a:buClr>
            </a:pPr>
            <a:r>
              <a:rPr lang="en-US">
                <a:latin typeface="Arial" charset="0"/>
                <a:ea typeface="ＭＳ Ｐゴシック" charset="0"/>
                <a:cs typeface="ＭＳ Ｐゴシック" charset="0"/>
              </a:rPr>
              <a:t>Penetrating colon wounds managed predominantly non-operatively</a:t>
            </a:r>
          </a:p>
          <a:p>
            <a:pPr>
              <a:buClr>
                <a:srgbClr val="FF0080"/>
              </a:buClr>
            </a:pPr>
            <a:r>
              <a:rPr lang="en-US">
                <a:latin typeface="Arial" charset="0"/>
                <a:ea typeface="ＭＳ Ｐゴシック" charset="0"/>
                <a:cs typeface="ＭＳ Ｐゴシック" charset="0"/>
              </a:rPr>
              <a:t>Staggering mortality rates (&gt;90%) with most patients succumbing to infection and sepsis   </a:t>
            </a:r>
          </a:p>
          <a:p>
            <a:pPr>
              <a:buClr>
                <a:srgbClr val="FF0080"/>
              </a:buClr>
            </a:pPr>
            <a:r>
              <a:rPr lang="en-US">
                <a:latin typeface="Arial" charset="0"/>
                <a:ea typeface="ＭＳ Ｐゴシック" charset="0"/>
                <a:cs typeface="ＭＳ Ｐゴシック" charset="0"/>
              </a:rPr>
              <a:t>Attempts at surgery led to mortality rates equivalent to non-operative management</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OC-hydrated-colon.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42" name="Group 1"/>
          <p:cNvGrpSpPr>
            <a:grpSpLocks/>
          </p:cNvGrpSpPr>
          <p:nvPr/>
        </p:nvGrpSpPr>
        <p:grpSpPr bwMode="auto">
          <a:xfrm>
            <a:off x="5486400" y="835025"/>
            <a:ext cx="1298575" cy="3243263"/>
            <a:chOff x="5486400" y="835577"/>
            <a:chExt cx="1298464" cy="3242040"/>
          </a:xfrm>
        </p:grpSpPr>
        <p:sp>
          <p:nvSpPr>
            <p:cNvPr id="61444" name="Freeform 9"/>
            <p:cNvSpPr>
              <a:spLocks/>
            </p:cNvSpPr>
            <p:nvPr/>
          </p:nvSpPr>
          <p:spPr bwMode="auto">
            <a:xfrm>
              <a:off x="5606510" y="835577"/>
              <a:ext cx="1178354" cy="3242040"/>
            </a:xfrm>
            <a:custGeom>
              <a:avLst/>
              <a:gdLst>
                <a:gd name="T0" fmla="*/ 927455 w 1178354"/>
                <a:gd name="T1" fmla="*/ 2916165 h 3242040"/>
                <a:gd name="T2" fmla="*/ 902389 w 1178354"/>
                <a:gd name="T3" fmla="*/ 2757405 h 3242040"/>
                <a:gd name="T4" fmla="*/ 777057 w 1178354"/>
                <a:gd name="T5" fmla="*/ 2665492 h 3242040"/>
                <a:gd name="T6" fmla="*/ 760346 w 1178354"/>
                <a:gd name="T7" fmla="*/ 2473309 h 3242040"/>
                <a:gd name="T8" fmla="*/ 660081 w 1178354"/>
                <a:gd name="T9" fmla="*/ 2281126 h 3242040"/>
                <a:gd name="T10" fmla="*/ 635014 w 1178354"/>
                <a:gd name="T11" fmla="*/ 2205924 h 3242040"/>
                <a:gd name="T12" fmla="*/ 693502 w 1178354"/>
                <a:gd name="T13" fmla="*/ 1946895 h 3242040"/>
                <a:gd name="T14" fmla="*/ 760346 w 1178354"/>
                <a:gd name="T15" fmla="*/ 1813203 h 3242040"/>
                <a:gd name="T16" fmla="*/ 827190 w 1178354"/>
                <a:gd name="T17" fmla="*/ 1721289 h 3242040"/>
                <a:gd name="T18" fmla="*/ 860611 w 1178354"/>
                <a:gd name="T19" fmla="*/ 1453905 h 3242040"/>
                <a:gd name="T20" fmla="*/ 935811 w 1178354"/>
                <a:gd name="T21" fmla="*/ 1370347 h 3242040"/>
                <a:gd name="T22" fmla="*/ 994299 w 1178354"/>
                <a:gd name="T23" fmla="*/ 1295145 h 3242040"/>
                <a:gd name="T24" fmla="*/ 1036076 w 1178354"/>
                <a:gd name="T25" fmla="*/ 1211587 h 3242040"/>
                <a:gd name="T26" fmla="*/ 1094564 w 1178354"/>
                <a:gd name="T27" fmla="*/ 1002693 h 3242040"/>
                <a:gd name="T28" fmla="*/ 1144697 w 1178354"/>
                <a:gd name="T29" fmla="*/ 894068 h 3242040"/>
                <a:gd name="T30" fmla="*/ 1144697 w 1178354"/>
                <a:gd name="T31" fmla="*/ 442856 h 3242040"/>
                <a:gd name="T32" fmla="*/ 1086209 w 1178354"/>
                <a:gd name="T33" fmla="*/ 317520 h 3242040"/>
                <a:gd name="T34" fmla="*/ 960877 w 1178354"/>
                <a:gd name="T35" fmla="*/ 200539 h 3242040"/>
                <a:gd name="T36" fmla="*/ 902389 w 1178354"/>
                <a:gd name="T37" fmla="*/ 133693 h 3242040"/>
                <a:gd name="T38" fmla="*/ 768701 w 1178354"/>
                <a:gd name="T39" fmla="*/ 50135 h 3242040"/>
                <a:gd name="T40" fmla="*/ 601592 w 1178354"/>
                <a:gd name="T41" fmla="*/ 16712 h 3242040"/>
                <a:gd name="T42" fmla="*/ 334218 w 1178354"/>
                <a:gd name="T43" fmla="*/ 16712 h 3242040"/>
                <a:gd name="T44" fmla="*/ 183820 w 1178354"/>
                <a:gd name="T45" fmla="*/ 83558 h 3242040"/>
                <a:gd name="T46" fmla="*/ 41777 w 1178354"/>
                <a:gd name="T47" fmla="*/ 225606 h 3242040"/>
                <a:gd name="T48" fmla="*/ 8355 w 1178354"/>
                <a:gd name="T49" fmla="*/ 334231 h 3242040"/>
                <a:gd name="T50" fmla="*/ 142042 w 1178354"/>
                <a:gd name="T51" fmla="*/ 376010 h 3242040"/>
                <a:gd name="T52" fmla="*/ 242308 w 1178354"/>
                <a:gd name="T53" fmla="*/ 451212 h 3242040"/>
                <a:gd name="T54" fmla="*/ 342573 w 1178354"/>
                <a:gd name="T55" fmla="*/ 526414 h 3242040"/>
                <a:gd name="T56" fmla="*/ 459550 w 1178354"/>
                <a:gd name="T57" fmla="*/ 668462 h 3242040"/>
                <a:gd name="T58" fmla="*/ 526393 w 1178354"/>
                <a:gd name="T59" fmla="*/ 919135 h 3242040"/>
                <a:gd name="T60" fmla="*/ 409417 w 1178354"/>
                <a:gd name="T61" fmla="*/ 1002693 h 3242040"/>
                <a:gd name="T62" fmla="*/ 325862 w 1178354"/>
                <a:gd name="T63" fmla="*/ 1153097 h 3242040"/>
                <a:gd name="T64" fmla="*/ 275730 w 1178354"/>
                <a:gd name="T65" fmla="*/ 1311856 h 3242040"/>
                <a:gd name="T66" fmla="*/ 192175 w 1178354"/>
                <a:gd name="T67" fmla="*/ 1420481 h 3242040"/>
                <a:gd name="T68" fmla="*/ 125331 w 1178354"/>
                <a:gd name="T69" fmla="*/ 1554174 h 3242040"/>
                <a:gd name="T70" fmla="*/ 75199 w 1178354"/>
                <a:gd name="T71" fmla="*/ 1796491 h 3242040"/>
                <a:gd name="T72" fmla="*/ 8355 w 1178354"/>
                <a:gd name="T73" fmla="*/ 1980318 h 3242040"/>
                <a:gd name="T74" fmla="*/ 16711 w 1178354"/>
                <a:gd name="T75" fmla="*/ 2581934 h 3242040"/>
                <a:gd name="T76" fmla="*/ 50132 w 1178354"/>
                <a:gd name="T77" fmla="*/ 2682203 h 3242040"/>
                <a:gd name="T78" fmla="*/ 108621 w 1178354"/>
                <a:gd name="T79" fmla="*/ 2749049 h 3242040"/>
                <a:gd name="T80" fmla="*/ 167109 w 1178354"/>
                <a:gd name="T81" fmla="*/ 2899453 h 3242040"/>
                <a:gd name="T82" fmla="*/ 233952 w 1178354"/>
                <a:gd name="T83" fmla="*/ 3133415 h 3242040"/>
                <a:gd name="T84" fmla="*/ 342573 w 1178354"/>
                <a:gd name="T85" fmla="*/ 3208617 h 3242040"/>
                <a:gd name="T86" fmla="*/ 434483 w 1178354"/>
                <a:gd name="T87" fmla="*/ 3208617 h 3242040"/>
                <a:gd name="T88" fmla="*/ 559815 w 1178354"/>
                <a:gd name="T89" fmla="*/ 3150126 h 3242040"/>
                <a:gd name="T90" fmla="*/ 643370 w 1178354"/>
                <a:gd name="T91" fmla="*/ 3108347 h 3242040"/>
                <a:gd name="T92" fmla="*/ 827190 w 1178354"/>
                <a:gd name="T93" fmla="*/ 3033146 h 3242040"/>
                <a:gd name="T94" fmla="*/ 902389 w 1178354"/>
                <a:gd name="T95" fmla="*/ 2983011 h 3242040"/>
                <a:gd name="T96" fmla="*/ 960877 w 1178354"/>
                <a:gd name="T97" fmla="*/ 2857674 h 32420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78354"/>
                <a:gd name="T148" fmla="*/ 0 h 3242040"/>
                <a:gd name="T149" fmla="*/ 1178354 w 1178354"/>
                <a:gd name="T150" fmla="*/ 3242040 h 32420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78354" h="3242040">
                  <a:moveTo>
                    <a:pt x="902389" y="2983011"/>
                  </a:moveTo>
                  <a:lnTo>
                    <a:pt x="902389" y="2983011"/>
                  </a:lnTo>
                  <a:cubicBezTo>
                    <a:pt x="910744" y="2960729"/>
                    <a:pt x="917608" y="2937829"/>
                    <a:pt x="927455" y="2916165"/>
                  </a:cubicBezTo>
                  <a:cubicBezTo>
                    <a:pt x="931610" y="2907023"/>
                    <a:pt x="943167" y="2901090"/>
                    <a:pt x="944166" y="2891097"/>
                  </a:cubicBezTo>
                  <a:cubicBezTo>
                    <a:pt x="946008" y="2872673"/>
                    <a:pt x="930690" y="2799857"/>
                    <a:pt x="919100" y="2782472"/>
                  </a:cubicBezTo>
                  <a:cubicBezTo>
                    <a:pt x="913530" y="2774116"/>
                    <a:pt x="909490" y="2764506"/>
                    <a:pt x="902389" y="2757405"/>
                  </a:cubicBezTo>
                  <a:cubicBezTo>
                    <a:pt x="887936" y="2742952"/>
                    <a:pt x="860286" y="2733814"/>
                    <a:pt x="843901" y="2723982"/>
                  </a:cubicBezTo>
                  <a:cubicBezTo>
                    <a:pt x="826679" y="2713648"/>
                    <a:pt x="793768" y="2690559"/>
                    <a:pt x="793768" y="2690559"/>
                  </a:cubicBezTo>
                  <a:cubicBezTo>
                    <a:pt x="788198" y="2682203"/>
                    <a:pt x="781135" y="2674669"/>
                    <a:pt x="777057" y="2665492"/>
                  </a:cubicBezTo>
                  <a:cubicBezTo>
                    <a:pt x="737284" y="2576000"/>
                    <a:pt x="781454" y="2647020"/>
                    <a:pt x="743635" y="2590290"/>
                  </a:cubicBezTo>
                  <a:cubicBezTo>
                    <a:pt x="746420" y="2559652"/>
                    <a:pt x="747640" y="2528831"/>
                    <a:pt x="751991" y="2498376"/>
                  </a:cubicBezTo>
                  <a:cubicBezTo>
                    <a:pt x="753237" y="2489657"/>
                    <a:pt x="760346" y="2482117"/>
                    <a:pt x="760346" y="2473309"/>
                  </a:cubicBezTo>
                  <a:cubicBezTo>
                    <a:pt x="760346" y="2453614"/>
                    <a:pt x="757173" y="2433819"/>
                    <a:pt x="751991" y="2414818"/>
                  </a:cubicBezTo>
                  <a:cubicBezTo>
                    <a:pt x="746062" y="2393077"/>
                    <a:pt x="710321" y="2343957"/>
                    <a:pt x="701858" y="2331261"/>
                  </a:cubicBezTo>
                  <a:cubicBezTo>
                    <a:pt x="685426" y="2306612"/>
                    <a:pt x="684208" y="2301232"/>
                    <a:pt x="660081" y="2281126"/>
                  </a:cubicBezTo>
                  <a:cubicBezTo>
                    <a:pt x="652366" y="2274697"/>
                    <a:pt x="643370" y="2269985"/>
                    <a:pt x="635014" y="2264414"/>
                  </a:cubicBezTo>
                  <a:cubicBezTo>
                    <a:pt x="632229" y="2256058"/>
                    <a:pt x="626659" y="2248155"/>
                    <a:pt x="626659" y="2239347"/>
                  </a:cubicBezTo>
                  <a:cubicBezTo>
                    <a:pt x="626659" y="2227863"/>
                    <a:pt x="627452" y="2214567"/>
                    <a:pt x="635014" y="2205924"/>
                  </a:cubicBezTo>
                  <a:cubicBezTo>
                    <a:pt x="658673" y="2178884"/>
                    <a:pt x="680916" y="2173911"/>
                    <a:pt x="710213" y="2164145"/>
                  </a:cubicBezTo>
                  <a:cubicBezTo>
                    <a:pt x="732127" y="2098406"/>
                    <a:pt x="726850" y="2124581"/>
                    <a:pt x="710213" y="1997030"/>
                  </a:cubicBezTo>
                  <a:cubicBezTo>
                    <a:pt x="707935" y="1979562"/>
                    <a:pt x="699072" y="1963607"/>
                    <a:pt x="693502" y="1946895"/>
                  </a:cubicBezTo>
                  <a:lnTo>
                    <a:pt x="685147" y="1921828"/>
                  </a:lnTo>
                  <a:cubicBezTo>
                    <a:pt x="687932" y="1913472"/>
                    <a:pt x="689225" y="1904460"/>
                    <a:pt x="693502" y="1896760"/>
                  </a:cubicBezTo>
                  <a:cubicBezTo>
                    <a:pt x="713050" y="1861573"/>
                    <a:pt x="730462" y="1838819"/>
                    <a:pt x="760346" y="1813203"/>
                  </a:cubicBezTo>
                  <a:cubicBezTo>
                    <a:pt x="767970" y="1806668"/>
                    <a:pt x="777057" y="1802062"/>
                    <a:pt x="785412" y="1796491"/>
                  </a:cubicBezTo>
                  <a:cubicBezTo>
                    <a:pt x="788197" y="1788135"/>
                    <a:pt x="789491" y="1779123"/>
                    <a:pt x="793768" y="1771424"/>
                  </a:cubicBezTo>
                  <a:cubicBezTo>
                    <a:pt x="803522" y="1753867"/>
                    <a:pt x="827190" y="1721289"/>
                    <a:pt x="827190" y="1721289"/>
                  </a:cubicBezTo>
                  <a:cubicBezTo>
                    <a:pt x="829975" y="1712933"/>
                    <a:pt x="832076" y="1704317"/>
                    <a:pt x="835545" y="1696222"/>
                  </a:cubicBezTo>
                  <a:cubicBezTo>
                    <a:pt x="840451" y="1684773"/>
                    <a:pt x="850974" y="1675189"/>
                    <a:pt x="852256" y="1662799"/>
                  </a:cubicBezTo>
                  <a:cubicBezTo>
                    <a:pt x="859426" y="1593482"/>
                    <a:pt x="853187" y="1523195"/>
                    <a:pt x="860611" y="1453905"/>
                  </a:cubicBezTo>
                  <a:cubicBezTo>
                    <a:pt x="861681" y="1443920"/>
                    <a:pt x="869764" y="1435450"/>
                    <a:pt x="877322" y="1428837"/>
                  </a:cubicBezTo>
                  <a:cubicBezTo>
                    <a:pt x="892437" y="1415611"/>
                    <a:pt x="927455" y="1395414"/>
                    <a:pt x="927455" y="1395414"/>
                  </a:cubicBezTo>
                  <a:cubicBezTo>
                    <a:pt x="930240" y="1387058"/>
                    <a:pt x="929583" y="1376575"/>
                    <a:pt x="935811" y="1370347"/>
                  </a:cubicBezTo>
                  <a:cubicBezTo>
                    <a:pt x="942039" y="1364119"/>
                    <a:pt x="953000" y="1365930"/>
                    <a:pt x="960877" y="1361991"/>
                  </a:cubicBezTo>
                  <a:cubicBezTo>
                    <a:pt x="969859" y="1357500"/>
                    <a:pt x="977588" y="1350850"/>
                    <a:pt x="985943" y="1345280"/>
                  </a:cubicBezTo>
                  <a:cubicBezTo>
                    <a:pt x="988728" y="1328568"/>
                    <a:pt x="988941" y="1311218"/>
                    <a:pt x="994299" y="1295145"/>
                  </a:cubicBezTo>
                  <a:cubicBezTo>
                    <a:pt x="997475" y="1285618"/>
                    <a:pt x="1006519" y="1279060"/>
                    <a:pt x="1011010" y="1270078"/>
                  </a:cubicBezTo>
                  <a:cubicBezTo>
                    <a:pt x="1014949" y="1262200"/>
                    <a:pt x="1015896" y="1253106"/>
                    <a:pt x="1019365" y="1245010"/>
                  </a:cubicBezTo>
                  <a:cubicBezTo>
                    <a:pt x="1024271" y="1233561"/>
                    <a:pt x="1031450" y="1223152"/>
                    <a:pt x="1036076" y="1211587"/>
                  </a:cubicBezTo>
                  <a:cubicBezTo>
                    <a:pt x="1049640" y="1177677"/>
                    <a:pt x="1052935" y="1160862"/>
                    <a:pt x="1061142" y="1128029"/>
                  </a:cubicBezTo>
                  <a:cubicBezTo>
                    <a:pt x="1063927" y="1102962"/>
                    <a:pt x="1065352" y="1077706"/>
                    <a:pt x="1069498" y="1052828"/>
                  </a:cubicBezTo>
                  <a:cubicBezTo>
                    <a:pt x="1074749" y="1021321"/>
                    <a:pt x="1080127" y="1031568"/>
                    <a:pt x="1094564" y="1002693"/>
                  </a:cubicBezTo>
                  <a:cubicBezTo>
                    <a:pt x="1098503" y="994815"/>
                    <a:pt x="1099451" y="985722"/>
                    <a:pt x="1102920" y="977626"/>
                  </a:cubicBezTo>
                  <a:cubicBezTo>
                    <a:pt x="1107826" y="966177"/>
                    <a:pt x="1114724" y="955651"/>
                    <a:pt x="1119630" y="944202"/>
                  </a:cubicBezTo>
                  <a:cubicBezTo>
                    <a:pt x="1140382" y="895777"/>
                    <a:pt x="1112588" y="942233"/>
                    <a:pt x="1144697" y="894068"/>
                  </a:cubicBezTo>
                  <a:cubicBezTo>
                    <a:pt x="1164852" y="813444"/>
                    <a:pt x="1156904" y="849744"/>
                    <a:pt x="1169763" y="785443"/>
                  </a:cubicBezTo>
                  <a:cubicBezTo>
                    <a:pt x="1175520" y="653028"/>
                    <a:pt x="1185812" y="613697"/>
                    <a:pt x="1169763" y="501347"/>
                  </a:cubicBezTo>
                  <a:cubicBezTo>
                    <a:pt x="1166963" y="481747"/>
                    <a:pt x="1151921" y="459713"/>
                    <a:pt x="1144697" y="442856"/>
                  </a:cubicBezTo>
                  <a:cubicBezTo>
                    <a:pt x="1123942" y="394426"/>
                    <a:pt x="1151743" y="440893"/>
                    <a:pt x="1119630" y="392722"/>
                  </a:cubicBezTo>
                  <a:cubicBezTo>
                    <a:pt x="1098630" y="329715"/>
                    <a:pt x="1126957" y="407376"/>
                    <a:pt x="1094564" y="342587"/>
                  </a:cubicBezTo>
                  <a:cubicBezTo>
                    <a:pt x="1090625" y="334709"/>
                    <a:pt x="1090486" y="325219"/>
                    <a:pt x="1086209" y="317520"/>
                  </a:cubicBezTo>
                  <a:cubicBezTo>
                    <a:pt x="1076455" y="299963"/>
                    <a:pt x="1069498" y="278526"/>
                    <a:pt x="1052787" y="267385"/>
                  </a:cubicBezTo>
                  <a:cubicBezTo>
                    <a:pt x="995326" y="229076"/>
                    <a:pt x="1021707" y="240314"/>
                    <a:pt x="977588" y="225606"/>
                  </a:cubicBezTo>
                  <a:cubicBezTo>
                    <a:pt x="972018" y="217250"/>
                    <a:pt x="968719" y="206812"/>
                    <a:pt x="960877" y="200539"/>
                  </a:cubicBezTo>
                  <a:cubicBezTo>
                    <a:pt x="954000" y="195037"/>
                    <a:pt x="942039" y="198411"/>
                    <a:pt x="935811" y="192183"/>
                  </a:cubicBezTo>
                  <a:cubicBezTo>
                    <a:pt x="927004" y="183375"/>
                    <a:pt x="925280" y="169575"/>
                    <a:pt x="919100" y="158760"/>
                  </a:cubicBezTo>
                  <a:cubicBezTo>
                    <a:pt x="914118" y="150041"/>
                    <a:pt x="906880" y="142675"/>
                    <a:pt x="902389" y="133693"/>
                  </a:cubicBezTo>
                  <a:cubicBezTo>
                    <a:pt x="898450" y="125815"/>
                    <a:pt x="900261" y="114853"/>
                    <a:pt x="894033" y="108625"/>
                  </a:cubicBezTo>
                  <a:cubicBezTo>
                    <a:pt x="861638" y="76228"/>
                    <a:pt x="834544" y="72083"/>
                    <a:pt x="793768" y="58491"/>
                  </a:cubicBezTo>
                  <a:lnTo>
                    <a:pt x="768701" y="50135"/>
                  </a:lnTo>
                  <a:cubicBezTo>
                    <a:pt x="760346" y="47350"/>
                    <a:pt x="752271" y="43506"/>
                    <a:pt x="743635" y="41779"/>
                  </a:cubicBezTo>
                  <a:cubicBezTo>
                    <a:pt x="645184" y="22087"/>
                    <a:pt x="767730" y="45795"/>
                    <a:pt x="643370" y="25068"/>
                  </a:cubicBezTo>
                  <a:cubicBezTo>
                    <a:pt x="629361" y="22733"/>
                    <a:pt x="615651" y="18721"/>
                    <a:pt x="601592" y="16712"/>
                  </a:cubicBezTo>
                  <a:cubicBezTo>
                    <a:pt x="576625" y="13145"/>
                    <a:pt x="551392" y="11689"/>
                    <a:pt x="526393" y="8356"/>
                  </a:cubicBezTo>
                  <a:cubicBezTo>
                    <a:pt x="509600" y="6117"/>
                    <a:pt x="492972" y="2785"/>
                    <a:pt x="476261" y="0"/>
                  </a:cubicBezTo>
                  <a:cubicBezTo>
                    <a:pt x="289192" y="13363"/>
                    <a:pt x="410182" y="-4993"/>
                    <a:pt x="334218" y="16712"/>
                  </a:cubicBezTo>
                  <a:cubicBezTo>
                    <a:pt x="323176" y="19867"/>
                    <a:pt x="311795" y="21768"/>
                    <a:pt x="300796" y="25068"/>
                  </a:cubicBezTo>
                  <a:cubicBezTo>
                    <a:pt x="283924" y="30130"/>
                    <a:pt x="250663" y="41779"/>
                    <a:pt x="250663" y="41779"/>
                  </a:cubicBezTo>
                  <a:cubicBezTo>
                    <a:pt x="210577" y="101909"/>
                    <a:pt x="267342" y="27875"/>
                    <a:pt x="183820" y="83558"/>
                  </a:cubicBezTo>
                  <a:lnTo>
                    <a:pt x="133687" y="116981"/>
                  </a:lnTo>
                  <a:cubicBezTo>
                    <a:pt x="94695" y="175471"/>
                    <a:pt x="116976" y="155975"/>
                    <a:pt x="75199" y="183827"/>
                  </a:cubicBezTo>
                  <a:cubicBezTo>
                    <a:pt x="54196" y="246836"/>
                    <a:pt x="84970" y="171614"/>
                    <a:pt x="41777" y="225606"/>
                  </a:cubicBezTo>
                  <a:cubicBezTo>
                    <a:pt x="36275" y="232484"/>
                    <a:pt x="37698" y="242974"/>
                    <a:pt x="33421" y="250673"/>
                  </a:cubicBezTo>
                  <a:cubicBezTo>
                    <a:pt x="23667" y="268230"/>
                    <a:pt x="0" y="300808"/>
                    <a:pt x="0" y="300808"/>
                  </a:cubicBezTo>
                  <a:cubicBezTo>
                    <a:pt x="2785" y="311949"/>
                    <a:pt x="-467" y="326879"/>
                    <a:pt x="8355" y="334231"/>
                  </a:cubicBezTo>
                  <a:cubicBezTo>
                    <a:pt x="19265" y="343323"/>
                    <a:pt x="36269" y="339506"/>
                    <a:pt x="50132" y="342587"/>
                  </a:cubicBezTo>
                  <a:cubicBezTo>
                    <a:pt x="64800" y="345847"/>
                    <a:pt x="93597" y="352859"/>
                    <a:pt x="108621" y="359298"/>
                  </a:cubicBezTo>
                  <a:cubicBezTo>
                    <a:pt x="120069" y="364205"/>
                    <a:pt x="131362" y="369601"/>
                    <a:pt x="142042" y="376010"/>
                  </a:cubicBezTo>
                  <a:cubicBezTo>
                    <a:pt x="159264" y="386344"/>
                    <a:pt x="175464" y="398292"/>
                    <a:pt x="192175" y="409433"/>
                  </a:cubicBezTo>
                  <a:cubicBezTo>
                    <a:pt x="200530" y="415004"/>
                    <a:pt x="210140" y="419044"/>
                    <a:pt x="217241" y="426145"/>
                  </a:cubicBezTo>
                  <a:cubicBezTo>
                    <a:pt x="225597" y="434501"/>
                    <a:pt x="234743" y="442134"/>
                    <a:pt x="242308" y="451212"/>
                  </a:cubicBezTo>
                  <a:cubicBezTo>
                    <a:pt x="248737" y="458927"/>
                    <a:pt x="251177" y="470006"/>
                    <a:pt x="259019" y="476279"/>
                  </a:cubicBezTo>
                  <a:cubicBezTo>
                    <a:pt x="265896" y="481781"/>
                    <a:pt x="276208" y="480696"/>
                    <a:pt x="284085" y="484635"/>
                  </a:cubicBezTo>
                  <a:cubicBezTo>
                    <a:pt x="293025" y="489106"/>
                    <a:pt x="339548" y="523010"/>
                    <a:pt x="342573" y="526414"/>
                  </a:cubicBezTo>
                  <a:cubicBezTo>
                    <a:pt x="413471" y="606176"/>
                    <a:pt x="343332" y="554771"/>
                    <a:pt x="401061" y="593260"/>
                  </a:cubicBezTo>
                  <a:cubicBezTo>
                    <a:pt x="406631" y="601616"/>
                    <a:pt x="411343" y="610612"/>
                    <a:pt x="417772" y="618327"/>
                  </a:cubicBezTo>
                  <a:cubicBezTo>
                    <a:pt x="471385" y="682664"/>
                    <a:pt x="418060" y="606226"/>
                    <a:pt x="459550" y="668462"/>
                  </a:cubicBezTo>
                  <a:cubicBezTo>
                    <a:pt x="474256" y="712583"/>
                    <a:pt x="463020" y="686201"/>
                    <a:pt x="501327" y="743664"/>
                  </a:cubicBezTo>
                  <a:lnTo>
                    <a:pt x="518038" y="768731"/>
                  </a:lnTo>
                  <a:cubicBezTo>
                    <a:pt x="540842" y="837147"/>
                    <a:pt x="544803" y="827085"/>
                    <a:pt x="526393" y="919135"/>
                  </a:cubicBezTo>
                  <a:cubicBezTo>
                    <a:pt x="524424" y="928982"/>
                    <a:pt x="516783" y="937101"/>
                    <a:pt x="509682" y="944202"/>
                  </a:cubicBezTo>
                  <a:cubicBezTo>
                    <a:pt x="481862" y="972023"/>
                    <a:pt x="490131" y="952280"/>
                    <a:pt x="459550" y="969270"/>
                  </a:cubicBezTo>
                  <a:cubicBezTo>
                    <a:pt x="441993" y="979024"/>
                    <a:pt x="409417" y="1002693"/>
                    <a:pt x="409417" y="1002693"/>
                  </a:cubicBezTo>
                  <a:cubicBezTo>
                    <a:pt x="378941" y="1094117"/>
                    <a:pt x="429989" y="958079"/>
                    <a:pt x="375995" y="1044472"/>
                  </a:cubicBezTo>
                  <a:cubicBezTo>
                    <a:pt x="366659" y="1059410"/>
                    <a:pt x="367162" y="1078850"/>
                    <a:pt x="359284" y="1094606"/>
                  </a:cubicBezTo>
                  <a:cubicBezTo>
                    <a:pt x="338082" y="1137011"/>
                    <a:pt x="349482" y="1117665"/>
                    <a:pt x="325862" y="1153097"/>
                  </a:cubicBezTo>
                  <a:lnTo>
                    <a:pt x="309151" y="1203231"/>
                  </a:lnTo>
                  <a:cubicBezTo>
                    <a:pt x="306366" y="1211587"/>
                    <a:pt x="302932" y="1219754"/>
                    <a:pt x="300796" y="1228299"/>
                  </a:cubicBezTo>
                  <a:cubicBezTo>
                    <a:pt x="296125" y="1246984"/>
                    <a:pt x="283869" y="1299647"/>
                    <a:pt x="275730" y="1311856"/>
                  </a:cubicBezTo>
                  <a:cubicBezTo>
                    <a:pt x="270160" y="1320212"/>
                    <a:pt x="266861" y="1330650"/>
                    <a:pt x="259019" y="1336924"/>
                  </a:cubicBezTo>
                  <a:cubicBezTo>
                    <a:pt x="252141" y="1342426"/>
                    <a:pt x="242308" y="1342495"/>
                    <a:pt x="233952" y="1345280"/>
                  </a:cubicBezTo>
                  <a:cubicBezTo>
                    <a:pt x="219246" y="1389402"/>
                    <a:pt x="230483" y="1363017"/>
                    <a:pt x="192175" y="1420481"/>
                  </a:cubicBezTo>
                  <a:lnTo>
                    <a:pt x="175464" y="1445549"/>
                  </a:lnTo>
                  <a:cubicBezTo>
                    <a:pt x="158076" y="1515108"/>
                    <a:pt x="179248" y="1446337"/>
                    <a:pt x="150398" y="1504039"/>
                  </a:cubicBezTo>
                  <a:cubicBezTo>
                    <a:pt x="115805" y="1573227"/>
                    <a:pt x="173221" y="1482337"/>
                    <a:pt x="125331" y="1554174"/>
                  </a:cubicBezTo>
                  <a:cubicBezTo>
                    <a:pt x="105736" y="1612964"/>
                    <a:pt x="131241" y="1540382"/>
                    <a:pt x="100265" y="1612664"/>
                  </a:cubicBezTo>
                  <a:cubicBezTo>
                    <a:pt x="96796" y="1620760"/>
                    <a:pt x="94695" y="1629376"/>
                    <a:pt x="91910" y="1637732"/>
                  </a:cubicBezTo>
                  <a:cubicBezTo>
                    <a:pt x="86648" y="1716663"/>
                    <a:pt x="92650" y="1738316"/>
                    <a:pt x="75199" y="1796491"/>
                  </a:cubicBezTo>
                  <a:cubicBezTo>
                    <a:pt x="70137" y="1813364"/>
                    <a:pt x="68259" y="1831969"/>
                    <a:pt x="58488" y="1846626"/>
                  </a:cubicBezTo>
                  <a:lnTo>
                    <a:pt x="25066" y="1896760"/>
                  </a:lnTo>
                  <a:cubicBezTo>
                    <a:pt x="14778" y="1927628"/>
                    <a:pt x="8355" y="1941917"/>
                    <a:pt x="8355" y="1980318"/>
                  </a:cubicBezTo>
                  <a:cubicBezTo>
                    <a:pt x="8355" y="2247370"/>
                    <a:pt x="-12444" y="2176938"/>
                    <a:pt x="25066" y="2289482"/>
                  </a:cubicBezTo>
                  <a:cubicBezTo>
                    <a:pt x="19546" y="2311565"/>
                    <a:pt x="8355" y="2352557"/>
                    <a:pt x="8355" y="2373040"/>
                  </a:cubicBezTo>
                  <a:cubicBezTo>
                    <a:pt x="8355" y="2442727"/>
                    <a:pt x="9999" y="2512571"/>
                    <a:pt x="16711" y="2581934"/>
                  </a:cubicBezTo>
                  <a:cubicBezTo>
                    <a:pt x="18408" y="2599467"/>
                    <a:pt x="27851" y="2615357"/>
                    <a:pt x="33421" y="2632068"/>
                  </a:cubicBezTo>
                  <a:lnTo>
                    <a:pt x="41777" y="2657136"/>
                  </a:lnTo>
                  <a:cubicBezTo>
                    <a:pt x="44562" y="2665492"/>
                    <a:pt x="45247" y="2674875"/>
                    <a:pt x="50132" y="2682203"/>
                  </a:cubicBezTo>
                  <a:cubicBezTo>
                    <a:pt x="55702" y="2690559"/>
                    <a:pt x="61861" y="2698551"/>
                    <a:pt x="66843" y="2707270"/>
                  </a:cubicBezTo>
                  <a:cubicBezTo>
                    <a:pt x="73023" y="2718085"/>
                    <a:pt x="74746" y="2731885"/>
                    <a:pt x="83554" y="2740693"/>
                  </a:cubicBezTo>
                  <a:cubicBezTo>
                    <a:pt x="89782" y="2746921"/>
                    <a:pt x="100265" y="2746264"/>
                    <a:pt x="108621" y="2749049"/>
                  </a:cubicBezTo>
                  <a:cubicBezTo>
                    <a:pt x="116976" y="2754620"/>
                    <a:pt x="124705" y="2761270"/>
                    <a:pt x="133687" y="2765761"/>
                  </a:cubicBezTo>
                  <a:cubicBezTo>
                    <a:pt x="141564" y="2769700"/>
                    <a:pt x="156617" y="2765573"/>
                    <a:pt x="158753" y="2774117"/>
                  </a:cubicBezTo>
                  <a:cubicBezTo>
                    <a:pt x="168908" y="2814738"/>
                    <a:pt x="164126" y="2857688"/>
                    <a:pt x="167109" y="2899453"/>
                  </a:cubicBezTo>
                  <a:cubicBezTo>
                    <a:pt x="169696" y="2935676"/>
                    <a:pt x="169800" y="2972207"/>
                    <a:pt x="175464" y="3008078"/>
                  </a:cubicBezTo>
                  <a:cubicBezTo>
                    <a:pt x="178211" y="3025478"/>
                    <a:pt x="186605" y="3041501"/>
                    <a:pt x="192175" y="3058213"/>
                  </a:cubicBezTo>
                  <a:cubicBezTo>
                    <a:pt x="206881" y="3102331"/>
                    <a:pt x="195650" y="3075959"/>
                    <a:pt x="233952" y="3133415"/>
                  </a:cubicBezTo>
                  <a:cubicBezTo>
                    <a:pt x="239522" y="3141771"/>
                    <a:pt x="241136" y="3155306"/>
                    <a:pt x="250663" y="3158482"/>
                  </a:cubicBezTo>
                  <a:lnTo>
                    <a:pt x="275730" y="3166838"/>
                  </a:lnTo>
                  <a:cubicBezTo>
                    <a:pt x="315816" y="3226968"/>
                    <a:pt x="259051" y="3152934"/>
                    <a:pt x="342573" y="3208617"/>
                  </a:cubicBezTo>
                  <a:lnTo>
                    <a:pt x="392706" y="3242040"/>
                  </a:lnTo>
                  <a:cubicBezTo>
                    <a:pt x="401061" y="3239255"/>
                    <a:pt x="410895" y="3239186"/>
                    <a:pt x="417772" y="3233684"/>
                  </a:cubicBezTo>
                  <a:cubicBezTo>
                    <a:pt x="425614" y="3227411"/>
                    <a:pt x="425967" y="3213939"/>
                    <a:pt x="434483" y="3208617"/>
                  </a:cubicBezTo>
                  <a:cubicBezTo>
                    <a:pt x="449420" y="3199281"/>
                    <a:pt x="469959" y="3201676"/>
                    <a:pt x="484616" y="3191905"/>
                  </a:cubicBezTo>
                  <a:cubicBezTo>
                    <a:pt x="517010" y="3170308"/>
                    <a:pt x="500155" y="3178370"/>
                    <a:pt x="534749" y="3166838"/>
                  </a:cubicBezTo>
                  <a:cubicBezTo>
                    <a:pt x="543104" y="3161267"/>
                    <a:pt x="550833" y="3154617"/>
                    <a:pt x="559815" y="3150126"/>
                  </a:cubicBezTo>
                  <a:cubicBezTo>
                    <a:pt x="567692" y="3146187"/>
                    <a:pt x="577553" y="3146656"/>
                    <a:pt x="584881" y="3141771"/>
                  </a:cubicBezTo>
                  <a:cubicBezTo>
                    <a:pt x="594713" y="3135216"/>
                    <a:pt x="599688" y="3122566"/>
                    <a:pt x="609948" y="3116703"/>
                  </a:cubicBezTo>
                  <a:cubicBezTo>
                    <a:pt x="619918" y="3111005"/>
                    <a:pt x="632618" y="3112379"/>
                    <a:pt x="643370" y="3108347"/>
                  </a:cubicBezTo>
                  <a:cubicBezTo>
                    <a:pt x="750078" y="3068330"/>
                    <a:pt x="614580" y="3113715"/>
                    <a:pt x="701858" y="3074924"/>
                  </a:cubicBezTo>
                  <a:cubicBezTo>
                    <a:pt x="717955" y="3067770"/>
                    <a:pt x="735280" y="3063783"/>
                    <a:pt x="751991" y="3058213"/>
                  </a:cubicBezTo>
                  <a:lnTo>
                    <a:pt x="827190" y="3033146"/>
                  </a:lnTo>
                  <a:lnTo>
                    <a:pt x="852256" y="3024790"/>
                  </a:lnTo>
                  <a:cubicBezTo>
                    <a:pt x="860611" y="3016434"/>
                    <a:pt x="868244" y="3007287"/>
                    <a:pt x="877322" y="2999722"/>
                  </a:cubicBezTo>
                  <a:cubicBezTo>
                    <a:pt x="885037" y="2993293"/>
                    <a:pt x="895776" y="2990569"/>
                    <a:pt x="902389" y="2983011"/>
                  </a:cubicBezTo>
                  <a:cubicBezTo>
                    <a:pt x="915615" y="2967896"/>
                    <a:pt x="935811" y="2932876"/>
                    <a:pt x="935811" y="2932876"/>
                  </a:cubicBezTo>
                  <a:lnTo>
                    <a:pt x="952521" y="2882742"/>
                  </a:lnTo>
                  <a:lnTo>
                    <a:pt x="960877" y="2857674"/>
                  </a:lnTo>
                  <a:lnTo>
                    <a:pt x="952521" y="2832607"/>
                  </a:lnTo>
                  <a:lnTo>
                    <a:pt x="534749" y="2364684"/>
                  </a:lnTo>
                </a:path>
              </a:pathLst>
            </a:custGeom>
            <a:solidFill>
              <a:srgbClr val="804000">
                <a:alpha val="5411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45" name="TextBox 6"/>
            <p:cNvSpPr txBox="1">
              <a:spLocks noChangeArrowheads="1"/>
            </p:cNvSpPr>
            <p:nvPr/>
          </p:nvSpPr>
          <p:spPr bwMode="auto">
            <a:xfrm>
              <a:off x="5486400" y="2667000"/>
              <a:ext cx="10668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r>
                <a:rPr lang="en-US"/>
                <a:t>14%</a:t>
              </a:r>
            </a:p>
          </p:txBody>
        </p:sp>
      </p:grpSp>
      <p:sp>
        <p:nvSpPr>
          <p:cNvPr id="61443" name="TextBox 35"/>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a:solidFill>
                  <a:srgbClr val="FFFF00"/>
                </a:solidFill>
              </a:rPr>
              <a:t>469 Patients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OC-hydrated-colon.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490" name="Group 1"/>
          <p:cNvGrpSpPr>
            <a:grpSpLocks/>
          </p:cNvGrpSpPr>
          <p:nvPr/>
        </p:nvGrpSpPr>
        <p:grpSpPr bwMode="auto">
          <a:xfrm>
            <a:off x="4960938" y="3835400"/>
            <a:ext cx="1906587" cy="1579563"/>
            <a:chOff x="4961423" y="3835299"/>
            <a:chExt cx="1906760" cy="1579241"/>
          </a:xfrm>
        </p:grpSpPr>
        <p:sp>
          <p:nvSpPr>
            <p:cNvPr id="63492" name="Freeform 11"/>
            <p:cNvSpPr>
              <a:spLocks/>
            </p:cNvSpPr>
            <p:nvPr/>
          </p:nvSpPr>
          <p:spPr bwMode="auto">
            <a:xfrm>
              <a:off x="4961423" y="3835299"/>
              <a:ext cx="1906760" cy="1579241"/>
            </a:xfrm>
            <a:custGeom>
              <a:avLst/>
              <a:gdLst>
                <a:gd name="T0" fmla="*/ 1046148 w 1906760"/>
                <a:gd name="T1" fmla="*/ 267385 h 1579241"/>
                <a:gd name="T2" fmla="*/ 1146414 w 1906760"/>
                <a:gd name="T3" fmla="*/ 225606 h 1579241"/>
                <a:gd name="T4" fmla="*/ 1221613 w 1906760"/>
                <a:gd name="T5" fmla="*/ 192183 h 1579241"/>
                <a:gd name="T6" fmla="*/ 1271746 w 1906760"/>
                <a:gd name="T7" fmla="*/ 167116 h 1579241"/>
                <a:gd name="T8" fmla="*/ 1355300 w 1906760"/>
                <a:gd name="T9" fmla="*/ 133693 h 1579241"/>
                <a:gd name="T10" fmla="*/ 1455566 w 1906760"/>
                <a:gd name="T11" fmla="*/ 66847 h 1579241"/>
                <a:gd name="T12" fmla="*/ 1589253 w 1906760"/>
                <a:gd name="T13" fmla="*/ 8356 h 1579241"/>
                <a:gd name="T14" fmla="*/ 1681163 w 1906760"/>
                <a:gd name="T15" fmla="*/ 25068 h 1579241"/>
                <a:gd name="T16" fmla="*/ 1706229 w 1906760"/>
                <a:gd name="T17" fmla="*/ 75202 h 1579241"/>
                <a:gd name="T18" fmla="*/ 1731296 w 1906760"/>
                <a:gd name="T19" fmla="*/ 150404 h 1579241"/>
                <a:gd name="T20" fmla="*/ 1756362 w 1906760"/>
                <a:gd name="T21" fmla="*/ 200539 h 1579241"/>
                <a:gd name="T22" fmla="*/ 1806495 w 1906760"/>
                <a:gd name="T23" fmla="*/ 300808 h 1579241"/>
                <a:gd name="T24" fmla="*/ 1839917 w 1906760"/>
                <a:gd name="T25" fmla="*/ 426145 h 1579241"/>
                <a:gd name="T26" fmla="*/ 1873338 w 1906760"/>
                <a:gd name="T27" fmla="*/ 668462 h 1579241"/>
                <a:gd name="T28" fmla="*/ 1890049 w 1906760"/>
                <a:gd name="T29" fmla="*/ 718597 h 1579241"/>
                <a:gd name="T30" fmla="*/ 1898405 w 1906760"/>
                <a:gd name="T31" fmla="*/ 818866 h 1579241"/>
                <a:gd name="T32" fmla="*/ 1856627 w 1906760"/>
                <a:gd name="T33" fmla="*/ 969270 h 1579241"/>
                <a:gd name="T34" fmla="*/ 1798139 w 1906760"/>
                <a:gd name="T35" fmla="*/ 1044472 h 1579241"/>
                <a:gd name="T36" fmla="*/ 1714585 w 1906760"/>
                <a:gd name="T37" fmla="*/ 1169809 h 1579241"/>
                <a:gd name="T38" fmla="*/ 1681163 w 1906760"/>
                <a:gd name="T39" fmla="*/ 1219943 h 1579241"/>
                <a:gd name="T40" fmla="*/ 1614319 w 1906760"/>
                <a:gd name="T41" fmla="*/ 1278434 h 1579241"/>
                <a:gd name="T42" fmla="*/ 1547476 w 1906760"/>
                <a:gd name="T43" fmla="*/ 1336924 h 1579241"/>
                <a:gd name="T44" fmla="*/ 1413788 w 1906760"/>
                <a:gd name="T45" fmla="*/ 1420482 h 1579241"/>
                <a:gd name="T46" fmla="*/ 1305168 w 1906760"/>
                <a:gd name="T47" fmla="*/ 1487328 h 1579241"/>
                <a:gd name="T48" fmla="*/ 1255035 w 1906760"/>
                <a:gd name="T49" fmla="*/ 1520751 h 1579241"/>
                <a:gd name="T50" fmla="*/ 1154769 w 1906760"/>
                <a:gd name="T51" fmla="*/ 1554174 h 1579241"/>
                <a:gd name="T52" fmla="*/ 962594 w 1906760"/>
                <a:gd name="T53" fmla="*/ 1579241 h 1579241"/>
                <a:gd name="T54" fmla="*/ 703575 w 1906760"/>
                <a:gd name="T55" fmla="*/ 1545818 h 1579241"/>
                <a:gd name="T56" fmla="*/ 636731 w 1906760"/>
                <a:gd name="T57" fmla="*/ 1529107 h 1579241"/>
                <a:gd name="T58" fmla="*/ 553177 w 1906760"/>
                <a:gd name="T59" fmla="*/ 1504039 h 1579241"/>
                <a:gd name="T60" fmla="*/ 402778 w 1906760"/>
                <a:gd name="T61" fmla="*/ 1453905 h 1579241"/>
                <a:gd name="T62" fmla="*/ 302513 w 1906760"/>
                <a:gd name="T63" fmla="*/ 1378703 h 1579241"/>
                <a:gd name="T64" fmla="*/ 235669 w 1906760"/>
                <a:gd name="T65" fmla="*/ 1336924 h 1579241"/>
                <a:gd name="T66" fmla="*/ 168826 w 1906760"/>
                <a:gd name="T67" fmla="*/ 1278434 h 1579241"/>
                <a:gd name="T68" fmla="*/ 76916 w 1906760"/>
                <a:gd name="T69" fmla="*/ 1194876 h 1579241"/>
                <a:gd name="T70" fmla="*/ 51849 w 1906760"/>
                <a:gd name="T71" fmla="*/ 1144741 h 1579241"/>
                <a:gd name="T72" fmla="*/ 18428 w 1906760"/>
                <a:gd name="T73" fmla="*/ 1102962 h 1579241"/>
                <a:gd name="T74" fmla="*/ 18428 w 1906760"/>
                <a:gd name="T75" fmla="*/ 944203 h 1579241"/>
                <a:gd name="T76" fmla="*/ 51849 w 1906760"/>
                <a:gd name="T77" fmla="*/ 793799 h 1579241"/>
                <a:gd name="T78" fmla="*/ 101982 w 1906760"/>
                <a:gd name="T79" fmla="*/ 651751 h 1579241"/>
                <a:gd name="T80" fmla="*/ 127049 w 1906760"/>
                <a:gd name="T81" fmla="*/ 576549 h 1579241"/>
                <a:gd name="T82" fmla="*/ 177181 w 1906760"/>
                <a:gd name="T83" fmla="*/ 501347 h 1579241"/>
                <a:gd name="T84" fmla="*/ 277447 w 1906760"/>
                <a:gd name="T85" fmla="*/ 576549 h 1579241"/>
                <a:gd name="T86" fmla="*/ 361001 w 1906760"/>
                <a:gd name="T87" fmla="*/ 651751 h 1579241"/>
                <a:gd name="T88" fmla="*/ 411134 w 1906760"/>
                <a:gd name="T89" fmla="*/ 710241 h 1579241"/>
                <a:gd name="T90" fmla="*/ 503044 w 1906760"/>
                <a:gd name="T91" fmla="*/ 802155 h 1579241"/>
                <a:gd name="T92" fmla="*/ 578243 w 1906760"/>
                <a:gd name="T93" fmla="*/ 843933 h 1579241"/>
                <a:gd name="T94" fmla="*/ 653442 w 1906760"/>
                <a:gd name="T95" fmla="*/ 877356 h 1579241"/>
                <a:gd name="T96" fmla="*/ 803840 w 1906760"/>
                <a:gd name="T97" fmla="*/ 977626 h 1579241"/>
                <a:gd name="T98" fmla="*/ 853973 w 1906760"/>
                <a:gd name="T99" fmla="*/ 994337 h 1579241"/>
                <a:gd name="T100" fmla="*/ 979305 w 1906760"/>
                <a:gd name="T101" fmla="*/ 960914 h 1579241"/>
                <a:gd name="T102" fmla="*/ 1062859 w 1906760"/>
                <a:gd name="T103" fmla="*/ 919135 h 1579241"/>
                <a:gd name="T104" fmla="*/ 1163125 w 1906760"/>
                <a:gd name="T105" fmla="*/ 869001 h 1579241"/>
                <a:gd name="T106" fmla="*/ 1196547 w 1906760"/>
                <a:gd name="T107" fmla="*/ 793799 h 1579241"/>
                <a:gd name="T108" fmla="*/ 1255035 w 1906760"/>
                <a:gd name="T109" fmla="*/ 752020 h 1579241"/>
                <a:gd name="T110" fmla="*/ 1221613 w 1906760"/>
                <a:gd name="T111" fmla="*/ 676818 h 1579241"/>
                <a:gd name="T112" fmla="*/ 1255035 w 1906760"/>
                <a:gd name="T113" fmla="*/ 593260 h 1579241"/>
                <a:gd name="T114" fmla="*/ 1238324 w 1906760"/>
                <a:gd name="T115" fmla="*/ 559837 h 1579241"/>
                <a:gd name="T116" fmla="*/ 1146414 w 1906760"/>
                <a:gd name="T117" fmla="*/ 518058 h 1579241"/>
                <a:gd name="T118" fmla="*/ 1104637 w 1906760"/>
                <a:gd name="T119" fmla="*/ 476279 h 1579241"/>
                <a:gd name="T120" fmla="*/ 1071215 w 1906760"/>
                <a:gd name="T121" fmla="*/ 342587 h 1579241"/>
                <a:gd name="T122" fmla="*/ 1096281 w 1906760"/>
                <a:gd name="T123" fmla="*/ 233962 h 15792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06760"/>
                <a:gd name="T187" fmla="*/ 0 h 1579241"/>
                <a:gd name="T188" fmla="*/ 1906760 w 1906760"/>
                <a:gd name="T189" fmla="*/ 1579241 h 15792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06760" h="1579241">
                  <a:moveTo>
                    <a:pt x="1046148" y="267385"/>
                  </a:moveTo>
                  <a:lnTo>
                    <a:pt x="1046148" y="267385"/>
                  </a:lnTo>
                  <a:cubicBezTo>
                    <a:pt x="1068429" y="259029"/>
                    <a:pt x="1091026" y="251471"/>
                    <a:pt x="1112992" y="242318"/>
                  </a:cubicBezTo>
                  <a:cubicBezTo>
                    <a:pt x="1124490" y="237527"/>
                    <a:pt x="1135599" y="231786"/>
                    <a:pt x="1146414" y="225606"/>
                  </a:cubicBezTo>
                  <a:cubicBezTo>
                    <a:pt x="1155133" y="220624"/>
                    <a:pt x="1162304" y="212974"/>
                    <a:pt x="1171480" y="208895"/>
                  </a:cubicBezTo>
                  <a:cubicBezTo>
                    <a:pt x="1187577" y="201741"/>
                    <a:pt x="1206956" y="201954"/>
                    <a:pt x="1221613" y="192183"/>
                  </a:cubicBezTo>
                  <a:cubicBezTo>
                    <a:pt x="1229968" y="186613"/>
                    <a:pt x="1237697" y="179963"/>
                    <a:pt x="1246679" y="175472"/>
                  </a:cubicBezTo>
                  <a:cubicBezTo>
                    <a:pt x="1254557" y="171533"/>
                    <a:pt x="1263651" y="170586"/>
                    <a:pt x="1271746" y="167116"/>
                  </a:cubicBezTo>
                  <a:cubicBezTo>
                    <a:pt x="1283195" y="162209"/>
                    <a:pt x="1293603" y="155030"/>
                    <a:pt x="1305168" y="150404"/>
                  </a:cubicBezTo>
                  <a:cubicBezTo>
                    <a:pt x="1321523" y="143862"/>
                    <a:pt x="1340644" y="143464"/>
                    <a:pt x="1355300" y="133693"/>
                  </a:cubicBezTo>
                  <a:lnTo>
                    <a:pt x="1430499" y="83558"/>
                  </a:lnTo>
                  <a:cubicBezTo>
                    <a:pt x="1438855" y="77987"/>
                    <a:pt x="1446039" y="70023"/>
                    <a:pt x="1455566" y="66847"/>
                  </a:cubicBezTo>
                  <a:cubicBezTo>
                    <a:pt x="1491526" y="54859"/>
                    <a:pt x="1472088" y="60627"/>
                    <a:pt x="1514054" y="50135"/>
                  </a:cubicBezTo>
                  <a:cubicBezTo>
                    <a:pt x="1551576" y="12612"/>
                    <a:pt x="1527910" y="28805"/>
                    <a:pt x="1589253" y="8356"/>
                  </a:cubicBezTo>
                  <a:lnTo>
                    <a:pt x="1614319" y="0"/>
                  </a:lnTo>
                  <a:cubicBezTo>
                    <a:pt x="1632970" y="4663"/>
                    <a:pt x="1666598" y="10503"/>
                    <a:pt x="1681163" y="25068"/>
                  </a:cubicBezTo>
                  <a:cubicBezTo>
                    <a:pt x="1687391" y="31296"/>
                    <a:pt x="1685579" y="42257"/>
                    <a:pt x="1689518" y="50135"/>
                  </a:cubicBezTo>
                  <a:cubicBezTo>
                    <a:pt x="1694009" y="59117"/>
                    <a:pt x="1702151" y="66025"/>
                    <a:pt x="1706229" y="75202"/>
                  </a:cubicBezTo>
                  <a:cubicBezTo>
                    <a:pt x="1713383" y="91299"/>
                    <a:pt x="1717370" y="108625"/>
                    <a:pt x="1722940" y="125337"/>
                  </a:cubicBezTo>
                  <a:lnTo>
                    <a:pt x="1731296" y="150404"/>
                  </a:lnTo>
                  <a:cubicBezTo>
                    <a:pt x="1734081" y="158760"/>
                    <a:pt x="1734765" y="168143"/>
                    <a:pt x="1739651" y="175472"/>
                  </a:cubicBezTo>
                  <a:lnTo>
                    <a:pt x="1756362" y="200539"/>
                  </a:lnTo>
                  <a:cubicBezTo>
                    <a:pt x="1761932" y="217251"/>
                    <a:pt x="1763302" y="236017"/>
                    <a:pt x="1773073" y="250674"/>
                  </a:cubicBezTo>
                  <a:lnTo>
                    <a:pt x="1806495" y="300808"/>
                  </a:lnTo>
                  <a:cubicBezTo>
                    <a:pt x="1826529" y="360919"/>
                    <a:pt x="1802220" y="285847"/>
                    <a:pt x="1823206" y="359299"/>
                  </a:cubicBezTo>
                  <a:cubicBezTo>
                    <a:pt x="1840333" y="419245"/>
                    <a:pt x="1822930" y="341213"/>
                    <a:pt x="1839917" y="426145"/>
                  </a:cubicBezTo>
                  <a:cubicBezTo>
                    <a:pt x="1841898" y="457849"/>
                    <a:pt x="1845311" y="569290"/>
                    <a:pt x="1856627" y="618328"/>
                  </a:cubicBezTo>
                  <a:cubicBezTo>
                    <a:pt x="1860588" y="635492"/>
                    <a:pt x="1867768" y="651751"/>
                    <a:pt x="1873338" y="668462"/>
                  </a:cubicBezTo>
                  <a:lnTo>
                    <a:pt x="1881694" y="693530"/>
                  </a:lnTo>
                  <a:cubicBezTo>
                    <a:pt x="1884479" y="701886"/>
                    <a:pt x="1885164" y="711269"/>
                    <a:pt x="1890049" y="718597"/>
                  </a:cubicBezTo>
                  <a:lnTo>
                    <a:pt x="1906760" y="743664"/>
                  </a:lnTo>
                  <a:cubicBezTo>
                    <a:pt x="1903975" y="768731"/>
                    <a:pt x="1902788" y="794028"/>
                    <a:pt x="1898405" y="818866"/>
                  </a:cubicBezTo>
                  <a:cubicBezTo>
                    <a:pt x="1894414" y="841484"/>
                    <a:pt x="1885470" y="863057"/>
                    <a:pt x="1881694" y="885712"/>
                  </a:cubicBezTo>
                  <a:cubicBezTo>
                    <a:pt x="1875599" y="922279"/>
                    <a:pt x="1877746" y="939702"/>
                    <a:pt x="1856627" y="969270"/>
                  </a:cubicBezTo>
                  <a:cubicBezTo>
                    <a:pt x="1849759" y="978886"/>
                    <a:pt x="1839916" y="985981"/>
                    <a:pt x="1831561" y="994337"/>
                  </a:cubicBezTo>
                  <a:cubicBezTo>
                    <a:pt x="1815582" y="1042279"/>
                    <a:pt x="1834650" y="997529"/>
                    <a:pt x="1798139" y="1044472"/>
                  </a:cubicBezTo>
                  <a:cubicBezTo>
                    <a:pt x="1785808" y="1060326"/>
                    <a:pt x="1775858" y="1077895"/>
                    <a:pt x="1764717" y="1094607"/>
                  </a:cubicBezTo>
                  <a:lnTo>
                    <a:pt x="1714585" y="1169809"/>
                  </a:lnTo>
                  <a:lnTo>
                    <a:pt x="1697874" y="1194876"/>
                  </a:lnTo>
                  <a:cubicBezTo>
                    <a:pt x="1692304" y="1203232"/>
                    <a:pt x="1688264" y="1212842"/>
                    <a:pt x="1681163" y="1219943"/>
                  </a:cubicBezTo>
                  <a:lnTo>
                    <a:pt x="1656097" y="1245010"/>
                  </a:lnTo>
                  <a:cubicBezTo>
                    <a:pt x="1639849" y="1293754"/>
                    <a:pt x="1661841" y="1251278"/>
                    <a:pt x="1614319" y="1278434"/>
                  </a:cubicBezTo>
                  <a:cubicBezTo>
                    <a:pt x="1558630" y="1310258"/>
                    <a:pt x="1615798" y="1293962"/>
                    <a:pt x="1572542" y="1328568"/>
                  </a:cubicBezTo>
                  <a:cubicBezTo>
                    <a:pt x="1565665" y="1334070"/>
                    <a:pt x="1555175" y="1332647"/>
                    <a:pt x="1547476" y="1336924"/>
                  </a:cubicBezTo>
                  <a:cubicBezTo>
                    <a:pt x="1529919" y="1346678"/>
                    <a:pt x="1515307" y="1361365"/>
                    <a:pt x="1497343" y="1370347"/>
                  </a:cubicBezTo>
                  <a:cubicBezTo>
                    <a:pt x="1445957" y="1396042"/>
                    <a:pt x="1474286" y="1380149"/>
                    <a:pt x="1413788" y="1420482"/>
                  </a:cubicBezTo>
                  <a:cubicBezTo>
                    <a:pt x="1327071" y="1478295"/>
                    <a:pt x="1461320" y="1390290"/>
                    <a:pt x="1355300" y="1453905"/>
                  </a:cubicBezTo>
                  <a:cubicBezTo>
                    <a:pt x="1338078" y="1464239"/>
                    <a:pt x="1305168" y="1487328"/>
                    <a:pt x="1305168" y="1487328"/>
                  </a:cubicBezTo>
                  <a:cubicBezTo>
                    <a:pt x="1299598" y="1495684"/>
                    <a:pt x="1296813" y="1506824"/>
                    <a:pt x="1288457" y="1512395"/>
                  </a:cubicBezTo>
                  <a:cubicBezTo>
                    <a:pt x="1278902" y="1518765"/>
                    <a:pt x="1266034" y="1517451"/>
                    <a:pt x="1255035" y="1520751"/>
                  </a:cubicBezTo>
                  <a:cubicBezTo>
                    <a:pt x="1254983" y="1520766"/>
                    <a:pt x="1192395" y="1541631"/>
                    <a:pt x="1179836" y="1545818"/>
                  </a:cubicBezTo>
                  <a:cubicBezTo>
                    <a:pt x="1171480" y="1548603"/>
                    <a:pt x="1163314" y="1552038"/>
                    <a:pt x="1154769" y="1554174"/>
                  </a:cubicBezTo>
                  <a:cubicBezTo>
                    <a:pt x="1132488" y="1559745"/>
                    <a:pt x="1110700" y="1567915"/>
                    <a:pt x="1087926" y="1570886"/>
                  </a:cubicBezTo>
                  <a:cubicBezTo>
                    <a:pt x="1046408" y="1576302"/>
                    <a:pt x="1004371" y="1576456"/>
                    <a:pt x="962594" y="1579241"/>
                  </a:cubicBezTo>
                  <a:cubicBezTo>
                    <a:pt x="906891" y="1576456"/>
                    <a:pt x="851080" y="1575334"/>
                    <a:pt x="795485" y="1570886"/>
                  </a:cubicBezTo>
                  <a:cubicBezTo>
                    <a:pt x="738512" y="1566328"/>
                    <a:pt x="764605" y="1558025"/>
                    <a:pt x="703575" y="1545818"/>
                  </a:cubicBezTo>
                  <a:cubicBezTo>
                    <a:pt x="689649" y="1543033"/>
                    <a:pt x="675575" y="1540906"/>
                    <a:pt x="661798" y="1537462"/>
                  </a:cubicBezTo>
                  <a:cubicBezTo>
                    <a:pt x="653253" y="1535326"/>
                    <a:pt x="645200" y="1531527"/>
                    <a:pt x="636731" y="1529107"/>
                  </a:cubicBezTo>
                  <a:cubicBezTo>
                    <a:pt x="625689" y="1525952"/>
                    <a:pt x="614308" y="1524051"/>
                    <a:pt x="603309" y="1520751"/>
                  </a:cubicBezTo>
                  <a:cubicBezTo>
                    <a:pt x="586437" y="1515689"/>
                    <a:pt x="569888" y="1509609"/>
                    <a:pt x="553177" y="1504039"/>
                  </a:cubicBezTo>
                  <a:lnTo>
                    <a:pt x="452911" y="1470616"/>
                  </a:lnTo>
                  <a:lnTo>
                    <a:pt x="402778" y="1453905"/>
                  </a:lnTo>
                  <a:cubicBezTo>
                    <a:pt x="394423" y="1451120"/>
                    <a:pt x="385040" y="1450435"/>
                    <a:pt x="377712" y="1445549"/>
                  </a:cubicBezTo>
                  <a:cubicBezTo>
                    <a:pt x="347575" y="1425456"/>
                    <a:pt x="325405" y="1413041"/>
                    <a:pt x="302513" y="1378703"/>
                  </a:cubicBezTo>
                  <a:cubicBezTo>
                    <a:pt x="296943" y="1370347"/>
                    <a:pt x="294318" y="1358958"/>
                    <a:pt x="285802" y="1353636"/>
                  </a:cubicBezTo>
                  <a:cubicBezTo>
                    <a:pt x="270865" y="1344300"/>
                    <a:pt x="235669" y="1336924"/>
                    <a:pt x="235669" y="1336924"/>
                  </a:cubicBezTo>
                  <a:cubicBezTo>
                    <a:pt x="218958" y="1325783"/>
                    <a:pt x="196677" y="1320212"/>
                    <a:pt x="185537" y="1303501"/>
                  </a:cubicBezTo>
                  <a:cubicBezTo>
                    <a:pt x="179967" y="1295145"/>
                    <a:pt x="175498" y="1285940"/>
                    <a:pt x="168826" y="1278434"/>
                  </a:cubicBezTo>
                  <a:cubicBezTo>
                    <a:pt x="153125" y="1260770"/>
                    <a:pt x="131802" y="1247963"/>
                    <a:pt x="118693" y="1228299"/>
                  </a:cubicBezTo>
                  <a:cubicBezTo>
                    <a:pt x="97097" y="1195904"/>
                    <a:pt x="111509" y="1206408"/>
                    <a:pt x="76916" y="1194876"/>
                  </a:cubicBezTo>
                  <a:cubicBezTo>
                    <a:pt x="71346" y="1186520"/>
                    <a:pt x="64696" y="1178791"/>
                    <a:pt x="60205" y="1169809"/>
                  </a:cubicBezTo>
                  <a:cubicBezTo>
                    <a:pt x="56266" y="1161931"/>
                    <a:pt x="57351" y="1151619"/>
                    <a:pt x="51849" y="1144741"/>
                  </a:cubicBezTo>
                  <a:cubicBezTo>
                    <a:pt x="45576" y="1136899"/>
                    <a:pt x="35138" y="1133600"/>
                    <a:pt x="26783" y="1128030"/>
                  </a:cubicBezTo>
                  <a:cubicBezTo>
                    <a:pt x="23998" y="1119674"/>
                    <a:pt x="22367" y="1110840"/>
                    <a:pt x="18428" y="1102962"/>
                  </a:cubicBezTo>
                  <a:cubicBezTo>
                    <a:pt x="13937" y="1093980"/>
                    <a:pt x="2343" y="1087918"/>
                    <a:pt x="1717" y="1077895"/>
                  </a:cubicBezTo>
                  <a:cubicBezTo>
                    <a:pt x="-3037" y="1001839"/>
                    <a:pt x="1931" y="993693"/>
                    <a:pt x="18428" y="944203"/>
                  </a:cubicBezTo>
                  <a:cubicBezTo>
                    <a:pt x="22016" y="919083"/>
                    <a:pt x="27806" y="870822"/>
                    <a:pt x="35139" y="843933"/>
                  </a:cubicBezTo>
                  <a:cubicBezTo>
                    <a:pt x="39774" y="826938"/>
                    <a:pt x="47577" y="810888"/>
                    <a:pt x="51849" y="793799"/>
                  </a:cubicBezTo>
                  <a:cubicBezTo>
                    <a:pt x="56087" y="776847"/>
                    <a:pt x="61371" y="752084"/>
                    <a:pt x="68560" y="735308"/>
                  </a:cubicBezTo>
                  <a:cubicBezTo>
                    <a:pt x="105448" y="649229"/>
                    <a:pt x="63938" y="765886"/>
                    <a:pt x="101982" y="651751"/>
                  </a:cubicBezTo>
                  <a:lnTo>
                    <a:pt x="118693" y="601616"/>
                  </a:lnTo>
                  <a:cubicBezTo>
                    <a:pt x="121478" y="593260"/>
                    <a:pt x="124913" y="585094"/>
                    <a:pt x="127049" y="576549"/>
                  </a:cubicBezTo>
                  <a:cubicBezTo>
                    <a:pt x="133441" y="550980"/>
                    <a:pt x="132881" y="537293"/>
                    <a:pt x="152115" y="518058"/>
                  </a:cubicBezTo>
                  <a:cubicBezTo>
                    <a:pt x="159216" y="510957"/>
                    <a:pt x="168826" y="506917"/>
                    <a:pt x="177181" y="501347"/>
                  </a:cubicBezTo>
                  <a:cubicBezTo>
                    <a:pt x="200409" y="509090"/>
                    <a:pt x="207878" y="509137"/>
                    <a:pt x="227314" y="526414"/>
                  </a:cubicBezTo>
                  <a:cubicBezTo>
                    <a:pt x="244978" y="542115"/>
                    <a:pt x="277447" y="576549"/>
                    <a:pt x="277447" y="576549"/>
                  </a:cubicBezTo>
                  <a:cubicBezTo>
                    <a:pt x="292153" y="620670"/>
                    <a:pt x="278473" y="596730"/>
                    <a:pt x="335935" y="635039"/>
                  </a:cubicBezTo>
                  <a:lnTo>
                    <a:pt x="361001" y="651751"/>
                  </a:lnTo>
                  <a:cubicBezTo>
                    <a:pt x="379233" y="706443"/>
                    <a:pt x="353911" y="652763"/>
                    <a:pt x="394423" y="685174"/>
                  </a:cubicBezTo>
                  <a:cubicBezTo>
                    <a:pt x="402265" y="691447"/>
                    <a:pt x="404705" y="702526"/>
                    <a:pt x="411134" y="710241"/>
                  </a:cubicBezTo>
                  <a:cubicBezTo>
                    <a:pt x="444421" y="750187"/>
                    <a:pt x="425416" y="722143"/>
                    <a:pt x="461267" y="752020"/>
                  </a:cubicBezTo>
                  <a:cubicBezTo>
                    <a:pt x="543392" y="820460"/>
                    <a:pt x="437321" y="736429"/>
                    <a:pt x="503044" y="802155"/>
                  </a:cubicBezTo>
                  <a:cubicBezTo>
                    <a:pt x="526987" y="826099"/>
                    <a:pt x="525996" y="813631"/>
                    <a:pt x="553177" y="827222"/>
                  </a:cubicBezTo>
                  <a:cubicBezTo>
                    <a:pt x="562159" y="831713"/>
                    <a:pt x="569067" y="839854"/>
                    <a:pt x="578243" y="843933"/>
                  </a:cubicBezTo>
                  <a:cubicBezTo>
                    <a:pt x="594340" y="851087"/>
                    <a:pt x="613719" y="850874"/>
                    <a:pt x="628376" y="860645"/>
                  </a:cubicBezTo>
                  <a:cubicBezTo>
                    <a:pt x="636731" y="866215"/>
                    <a:pt x="645937" y="870684"/>
                    <a:pt x="653442" y="877356"/>
                  </a:cubicBezTo>
                  <a:cubicBezTo>
                    <a:pt x="671106" y="893057"/>
                    <a:pt x="683911" y="914381"/>
                    <a:pt x="703575" y="927491"/>
                  </a:cubicBezTo>
                  <a:cubicBezTo>
                    <a:pt x="768363" y="970684"/>
                    <a:pt x="734655" y="954563"/>
                    <a:pt x="803840" y="977626"/>
                  </a:cubicBezTo>
                  <a:lnTo>
                    <a:pt x="828907" y="985982"/>
                  </a:lnTo>
                  <a:lnTo>
                    <a:pt x="853973" y="994337"/>
                  </a:lnTo>
                  <a:cubicBezTo>
                    <a:pt x="877832" y="989565"/>
                    <a:pt x="905567" y="984708"/>
                    <a:pt x="929172" y="977626"/>
                  </a:cubicBezTo>
                  <a:cubicBezTo>
                    <a:pt x="946044" y="972564"/>
                    <a:pt x="962594" y="966485"/>
                    <a:pt x="979305" y="960914"/>
                  </a:cubicBezTo>
                  <a:cubicBezTo>
                    <a:pt x="987660" y="958129"/>
                    <a:pt x="997043" y="957443"/>
                    <a:pt x="1004371" y="952558"/>
                  </a:cubicBezTo>
                  <a:cubicBezTo>
                    <a:pt x="1026976" y="937488"/>
                    <a:pt x="1036363" y="929734"/>
                    <a:pt x="1062859" y="919135"/>
                  </a:cubicBezTo>
                  <a:cubicBezTo>
                    <a:pt x="1096757" y="905575"/>
                    <a:pt x="1113590" y="902275"/>
                    <a:pt x="1146414" y="894068"/>
                  </a:cubicBezTo>
                  <a:cubicBezTo>
                    <a:pt x="1151984" y="885712"/>
                    <a:pt x="1159950" y="878528"/>
                    <a:pt x="1163125" y="869001"/>
                  </a:cubicBezTo>
                  <a:cubicBezTo>
                    <a:pt x="1168482" y="852928"/>
                    <a:pt x="1164599" y="834348"/>
                    <a:pt x="1171480" y="818866"/>
                  </a:cubicBezTo>
                  <a:cubicBezTo>
                    <a:pt x="1176279" y="808068"/>
                    <a:pt x="1186217" y="799538"/>
                    <a:pt x="1196547" y="793799"/>
                  </a:cubicBezTo>
                  <a:cubicBezTo>
                    <a:pt x="1211945" y="785244"/>
                    <a:pt x="1246679" y="777087"/>
                    <a:pt x="1246679" y="777087"/>
                  </a:cubicBezTo>
                  <a:cubicBezTo>
                    <a:pt x="1249464" y="768731"/>
                    <a:pt x="1255035" y="760828"/>
                    <a:pt x="1255035" y="752020"/>
                  </a:cubicBezTo>
                  <a:cubicBezTo>
                    <a:pt x="1255035" y="734725"/>
                    <a:pt x="1238416" y="714558"/>
                    <a:pt x="1229968" y="701885"/>
                  </a:cubicBezTo>
                  <a:cubicBezTo>
                    <a:pt x="1227183" y="693529"/>
                    <a:pt x="1221613" y="685626"/>
                    <a:pt x="1221613" y="676818"/>
                  </a:cubicBezTo>
                  <a:cubicBezTo>
                    <a:pt x="1221613" y="665334"/>
                    <a:pt x="1226813" y="654437"/>
                    <a:pt x="1229968" y="643395"/>
                  </a:cubicBezTo>
                  <a:cubicBezTo>
                    <a:pt x="1238616" y="613127"/>
                    <a:pt x="1236727" y="620724"/>
                    <a:pt x="1255035" y="593260"/>
                  </a:cubicBezTo>
                  <a:cubicBezTo>
                    <a:pt x="1257820" y="584904"/>
                    <a:pt x="1267329" y="576071"/>
                    <a:pt x="1263390" y="568193"/>
                  </a:cubicBezTo>
                  <a:cubicBezTo>
                    <a:pt x="1259451" y="560315"/>
                    <a:pt x="1246868" y="561973"/>
                    <a:pt x="1238324" y="559837"/>
                  </a:cubicBezTo>
                  <a:lnTo>
                    <a:pt x="1171480" y="543126"/>
                  </a:lnTo>
                  <a:cubicBezTo>
                    <a:pt x="1163125" y="534770"/>
                    <a:pt x="1153979" y="527136"/>
                    <a:pt x="1146414" y="518058"/>
                  </a:cubicBezTo>
                  <a:cubicBezTo>
                    <a:pt x="1139985" y="510343"/>
                    <a:pt x="1136804" y="500092"/>
                    <a:pt x="1129703" y="492991"/>
                  </a:cubicBezTo>
                  <a:cubicBezTo>
                    <a:pt x="1122602" y="485890"/>
                    <a:pt x="1112992" y="481850"/>
                    <a:pt x="1104637" y="476279"/>
                  </a:cubicBezTo>
                  <a:cubicBezTo>
                    <a:pt x="1099067" y="467923"/>
                    <a:pt x="1092417" y="460194"/>
                    <a:pt x="1087926" y="451212"/>
                  </a:cubicBezTo>
                  <a:cubicBezTo>
                    <a:pt x="1072868" y="421097"/>
                    <a:pt x="1073612" y="366558"/>
                    <a:pt x="1071215" y="342587"/>
                  </a:cubicBezTo>
                  <a:cubicBezTo>
                    <a:pt x="1074000" y="323090"/>
                    <a:pt x="1075142" y="303287"/>
                    <a:pt x="1079570" y="284097"/>
                  </a:cubicBezTo>
                  <a:cubicBezTo>
                    <a:pt x="1083531" y="266932"/>
                    <a:pt x="1096281" y="233962"/>
                    <a:pt x="1096281" y="233962"/>
                  </a:cubicBezTo>
                  <a:lnTo>
                    <a:pt x="1555831" y="409433"/>
                  </a:lnTo>
                </a:path>
              </a:pathLst>
            </a:custGeom>
            <a:solidFill>
              <a:srgbClr val="804000">
                <a:alpha val="6196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93" name="TextBox 6"/>
            <p:cNvSpPr txBox="1">
              <a:spLocks noChangeArrowheads="1"/>
            </p:cNvSpPr>
            <p:nvPr/>
          </p:nvSpPr>
          <p:spPr bwMode="auto">
            <a:xfrm>
              <a:off x="5562600" y="4724400"/>
              <a:ext cx="10668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r>
                <a:rPr lang="en-US"/>
                <a:t>24%</a:t>
              </a:r>
            </a:p>
          </p:txBody>
        </p:sp>
      </p:grpSp>
      <p:sp>
        <p:nvSpPr>
          <p:cNvPr id="63491" name="TextBox 35"/>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a:solidFill>
                  <a:srgbClr val="FFFF00"/>
                </a:solidFill>
              </a:rPr>
              <a:t>469 Patients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0" y="457200"/>
            <a:ext cx="9144000" cy="1143000"/>
          </a:xfrm>
        </p:spPr>
        <p:txBody>
          <a:bodyPr/>
          <a:lstStyle/>
          <a:p>
            <a:r>
              <a:rPr lang="en-US" dirty="0">
                <a:latin typeface="Arial" charset="0"/>
                <a:ea typeface="ＭＳ Ｐゴシック" charset="0"/>
                <a:cs typeface="ＭＳ Ｐゴシック" charset="0"/>
              </a:rPr>
              <a:t>Outcomes</a:t>
            </a:r>
          </a:p>
        </p:txBody>
      </p:sp>
      <p:graphicFrame>
        <p:nvGraphicFramePr>
          <p:cNvPr id="18" name="Table Placeholder 5"/>
          <p:cNvGraphicFramePr>
            <a:graphicFrameLocks noGrp="1"/>
          </p:cNvGraphicFramePr>
          <p:nvPr>
            <p:ph type="tbl" idx="1"/>
            <p:extLst>
              <p:ext uri="{D42A27DB-BD31-4B8C-83A1-F6EECF244321}">
                <p14:modId xmlns:p14="http://schemas.microsoft.com/office/powerpoint/2010/main" val="67296976"/>
              </p:ext>
            </p:extLst>
          </p:nvPr>
        </p:nvGraphicFramePr>
        <p:xfrm>
          <a:off x="-111125" y="1270000"/>
          <a:ext cx="9575800" cy="5232400"/>
        </p:xfrm>
        <a:graphic>
          <a:graphicData uri="http://schemas.openxmlformats.org/drawingml/2006/chart">
            <c:chart xmlns:c="http://schemas.openxmlformats.org/drawingml/2006/chart" xmlns:r="http://schemas.openxmlformats.org/officeDocument/2006/relationships" r:id="rId3"/>
          </a:graphicData>
        </a:graphic>
      </p:graphicFrame>
      <p:sp>
        <p:nvSpPr>
          <p:cNvPr id="65539" name="TextBox 6"/>
          <p:cNvSpPr txBox="1">
            <a:spLocks noChangeArrowheads="1"/>
          </p:cNvSpPr>
          <p:nvPr/>
        </p:nvSpPr>
        <p:spPr bwMode="auto">
          <a:xfrm>
            <a:off x="914400" y="5969000"/>
            <a:ext cx="2133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r>
              <a:rPr lang="en-US" sz="2400" dirty="0"/>
              <a:t>Ascending</a:t>
            </a:r>
          </a:p>
        </p:txBody>
      </p:sp>
      <p:sp>
        <p:nvSpPr>
          <p:cNvPr id="65540" name="TextBox 7"/>
          <p:cNvSpPr txBox="1">
            <a:spLocks noChangeArrowheads="1"/>
          </p:cNvSpPr>
          <p:nvPr/>
        </p:nvSpPr>
        <p:spPr bwMode="auto">
          <a:xfrm>
            <a:off x="2819400" y="5943600"/>
            <a:ext cx="213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r>
              <a:rPr lang="en-US" sz="2400"/>
              <a:t>Transverse</a:t>
            </a:r>
          </a:p>
        </p:txBody>
      </p:sp>
      <p:sp>
        <p:nvSpPr>
          <p:cNvPr id="65541" name="TextBox 8"/>
          <p:cNvSpPr txBox="1">
            <a:spLocks noChangeArrowheads="1"/>
          </p:cNvSpPr>
          <p:nvPr/>
        </p:nvSpPr>
        <p:spPr bwMode="auto">
          <a:xfrm>
            <a:off x="4648200" y="5943600"/>
            <a:ext cx="213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r>
              <a:rPr lang="en-US" sz="2400"/>
              <a:t>Descending</a:t>
            </a:r>
          </a:p>
        </p:txBody>
      </p:sp>
      <p:sp>
        <p:nvSpPr>
          <p:cNvPr id="65542" name="TextBox 9"/>
          <p:cNvSpPr txBox="1">
            <a:spLocks noChangeArrowheads="1"/>
          </p:cNvSpPr>
          <p:nvPr/>
        </p:nvSpPr>
        <p:spPr bwMode="auto">
          <a:xfrm>
            <a:off x="6553200" y="5943600"/>
            <a:ext cx="213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r>
              <a:rPr lang="en-US" sz="2400"/>
              <a:t>Sigmoid</a:t>
            </a:r>
          </a:p>
        </p:txBody>
      </p:sp>
      <p:grpSp>
        <p:nvGrpSpPr>
          <p:cNvPr id="2" name="Group 22"/>
          <p:cNvGrpSpPr>
            <a:grpSpLocks/>
          </p:cNvGrpSpPr>
          <p:nvPr/>
        </p:nvGrpSpPr>
        <p:grpSpPr bwMode="auto">
          <a:xfrm>
            <a:off x="2438400" y="1524000"/>
            <a:ext cx="1676400" cy="461963"/>
            <a:chOff x="2743200" y="1752600"/>
            <a:chExt cx="1676400" cy="461665"/>
          </a:xfrm>
        </p:grpSpPr>
        <p:sp>
          <p:nvSpPr>
            <p:cNvPr id="65550" name="Rectangle 28"/>
            <p:cNvSpPr>
              <a:spLocks noChangeArrowheads="1"/>
            </p:cNvSpPr>
            <p:nvPr/>
          </p:nvSpPr>
          <p:spPr bwMode="auto">
            <a:xfrm>
              <a:off x="2743200" y="1905000"/>
              <a:ext cx="228600" cy="195149"/>
            </a:xfrm>
            <a:prstGeom prst="rect">
              <a:avLst/>
            </a:prstGeom>
            <a:solidFill>
              <a:srgbClr val="3366FF"/>
            </a:solidFill>
            <a:ln w="9525">
              <a:solidFill>
                <a:schemeClr val="tx1"/>
              </a:solidFill>
              <a:round/>
              <a:headEnd/>
              <a:tailEnd/>
            </a:ln>
          </p:spPr>
          <p:txBody>
            <a:bodyPr/>
            <a:lstStyle/>
            <a:p>
              <a:endParaRPr lang="en-US">
                <a:solidFill>
                  <a:srgbClr val="008000"/>
                </a:solidFill>
              </a:endParaRPr>
            </a:p>
          </p:txBody>
        </p:sp>
        <p:sp>
          <p:nvSpPr>
            <p:cNvPr id="65551" name="TextBox 19"/>
            <p:cNvSpPr txBox="1">
              <a:spLocks noChangeArrowheads="1"/>
            </p:cNvSpPr>
            <p:nvPr/>
          </p:nvSpPr>
          <p:spPr bwMode="auto">
            <a:xfrm>
              <a:off x="3048000" y="1752600"/>
              <a:ext cx="137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r>
                <a:rPr lang="en-US" sz="2400" dirty="0"/>
                <a:t>Abscess</a:t>
              </a:r>
            </a:p>
          </p:txBody>
        </p:sp>
      </p:grpSp>
      <p:grpSp>
        <p:nvGrpSpPr>
          <p:cNvPr id="3" name="Group 26"/>
          <p:cNvGrpSpPr>
            <a:grpSpLocks/>
          </p:cNvGrpSpPr>
          <p:nvPr/>
        </p:nvGrpSpPr>
        <p:grpSpPr bwMode="auto">
          <a:xfrm>
            <a:off x="4343400" y="1524000"/>
            <a:ext cx="1219200" cy="461963"/>
            <a:chOff x="4648200" y="1752600"/>
            <a:chExt cx="1219200" cy="461665"/>
          </a:xfrm>
        </p:grpSpPr>
        <p:sp>
          <p:nvSpPr>
            <p:cNvPr id="65548" name="Rectangle 28"/>
            <p:cNvSpPr>
              <a:spLocks noChangeArrowheads="1"/>
            </p:cNvSpPr>
            <p:nvPr/>
          </p:nvSpPr>
          <p:spPr bwMode="auto">
            <a:xfrm>
              <a:off x="4648200" y="1905000"/>
              <a:ext cx="228600" cy="195149"/>
            </a:xfrm>
            <a:prstGeom prst="rect">
              <a:avLst/>
            </a:prstGeom>
            <a:solidFill>
              <a:srgbClr val="00B000"/>
            </a:solidFill>
            <a:ln w="9525">
              <a:solidFill>
                <a:schemeClr val="tx1"/>
              </a:solidFill>
              <a:round/>
              <a:headEnd/>
              <a:tailEnd/>
            </a:ln>
          </p:spPr>
          <p:txBody>
            <a:bodyPr/>
            <a:lstStyle/>
            <a:p>
              <a:endParaRPr lang="en-US">
                <a:solidFill>
                  <a:srgbClr val="008000"/>
                </a:solidFill>
              </a:endParaRPr>
            </a:p>
          </p:txBody>
        </p:sp>
        <p:sp>
          <p:nvSpPr>
            <p:cNvPr id="65549" name="TextBox 20"/>
            <p:cNvSpPr txBox="1">
              <a:spLocks noChangeArrowheads="1"/>
            </p:cNvSpPr>
            <p:nvPr/>
          </p:nvSpPr>
          <p:spPr bwMode="auto">
            <a:xfrm>
              <a:off x="4953000" y="1752600"/>
              <a:ext cx="91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r>
                <a:rPr lang="en-US" sz="2400" dirty="0"/>
                <a:t>Leak</a:t>
              </a:r>
            </a:p>
          </p:txBody>
        </p:sp>
      </p:grpSp>
      <p:grpSp>
        <p:nvGrpSpPr>
          <p:cNvPr id="4" name="Group 25"/>
          <p:cNvGrpSpPr>
            <a:grpSpLocks/>
          </p:cNvGrpSpPr>
          <p:nvPr/>
        </p:nvGrpSpPr>
        <p:grpSpPr bwMode="auto">
          <a:xfrm>
            <a:off x="5715000" y="1524000"/>
            <a:ext cx="1600200" cy="461963"/>
            <a:chOff x="6019800" y="1752600"/>
            <a:chExt cx="1600200" cy="461665"/>
          </a:xfrm>
        </p:grpSpPr>
        <p:sp>
          <p:nvSpPr>
            <p:cNvPr id="65546" name="Rectangle 28"/>
            <p:cNvSpPr>
              <a:spLocks noChangeArrowheads="1"/>
            </p:cNvSpPr>
            <p:nvPr/>
          </p:nvSpPr>
          <p:spPr bwMode="auto">
            <a:xfrm>
              <a:off x="6019800" y="1905000"/>
              <a:ext cx="228600" cy="195149"/>
            </a:xfrm>
            <a:prstGeom prst="rect">
              <a:avLst/>
            </a:prstGeom>
            <a:solidFill>
              <a:srgbClr val="B3B3B3"/>
            </a:solidFill>
            <a:ln w="9525">
              <a:solidFill>
                <a:schemeClr val="tx1"/>
              </a:solidFill>
              <a:round/>
              <a:headEnd/>
              <a:tailEnd/>
            </a:ln>
          </p:spPr>
          <p:txBody>
            <a:bodyPr/>
            <a:lstStyle/>
            <a:p>
              <a:r>
                <a:rPr lang="en-US">
                  <a:solidFill>
                    <a:srgbClr val="008000"/>
                  </a:solidFill>
                </a:rPr>
                <a:t> </a:t>
              </a:r>
            </a:p>
          </p:txBody>
        </p:sp>
        <p:sp>
          <p:nvSpPr>
            <p:cNvPr id="65547" name="TextBox 21"/>
            <p:cNvSpPr txBox="1">
              <a:spLocks noChangeArrowheads="1"/>
            </p:cNvSpPr>
            <p:nvPr/>
          </p:nvSpPr>
          <p:spPr bwMode="auto">
            <a:xfrm>
              <a:off x="6248400" y="1752600"/>
              <a:ext cx="137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r>
                <a:rPr lang="en-US" sz="2400"/>
                <a:t>Mortality</a:t>
              </a:r>
            </a:p>
          </p:txBody>
        </p:sp>
      </p:gr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graphicEl>
                                              <a:chart seriesIdx="0" categoryIdx="-4" bldStep="series"/>
                                            </p:graphicEl>
                                          </p:spTgt>
                                        </p:tgtEl>
                                        <p:attrNameLst>
                                          <p:attrName>style.visibility</p:attrName>
                                        </p:attrNameLst>
                                      </p:cBhvr>
                                      <p:to>
                                        <p:strVal val="visible"/>
                                      </p:to>
                                    </p:set>
                                    <p:animEffect transition="in" filter="wipe(down)">
                                      <p:cBhvr>
                                        <p:cTn id="7" dur="500"/>
                                        <p:tgtEl>
                                          <p:spTgt spid="18">
                                            <p:graphicEl>
                                              <a:chart seriesIdx="0" categoryIdx="-4" bldStep="series"/>
                                            </p:graphic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8">
                                            <p:graphicEl>
                                              <a:chart seriesIdx="1" categoryIdx="-4" bldStep="series"/>
                                            </p:graphicEl>
                                          </p:spTgt>
                                        </p:tgtEl>
                                        <p:attrNameLst>
                                          <p:attrName>style.visibility</p:attrName>
                                        </p:attrNameLst>
                                      </p:cBhvr>
                                      <p:to>
                                        <p:strVal val="visible"/>
                                      </p:to>
                                    </p:set>
                                    <p:animEffect transition="in" filter="wipe(down)">
                                      <p:cBhvr>
                                        <p:cTn id="15" dur="500"/>
                                        <p:tgtEl>
                                          <p:spTgt spid="18">
                                            <p:graphicEl>
                                              <a:chart seriesIdx="1" categoryIdx="-4" bldStep="series"/>
                                            </p:graphic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8">
                                            <p:graphicEl>
                                              <a:chart seriesIdx="2" categoryIdx="-4" bldStep="series"/>
                                            </p:graphicEl>
                                          </p:spTgt>
                                        </p:tgtEl>
                                        <p:attrNameLst>
                                          <p:attrName>style.visibility</p:attrName>
                                        </p:attrNameLst>
                                      </p:cBhvr>
                                      <p:to>
                                        <p:strVal val="visible"/>
                                      </p:to>
                                    </p:set>
                                    <p:animEffect transition="in" filter="wipe(down)">
                                      <p:cBhvr>
                                        <p:cTn id="23" dur="500"/>
                                        <p:tgtEl>
                                          <p:spTgt spid="18">
                                            <p:graphicEl>
                                              <a:chart seriesIdx="2" categoryIdx="-4" bldStep="series"/>
                                            </p:graphic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uiExpand="1">
        <p:bldSub>
          <a:bldChart bld="series"/>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0" y="457200"/>
            <a:ext cx="9144000" cy="1143000"/>
          </a:xfrm>
        </p:spPr>
        <p:txBody>
          <a:bodyPr/>
          <a:lstStyle/>
          <a:p>
            <a:r>
              <a:rPr lang="en-US">
                <a:latin typeface="Arial" charset="0"/>
                <a:ea typeface="ＭＳ Ｐゴシック" charset="0"/>
                <a:cs typeface="ＭＳ Ｐゴシック" charset="0"/>
              </a:rPr>
              <a:t>Colon-Related Morbidity</a:t>
            </a:r>
          </a:p>
        </p:txBody>
      </p:sp>
      <p:graphicFrame>
        <p:nvGraphicFramePr>
          <p:cNvPr id="39957" name="Group 21"/>
          <p:cNvGraphicFramePr>
            <a:graphicFrameLocks noGrp="1"/>
          </p:cNvGraphicFramePr>
          <p:nvPr>
            <p:ph type="tbl" idx="1"/>
          </p:nvPr>
        </p:nvGraphicFramePr>
        <p:xfrm>
          <a:off x="0" y="2439988"/>
          <a:ext cx="9144000" cy="4341813"/>
        </p:xfrm>
        <a:graphic>
          <a:graphicData uri="http://schemas.openxmlformats.org/drawingml/2006/table">
            <a:tbl>
              <a:tblPr/>
              <a:tblGrid>
                <a:gridCol w="2743200"/>
                <a:gridCol w="2743200"/>
                <a:gridCol w="3657600"/>
              </a:tblGrid>
              <a:tr h="8016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2" marB="45722"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rgbClr val="333333"/>
                        </a:solidFill>
                        <a:effectLst/>
                        <a:latin typeface="Arial" charset="0"/>
                        <a:ea typeface="ＭＳ Ｐゴシック" charset="0"/>
                        <a:cs typeface="ＭＳ Ｐゴシック" charset="0"/>
                      </a:endParaRPr>
                    </a:p>
                  </a:txBody>
                  <a:tcPr marT="45722" marB="45722"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2" marB="45722" anchor="ctr" horzOverflow="overflow">
                    <a:lnL>
                      <a:noFill/>
                    </a:lnL>
                    <a:lnR>
                      <a:noFill/>
                    </a:lnR>
                    <a:lnT>
                      <a:noFill/>
                    </a:lnT>
                    <a:lnB>
                      <a:noFill/>
                    </a:lnB>
                    <a:lnTlToBr>
                      <a:noFill/>
                    </a:lnTlToBr>
                    <a:lnBlToTr>
                      <a:noFill/>
                    </a:lnBlToTr>
                    <a:noFill/>
                  </a:tcPr>
                </a:tc>
              </a:tr>
              <a:tr h="885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cs typeface="ＭＳ Ｐゴシック" charset="0"/>
                        </a:rPr>
                        <a:t>Ascending</a:t>
                      </a:r>
                    </a:p>
                  </a:txBody>
                  <a:tcPr marT="45722" marB="45722"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rgbClr val="333333"/>
                        </a:solidFill>
                        <a:effectLst/>
                        <a:latin typeface="Arial" charset="0"/>
                        <a:ea typeface="ＭＳ Ｐゴシック" charset="0"/>
                        <a:cs typeface="ＭＳ Ｐゴシック" charset="0"/>
                      </a:endParaRPr>
                    </a:p>
                  </a:txBody>
                  <a:tcPr marT="45722" marB="45722"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2" marB="45722" anchor="ctr" horzOverflow="overflow">
                    <a:lnL>
                      <a:noFill/>
                    </a:lnL>
                    <a:lnR>
                      <a:noFill/>
                    </a:lnR>
                    <a:lnT>
                      <a:noFill/>
                    </a:lnT>
                    <a:lnB>
                      <a:noFill/>
                    </a:lnB>
                    <a:lnTlToBr>
                      <a:noFill/>
                    </a:lnTlToBr>
                    <a:lnBlToTr>
                      <a:noFill/>
                    </a:lnBlToTr>
                    <a:noFill/>
                  </a:tcPr>
                </a:tc>
              </a:tr>
              <a:tr h="885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cs typeface="ＭＳ Ｐゴシック" charset="0"/>
                        </a:rPr>
                        <a:t>Transverse</a:t>
                      </a:r>
                    </a:p>
                  </a:txBody>
                  <a:tcPr marT="45722" marB="45722"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333333"/>
                        </a:solidFill>
                        <a:effectLst/>
                        <a:latin typeface="Arial" charset="0"/>
                        <a:ea typeface="ＭＳ Ｐゴシック" charset="0"/>
                        <a:cs typeface="ＭＳ Ｐゴシック" charset="0"/>
                      </a:endParaRPr>
                    </a:p>
                  </a:txBody>
                  <a:tcPr marT="45722" marB="45722"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2" marB="45722" anchor="ctr" horzOverflow="overflow">
                    <a:lnL>
                      <a:noFill/>
                    </a:lnL>
                    <a:lnR>
                      <a:noFill/>
                    </a:lnR>
                    <a:lnT>
                      <a:noFill/>
                    </a:lnT>
                    <a:lnB>
                      <a:noFill/>
                    </a:lnB>
                    <a:lnTlToBr>
                      <a:noFill/>
                    </a:lnTlToBr>
                    <a:lnBlToTr>
                      <a:noFill/>
                    </a:lnBlToTr>
                    <a:noFill/>
                  </a:tcPr>
                </a:tc>
              </a:tr>
              <a:tr h="885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cs typeface="ＭＳ Ｐゴシック" charset="0"/>
                        </a:rPr>
                        <a:t>Descending</a:t>
                      </a:r>
                    </a:p>
                  </a:txBody>
                  <a:tcPr marT="45722" marB="45722"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333333"/>
                        </a:solidFill>
                        <a:effectLst/>
                        <a:latin typeface="Arial" charset="0"/>
                        <a:ea typeface="ＭＳ Ｐゴシック" charset="0"/>
                        <a:cs typeface="ＭＳ Ｐゴシック" charset="0"/>
                      </a:endParaRPr>
                    </a:p>
                  </a:txBody>
                  <a:tcPr marT="45722" marB="45722"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2" marB="45722" anchor="ctr" horzOverflow="overflow">
                    <a:lnL>
                      <a:noFill/>
                    </a:lnL>
                    <a:lnR>
                      <a:noFill/>
                    </a:lnR>
                    <a:lnT>
                      <a:noFill/>
                    </a:lnT>
                    <a:lnB>
                      <a:noFill/>
                    </a:lnB>
                    <a:lnTlToBr>
                      <a:noFill/>
                    </a:lnTlToBr>
                    <a:lnBlToTr>
                      <a:noFill/>
                    </a:lnBlToTr>
                    <a:noFill/>
                  </a:tcPr>
                </a:tc>
              </a:tr>
              <a:tr h="882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cs typeface="ＭＳ Ｐゴシック" charset="0"/>
                        </a:rPr>
                        <a:t>Sigmoid</a:t>
                      </a:r>
                    </a:p>
                  </a:txBody>
                  <a:tcPr marT="45722" marB="45722"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333333"/>
                        </a:solidFill>
                        <a:effectLst/>
                        <a:latin typeface="Arial" charset="0"/>
                        <a:ea typeface="ＭＳ Ｐゴシック" charset="0"/>
                        <a:cs typeface="ＭＳ Ｐゴシック" charset="0"/>
                      </a:endParaRPr>
                    </a:p>
                  </a:txBody>
                  <a:tcPr marT="45722" marB="45722"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2" marB="45722" anchor="ctr" horzOverflow="overflow">
                    <a:lnL>
                      <a:noFill/>
                    </a:lnL>
                    <a:lnR>
                      <a:noFill/>
                    </a:lnR>
                    <a:lnT>
                      <a:noFill/>
                    </a:lnT>
                    <a:lnB>
                      <a:noFill/>
                    </a:lnB>
                    <a:lnTlToBr>
                      <a:noFill/>
                    </a:lnTlToBr>
                    <a:lnBlToTr>
                      <a:noFill/>
                    </a:lnBlToTr>
                    <a:noFill/>
                  </a:tcPr>
                </a:tc>
              </a:tr>
            </a:tbl>
          </a:graphicData>
        </a:graphic>
      </p:graphicFrame>
      <p:sp>
        <p:nvSpPr>
          <p:cNvPr id="67602" name="TextBox 1"/>
          <p:cNvSpPr txBox="1">
            <a:spLocks noChangeArrowheads="1"/>
          </p:cNvSpPr>
          <p:nvPr/>
        </p:nvSpPr>
        <p:spPr bwMode="auto">
          <a:xfrm>
            <a:off x="2743200" y="1752600"/>
            <a:ext cx="640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r>
              <a:rPr lang="en-US"/>
              <a:t>Adjusted Odds Ratios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0" y="457200"/>
            <a:ext cx="9144000" cy="1143000"/>
          </a:xfrm>
        </p:spPr>
        <p:txBody>
          <a:bodyPr/>
          <a:lstStyle/>
          <a:p>
            <a:r>
              <a:rPr lang="en-US">
                <a:latin typeface="Arial" charset="0"/>
                <a:ea typeface="ＭＳ Ｐゴシック" charset="0"/>
                <a:cs typeface="ＭＳ Ｐゴシック" charset="0"/>
              </a:rPr>
              <a:t>Colon-Related Morbidity</a:t>
            </a:r>
          </a:p>
        </p:txBody>
      </p:sp>
      <p:graphicFrame>
        <p:nvGraphicFramePr>
          <p:cNvPr id="39957" name="Group 21"/>
          <p:cNvGraphicFramePr>
            <a:graphicFrameLocks noGrp="1"/>
          </p:cNvGraphicFramePr>
          <p:nvPr>
            <p:ph type="tbl" idx="1"/>
          </p:nvPr>
        </p:nvGraphicFramePr>
        <p:xfrm>
          <a:off x="0" y="2439988"/>
          <a:ext cx="9144000" cy="4341813"/>
        </p:xfrm>
        <a:graphic>
          <a:graphicData uri="http://schemas.openxmlformats.org/drawingml/2006/table">
            <a:tbl>
              <a:tblPr/>
              <a:tblGrid>
                <a:gridCol w="2743200"/>
                <a:gridCol w="2743200"/>
                <a:gridCol w="3657600"/>
              </a:tblGrid>
              <a:tr h="8016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T="45722" marB="45722"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128"/>
                          <a:cs typeface="ＭＳ Ｐゴシック" charset="-128"/>
                        </a:rPr>
                        <a:t>Abscess</a:t>
                      </a:r>
                    </a:p>
                  </a:txBody>
                  <a:tcPr marT="45722" marB="45722"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T="45722" marB="45722" anchor="ctr" horzOverflow="overflow">
                    <a:lnL>
                      <a:noFill/>
                    </a:lnL>
                    <a:lnR>
                      <a:noFill/>
                    </a:lnR>
                    <a:lnT>
                      <a:noFill/>
                    </a:lnT>
                    <a:lnB>
                      <a:noFill/>
                    </a:lnB>
                    <a:lnTlToBr>
                      <a:noFill/>
                    </a:lnTlToBr>
                    <a:lnBlToTr>
                      <a:noFill/>
                    </a:lnBlToTr>
                    <a:noFill/>
                  </a:tcPr>
                </a:tc>
              </a:tr>
              <a:tr h="885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128"/>
                          <a:cs typeface="ＭＳ Ｐゴシック" charset="-128"/>
                        </a:rPr>
                        <a:t>Ascending</a:t>
                      </a:r>
                    </a:p>
                  </a:txBody>
                  <a:tcPr marT="45722" marB="45722"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128"/>
                          <a:cs typeface="ＭＳ Ｐゴシック" charset="-128"/>
                        </a:rPr>
                        <a:t>1.2 (0.6 – 2.2)</a:t>
                      </a:r>
                    </a:p>
                  </a:txBody>
                  <a:tcPr marT="45722" marB="45722"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T="45722" marB="45722" anchor="ctr" horzOverflow="overflow">
                    <a:lnL>
                      <a:noFill/>
                    </a:lnL>
                    <a:lnR>
                      <a:noFill/>
                    </a:lnR>
                    <a:lnT>
                      <a:noFill/>
                    </a:lnT>
                    <a:lnB>
                      <a:noFill/>
                    </a:lnB>
                    <a:lnTlToBr>
                      <a:noFill/>
                    </a:lnTlToBr>
                    <a:lnBlToTr>
                      <a:noFill/>
                    </a:lnBlToTr>
                    <a:noFill/>
                  </a:tcPr>
                </a:tc>
              </a:tr>
              <a:tr h="885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128"/>
                          <a:cs typeface="ＭＳ Ｐゴシック" charset="-128"/>
                        </a:rPr>
                        <a:t>Transverse</a:t>
                      </a:r>
                    </a:p>
                  </a:txBody>
                  <a:tcPr marT="45722" marB="45722"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128"/>
                          <a:cs typeface="ＭＳ Ｐゴシック" charset="-128"/>
                        </a:rPr>
                        <a:t>0.8 (0.5 – 1.5)</a:t>
                      </a:r>
                    </a:p>
                  </a:txBody>
                  <a:tcPr marT="45722" marB="45722"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T="45722" marB="45722" anchor="ctr" horzOverflow="overflow">
                    <a:lnL>
                      <a:noFill/>
                    </a:lnL>
                    <a:lnR>
                      <a:noFill/>
                    </a:lnR>
                    <a:lnT>
                      <a:noFill/>
                    </a:lnT>
                    <a:lnB>
                      <a:noFill/>
                    </a:lnB>
                    <a:lnTlToBr>
                      <a:noFill/>
                    </a:lnTlToBr>
                    <a:lnBlToTr>
                      <a:noFill/>
                    </a:lnBlToTr>
                    <a:noFill/>
                  </a:tcPr>
                </a:tc>
              </a:tr>
              <a:tr h="885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128"/>
                          <a:cs typeface="ＭＳ Ｐゴシック" charset="-128"/>
                        </a:rPr>
                        <a:t>Descending</a:t>
                      </a:r>
                    </a:p>
                  </a:txBody>
                  <a:tcPr marT="45722" marB="45722"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128"/>
                          <a:cs typeface="ＭＳ Ｐゴシック" charset="-128"/>
                        </a:rPr>
                        <a:t>1.5 (0.8 – 2.9)</a:t>
                      </a:r>
                    </a:p>
                  </a:txBody>
                  <a:tcPr marT="45722" marB="45722"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T="45722" marB="45722" anchor="ctr" horzOverflow="overflow">
                    <a:lnL>
                      <a:noFill/>
                    </a:lnL>
                    <a:lnR>
                      <a:noFill/>
                    </a:lnR>
                    <a:lnT>
                      <a:noFill/>
                    </a:lnT>
                    <a:lnB>
                      <a:noFill/>
                    </a:lnB>
                    <a:lnTlToBr>
                      <a:noFill/>
                    </a:lnTlToBr>
                    <a:lnBlToTr>
                      <a:noFill/>
                    </a:lnBlToTr>
                    <a:noFill/>
                  </a:tcPr>
                </a:tc>
              </a:tr>
              <a:tr h="882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128"/>
                          <a:cs typeface="ＭＳ Ｐゴシック" charset="-128"/>
                        </a:rPr>
                        <a:t>Sigmoid</a:t>
                      </a:r>
                    </a:p>
                  </a:txBody>
                  <a:tcPr marT="45722" marB="45722"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128"/>
                          <a:cs typeface="ＭＳ Ｐゴシック" charset="-128"/>
                        </a:rPr>
                        <a:t>0.5 (0.2 – 1.4)</a:t>
                      </a:r>
                    </a:p>
                  </a:txBody>
                  <a:tcPr marT="45722" marB="45722"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T="45722" marB="45722" anchor="ctr" horzOverflow="overflow">
                    <a:lnL>
                      <a:noFill/>
                    </a:lnL>
                    <a:lnR>
                      <a:noFill/>
                    </a:lnR>
                    <a:lnT>
                      <a:noFill/>
                    </a:lnT>
                    <a:lnB>
                      <a:noFill/>
                    </a:lnB>
                    <a:lnTlToBr>
                      <a:noFill/>
                    </a:lnTlToBr>
                    <a:lnBlToTr>
                      <a:noFill/>
                    </a:lnBlToTr>
                    <a:noFill/>
                  </a:tcPr>
                </a:tc>
              </a:tr>
            </a:tbl>
          </a:graphicData>
        </a:graphic>
      </p:graphicFrame>
      <p:sp>
        <p:nvSpPr>
          <p:cNvPr id="69650" name="TextBox 1"/>
          <p:cNvSpPr txBox="1">
            <a:spLocks noChangeArrowheads="1"/>
          </p:cNvSpPr>
          <p:nvPr/>
        </p:nvSpPr>
        <p:spPr bwMode="auto">
          <a:xfrm>
            <a:off x="2743200" y="1752600"/>
            <a:ext cx="640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r>
              <a:rPr lang="en-US"/>
              <a:t>Adjusted Odds Ratios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0" y="457200"/>
            <a:ext cx="9144000" cy="1143000"/>
          </a:xfrm>
        </p:spPr>
        <p:txBody>
          <a:bodyPr/>
          <a:lstStyle/>
          <a:p>
            <a:r>
              <a:rPr lang="en-US">
                <a:latin typeface="Arial" charset="0"/>
                <a:ea typeface="ＭＳ Ｐゴシック" charset="0"/>
                <a:cs typeface="ＭＳ Ｐゴシック" charset="0"/>
              </a:rPr>
              <a:t>Colon-Related Morbidity</a:t>
            </a:r>
          </a:p>
        </p:txBody>
      </p:sp>
      <p:graphicFrame>
        <p:nvGraphicFramePr>
          <p:cNvPr id="39957" name="Group 21"/>
          <p:cNvGraphicFramePr>
            <a:graphicFrameLocks noGrp="1"/>
          </p:cNvGraphicFramePr>
          <p:nvPr>
            <p:ph type="tbl" idx="1"/>
          </p:nvPr>
        </p:nvGraphicFramePr>
        <p:xfrm>
          <a:off x="0" y="2439988"/>
          <a:ext cx="9144000" cy="4341813"/>
        </p:xfrm>
        <a:graphic>
          <a:graphicData uri="http://schemas.openxmlformats.org/drawingml/2006/table">
            <a:tbl>
              <a:tblPr/>
              <a:tblGrid>
                <a:gridCol w="2743200"/>
                <a:gridCol w="2743200"/>
                <a:gridCol w="3657600"/>
              </a:tblGrid>
              <a:tr h="8016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T="45722" marB="45722"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333333"/>
                          </a:solidFill>
                          <a:effectLst/>
                          <a:latin typeface="Arial" charset="0"/>
                          <a:ea typeface="ＭＳ Ｐゴシック" charset="-128"/>
                          <a:cs typeface="ＭＳ Ｐゴシック" charset="-128"/>
                        </a:rPr>
                        <a:t>Abscess</a:t>
                      </a:r>
                    </a:p>
                  </a:txBody>
                  <a:tcPr marT="45722" marB="45722"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128"/>
                          <a:cs typeface="ＭＳ Ｐゴシック" charset="-128"/>
                        </a:rPr>
                        <a:t>Suture Line Failure</a:t>
                      </a:r>
                    </a:p>
                  </a:txBody>
                  <a:tcPr marT="45722" marB="45722" anchor="ctr" horzOverflow="overflow">
                    <a:lnL>
                      <a:noFill/>
                    </a:lnL>
                    <a:lnR>
                      <a:noFill/>
                    </a:lnR>
                    <a:lnT>
                      <a:noFill/>
                    </a:lnT>
                    <a:lnB>
                      <a:noFill/>
                    </a:lnB>
                    <a:lnTlToBr>
                      <a:noFill/>
                    </a:lnTlToBr>
                    <a:lnBlToTr>
                      <a:noFill/>
                    </a:lnBlToTr>
                    <a:noFill/>
                  </a:tcPr>
                </a:tc>
              </a:tr>
              <a:tr h="885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128"/>
                          <a:cs typeface="ＭＳ Ｐゴシック" charset="-128"/>
                        </a:rPr>
                        <a:t>Ascending</a:t>
                      </a:r>
                    </a:p>
                  </a:txBody>
                  <a:tcPr marT="45722" marB="45722"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333333"/>
                          </a:solidFill>
                          <a:effectLst/>
                          <a:latin typeface="Arial" charset="0"/>
                          <a:ea typeface="ＭＳ Ｐゴシック" charset="-128"/>
                          <a:cs typeface="ＭＳ Ｐゴシック" charset="-128"/>
                        </a:rPr>
                        <a:t>1.2 (0.6 – 2.2)</a:t>
                      </a:r>
                    </a:p>
                  </a:txBody>
                  <a:tcPr marT="45722" marB="45722"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128"/>
                          <a:cs typeface="ＭＳ Ｐゴシック" charset="-128"/>
                        </a:rPr>
                        <a:t>1.0 (0.3 – 3.7)</a:t>
                      </a:r>
                    </a:p>
                  </a:txBody>
                  <a:tcPr marT="45722" marB="45722" anchor="ctr" horzOverflow="overflow">
                    <a:lnL>
                      <a:noFill/>
                    </a:lnL>
                    <a:lnR>
                      <a:noFill/>
                    </a:lnR>
                    <a:lnT>
                      <a:noFill/>
                    </a:lnT>
                    <a:lnB>
                      <a:noFill/>
                    </a:lnB>
                    <a:lnTlToBr>
                      <a:noFill/>
                    </a:lnTlToBr>
                    <a:lnBlToTr>
                      <a:noFill/>
                    </a:lnBlToTr>
                    <a:noFill/>
                  </a:tcPr>
                </a:tc>
              </a:tr>
              <a:tr h="885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128"/>
                          <a:cs typeface="ＭＳ Ｐゴシック" charset="-128"/>
                        </a:rPr>
                        <a:t>Transverse</a:t>
                      </a:r>
                    </a:p>
                  </a:txBody>
                  <a:tcPr marT="45722" marB="45722"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333333"/>
                          </a:solidFill>
                          <a:effectLst/>
                          <a:latin typeface="Arial" charset="0"/>
                          <a:ea typeface="ＭＳ Ｐゴシック" charset="-128"/>
                          <a:cs typeface="ＭＳ Ｐゴシック" charset="-128"/>
                        </a:rPr>
                        <a:t>0.8 (0.5 – 1.5)</a:t>
                      </a:r>
                    </a:p>
                  </a:txBody>
                  <a:tcPr marT="45722" marB="45722"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128"/>
                          <a:cs typeface="ＭＳ Ｐゴシック" charset="-128"/>
                        </a:rPr>
                        <a:t>0.2 (0.1 – 1.3)</a:t>
                      </a:r>
                    </a:p>
                  </a:txBody>
                  <a:tcPr marT="45722" marB="45722" anchor="ctr" horzOverflow="overflow">
                    <a:lnL>
                      <a:noFill/>
                    </a:lnL>
                    <a:lnR>
                      <a:noFill/>
                    </a:lnR>
                    <a:lnT>
                      <a:noFill/>
                    </a:lnT>
                    <a:lnB>
                      <a:noFill/>
                    </a:lnB>
                    <a:lnTlToBr>
                      <a:noFill/>
                    </a:lnTlToBr>
                    <a:lnBlToTr>
                      <a:noFill/>
                    </a:lnBlToTr>
                    <a:noFill/>
                  </a:tcPr>
                </a:tc>
              </a:tr>
              <a:tr h="885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128"/>
                          <a:cs typeface="ＭＳ Ｐゴシック" charset="-128"/>
                        </a:rPr>
                        <a:t>Descending</a:t>
                      </a:r>
                    </a:p>
                  </a:txBody>
                  <a:tcPr marT="45722" marB="45722"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333333"/>
                          </a:solidFill>
                          <a:effectLst/>
                          <a:latin typeface="Arial" charset="0"/>
                          <a:ea typeface="ＭＳ Ｐゴシック" charset="-128"/>
                          <a:cs typeface="ＭＳ Ｐゴシック" charset="-128"/>
                        </a:rPr>
                        <a:t>1.5 (0.8 – 2.9)</a:t>
                      </a:r>
                    </a:p>
                  </a:txBody>
                  <a:tcPr marT="45722" marB="45722"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128"/>
                          <a:cs typeface="ＭＳ Ｐゴシック" charset="-128"/>
                        </a:rPr>
                        <a:t>3.4 (0.9 – 12.4)</a:t>
                      </a:r>
                    </a:p>
                  </a:txBody>
                  <a:tcPr marT="45722" marB="45722" anchor="ctr" horzOverflow="overflow">
                    <a:lnL>
                      <a:noFill/>
                    </a:lnL>
                    <a:lnR>
                      <a:noFill/>
                    </a:lnR>
                    <a:lnT>
                      <a:noFill/>
                    </a:lnT>
                    <a:lnB>
                      <a:noFill/>
                    </a:lnB>
                    <a:lnTlToBr>
                      <a:noFill/>
                    </a:lnTlToBr>
                    <a:lnBlToTr>
                      <a:noFill/>
                    </a:lnBlToTr>
                    <a:noFill/>
                  </a:tcPr>
                </a:tc>
              </a:tr>
              <a:tr h="882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128"/>
                          <a:cs typeface="ＭＳ Ｐゴシック" charset="-128"/>
                        </a:rPr>
                        <a:t>Sigmoid</a:t>
                      </a:r>
                    </a:p>
                  </a:txBody>
                  <a:tcPr marT="45722" marB="45722"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333333"/>
                          </a:solidFill>
                          <a:effectLst/>
                          <a:latin typeface="Arial" charset="0"/>
                          <a:ea typeface="ＭＳ Ｐゴシック" charset="-128"/>
                          <a:cs typeface="ＭＳ Ｐゴシック" charset="-128"/>
                        </a:rPr>
                        <a:t>0.5 (0.2 – 1.4)</a:t>
                      </a:r>
                    </a:p>
                  </a:txBody>
                  <a:tcPr marT="45722" marB="45722"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128"/>
                          <a:cs typeface="ＭＳ Ｐゴシック" charset="-128"/>
                        </a:rPr>
                        <a:t>1.4 (0.3 – 7.4)</a:t>
                      </a:r>
                    </a:p>
                  </a:txBody>
                  <a:tcPr marT="45722" marB="45722" anchor="ctr" horzOverflow="overflow">
                    <a:lnL>
                      <a:noFill/>
                    </a:lnL>
                    <a:lnR>
                      <a:noFill/>
                    </a:lnR>
                    <a:lnT>
                      <a:noFill/>
                    </a:lnT>
                    <a:lnB>
                      <a:noFill/>
                    </a:lnB>
                    <a:lnTlToBr>
                      <a:noFill/>
                    </a:lnTlToBr>
                    <a:lnBlToTr>
                      <a:noFill/>
                    </a:lnBlToTr>
                    <a:noFill/>
                  </a:tcPr>
                </a:tc>
              </a:tr>
            </a:tbl>
          </a:graphicData>
        </a:graphic>
      </p:graphicFrame>
      <p:sp>
        <p:nvSpPr>
          <p:cNvPr id="71698" name="TextBox 1"/>
          <p:cNvSpPr txBox="1">
            <a:spLocks noChangeArrowheads="1"/>
          </p:cNvSpPr>
          <p:nvPr/>
        </p:nvSpPr>
        <p:spPr bwMode="auto">
          <a:xfrm>
            <a:off x="2743200" y="1752600"/>
            <a:ext cx="640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r>
              <a:rPr lang="en-US"/>
              <a:t>Adjusted Odds Ratios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0" y="457200"/>
            <a:ext cx="9144000" cy="1143000"/>
          </a:xfrm>
        </p:spPr>
        <p:txBody>
          <a:bodyPr/>
          <a:lstStyle/>
          <a:p>
            <a:r>
              <a:rPr lang="en-US">
                <a:latin typeface="Arial" charset="0"/>
                <a:ea typeface="ＭＳ Ｐゴシック" charset="0"/>
                <a:cs typeface="ＭＳ Ｐゴシック" charset="0"/>
              </a:rPr>
              <a:t>Colon-Related Mortality</a:t>
            </a:r>
          </a:p>
        </p:txBody>
      </p:sp>
      <p:graphicFrame>
        <p:nvGraphicFramePr>
          <p:cNvPr id="39957" name="Group 21"/>
          <p:cNvGraphicFramePr>
            <a:graphicFrameLocks noGrp="1"/>
          </p:cNvGraphicFramePr>
          <p:nvPr>
            <p:ph type="tbl" idx="1"/>
          </p:nvPr>
        </p:nvGraphicFramePr>
        <p:xfrm>
          <a:off x="0" y="2441575"/>
          <a:ext cx="9144000" cy="4340226"/>
        </p:xfrm>
        <a:graphic>
          <a:graphicData uri="http://schemas.openxmlformats.org/drawingml/2006/table">
            <a:tbl>
              <a:tblPr/>
              <a:tblGrid>
                <a:gridCol w="3124200"/>
                <a:gridCol w="3241675"/>
                <a:gridCol w="2778125"/>
              </a:tblGrid>
              <a:tr h="8016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T="45715" marB="4571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128"/>
                          <a:cs typeface="ＭＳ Ｐゴシック" charset="-128"/>
                        </a:rPr>
                        <a:t>Adjusted OR</a:t>
                      </a:r>
                    </a:p>
                  </a:txBody>
                  <a:tcPr marT="45722" marB="45722" anchor="ct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T="45715" marB="45715" anchor="ctr" horzOverflow="overflow">
                    <a:lnL>
                      <a:noFill/>
                    </a:lnL>
                    <a:lnR>
                      <a:noFill/>
                    </a:lnR>
                    <a:lnT>
                      <a:noFill/>
                    </a:lnT>
                    <a:lnB>
                      <a:noFill/>
                    </a:lnB>
                    <a:lnTlToBr>
                      <a:noFill/>
                    </a:lnTlToBr>
                    <a:lnBlToTr>
                      <a:noFill/>
                    </a:lnBlToTr>
                    <a:noFill/>
                  </a:tcPr>
                </a:tc>
              </a:tr>
              <a:tr h="885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128"/>
                          <a:cs typeface="ＭＳ Ｐゴシック" charset="-128"/>
                        </a:rPr>
                        <a:t>Ascending</a:t>
                      </a:r>
                    </a:p>
                  </a:txBody>
                  <a:tcPr marT="45715" marB="45715"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128"/>
                          <a:cs typeface="ＭＳ Ｐゴシック" charset="-128"/>
                        </a:rPr>
                        <a:t>0.6 (0.1 – 5.9)</a:t>
                      </a:r>
                    </a:p>
                  </a:txBody>
                  <a:tcPr marT="45722" marB="45722" anchor="ct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T="45715" marB="45715" anchor="ctr" horzOverflow="overflow">
                    <a:lnL>
                      <a:noFill/>
                    </a:lnL>
                    <a:lnR>
                      <a:noFill/>
                    </a:lnR>
                    <a:lnT>
                      <a:noFill/>
                    </a:lnT>
                    <a:lnB>
                      <a:noFill/>
                    </a:lnB>
                    <a:lnTlToBr>
                      <a:noFill/>
                    </a:lnTlToBr>
                    <a:lnBlToTr>
                      <a:noFill/>
                    </a:lnBlToTr>
                    <a:noFill/>
                  </a:tcPr>
                </a:tc>
              </a:tr>
              <a:tr h="885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128"/>
                          <a:cs typeface="ＭＳ Ｐゴシック" charset="-128"/>
                        </a:rPr>
                        <a:t>Transverse</a:t>
                      </a:r>
                    </a:p>
                  </a:txBody>
                  <a:tcPr marT="45715" marB="45715"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128"/>
                          <a:cs typeface="ＭＳ Ｐゴシック" charset="-128"/>
                        </a:rPr>
                        <a:t>0.7 (0.1 – 6.5)</a:t>
                      </a:r>
                    </a:p>
                  </a:txBody>
                  <a:tcPr marT="45722" marB="45722" anchor="ct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T="45715" marB="45715" anchor="ctr" horzOverflow="overflow">
                    <a:lnL>
                      <a:noFill/>
                    </a:lnL>
                    <a:lnR>
                      <a:noFill/>
                    </a:lnR>
                    <a:lnT>
                      <a:noFill/>
                    </a:lnT>
                    <a:lnB>
                      <a:noFill/>
                    </a:lnB>
                    <a:lnTlToBr>
                      <a:noFill/>
                    </a:lnTlToBr>
                    <a:lnBlToTr>
                      <a:noFill/>
                    </a:lnBlToTr>
                    <a:noFill/>
                  </a:tcPr>
                </a:tc>
              </a:tr>
              <a:tr h="885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128"/>
                          <a:cs typeface="ＭＳ Ｐゴシック" charset="-128"/>
                        </a:rPr>
                        <a:t>Descending</a:t>
                      </a:r>
                    </a:p>
                  </a:txBody>
                  <a:tcPr marT="45715" marB="45715"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128"/>
                          <a:cs typeface="ＭＳ Ｐゴシック" charset="-128"/>
                        </a:rPr>
                        <a:t>0.6 (0.1 – 5.5)</a:t>
                      </a:r>
                    </a:p>
                  </a:txBody>
                  <a:tcPr marT="45722" marB="45722" anchor="ct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T="45715" marB="45715" anchor="ctr" horzOverflow="overflow">
                    <a:lnL>
                      <a:noFill/>
                    </a:lnL>
                    <a:lnR>
                      <a:noFill/>
                    </a:lnR>
                    <a:lnT>
                      <a:noFill/>
                    </a:lnT>
                    <a:lnB>
                      <a:noFill/>
                    </a:lnB>
                    <a:lnTlToBr>
                      <a:noFill/>
                    </a:lnTlToBr>
                    <a:lnBlToTr>
                      <a:noFill/>
                    </a:lnBlToTr>
                    <a:noFill/>
                  </a:tcPr>
                </a:tc>
              </a:tr>
              <a:tr h="881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128"/>
                          <a:cs typeface="ＭＳ Ｐゴシック" charset="-128"/>
                        </a:rPr>
                        <a:t>Sigmoid</a:t>
                      </a:r>
                    </a:p>
                  </a:txBody>
                  <a:tcPr marT="45715" marB="45715"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128"/>
                          <a:cs typeface="ＭＳ Ｐゴシック" charset="-128"/>
                        </a:rPr>
                        <a:t>5.5 (0.7 – 45)</a:t>
                      </a:r>
                    </a:p>
                  </a:txBody>
                  <a:tcPr marT="45722" marB="45722" anchor="ct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T="45715" marB="45715" anchor="ctr" horzOverflow="overflow">
                    <a:lnL>
                      <a:noFill/>
                    </a:lnL>
                    <a:lnR>
                      <a:noFill/>
                    </a:lnR>
                    <a:lnT>
                      <a:noFill/>
                    </a:lnT>
                    <a:lnB>
                      <a:noFill/>
                    </a:lnB>
                    <a:lnTlToBr>
                      <a:noFill/>
                    </a:lnTlToBr>
                    <a:lnBlToTr>
                      <a:noFill/>
                    </a:lnBlToTr>
                    <a:noFill/>
                  </a:tcPr>
                </a:tc>
              </a:tr>
            </a:tbl>
          </a:graphicData>
        </a:graphic>
      </p:graphicFrame>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Conclusions  </a:t>
            </a:r>
          </a:p>
        </p:txBody>
      </p:sp>
      <p:sp>
        <p:nvSpPr>
          <p:cNvPr id="228355" name="Rectangle 3"/>
          <p:cNvSpPr>
            <a:spLocks noGrp="1" noChangeArrowheads="1"/>
          </p:cNvSpPr>
          <p:nvPr>
            <p:ph type="body" idx="1"/>
          </p:nvPr>
        </p:nvSpPr>
        <p:spPr>
          <a:xfrm>
            <a:off x="304800" y="1865313"/>
            <a:ext cx="8686800" cy="1600200"/>
          </a:xfrm>
        </p:spPr>
        <p:txBody>
          <a:bodyPr/>
          <a:lstStyle/>
          <a:p>
            <a:pPr>
              <a:lnSpc>
                <a:spcPct val="90000"/>
              </a:lnSpc>
              <a:spcAft>
                <a:spcPts val="1200"/>
              </a:spcAft>
              <a:buClr>
                <a:srgbClr val="FF0080"/>
              </a:buClr>
            </a:pPr>
            <a:r>
              <a:rPr lang="en-US" sz="3000">
                <a:latin typeface="Arial" charset="0"/>
                <a:ea typeface="ＭＳ Ｐゴシック" charset="0"/>
                <a:cs typeface="ＭＳ Ｐゴシック" charset="0"/>
              </a:rPr>
              <a:t>Injury location did not impact morbidity or mortality following penetrating colon injuries</a:t>
            </a:r>
          </a:p>
          <a:p>
            <a:pPr>
              <a:lnSpc>
                <a:spcPct val="90000"/>
              </a:lnSpc>
              <a:spcAft>
                <a:spcPts val="1200"/>
              </a:spcAft>
              <a:buClr>
                <a:srgbClr val="FF0080"/>
              </a:buClr>
            </a:pPr>
            <a:r>
              <a:rPr lang="en-US" sz="3200">
                <a:latin typeface="Arial" charset="0"/>
                <a:ea typeface="ＭＳ Ｐゴシック" charset="0"/>
                <a:cs typeface="ＭＳ Ｐゴシック" charset="0"/>
              </a:rPr>
              <a:t>Non-destructive injuries should be primarily repaired</a:t>
            </a:r>
          </a:p>
          <a:p>
            <a:pPr>
              <a:lnSpc>
                <a:spcPct val="90000"/>
              </a:lnSpc>
              <a:spcAft>
                <a:spcPts val="1200"/>
              </a:spcAft>
              <a:buClr>
                <a:srgbClr val="FF0080"/>
              </a:buClr>
            </a:pPr>
            <a:r>
              <a:rPr lang="en-US" sz="3200">
                <a:latin typeface="Arial" charset="0"/>
                <a:ea typeface="ＭＳ Ｐゴシック" charset="0"/>
                <a:cs typeface="ＭＳ Ｐゴシック" charset="0"/>
              </a:rPr>
              <a:t>For destructive injuries, operative decisions based on a defined algorithm rather than injury location achieves an acceptably low morbidity and mortality rate and simplifies management</a:t>
            </a:r>
          </a:p>
          <a:p>
            <a:pPr>
              <a:lnSpc>
                <a:spcPct val="90000"/>
              </a:lnSpc>
              <a:spcAft>
                <a:spcPts val="1200"/>
              </a:spcAft>
              <a:buClr>
                <a:srgbClr val="FF0080"/>
              </a:buClr>
            </a:pPr>
            <a:endParaRPr lang="en-US" sz="3200">
              <a:latin typeface="Arial" charset="0"/>
              <a:ea typeface="ＭＳ Ｐゴシック" charset="0"/>
              <a:cs typeface="ＭＳ Ｐゴシック" charset="0"/>
            </a:endParaRPr>
          </a:p>
          <a:p>
            <a:pPr>
              <a:lnSpc>
                <a:spcPct val="90000"/>
              </a:lnSpc>
              <a:spcAft>
                <a:spcPts val="1200"/>
              </a:spcAft>
              <a:buClr>
                <a:srgbClr val="FF0080"/>
              </a:buClr>
            </a:pPr>
            <a:endParaRPr lang="en-US" sz="3200">
              <a:latin typeface="Arial" charset="0"/>
              <a:ea typeface="ＭＳ Ｐゴシック" charset="0"/>
              <a:cs typeface="ＭＳ Ｐゴシック" charset="0"/>
            </a:endParaRPr>
          </a:p>
          <a:p>
            <a:pPr>
              <a:lnSpc>
                <a:spcPct val="90000"/>
              </a:lnSpc>
              <a:spcAft>
                <a:spcPts val="1200"/>
              </a:spcAft>
              <a:buClr>
                <a:srgbClr val="FF0080"/>
              </a:buClr>
            </a:pPr>
            <a:endParaRPr lang="en-US" sz="3200">
              <a:latin typeface="Arial" charset="0"/>
              <a:ea typeface="ＭＳ Ｐゴシック" charset="0"/>
              <a:cs typeface="ＭＳ Ｐゴシック"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83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83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83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What about Blunt Injuries? </a:t>
            </a:r>
          </a:p>
        </p:txBody>
      </p:sp>
      <p:sp>
        <p:nvSpPr>
          <p:cNvPr id="77826" name="Rectangle 3"/>
          <p:cNvSpPr>
            <a:spLocks noGrp="1" noChangeArrowheads="1"/>
          </p:cNvSpPr>
          <p:nvPr>
            <p:ph type="body" idx="1"/>
          </p:nvPr>
        </p:nvSpPr>
        <p:spPr>
          <a:xfrm>
            <a:off x="304800" y="1981200"/>
            <a:ext cx="8458200" cy="4495800"/>
          </a:xfrm>
        </p:spPr>
        <p:txBody>
          <a:bodyPr/>
          <a:lstStyle/>
          <a:p>
            <a:pPr>
              <a:spcAft>
                <a:spcPts val="4200"/>
              </a:spcAft>
              <a:buClr>
                <a:srgbClr val="FF0080"/>
              </a:buClr>
            </a:pPr>
            <a:r>
              <a:rPr lang="en-US">
                <a:latin typeface="Arial" charset="0"/>
                <a:ea typeface="ＭＳ Ｐゴシック" charset="0"/>
                <a:cs typeface="ＭＳ Ｐゴシック" charset="0"/>
              </a:rPr>
              <a:t>Reported incidence 0.1 – 0.5%</a:t>
            </a:r>
          </a:p>
          <a:p>
            <a:pPr>
              <a:spcAft>
                <a:spcPts val="4200"/>
              </a:spcAft>
              <a:buClr>
                <a:srgbClr val="FF0080"/>
              </a:buClr>
            </a:pPr>
            <a:r>
              <a:rPr lang="en-US">
                <a:latin typeface="Arial" charset="0"/>
                <a:ea typeface="ＭＳ Ｐゴシック" charset="0"/>
                <a:cs typeface="ＭＳ Ｐゴシック" charset="0"/>
              </a:rPr>
              <a:t>Little research regarding management</a:t>
            </a:r>
          </a:p>
          <a:p>
            <a:pPr>
              <a:spcAft>
                <a:spcPts val="4200"/>
              </a:spcAft>
              <a:buClr>
                <a:srgbClr val="FF0080"/>
              </a:buClr>
            </a:pPr>
            <a:r>
              <a:rPr lang="en-US">
                <a:latin typeface="Arial" charset="0"/>
                <a:ea typeface="ＭＳ Ｐゴシック" charset="0"/>
                <a:cs typeface="ＭＳ Ｐゴシック" charset="0"/>
              </a:rPr>
              <a:t>Wounds prone to ischemia secondary to mesenteric compromise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Approach</a:t>
            </a:r>
          </a:p>
        </p:txBody>
      </p:sp>
      <p:sp>
        <p:nvSpPr>
          <p:cNvPr id="199683" name="Rectangle 3"/>
          <p:cNvSpPr>
            <a:spLocks noGrp="1" noChangeArrowheads="1"/>
          </p:cNvSpPr>
          <p:nvPr>
            <p:ph type="body" idx="1"/>
          </p:nvPr>
        </p:nvSpPr>
        <p:spPr/>
        <p:txBody>
          <a:bodyPr/>
          <a:lstStyle/>
          <a:p>
            <a:pPr>
              <a:spcAft>
                <a:spcPts val="5400"/>
              </a:spcAft>
              <a:buClr>
                <a:srgbClr val="FF0080"/>
              </a:buClr>
            </a:pPr>
            <a:r>
              <a:rPr lang="en-US">
                <a:latin typeface="Arial" charset="0"/>
                <a:ea typeface="ＭＳ Ｐゴシック" charset="0"/>
                <a:cs typeface="ＭＳ Ｐゴシック" charset="0"/>
              </a:rPr>
              <a:t>Traditional management schemes for penetrating colon injuries may not apply to blunt injuries</a:t>
            </a:r>
          </a:p>
          <a:p>
            <a:pPr>
              <a:spcAft>
                <a:spcPts val="5400"/>
              </a:spcAft>
              <a:buClr>
                <a:srgbClr val="FF0080"/>
              </a:buClr>
            </a:pPr>
            <a:r>
              <a:rPr lang="en-US">
                <a:latin typeface="Arial" charset="0"/>
                <a:ea typeface="ＭＳ Ｐゴシック" charset="0"/>
                <a:cs typeface="ＭＳ Ｐゴシック" charset="0"/>
              </a:rPr>
              <a:t>Controversy</a:t>
            </a:r>
            <a:r>
              <a:rPr lang="en-US" b="1">
                <a:latin typeface="Arial" charset="0"/>
                <a:ea typeface="ＭＳ Ｐゴシック" charset="0"/>
                <a:cs typeface="ＭＳ Ｐゴシック" charset="0"/>
              </a:rPr>
              <a:t> </a:t>
            </a:r>
            <a:r>
              <a:rPr lang="en-US">
                <a:latin typeface="Arial" charset="0"/>
                <a:ea typeface="ＭＳ Ｐゴシック" charset="0"/>
                <a:cs typeface="ＭＳ Ｐゴシック" charset="0"/>
              </a:rPr>
              <a:t>persists</a:t>
            </a:r>
            <a:r>
              <a:rPr lang="en-US" b="1">
                <a:latin typeface="Arial" charset="0"/>
                <a:ea typeface="ＭＳ Ｐゴシック" charset="0"/>
                <a:cs typeface="ＭＳ Ｐゴシック" charset="0"/>
              </a:rPr>
              <a:t> </a:t>
            </a:r>
            <a:r>
              <a:rPr lang="en-US">
                <a:latin typeface="Arial" charset="0"/>
                <a:ea typeface="ＭＳ Ｐゴシック" charset="0"/>
                <a:cs typeface="ＭＳ Ｐゴシック" charset="0"/>
              </a:rPr>
              <a:t>regarding the optimal management of these difficult injuries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96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96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p:txBody>
          <a:bodyPr/>
          <a:lstStyle/>
          <a:p>
            <a:r>
              <a:rPr lang="en-US">
                <a:latin typeface="Arial" charset="0"/>
                <a:ea typeface="ＭＳ Ｐゴシック" charset="0"/>
                <a:cs typeface="ＭＳ Ｐゴシック" charset="0"/>
              </a:rPr>
              <a:t>World War I</a:t>
            </a:r>
          </a:p>
        </p:txBody>
      </p:sp>
      <p:sp>
        <p:nvSpPr>
          <p:cNvPr id="10242" name="Content Placeholder 2"/>
          <p:cNvSpPr>
            <a:spLocks noGrp="1"/>
          </p:cNvSpPr>
          <p:nvPr>
            <p:ph idx="1"/>
          </p:nvPr>
        </p:nvSpPr>
        <p:spPr>
          <a:xfrm>
            <a:off x="304800" y="1905000"/>
            <a:ext cx="6172200" cy="4114800"/>
          </a:xfrm>
        </p:spPr>
        <p:txBody>
          <a:bodyPr/>
          <a:lstStyle/>
          <a:p>
            <a:pPr>
              <a:buClr>
                <a:srgbClr val="FF0080"/>
              </a:buClr>
            </a:pPr>
            <a:r>
              <a:rPr lang="en-US" sz="3200">
                <a:latin typeface="Arial" charset="0"/>
                <a:ea typeface="ＭＳ Ｐゴシック" charset="0"/>
                <a:cs typeface="ＭＳ Ｐゴシック" charset="0"/>
              </a:rPr>
              <a:t>Introduction of high-velocity missiles</a:t>
            </a:r>
          </a:p>
          <a:p>
            <a:pPr>
              <a:buClr>
                <a:srgbClr val="FF0080"/>
              </a:buClr>
            </a:pPr>
            <a:r>
              <a:rPr lang="en-US" sz="3200">
                <a:latin typeface="Arial" charset="0"/>
                <a:ea typeface="ＭＳ Ｐゴシック" charset="0"/>
                <a:cs typeface="ＭＳ Ｐゴシック" charset="0"/>
              </a:rPr>
              <a:t>Most destructive injuries</a:t>
            </a:r>
          </a:p>
          <a:p>
            <a:pPr>
              <a:buClr>
                <a:srgbClr val="FF0080"/>
              </a:buClr>
            </a:pPr>
            <a:r>
              <a:rPr lang="en-US" sz="3200">
                <a:latin typeface="Arial" charset="0"/>
                <a:ea typeface="ＭＳ Ｐゴシック" charset="0"/>
                <a:cs typeface="ＭＳ Ｐゴシック" charset="0"/>
              </a:rPr>
              <a:t>Early care consisted of expectant management </a:t>
            </a:r>
          </a:p>
          <a:p>
            <a:pPr>
              <a:buClr>
                <a:srgbClr val="FF0080"/>
              </a:buClr>
            </a:pPr>
            <a:r>
              <a:rPr lang="en-US" sz="3200">
                <a:latin typeface="Arial" charset="0"/>
                <a:ea typeface="ＭＳ Ｐゴシック" charset="0"/>
                <a:cs typeface="ＭＳ Ｐゴシック" charset="0"/>
              </a:rPr>
              <a:t>Later attempts were made at primary repair or diversion</a:t>
            </a:r>
          </a:p>
          <a:p>
            <a:pPr>
              <a:buClr>
                <a:srgbClr val="FF0080"/>
              </a:buClr>
            </a:pPr>
            <a:r>
              <a:rPr lang="en-US" sz="3200">
                <a:latin typeface="Arial" charset="0"/>
                <a:ea typeface="ＭＳ Ｐゴシック" charset="0"/>
                <a:cs typeface="ＭＳ Ｐゴシック" charset="0"/>
              </a:rPr>
              <a:t>Mortality 60-75%</a:t>
            </a:r>
          </a:p>
        </p:txBody>
      </p:sp>
      <p:pic>
        <p:nvPicPr>
          <p:cNvPr id="10243" name="Picture 4" descr="E:\Geeksquad Data Backup\Users\John\Documents\residency\Grand Rounds\worldwar1somme-t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313" y="1676400"/>
            <a:ext cx="3149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Study Design</a:t>
            </a:r>
          </a:p>
        </p:txBody>
      </p:sp>
      <p:sp>
        <p:nvSpPr>
          <p:cNvPr id="81922" name="Text Placeholder 1"/>
          <p:cNvSpPr>
            <a:spLocks noGrp="1"/>
          </p:cNvSpPr>
          <p:nvPr>
            <p:ph type="body" idx="1"/>
          </p:nvPr>
        </p:nvSpPr>
        <p:spPr>
          <a:xfrm>
            <a:off x="381000" y="1874838"/>
            <a:ext cx="4040188" cy="639762"/>
          </a:xfrm>
        </p:spPr>
        <p:txBody>
          <a:bodyPr/>
          <a:lstStyle/>
          <a:p>
            <a:pPr algn="ctr"/>
            <a:r>
              <a:rPr lang="en-US" sz="3200" b="0">
                <a:solidFill>
                  <a:srgbClr val="FFFF66"/>
                </a:solidFill>
                <a:latin typeface="Arial" charset="0"/>
                <a:ea typeface="ＭＳ Ｐゴシック" charset="0"/>
                <a:cs typeface="ＭＳ Ｐゴシック" charset="0"/>
              </a:rPr>
              <a:t>Patients</a:t>
            </a:r>
          </a:p>
        </p:txBody>
      </p:sp>
      <p:sp>
        <p:nvSpPr>
          <p:cNvPr id="81923" name="Content Placeholder 2"/>
          <p:cNvSpPr>
            <a:spLocks noGrp="1"/>
          </p:cNvSpPr>
          <p:nvPr>
            <p:ph sz="half" idx="2"/>
          </p:nvPr>
        </p:nvSpPr>
        <p:spPr>
          <a:xfrm>
            <a:off x="304800" y="2784475"/>
            <a:ext cx="4191000" cy="3387725"/>
          </a:xfrm>
        </p:spPr>
        <p:txBody>
          <a:bodyPr/>
          <a:lstStyle/>
          <a:p>
            <a:pPr>
              <a:buClr>
                <a:srgbClr val="FF0080"/>
              </a:buClr>
            </a:pPr>
            <a:r>
              <a:rPr lang="en-US">
                <a:latin typeface="Arial" charset="0"/>
                <a:ea typeface="ＭＳ Ｐゴシック" charset="0"/>
                <a:cs typeface="ＭＳ Ｐゴシック" charset="0"/>
              </a:rPr>
              <a:t>Blunt colon injuries over a 13 year-period</a:t>
            </a:r>
          </a:p>
          <a:p>
            <a:pPr>
              <a:buClr>
                <a:srgbClr val="FF0080"/>
              </a:buClr>
            </a:pPr>
            <a:r>
              <a:rPr lang="en-US">
                <a:latin typeface="Arial" charset="0"/>
                <a:ea typeface="ＭＳ Ｐゴシック" charset="0"/>
                <a:cs typeface="ＭＳ Ｐゴシック" charset="0"/>
              </a:rPr>
              <a:t>Exclusions</a:t>
            </a:r>
          </a:p>
          <a:p>
            <a:pPr lvl="1">
              <a:buClr>
                <a:srgbClr val="FF0080"/>
              </a:buClr>
            </a:pPr>
            <a:r>
              <a:rPr lang="en-US" sz="2400">
                <a:solidFill>
                  <a:srgbClr val="66FFFF"/>
                </a:solidFill>
                <a:latin typeface="Arial" charset="0"/>
                <a:ea typeface="ＭＳ Ｐゴシック" charset="0"/>
              </a:rPr>
              <a:t>Deaths within 24 hours</a:t>
            </a:r>
          </a:p>
          <a:p>
            <a:pPr lvl="1">
              <a:buClr>
                <a:srgbClr val="FF0080"/>
              </a:buClr>
            </a:pPr>
            <a:r>
              <a:rPr lang="en-US" sz="2400">
                <a:solidFill>
                  <a:srgbClr val="66FFFF"/>
                </a:solidFill>
                <a:latin typeface="Arial" charset="0"/>
                <a:ea typeface="ＭＳ Ｐゴシック" charset="0"/>
              </a:rPr>
              <a:t>Rectal injuries</a:t>
            </a:r>
          </a:p>
          <a:p>
            <a:pPr lvl="1">
              <a:buClr>
                <a:srgbClr val="FF0080"/>
              </a:buClr>
              <a:buFontTx/>
              <a:buNone/>
            </a:pPr>
            <a:endParaRPr lang="en-US" sz="2400">
              <a:solidFill>
                <a:srgbClr val="66FFFF"/>
              </a:solidFill>
              <a:latin typeface="Arial" charset="0"/>
              <a:ea typeface="ＭＳ Ｐゴシック" charset="0"/>
            </a:endParaRPr>
          </a:p>
          <a:p>
            <a:endParaRPr lang="en-US">
              <a:latin typeface="Arial" charset="0"/>
              <a:ea typeface="ＭＳ Ｐゴシック" charset="0"/>
              <a:cs typeface="ＭＳ Ｐゴシック" charset="0"/>
            </a:endParaRPr>
          </a:p>
        </p:txBody>
      </p:sp>
      <p:sp>
        <p:nvSpPr>
          <p:cNvPr id="81924" name="Text Placeholder 3"/>
          <p:cNvSpPr>
            <a:spLocks noGrp="1"/>
          </p:cNvSpPr>
          <p:nvPr>
            <p:ph type="body" sz="quarter" idx="3"/>
          </p:nvPr>
        </p:nvSpPr>
        <p:spPr>
          <a:xfrm>
            <a:off x="4645025" y="1874838"/>
            <a:ext cx="4041775" cy="639762"/>
          </a:xfrm>
        </p:spPr>
        <p:txBody>
          <a:bodyPr/>
          <a:lstStyle/>
          <a:p>
            <a:pPr algn="ctr"/>
            <a:r>
              <a:rPr lang="en-US" sz="3200" b="0">
                <a:solidFill>
                  <a:srgbClr val="FFFF66"/>
                </a:solidFill>
                <a:latin typeface="Arial" charset="0"/>
                <a:ea typeface="ＭＳ Ｐゴシック" charset="0"/>
                <a:cs typeface="ＭＳ Ｐゴシック" charset="0"/>
              </a:rPr>
              <a:t>Outcomes</a:t>
            </a:r>
          </a:p>
        </p:txBody>
      </p:sp>
      <p:sp>
        <p:nvSpPr>
          <p:cNvPr id="81925" name="Content Placeholder 4"/>
          <p:cNvSpPr>
            <a:spLocks noGrp="1"/>
          </p:cNvSpPr>
          <p:nvPr>
            <p:ph sz="quarter" idx="4"/>
          </p:nvPr>
        </p:nvSpPr>
        <p:spPr>
          <a:xfrm>
            <a:off x="4648200" y="2784475"/>
            <a:ext cx="4038600" cy="3387725"/>
          </a:xfrm>
        </p:spPr>
        <p:txBody>
          <a:bodyPr/>
          <a:lstStyle/>
          <a:p>
            <a:pPr>
              <a:buClr>
                <a:srgbClr val="FF0080"/>
              </a:buClr>
            </a:pPr>
            <a:r>
              <a:rPr lang="en-US">
                <a:latin typeface="Arial" charset="0"/>
                <a:ea typeface="ＭＳ Ｐゴシック" charset="0"/>
                <a:cs typeface="ＭＳ Ｐゴシック" charset="0"/>
              </a:rPr>
              <a:t>Colon-related Morbidity</a:t>
            </a:r>
          </a:p>
          <a:p>
            <a:pPr lvl="1">
              <a:buClr>
                <a:srgbClr val="FF0080"/>
              </a:buClr>
            </a:pPr>
            <a:r>
              <a:rPr lang="en-US" sz="2400">
                <a:solidFill>
                  <a:srgbClr val="66FFFF"/>
                </a:solidFill>
                <a:latin typeface="Arial" charset="0"/>
                <a:ea typeface="ＭＳ Ｐゴシック" charset="0"/>
              </a:rPr>
              <a:t>Suture line failure</a:t>
            </a:r>
          </a:p>
          <a:p>
            <a:pPr lvl="1">
              <a:buClr>
                <a:srgbClr val="FF0080"/>
              </a:buClr>
            </a:pPr>
            <a:r>
              <a:rPr lang="en-US" sz="2400">
                <a:solidFill>
                  <a:srgbClr val="66FFFF"/>
                </a:solidFill>
                <a:latin typeface="Arial" charset="0"/>
                <a:ea typeface="ＭＳ Ｐゴシック" charset="0"/>
              </a:rPr>
              <a:t>Abscess</a:t>
            </a:r>
          </a:p>
          <a:p>
            <a:pPr>
              <a:buClr>
                <a:srgbClr val="FF0080"/>
              </a:buClr>
            </a:pPr>
            <a:r>
              <a:rPr lang="en-US">
                <a:latin typeface="Arial" charset="0"/>
                <a:ea typeface="ＭＳ Ｐゴシック" charset="0"/>
                <a:cs typeface="ＭＳ Ｐゴシック" charset="0"/>
              </a:rPr>
              <a:t>Colon-related Mortality</a:t>
            </a:r>
          </a:p>
          <a:p>
            <a:pPr lvl="1">
              <a:buFontTx/>
              <a:buNone/>
            </a:pPr>
            <a:endParaRPr lang="en-US" sz="2400">
              <a:latin typeface="Arial" charset="0"/>
              <a:ea typeface="ＭＳ Ｐゴシック" charset="0"/>
            </a:endParaRPr>
          </a:p>
          <a:p>
            <a:pPr marL="742950" lvl="2" indent="-342900"/>
            <a:endParaRPr lang="en-US">
              <a:latin typeface="Arial" charset="0"/>
              <a:ea typeface="ヒラギノ角ゴ Pro W3" charset="0"/>
            </a:endParaRPr>
          </a:p>
          <a:p>
            <a:endParaRPr lang="en-US">
              <a:latin typeface="Arial" charset="0"/>
              <a:ea typeface="ＭＳ Ｐゴシック" charset="0"/>
              <a:cs typeface="ＭＳ Ｐゴシック" charset="0"/>
            </a:endParaRPr>
          </a:p>
        </p:txBody>
      </p:sp>
      <p:sp>
        <p:nvSpPr>
          <p:cNvPr id="81926" name="TextBox 5"/>
          <p:cNvSpPr txBox="1">
            <a:spLocks noChangeArrowheads="1"/>
          </p:cNvSpPr>
          <p:nvPr/>
        </p:nvSpPr>
        <p:spPr bwMode="auto">
          <a:xfrm>
            <a:off x="0" y="556260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sz="2400" i="1"/>
              <a:t>Outcomes were evaluated to determine if additional risk factors should be considered in the management of blunt colon injuries</a:t>
            </a:r>
            <a:endParaRPr lang="en-US" sz="2400" i="1">
              <a:solidFill>
                <a:srgbClr val="66FFFF"/>
              </a:solidFill>
            </a:endParaRPr>
          </a:p>
          <a:p>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5" name="Rectangle 3"/>
          <p:cNvSpPr>
            <a:spLocks noGrp="1" noChangeArrowheads="1"/>
          </p:cNvSpPr>
          <p:nvPr>
            <p:ph type="body" idx="1"/>
          </p:nvPr>
        </p:nvSpPr>
        <p:spPr>
          <a:xfrm>
            <a:off x="304800" y="2286000"/>
            <a:ext cx="8458200" cy="4114800"/>
          </a:xfrm>
        </p:spPr>
        <p:txBody>
          <a:bodyPr/>
          <a:lstStyle/>
          <a:p>
            <a:pPr>
              <a:lnSpc>
                <a:spcPct val="90000"/>
              </a:lnSpc>
              <a:spcAft>
                <a:spcPts val="6000"/>
              </a:spcAft>
              <a:buClr>
                <a:srgbClr val="FF0080"/>
              </a:buClr>
            </a:pPr>
            <a:r>
              <a:rPr lang="en-US" sz="3200">
                <a:latin typeface="Arial" charset="0"/>
                <a:ea typeface="ＭＳ Ｐゴシック" charset="0"/>
                <a:cs typeface="ＭＳ Ｐゴシック" charset="0"/>
              </a:rPr>
              <a:t>Serosal wounds involving &gt; 50% of colon wall circumference</a:t>
            </a:r>
          </a:p>
          <a:p>
            <a:pPr>
              <a:lnSpc>
                <a:spcPct val="90000"/>
              </a:lnSpc>
              <a:spcAft>
                <a:spcPts val="6000"/>
              </a:spcAft>
              <a:buClr>
                <a:srgbClr val="FF0080"/>
              </a:buClr>
            </a:pPr>
            <a:r>
              <a:rPr lang="en-US" sz="3200">
                <a:latin typeface="Arial" charset="0"/>
                <a:ea typeface="ＭＳ Ｐゴシック" charset="0"/>
                <a:cs typeface="ＭＳ Ｐゴシック" charset="0"/>
              </a:rPr>
              <a:t>Mesenteric devascularization</a:t>
            </a:r>
          </a:p>
          <a:p>
            <a:pPr>
              <a:lnSpc>
                <a:spcPct val="90000"/>
              </a:lnSpc>
              <a:spcAft>
                <a:spcPts val="6000"/>
              </a:spcAft>
              <a:buClr>
                <a:srgbClr val="FF0080"/>
              </a:buClr>
            </a:pPr>
            <a:r>
              <a:rPr lang="en-US" sz="3200">
                <a:latin typeface="Arial" charset="0"/>
                <a:ea typeface="ＭＳ Ｐゴシック" charset="0"/>
                <a:cs typeface="ＭＳ Ｐゴシック" charset="0"/>
              </a:rPr>
              <a:t>Full-thickness perforations</a:t>
            </a:r>
            <a:r>
              <a:rPr lang="en-US" sz="3000">
                <a:solidFill>
                  <a:srgbClr val="00FFFF"/>
                </a:solidFill>
                <a:latin typeface="Arial" charset="0"/>
                <a:ea typeface="ＭＳ Ｐゴシック" charset="0"/>
                <a:cs typeface="ＭＳ Ｐゴシック" charset="0"/>
              </a:rPr>
              <a:t> </a:t>
            </a:r>
          </a:p>
          <a:p>
            <a:pPr lvl="1">
              <a:lnSpc>
                <a:spcPct val="90000"/>
              </a:lnSpc>
              <a:spcAft>
                <a:spcPts val="6000"/>
              </a:spcAft>
            </a:pPr>
            <a:endParaRPr lang="en-US" sz="3000">
              <a:latin typeface="Arial" charset="0"/>
              <a:ea typeface="ＭＳ Ｐゴシック" charset="0"/>
            </a:endParaRPr>
          </a:p>
        </p:txBody>
      </p:sp>
      <p:sp>
        <p:nvSpPr>
          <p:cNvPr id="83970" name="Rectangle 2"/>
          <p:cNvSpPr>
            <a:spLocks noGrp="1" noChangeArrowheads="1"/>
          </p:cNvSpPr>
          <p:nvPr>
            <p:ph type="title"/>
          </p:nvPr>
        </p:nvSpPr>
        <p:spPr>
          <a:xfrm>
            <a:off x="457200" y="274638"/>
            <a:ext cx="8229600" cy="1143000"/>
          </a:xfrm>
        </p:spPr>
        <p:txBody>
          <a:bodyPr/>
          <a:lstStyle/>
          <a:p>
            <a:r>
              <a:rPr lang="en-US">
                <a:latin typeface="Arial" charset="0"/>
                <a:ea typeface="ＭＳ Ｐゴシック" charset="0"/>
                <a:cs typeface="ＭＳ Ｐゴシック" charset="0"/>
              </a:rPr>
              <a:t>Destructive Colon Injuries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78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78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78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r>
              <a:rPr lang="en-US">
                <a:latin typeface="Arial" charset="0"/>
                <a:ea typeface="ＭＳ Ｐゴシック" charset="0"/>
                <a:cs typeface="ＭＳ Ｐゴシック" charset="0"/>
              </a:rPr>
              <a:t>95% Algorithm Compliance</a:t>
            </a:r>
          </a:p>
        </p:txBody>
      </p:sp>
      <p:sp>
        <p:nvSpPr>
          <p:cNvPr id="88066" name="TextBox 1"/>
          <p:cNvSpPr txBox="1">
            <a:spLocks noChangeArrowheads="1"/>
          </p:cNvSpPr>
          <p:nvPr/>
        </p:nvSpPr>
        <p:spPr bwMode="auto">
          <a:xfrm>
            <a:off x="-381000" y="1371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r>
              <a:rPr lang="en-US"/>
              <a:t>151 Blunt Colon Injuries</a:t>
            </a:r>
          </a:p>
        </p:txBody>
      </p:sp>
      <p:grpSp>
        <p:nvGrpSpPr>
          <p:cNvPr id="2" name="Group 1"/>
          <p:cNvGrpSpPr/>
          <p:nvPr/>
        </p:nvGrpSpPr>
        <p:grpSpPr>
          <a:xfrm>
            <a:off x="-228600" y="1879600"/>
            <a:ext cx="4495800" cy="4826000"/>
            <a:chOff x="-228600" y="1879600"/>
            <a:chExt cx="4495800" cy="4826000"/>
          </a:xfrm>
        </p:grpSpPr>
        <p:grpSp>
          <p:nvGrpSpPr>
            <p:cNvPr id="88067" name="Group 16"/>
            <p:cNvGrpSpPr>
              <a:grpSpLocks/>
            </p:cNvGrpSpPr>
            <p:nvPr/>
          </p:nvGrpSpPr>
          <p:grpSpPr bwMode="auto">
            <a:xfrm>
              <a:off x="-228600" y="1879600"/>
              <a:ext cx="4495800" cy="1206500"/>
              <a:chOff x="139678" y="2426275"/>
              <a:chExt cx="4495063" cy="1205925"/>
            </a:xfrm>
          </p:grpSpPr>
          <p:sp>
            <p:nvSpPr>
              <p:cNvPr id="88075" name="TextBox 2"/>
              <p:cNvSpPr txBox="1">
                <a:spLocks noChangeArrowheads="1"/>
              </p:cNvSpPr>
              <p:nvPr/>
            </p:nvSpPr>
            <p:spPr bwMode="auto">
              <a:xfrm>
                <a:off x="139678" y="3048000"/>
                <a:ext cx="4495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r>
                  <a:rPr lang="en-US">
                    <a:solidFill>
                      <a:srgbClr val="66FFFF"/>
                    </a:solidFill>
                  </a:rPr>
                  <a:t>143 Followed Pathway</a:t>
                </a:r>
              </a:p>
            </p:txBody>
          </p:sp>
          <p:cxnSp>
            <p:nvCxnSpPr>
              <p:cNvPr id="88076" name="Straight Arrow Connector 6"/>
              <p:cNvCxnSpPr>
                <a:cxnSpLocks noChangeShapeType="1"/>
                <a:stCxn id="88066" idx="2"/>
                <a:endCxn id="88075" idx="0"/>
              </p:cNvCxnSpPr>
              <p:nvPr/>
            </p:nvCxnSpPr>
            <p:spPr bwMode="auto">
              <a:xfrm flipH="1">
                <a:off x="2387210" y="2426275"/>
                <a:ext cx="2171344" cy="621725"/>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88068" name="TextBox 6"/>
            <p:cNvSpPr txBox="1">
              <a:spLocks noChangeArrowheads="1"/>
            </p:cNvSpPr>
            <p:nvPr/>
          </p:nvSpPr>
          <p:spPr bwMode="auto">
            <a:xfrm>
              <a:off x="-228600" y="3581400"/>
              <a:ext cx="44196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r>
                <a:rPr lang="en-US"/>
                <a:t>75 Reserosalization</a:t>
              </a:r>
            </a:p>
            <a:p>
              <a:pPr algn="ctr" eaLnBrk="1" hangingPunct="1"/>
              <a:r>
                <a:rPr lang="en-US"/>
                <a:t>44 R+A</a:t>
              </a:r>
            </a:p>
          </p:txBody>
        </p:sp>
        <p:cxnSp>
          <p:nvCxnSpPr>
            <p:cNvPr id="88069" name="Straight Arrow Connector 22"/>
            <p:cNvCxnSpPr>
              <a:cxnSpLocks noChangeShapeType="1"/>
              <a:endCxn id="88068" idx="0"/>
            </p:cNvCxnSpPr>
            <p:nvPr/>
          </p:nvCxnSpPr>
          <p:spPr bwMode="auto">
            <a:xfrm>
              <a:off x="1981200" y="3048000"/>
              <a:ext cx="0" cy="533400"/>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88070" name="TextBox 20"/>
            <p:cNvSpPr txBox="1">
              <a:spLocks noChangeArrowheads="1"/>
            </p:cNvSpPr>
            <p:nvPr/>
          </p:nvSpPr>
          <p:spPr bwMode="auto">
            <a:xfrm>
              <a:off x="1114425" y="5054600"/>
              <a:ext cx="170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r>
                <a:rPr lang="en-US"/>
                <a:t>2 Leaks</a:t>
              </a:r>
            </a:p>
          </p:txBody>
        </p:sp>
        <p:cxnSp>
          <p:nvCxnSpPr>
            <p:cNvPr id="88071" name="Straight Arrow Connector 22"/>
            <p:cNvCxnSpPr>
              <a:cxnSpLocks noChangeShapeType="1"/>
            </p:cNvCxnSpPr>
            <p:nvPr/>
          </p:nvCxnSpPr>
          <p:spPr bwMode="auto">
            <a:xfrm>
              <a:off x="1981200" y="4648200"/>
              <a:ext cx="0" cy="533400"/>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3" name="Group 24"/>
            <p:cNvGrpSpPr>
              <a:grpSpLocks/>
            </p:cNvGrpSpPr>
            <p:nvPr/>
          </p:nvGrpSpPr>
          <p:grpSpPr bwMode="auto">
            <a:xfrm>
              <a:off x="1114425" y="5638800"/>
              <a:ext cx="1704975" cy="1066800"/>
              <a:chOff x="1114425" y="5639064"/>
              <a:chExt cx="1704975" cy="1066536"/>
            </a:xfrm>
          </p:grpSpPr>
          <p:sp>
            <p:nvSpPr>
              <p:cNvPr id="88073" name="TextBox 20"/>
              <p:cNvSpPr txBox="1">
                <a:spLocks noChangeArrowheads="1"/>
              </p:cNvSpPr>
              <p:nvPr/>
            </p:nvSpPr>
            <p:spPr bwMode="auto">
              <a:xfrm>
                <a:off x="1114425" y="6121400"/>
                <a:ext cx="170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r>
                  <a:rPr lang="en-US">
                    <a:solidFill>
                      <a:srgbClr val="66FFFF"/>
                    </a:solidFill>
                  </a:rPr>
                  <a:t>1.7%</a:t>
                </a:r>
              </a:p>
            </p:txBody>
          </p:sp>
          <p:cxnSp>
            <p:nvCxnSpPr>
              <p:cNvPr id="88074" name="Straight Arrow Connector 22"/>
              <p:cNvCxnSpPr>
                <a:cxnSpLocks noChangeShapeType="1"/>
              </p:cNvCxnSpPr>
              <p:nvPr/>
            </p:nvCxnSpPr>
            <p:spPr bwMode="auto">
              <a:xfrm>
                <a:off x="1981200" y="5639064"/>
                <a:ext cx="0" cy="533136"/>
              </a:xfrm>
              <a:prstGeom prst="straightConnector1">
                <a:avLst/>
              </a:prstGeom>
              <a:noFill/>
              <a:ln w="28575">
                <a:solidFill>
                  <a:srgbClr val="66FFFF"/>
                </a:solidFill>
                <a:round/>
                <a:headEnd/>
                <a:tailEnd type="arrow" w="med" len="med"/>
              </a:ln>
              <a:extLst>
                <a:ext uri="{909E8E84-426E-40dd-AFC4-6F175D3DCCD1}">
                  <a14:hiddenFill xmlns:a14="http://schemas.microsoft.com/office/drawing/2010/main">
                    <a:noFill/>
                  </a14:hiddenFill>
                </a:ext>
              </a:extLst>
            </p:spPr>
          </p:cxnSp>
        </p:grpSp>
      </p:gr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US">
                <a:latin typeface="Arial" charset="0"/>
                <a:ea typeface="ＭＳ Ｐゴシック" charset="0"/>
                <a:cs typeface="ＭＳ Ｐゴシック" charset="0"/>
              </a:rPr>
              <a:t>95% Algorithm Compliance</a:t>
            </a:r>
          </a:p>
        </p:txBody>
      </p:sp>
      <p:sp>
        <p:nvSpPr>
          <p:cNvPr id="92162" name="TextBox 1"/>
          <p:cNvSpPr txBox="1">
            <a:spLocks noChangeArrowheads="1"/>
          </p:cNvSpPr>
          <p:nvPr/>
        </p:nvSpPr>
        <p:spPr bwMode="auto">
          <a:xfrm>
            <a:off x="-381000" y="1371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r>
              <a:rPr lang="en-US"/>
              <a:t>151 Blunt Colon Injuries</a:t>
            </a:r>
          </a:p>
        </p:txBody>
      </p:sp>
      <p:grpSp>
        <p:nvGrpSpPr>
          <p:cNvPr id="92163" name="Group 16"/>
          <p:cNvGrpSpPr>
            <a:grpSpLocks/>
          </p:cNvGrpSpPr>
          <p:nvPr/>
        </p:nvGrpSpPr>
        <p:grpSpPr bwMode="auto">
          <a:xfrm>
            <a:off x="-228600" y="1879600"/>
            <a:ext cx="4495800" cy="1206500"/>
            <a:chOff x="139678" y="2426275"/>
            <a:chExt cx="4495063" cy="1205925"/>
          </a:xfrm>
        </p:grpSpPr>
        <p:sp>
          <p:nvSpPr>
            <p:cNvPr id="92183" name="TextBox 2"/>
            <p:cNvSpPr txBox="1">
              <a:spLocks noChangeArrowheads="1"/>
            </p:cNvSpPr>
            <p:nvPr/>
          </p:nvSpPr>
          <p:spPr bwMode="auto">
            <a:xfrm>
              <a:off x="139678" y="3048000"/>
              <a:ext cx="4495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r>
                <a:rPr lang="en-US">
                  <a:solidFill>
                    <a:srgbClr val="66FFFF"/>
                  </a:solidFill>
                </a:rPr>
                <a:t>143 Followed Pathway</a:t>
              </a:r>
            </a:p>
          </p:txBody>
        </p:sp>
        <p:cxnSp>
          <p:nvCxnSpPr>
            <p:cNvPr id="92184" name="Straight Arrow Connector 6"/>
            <p:cNvCxnSpPr>
              <a:cxnSpLocks noChangeShapeType="1"/>
              <a:stCxn id="92162" idx="2"/>
              <a:endCxn id="92183" idx="0"/>
            </p:cNvCxnSpPr>
            <p:nvPr/>
          </p:nvCxnSpPr>
          <p:spPr bwMode="auto">
            <a:xfrm flipH="1">
              <a:off x="2387210" y="2426275"/>
              <a:ext cx="2171344" cy="621725"/>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92167" name="TextBox 6"/>
          <p:cNvSpPr txBox="1">
            <a:spLocks noChangeArrowheads="1"/>
          </p:cNvSpPr>
          <p:nvPr/>
        </p:nvSpPr>
        <p:spPr bwMode="auto">
          <a:xfrm>
            <a:off x="-228600" y="3581400"/>
            <a:ext cx="44196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r>
              <a:rPr lang="en-US"/>
              <a:t>75 Reserosalization</a:t>
            </a:r>
          </a:p>
          <a:p>
            <a:pPr algn="ctr" eaLnBrk="1" hangingPunct="1"/>
            <a:r>
              <a:rPr lang="en-US"/>
              <a:t>44 R+A</a:t>
            </a:r>
          </a:p>
        </p:txBody>
      </p:sp>
      <p:sp>
        <p:nvSpPr>
          <p:cNvPr id="92168" name="TextBox 27"/>
          <p:cNvSpPr txBox="1">
            <a:spLocks noChangeArrowheads="1"/>
          </p:cNvSpPr>
          <p:nvPr/>
        </p:nvSpPr>
        <p:spPr bwMode="auto">
          <a:xfrm>
            <a:off x="6781800" y="6135688"/>
            <a:ext cx="1581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endParaRPr lang="en-US" sz="3600">
              <a:solidFill>
                <a:srgbClr val="00FF00"/>
              </a:solidFill>
            </a:endParaRPr>
          </a:p>
        </p:txBody>
      </p:sp>
      <p:cxnSp>
        <p:nvCxnSpPr>
          <p:cNvPr id="92171" name="Straight Arrow Connector 22"/>
          <p:cNvCxnSpPr>
            <a:cxnSpLocks noChangeShapeType="1"/>
            <a:endCxn id="92167" idx="0"/>
          </p:cNvCxnSpPr>
          <p:nvPr/>
        </p:nvCxnSpPr>
        <p:spPr bwMode="auto">
          <a:xfrm>
            <a:off x="1981200" y="3048000"/>
            <a:ext cx="0" cy="533400"/>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92172" name="TextBox 20"/>
          <p:cNvSpPr txBox="1">
            <a:spLocks noChangeArrowheads="1"/>
          </p:cNvSpPr>
          <p:nvPr/>
        </p:nvSpPr>
        <p:spPr bwMode="auto">
          <a:xfrm>
            <a:off x="1114425" y="5054600"/>
            <a:ext cx="170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r>
              <a:rPr lang="en-US"/>
              <a:t>2 Leaks</a:t>
            </a:r>
          </a:p>
        </p:txBody>
      </p:sp>
      <p:cxnSp>
        <p:nvCxnSpPr>
          <p:cNvPr id="92173" name="Straight Arrow Connector 22"/>
          <p:cNvCxnSpPr>
            <a:cxnSpLocks noChangeShapeType="1"/>
          </p:cNvCxnSpPr>
          <p:nvPr/>
        </p:nvCxnSpPr>
        <p:spPr bwMode="auto">
          <a:xfrm>
            <a:off x="1981200" y="4648200"/>
            <a:ext cx="0" cy="533400"/>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92175" name="TextBox 20"/>
          <p:cNvSpPr txBox="1">
            <a:spLocks noChangeArrowheads="1"/>
          </p:cNvSpPr>
          <p:nvPr/>
        </p:nvSpPr>
        <p:spPr bwMode="auto">
          <a:xfrm>
            <a:off x="1114425" y="6121400"/>
            <a:ext cx="170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r>
              <a:rPr lang="en-US">
                <a:solidFill>
                  <a:srgbClr val="66FFFF"/>
                </a:solidFill>
              </a:rPr>
              <a:t>1.7%</a:t>
            </a:r>
          </a:p>
        </p:txBody>
      </p:sp>
      <p:cxnSp>
        <p:nvCxnSpPr>
          <p:cNvPr id="92176" name="Straight Arrow Connector 22"/>
          <p:cNvCxnSpPr>
            <a:cxnSpLocks noChangeShapeType="1"/>
          </p:cNvCxnSpPr>
          <p:nvPr/>
        </p:nvCxnSpPr>
        <p:spPr bwMode="auto">
          <a:xfrm>
            <a:off x="1981200" y="5638800"/>
            <a:ext cx="0" cy="533400"/>
          </a:xfrm>
          <a:prstGeom prst="straightConnector1">
            <a:avLst/>
          </a:prstGeom>
          <a:noFill/>
          <a:ln w="28575">
            <a:solidFill>
              <a:srgbClr val="66FFFF"/>
            </a:solidFill>
            <a:round/>
            <a:headEnd/>
            <a:tailEnd type="arrow" w="med" len="med"/>
          </a:ln>
          <a:extLst>
            <a:ext uri="{909E8E84-426E-40dd-AFC4-6F175D3DCCD1}">
              <a14:hiddenFill xmlns:a14="http://schemas.microsoft.com/office/drawing/2010/main">
                <a:noFill/>
              </a14:hiddenFill>
            </a:ext>
          </a:extLst>
        </p:spPr>
      </p:cxnSp>
      <p:grpSp>
        <p:nvGrpSpPr>
          <p:cNvPr id="3" name="Group 2"/>
          <p:cNvGrpSpPr/>
          <p:nvPr/>
        </p:nvGrpSpPr>
        <p:grpSpPr>
          <a:xfrm>
            <a:off x="4114800" y="1879600"/>
            <a:ext cx="5029200" cy="4826000"/>
            <a:chOff x="4114800" y="1879600"/>
            <a:chExt cx="5029200" cy="4826000"/>
          </a:xfrm>
        </p:grpSpPr>
        <p:sp>
          <p:nvSpPr>
            <p:cNvPr id="92169" name="TextBox 6"/>
            <p:cNvSpPr txBox="1">
              <a:spLocks noChangeArrowheads="1"/>
            </p:cNvSpPr>
            <p:nvPr/>
          </p:nvSpPr>
          <p:spPr bwMode="auto">
            <a:xfrm>
              <a:off x="4343400" y="3581400"/>
              <a:ext cx="160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r>
                <a:rPr lang="en-US"/>
                <a:t>5 R+A </a:t>
              </a:r>
            </a:p>
          </p:txBody>
        </p:sp>
        <p:grpSp>
          <p:nvGrpSpPr>
            <p:cNvPr id="2" name="Group 1"/>
            <p:cNvGrpSpPr/>
            <p:nvPr/>
          </p:nvGrpSpPr>
          <p:grpSpPr>
            <a:xfrm>
              <a:off x="4114800" y="1879600"/>
              <a:ext cx="5029200" cy="4826000"/>
              <a:chOff x="4114800" y="1879600"/>
              <a:chExt cx="5029200" cy="4826000"/>
            </a:xfrm>
          </p:grpSpPr>
          <p:grpSp>
            <p:nvGrpSpPr>
              <p:cNvPr id="92164" name="Group 17"/>
              <p:cNvGrpSpPr>
                <a:grpSpLocks/>
              </p:cNvGrpSpPr>
              <p:nvPr/>
            </p:nvGrpSpPr>
            <p:grpSpPr bwMode="auto">
              <a:xfrm>
                <a:off x="4114800" y="1879600"/>
                <a:ext cx="4648200" cy="1219200"/>
                <a:chOff x="4495800" y="2413575"/>
                <a:chExt cx="4648200" cy="1218625"/>
              </a:xfrm>
            </p:grpSpPr>
            <p:sp>
              <p:nvSpPr>
                <p:cNvPr id="92181" name="TextBox 4"/>
                <p:cNvSpPr txBox="1">
                  <a:spLocks noChangeArrowheads="1"/>
                </p:cNvSpPr>
                <p:nvPr/>
              </p:nvSpPr>
              <p:spPr bwMode="auto">
                <a:xfrm>
                  <a:off x="4495800" y="3048000"/>
                  <a:ext cx="464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r>
                    <a:rPr lang="en-US" dirty="0">
                      <a:solidFill>
                        <a:srgbClr val="00FF00"/>
                      </a:solidFill>
                    </a:rPr>
                    <a:t>8 Protocol Violations </a:t>
                  </a:r>
                </a:p>
              </p:txBody>
            </p:sp>
            <p:cxnSp>
              <p:nvCxnSpPr>
                <p:cNvPr id="92182" name="Straight Arrow Connector 8"/>
                <p:cNvCxnSpPr>
                  <a:cxnSpLocks noChangeShapeType="1"/>
                  <a:stCxn id="92162" idx="2"/>
                  <a:endCxn id="92181" idx="0"/>
                </p:cNvCxnSpPr>
                <p:nvPr/>
              </p:nvCxnSpPr>
              <p:spPr bwMode="auto">
                <a:xfrm>
                  <a:off x="4572000" y="2413575"/>
                  <a:ext cx="2247900" cy="634425"/>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grpSp>
          <p:cxnSp>
            <p:nvCxnSpPr>
              <p:cNvPr id="92165" name="Straight Arrow Connector 17"/>
              <p:cNvCxnSpPr>
                <a:cxnSpLocks noChangeShapeType="1"/>
                <a:stCxn id="92181" idx="2"/>
                <a:endCxn id="92169" idx="0"/>
              </p:cNvCxnSpPr>
              <p:nvPr/>
            </p:nvCxnSpPr>
            <p:spPr bwMode="auto">
              <a:xfrm flipH="1">
                <a:off x="5143500" y="3098800"/>
                <a:ext cx="1295400" cy="482600"/>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2166" name="Straight Arrow Connector 19"/>
              <p:cNvCxnSpPr>
                <a:cxnSpLocks noChangeShapeType="1"/>
                <a:stCxn id="92181" idx="2"/>
                <a:endCxn id="92170" idx="0"/>
              </p:cNvCxnSpPr>
              <p:nvPr/>
            </p:nvCxnSpPr>
            <p:spPr bwMode="auto">
              <a:xfrm>
                <a:off x="6438900" y="3098800"/>
                <a:ext cx="1028700" cy="482600"/>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92170" name="TextBox 6"/>
              <p:cNvSpPr txBox="1">
                <a:spLocks noChangeArrowheads="1"/>
              </p:cNvSpPr>
              <p:nvPr/>
            </p:nvSpPr>
            <p:spPr bwMode="auto">
              <a:xfrm>
                <a:off x="5791200" y="3581400"/>
                <a:ext cx="3352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r>
                  <a:rPr lang="en-US"/>
                  <a:t>3 Primary Repair/ Reserosalization</a:t>
                </a:r>
              </a:p>
            </p:txBody>
          </p:sp>
          <p:sp>
            <p:nvSpPr>
              <p:cNvPr id="92174" name="TextBox 20"/>
              <p:cNvSpPr txBox="1">
                <a:spLocks noChangeArrowheads="1"/>
              </p:cNvSpPr>
              <p:nvPr/>
            </p:nvSpPr>
            <p:spPr bwMode="auto">
              <a:xfrm>
                <a:off x="6553200" y="5029200"/>
                <a:ext cx="170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r>
                  <a:rPr lang="en-US"/>
                  <a:t>1 Leak</a:t>
                </a:r>
              </a:p>
            </p:txBody>
          </p:sp>
          <p:grpSp>
            <p:nvGrpSpPr>
              <p:cNvPr id="4" name="Group 24"/>
              <p:cNvGrpSpPr>
                <a:grpSpLocks/>
              </p:cNvGrpSpPr>
              <p:nvPr/>
            </p:nvGrpSpPr>
            <p:grpSpPr bwMode="auto">
              <a:xfrm>
                <a:off x="6553200" y="5638800"/>
                <a:ext cx="1704975" cy="1066800"/>
                <a:chOff x="6753225" y="5639064"/>
                <a:chExt cx="1704975" cy="1066536"/>
              </a:xfrm>
            </p:grpSpPr>
            <p:sp>
              <p:nvSpPr>
                <p:cNvPr id="92179" name="TextBox 20"/>
                <p:cNvSpPr txBox="1">
                  <a:spLocks noChangeArrowheads="1"/>
                </p:cNvSpPr>
                <p:nvPr/>
              </p:nvSpPr>
              <p:spPr bwMode="auto">
                <a:xfrm>
                  <a:off x="6753225" y="6121400"/>
                  <a:ext cx="170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r>
                    <a:rPr lang="en-US">
                      <a:solidFill>
                        <a:srgbClr val="00FF00"/>
                      </a:solidFill>
                    </a:rPr>
                    <a:t>12.5%</a:t>
                  </a:r>
                </a:p>
              </p:txBody>
            </p:sp>
            <p:cxnSp>
              <p:nvCxnSpPr>
                <p:cNvPr id="92180" name="Straight Arrow Connector 22"/>
                <p:cNvCxnSpPr>
                  <a:cxnSpLocks noChangeShapeType="1"/>
                </p:cNvCxnSpPr>
                <p:nvPr/>
              </p:nvCxnSpPr>
              <p:spPr bwMode="auto">
                <a:xfrm>
                  <a:off x="7620000" y="5639064"/>
                  <a:ext cx="0" cy="533136"/>
                </a:xfrm>
                <a:prstGeom prst="straightConnector1">
                  <a:avLst/>
                </a:prstGeom>
                <a:noFill/>
                <a:ln w="28575">
                  <a:solidFill>
                    <a:srgbClr val="00FF00"/>
                  </a:solidFill>
                  <a:round/>
                  <a:headEnd/>
                  <a:tailEnd type="arrow" w="med" len="med"/>
                </a:ln>
                <a:extLst>
                  <a:ext uri="{909E8E84-426E-40dd-AFC4-6F175D3DCCD1}">
                    <a14:hiddenFill xmlns:a14="http://schemas.microsoft.com/office/drawing/2010/main">
                      <a:noFill/>
                    </a14:hiddenFill>
                  </a:ext>
                </a:extLst>
              </p:spPr>
            </p:cxnSp>
          </p:grpSp>
          <p:cxnSp>
            <p:nvCxnSpPr>
              <p:cNvPr id="92178" name="Straight Arrow Connector 22"/>
              <p:cNvCxnSpPr>
                <a:cxnSpLocks noChangeShapeType="1"/>
              </p:cNvCxnSpPr>
              <p:nvPr/>
            </p:nvCxnSpPr>
            <p:spPr bwMode="auto">
              <a:xfrm>
                <a:off x="7467600" y="4648200"/>
                <a:ext cx="0" cy="533400"/>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grpSp>
      </p:gr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209" name="Chart 6"/>
          <p:cNvGraphicFramePr>
            <a:graphicFrameLocks/>
          </p:cNvGraphicFramePr>
          <p:nvPr/>
        </p:nvGraphicFramePr>
        <p:xfrm>
          <a:off x="-279400" y="787400"/>
          <a:ext cx="9652000" cy="5688013"/>
        </p:xfrm>
        <a:graphic>
          <a:graphicData uri="http://schemas.openxmlformats.org/presentationml/2006/ole">
            <mc:AlternateContent xmlns:mc="http://schemas.openxmlformats.org/markup-compatibility/2006">
              <mc:Choice xmlns:v="urn:schemas-microsoft-com:vml" Requires="v">
                <p:oleObj spid="_x0000_s94230" r:id="rId5" imgW="9655266" imgH="5687098" progId="Excel.Chart.8">
                  <p:embed/>
                </p:oleObj>
              </mc:Choice>
              <mc:Fallback>
                <p:oleObj r:id="rId5" imgW="9655266" imgH="5687098" progId="Excel.Chart.8">
                  <p:embed/>
                  <p:pic>
                    <p:nvPicPr>
                      <p:cNvPr id="0" name="Chart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400" y="787400"/>
                        <a:ext cx="9652000"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4210" name="TextBox 9"/>
          <p:cNvSpPr txBox="1">
            <a:spLocks noChangeArrowheads="1"/>
          </p:cNvSpPr>
          <p:nvPr/>
        </p:nvSpPr>
        <p:spPr bwMode="auto">
          <a:xfrm>
            <a:off x="1143000" y="6096000"/>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r>
              <a:rPr lang="en-US" sz="2400"/>
              <a:t>SLF</a:t>
            </a:r>
          </a:p>
        </p:txBody>
      </p:sp>
      <p:sp>
        <p:nvSpPr>
          <p:cNvPr id="94211" name="TextBox 10"/>
          <p:cNvSpPr txBox="1">
            <a:spLocks noChangeArrowheads="1"/>
          </p:cNvSpPr>
          <p:nvPr/>
        </p:nvSpPr>
        <p:spPr bwMode="auto">
          <a:xfrm>
            <a:off x="3810000" y="6096000"/>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r>
              <a:rPr lang="en-US" sz="2400"/>
              <a:t>Abscess</a:t>
            </a:r>
          </a:p>
        </p:txBody>
      </p:sp>
      <p:sp>
        <p:nvSpPr>
          <p:cNvPr id="94212" name="TextBox 11"/>
          <p:cNvSpPr txBox="1">
            <a:spLocks noChangeArrowheads="1"/>
          </p:cNvSpPr>
          <p:nvPr/>
        </p:nvSpPr>
        <p:spPr bwMode="auto">
          <a:xfrm>
            <a:off x="6477000" y="6096000"/>
            <a:ext cx="251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r>
              <a:rPr lang="en-US" sz="2400"/>
              <a:t>Mortality</a:t>
            </a:r>
          </a:p>
        </p:txBody>
      </p:sp>
      <p:sp>
        <p:nvSpPr>
          <p:cNvPr id="94213" name="Title 1"/>
          <p:cNvSpPr>
            <a:spLocks noGrp="1"/>
          </p:cNvSpPr>
          <p:nvPr>
            <p:ph type="title"/>
          </p:nvPr>
        </p:nvSpPr>
        <p:spPr>
          <a:xfrm>
            <a:off x="0" y="228600"/>
            <a:ext cx="9144000" cy="1143000"/>
          </a:xfrm>
        </p:spPr>
        <p:txBody>
          <a:bodyPr/>
          <a:lstStyle/>
          <a:p>
            <a:r>
              <a:rPr lang="en-US">
                <a:latin typeface="Arial" charset="0"/>
                <a:ea typeface="ＭＳ Ｐゴシック" charset="0"/>
                <a:cs typeface="ＭＳ Ｐゴシック" charset="0"/>
              </a:rPr>
              <a:t>Outcomes</a:t>
            </a:r>
            <a:endParaRPr lang="en-US" sz="3200" i="1">
              <a:latin typeface="Arial" charset="0"/>
              <a:ea typeface="ＭＳ Ｐゴシック" charset="0"/>
              <a:cs typeface="ＭＳ Ｐゴシック" charset="0"/>
            </a:endParaRPr>
          </a:p>
        </p:txBody>
      </p:sp>
      <p:sp>
        <p:nvSpPr>
          <p:cNvPr id="94214" name="TextBox 1"/>
          <p:cNvSpPr txBox="1">
            <a:spLocks noChangeArrowheads="1"/>
          </p:cNvSpPr>
          <p:nvPr/>
        </p:nvSpPr>
        <p:spPr bwMode="auto">
          <a:xfrm>
            <a:off x="-1333500" y="3460750"/>
            <a:ext cx="184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Conclusions  </a:t>
            </a:r>
          </a:p>
        </p:txBody>
      </p:sp>
      <p:sp>
        <p:nvSpPr>
          <p:cNvPr id="228355" name="Rectangle 3"/>
          <p:cNvSpPr>
            <a:spLocks noGrp="1" noChangeArrowheads="1"/>
          </p:cNvSpPr>
          <p:nvPr>
            <p:ph type="body" idx="1"/>
          </p:nvPr>
        </p:nvSpPr>
        <p:spPr>
          <a:xfrm>
            <a:off x="0" y="1752600"/>
            <a:ext cx="9144000" cy="1600200"/>
          </a:xfrm>
        </p:spPr>
        <p:txBody>
          <a:bodyPr/>
          <a:lstStyle/>
          <a:p>
            <a:pPr>
              <a:lnSpc>
                <a:spcPct val="90000"/>
              </a:lnSpc>
              <a:spcAft>
                <a:spcPts val="1200"/>
              </a:spcAft>
              <a:buClr>
                <a:srgbClr val="FF0080"/>
              </a:buClr>
            </a:pPr>
            <a:r>
              <a:rPr lang="en-US" sz="3200">
                <a:latin typeface="Arial" charset="0"/>
                <a:ea typeface="ＭＳ Ｐゴシック" charset="0"/>
                <a:cs typeface="ＭＳ Ｐゴシック" charset="0"/>
              </a:rPr>
              <a:t>Adherence to a defined algorithm was efficacious for the management of blunt colon injuries</a:t>
            </a:r>
          </a:p>
          <a:p>
            <a:pPr>
              <a:lnSpc>
                <a:spcPct val="90000"/>
              </a:lnSpc>
              <a:spcAft>
                <a:spcPts val="1200"/>
              </a:spcAft>
              <a:buClr>
                <a:srgbClr val="FF0080"/>
              </a:buClr>
            </a:pPr>
            <a:endParaRPr lang="en-US" sz="3200">
              <a:latin typeface="Arial" charset="0"/>
              <a:ea typeface="ＭＳ Ｐゴシック" charset="0"/>
              <a:cs typeface="ＭＳ Ｐゴシック"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83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Conclusions  </a:t>
            </a:r>
          </a:p>
        </p:txBody>
      </p:sp>
      <p:sp>
        <p:nvSpPr>
          <p:cNvPr id="98306" name="Rectangle 3"/>
          <p:cNvSpPr>
            <a:spLocks noGrp="1" noChangeArrowheads="1"/>
          </p:cNvSpPr>
          <p:nvPr>
            <p:ph type="body" idx="1"/>
          </p:nvPr>
        </p:nvSpPr>
        <p:spPr>
          <a:xfrm>
            <a:off x="0" y="1752600"/>
            <a:ext cx="9144000" cy="1600200"/>
          </a:xfrm>
        </p:spPr>
        <p:txBody>
          <a:bodyPr/>
          <a:lstStyle/>
          <a:p>
            <a:pPr>
              <a:lnSpc>
                <a:spcPct val="90000"/>
              </a:lnSpc>
              <a:spcAft>
                <a:spcPts val="1200"/>
              </a:spcAft>
              <a:buClr>
                <a:srgbClr val="FF0080"/>
              </a:buClr>
            </a:pPr>
            <a:r>
              <a:rPr lang="en-US" sz="3200">
                <a:latin typeface="Arial" charset="0"/>
                <a:ea typeface="ＭＳ Ｐゴシック" charset="0"/>
                <a:cs typeface="ＭＳ Ｐゴシック" charset="0"/>
              </a:rPr>
              <a:t>Adherence to a defined algorithm was efficacious for the management of blunt colon injuries</a:t>
            </a:r>
          </a:p>
          <a:p>
            <a:pPr>
              <a:lnSpc>
                <a:spcPct val="90000"/>
              </a:lnSpc>
              <a:spcAft>
                <a:spcPts val="1200"/>
              </a:spcAft>
              <a:buClr>
                <a:srgbClr val="FF0080"/>
              </a:buClr>
            </a:pPr>
            <a:endParaRPr lang="en-US" sz="3200">
              <a:latin typeface="Arial" charset="0"/>
              <a:ea typeface="ＭＳ Ｐゴシック" charset="0"/>
              <a:cs typeface="ＭＳ Ｐゴシック" charset="0"/>
            </a:endParaRPr>
          </a:p>
        </p:txBody>
      </p:sp>
      <p:sp>
        <p:nvSpPr>
          <p:cNvPr id="98307" name="TextBox 12"/>
          <p:cNvSpPr txBox="1">
            <a:spLocks noChangeArrowheads="1"/>
          </p:cNvSpPr>
          <p:nvPr/>
        </p:nvSpPr>
        <p:spPr bwMode="auto">
          <a:xfrm>
            <a:off x="876300" y="2905125"/>
            <a:ext cx="609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sz="2800"/>
              <a:t>Colon Injuries</a:t>
            </a:r>
          </a:p>
        </p:txBody>
      </p:sp>
      <p:grpSp>
        <p:nvGrpSpPr>
          <p:cNvPr id="98308" name="Group 28"/>
          <p:cNvGrpSpPr>
            <a:grpSpLocks/>
          </p:cNvGrpSpPr>
          <p:nvPr/>
        </p:nvGrpSpPr>
        <p:grpSpPr bwMode="auto">
          <a:xfrm>
            <a:off x="3924300" y="3429000"/>
            <a:ext cx="3657600" cy="990600"/>
            <a:chOff x="3734329" y="2546352"/>
            <a:chExt cx="3657071" cy="990599"/>
          </a:xfrm>
        </p:grpSpPr>
        <p:sp>
          <p:nvSpPr>
            <p:cNvPr id="98324" name="TextBox 14"/>
            <p:cNvSpPr txBox="1">
              <a:spLocks noChangeArrowheads="1"/>
            </p:cNvSpPr>
            <p:nvPr/>
          </p:nvSpPr>
          <p:spPr bwMode="auto">
            <a:xfrm>
              <a:off x="4876800" y="2957512"/>
              <a:ext cx="2514600" cy="57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a:t>Destructive</a:t>
              </a:r>
            </a:p>
          </p:txBody>
        </p:sp>
        <p:cxnSp>
          <p:nvCxnSpPr>
            <p:cNvPr id="98325" name="Straight Arrow Connector 18"/>
            <p:cNvCxnSpPr>
              <a:cxnSpLocks noChangeShapeType="1"/>
              <a:stCxn id="98307" idx="2"/>
              <a:endCxn id="98324" idx="0"/>
            </p:cNvCxnSpPr>
            <p:nvPr/>
          </p:nvCxnSpPr>
          <p:spPr bwMode="auto">
            <a:xfrm>
              <a:off x="3734329" y="2546352"/>
              <a:ext cx="2399772" cy="411160"/>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98309" name="Group 27"/>
          <p:cNvGrpSpPr>
            <a:grpSpLocks/>
          </p:cNvGrpSpPr>
          <p:nvPr/>
        </p:nvGrpSpPr>
        <p:grpSpPr bwMode="auto">
          <a:xfrm>
            <a:off x="76200" y="3429000"/>
            <a:ext cx="3848100" cy="2047875"/>
            <a:chOff x="-114300" y="2534582"/>
            <a:chExt cx="3848100" cy="2047221"/>
          </a:xfrm>
        </p:grpSpPr>
        <p:sp>
          <p:nvSpPr>
            <p:cNvPr id="98320" name="TextBox 13"/>
            <p:cNvSpPr txBox="1">
              <a:spLocks noChangeArrowheads="1"/>
            </p:cNvSpPr>
            <p:nvPr/>
          </p:nvSpPr>
          <p:spPr bwMode="auto">
            <a:xfrm>
              <a:off x="-114300" y="2915582"/>
              <a:ext cx="297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a:t>Nondestructive</a:t>
              </a:r>
            </a:p>
          </p:txBody>
        </p:sp>
        <p:cxnSp>
          <p:nvCxnSpPr>
            <p:cNvPr id="98321" name="Straight Arrow Connector 16"/>
            <p:cNvCxnSpPr>
              <a:cxnSpLocks noChangeShapeType="1"/>
              <a:stCxn id="98307" idx="2"/>
              <a:endCxn id="98320" idx="0"/>
            </p:cNvCxnSpPr>
            <p:nvPr/>
          </p:nvCxnSpPr>
          <p:spPr bwMode="auto">
            <a:xfrm flipH="1">
              <a:off x="1371600" y="2534582"/>
              <a:ext cx="2362200" cy="381000"/>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98322" name="TextBox 19"/>
            <p:cNvSpPr txBox="1">
              <a:spLocks noChangeArrowheads="1"/>
            </p:cNvSpPr>
            <p:nvPr/>
          </p:nvSpPr>
          <p:spPr bwMode="auto">
            <a:xfrm>
              <a:off x="-114300" y="4058583"/>
              <a:ext cx="297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sz="2800"/>
                <a:t>Primary Repair</a:t>
              </a:r>
            </a:p>
          </p:txBody>
        </p:sp>
        <p:cxnSp>
          <p:nvCxnSpPr>
            <p:cNvPr id="98323" name="Straight Arrow Connector 21"/>
            <p:cNvCxnSpPr>
              <a:cxnSpLocks noChangeShapeType="1"/>
              <a:stCxn id="98320" idx="2"/>
              <a:endCxn id="98322" idx="0"/>
            </p:cNvCxnSpPr>
            <p:nvPr/>
          </p:nvCxnSpPr>
          <p:spPr bwMode="auto">
            <a:xfrm>
              <a:off x="1371600" y="3495020"/>
              <a:ext cx="0" cy="563562"/>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98310" name="Group 9"/>
          <p:cNvGrpSpPr>
            <a:grpSpLocks/>
          </p:cNvGrpSpPr>
          <p:nvPr/>
        </p:nvGrpSpPr>
        <p:grpSpPr bwMode="auto">
          <a:xfrm>
            <a:off x="6324600" y="4505325"/>
            <a:ext cx="2895600" cy="2581275"/>
            <a:chOff x="6133572" y="4161491"/>
            <a:chExt cx="2896128" cy="2580622"/>
          </a:xfrm>
        </p:grpSpPr>
        <p:sp>
          <p:nvSpPr>
            <p:cNvPr id="98316" name="TextBox 7177"/>
            <p:cNvSpPr txBox="1">
              <a:spLocks noChangeArrowheads="1"/>
            </p:cNvSpPr>
            <p:nvPr/>
          </p:nvSpPr>
          <p:spPr bwMode="auto">
            <a:xfrm>
              <a:off x="6133572" y="4645006"/>
              <a:ext cx="289612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sz="2800"/>
                <a:t>-Comorbidity   </a:t>
              </a:r>
            </a:p>
            <a:p>
              <a:pPr algn="ctr"/>
              <a:r>
                <a:rPr lang="en-US" sz="2800"/>
                <a:t>≤6 units PRBCs</a:t>
              </a:r>
            </a:p>
          </p:txBody>
        </p:sp>
        <p:cxnSp>
          <p:nvCxnSpPr>
            <p:cNvPr id="98317" name="Straight Arrow Connector 7181"/>
            <p:cNvCxnSpPr>
              <a:cxnSpLocks noChangeShapeType="1"/>
              <a:stCxn id="98324" idx="2"/>
              <a:endCxn id="98316" idx="0"/>
            </p:cNvCxnSpPr>
            <p:nvPr/>
          </p:nvCxnSpPr>
          <p:spPr bwMode="auto">
            <a:xfrm>
              <a:off x="6133918" y="4161491"/>
              <a:ext cx="1447718" cy="483515"/>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98318" name="TextBox 7213"/>
            <p:cNvSpPr txBox="1">
              <a:spLocks noChangeArrowheads="1"/>
            </p:cNvSpPr>
            <p:nvPr/>
          </p:nvSpPr>
          <p:spPr bwMode="auto">
            <a:xfrm>
              <a:off x="6134100" y="5788006"/>
              <a:ext cx="2895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sz="2800"/>
                <a:t>R+ A</a:t>
              </a:r>
            </a:p>
            <a:p>
              <a:endParaRPr lang="en-US" sz="2800"/>
            </a:p>
          </p:txBody>
        </p:sp>
        <p:cxnSp>
          <p:nvCxnSpPr>
            <p:cNvPr id="98319" name="Straight Arrow Connector 7217"/>
            <p:cNvCxnSpPr>
              <a:cxnSpLocks noChangeShapeType="1"/>
            </p:cNvCxnSpPr>
            <p:nvPr/>
          </p:nvCxnSpPr>
          <p:spPr bwMode="auto">
            <a:xfrm>
              <a:off x="7581636" y="5522913"/>
              <a:ext cx="264" cy="381000"/>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98311" name="Group 8"/>
          <p:cNvGrpSpPr>
            <a:grpSpLocks/>
          </p:cNvGrpSpPr>
          <p:nvPr/>
        </p:nvGrpSpPr>
        <p:grpSpPr bwMode="auto">
          <a:xfrm>
            <a:off x="3314700" y="4505325"/>
            <a:ext cx="3009900" cy="2114550"/>
            <a:chOff x="3124200" y="4144960"/>
            <a:chExt cx="3010429" cy="2113242"/>
          </a:xfrm>
        </p:grpSpPr>
        <p:sp>
          <p:nvSpPr>
            <p:cNvPr id="98313" name="TextBox 7176"/>
            <p:cNvSpPr txBox="1">
              <a:spLocks noChangeArrowheads="1"/>
            </p:cNvSpPr>
            <p:nvPr/>
          </p:nvSpPr>
          <p:spPr bwMode="auto">
            <a:xfrm>
              <a:off x="3124200" y="4591982"/>
              <a:ext cx="301042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sz="2800"/>
                <a:t>+Comorbidity   </a:t>
              </a:r>
            </a:p>
            <a:p>
              <a:pPr algn="ctr"/>
              <a:r>
                <a:rPr lang="en-US" sz="2800"/>
                <a:t>&gt;6 units PRBCs</a:t>
              </a:r>
            </a:p>
          </p:txBody>
        </p:sp>
        <p:cxnSp>
          <p:nvCxnSpPr>
            <p:cNvPr id="98314" name="Straight Arrow Connector 7179"/>
            <p:cNvCxnSpPr>
              <a:cxnSpLocks noChangeShapeType="1"/>
              <a:stCxn id="98324" idx="2"/>
              <a:endCxn id="98313" idx="0"/>
            </p:cNvCxnSpPr>
            <p:nvPr/>
          </p:nvCxnSpPr>
          <p:spPr bwMode="auto">
            <a:xfrm flipH="1">
              <a:off x="4629415" y="4144960"/>
              <a:ext cx="1504503" cy="447022"/>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98315" name="TextBox 7212"/>
            <p:cNvSpPr txBox="1">
              <a:spLocks noChangeArrowheads="1"/>
            </p:cNvSpPr>
            <p:nvPr/>
          </p:nvSpPr>
          <p:spPr bwMode="auto">
            <a:xfrm>
              <a:off x="3635375" y="5734982"/>
              <a:ext cx="2028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sz="2800"/>
                <a:t>Diversion</a:t>
              </a:r>
            </a:p>
          </p:txBody>
        </p:sp>
      </p:grpSp>
      <p:cxnSp>
        <p:nvCxnSpPr>
          <p:cNvPr id="98312" name="Straight Arrow Connector 7217"/>
          <p:cNvCxnSpPr>
            <a:cxnSpLocks noChangeShapeType="1"/>
          </p:cNvCxnSpPr>
          <p:nvPr/>
        </p:nvCxnSpPr>
        <p:spPr bwMode="auto">
          <a:xfrm>
            <a:off x="4800600" y="5867400"/>
            <a:ext cx="0" cy="381000"/>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r>
              <a:rPr lang="en-US">
                <a:latin typeface="Arial" charset="0"/>
                <a:ea typeface="ＭＳ Ｐゴシック" charset="0"/>
                <a:cs typeface="ＭＳ Ｐゴシック" charset="0"/>
              </a:rPr>
              <a:t>What about this situation?</a:t>
            </a:r>
          </a:p>
        </p:txBody>
      </p:sp>
      <p:pic>
        <p:nvPicPr>
          <p:cNvPr id="100354" name="Picture 4" descr="E:\Geeksquad Data Backup\Users\John\Documents\residency\Grand Rounds\open ab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027238"/>
            <a:ext cx="2971800"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0"/>
            <a:ext cx="378460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r>
              <a:rPr lang="en-US">
                <a:latin typeface="Arial" charset="0"/>
                <a:ea typeface="ＭＳ Ｐゴシック" charset="0"/>
                <a:cs typeface="ＭＳ Ｐゴシック" charset="0"/>
              </a:rPr>
              <a:t>Wake Forest – 2007</a:t>
            </a:r>
            <a:br>
              <a:rPr lang="en-US">
                <a:latin typeface="Arial" charset="0"/>
                <a:ea typeface="ＭＳ Ｐゴシック" charset="0"/>
                <a:cs typeface="ＭＳ Ｐゴシック" charset="0"/>
              </a:rPr>
            </a:br>
            <a:r>
              <a:rPr lang="en-US" sz="4800">
                <a:solidFill>
                  <a:srgbClr val="66FFFF"/>
                </a:solidFill>
                <a:latin typeface="Arial" charset="0"/>
                <a:ea typeface="ＭＳ Ｐゴシック" charset="0"/>
                <a:cs typeface="ＭＳ Ｐゴシック" charset="0"/>
              </a:rPr>
              <a:t>- 22 pts with open abdomen -</a:t>
            </a:r>
            <a:endParaRPr lang="en-US" sz="4800">
              <a:latin typeface="Arial" charset="0"/>
              <a:ea typeface="ＭＳ Ｐゴシック" charset="0"/>
              <a:cs typeface="ＭＳ Ｐゴシック" charset="0"/>
            </a:endParaRPr>
          </a:p>
        </p:txBody>
      </p:sp>
      <p:sp>
        <p:nvSpPr>
          <p:cNvPr id="3" name="Content Placeholder 2"/>
          <p:cNvSpPr>
            <a:spLocks noGrp="1"/>
          </p:cNvSpPr>
          <p:nvPr>
            <p:ph idx="1"/>
          </p:nvPr>
        </p:nvSpPr>
        <p:spPr>
          <a:xfrm>
            <a:off x="304800" y="1981200"/>
            <a:ext cx="8153400" cy="4114800"/>
          </a:xfrm>
        </p:spPr>
        <p:txBody>
          <a:bodyPr/>
          <a:lstStyle/>
          <a:p>
            <a:pPr>
              <a:buClr>
                <a:srgbClr val="FF0080"/>
              </a:buClr>
            </a:pPr>
            <a:r>
              <a:rPr lang="en-US">
                <a:latin typeface="Arial" charset="0"/>
                <a:ea typeface="ＭＳ Ｐゴシック" charset="0"/>
                <a:cs typeface="ＭＳ Ｐゴシック" charset="0"/>
              </a:rPr>
              <a:t>11 patients underwent resection with delayed anastomosis (DA)</a:t>
            </a:r>
          </a:p>
          <a:p>
            <a:pPr>
              <a:buClr>
                <a:srgbClr val="FF0080"/>
              </a:buClr>
            </a:pPr>
            <a:r>
              <a:rPr lang="en-US">
                <a:latin typeface="Arial" charset="0"/>
                <a:ea typeface="ＭＳ Ｐゴシック" charset="0"/>
                <a:cs typeface="ＭＳ Ｐゴシック" charset="0"/>
              </a:rPr>
              <a:t>0 leaks</a:t>
            </a:r>
          </a:p>
          <a:p>
            <a:pPr>
              <a:buClr>
                <a:srgbClr val="FF0080"/>
              </a:buClr>
            </a:pP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DA is safe in selected patients</a:t>
            </a:r>
            <a:r>
              <a:rPr lang="ja-JP" altLang="en-US">
                <a:latin typeface="Arial" charset="0"/>
                <a:ea typeface="ＭＳ Ｐゴシック" charset="0"/>
                <a:cs typeface="ＭＳ Ｐゴシック" charset="0"/>
              </a:rPr>
              <a:t>”</a:t>
            </a:r>
            <a:endParaRPr lang="en-US" altLang="ja-JP">
              <a:latin typeface="Arial" charset="0"/>
              <a:ea typeface="ＭＳ Ｐゴシック" charset="0"/>
              <a:cs typeface="ＭＳ Ｐゴシック" charset="0"/>
            </a:endParaRPr>
          </a:p>
          <a:p>
            <a:pPr>
              <a:buClr>
                <a:srgbClr val="FF0080"/>
              </a:buClr>
              <a:buFontTx/>
              <a:buNone/>
            </a:pPr>
            <a:endParaRPr lang="en-US">
              <a:latin typeface="Arial" charset="0"/>
              <a:ea typeface="ＭＳ Ｐゴシック" charset="0"/>
              <a:cs typeface="ＭＳ Ｐゴシック" charset="0"/>
            </a:endParaRPr>
          </a:p>
          <a:p>
            <a:pPr>
              <a:buClr>
                <a:srgbClr val="FF0080"/>
              </a:buClr>
              <a:buFontTx/>
              <a:buNone/>
            </a:pPr>
            <a:endParaRPr lang="en-US">
              <a:latin typeface="Arial" charset="0"/>
              <a:ea typeface="ＭＳ Ｐゴシック" charset="0"/>
              <a:cs typeface="ＭＳ Ｐゴシック" charset="0"/>
            </a:endParaRPr>
          </a:p>
        </p:txBody>
      </p:sp>
      <p:sp>
        <p:nvSpPr>
          <p:cNvPr id="4" name="TextBox 3"/>
          <p:cNvSpPr txBox="1">
            <a:spLocks noChangeArrowheads="1"/>
          </p:cNvSpPr>
          <p:nvPr/>
        </p:nvSpPr>
        <p:spPr bwMode="auto">
          <a:xfrm>
            <a:off x="0" y="525780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sz="2800" i="1">
                <a:solidFill>
                  <a:srgbClr val="FFFF66"/>
                </a:solidFill>
              </a:rPr>
              <a:t>Truth: Almost half (45%) of those 11 patients died prior to hospital discharge</a:t>
            </a:r>
          </a:p>
        </p:txBody>
      </p:sp>
      <p:sp>
        <p:nvSpPr>
          <p:cNvPr id="101380" name="TextBox 5"/>
          <p:cNvSpPr txBox="1">
            <a:spLocks noChangeArrowheads="1"/>
          </p:cNvSpPr>
          <p:nvPr/>
        </p:nvSpPr>
        <p:spPr bwMode="auto">
          <a:xfrm>
            <a:off x="4800600" y="6457950"/>
            <a:ext cx="434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sz="2000" i="1">
                <a:solidFill>
                  <a:srgbClr val="66FFFF"/>
                </a:solidFill>
              </a:rPr>
              <a:t>Miller et al, Am Surg 2007</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r>
              <a:rPr lang="en-US">
                <a:latin typeface="Arial" charset="0"/>
                <a:ea typeface="ＭＳ Ｐゴシック" charset="0"/>
                <a:cs typeface="ＭＳ Ｐゴシック" charset="0"/>
              </a:rPr>
              <a:t>Alabama – 2009</a:t>
            </a:r>
            <a:br>
              <a:rPr lang="en-US">
                <a:latin typeface="Arial" charset="0"/>
                <a:ea typeface="ＭＳ Ｐゴシック" charset="0"/>
                <a:cs typeface="ＭＳ Ｐゴシック" charset="0"/>
              </a:rPr>
            </a:br>
            <a:r>
              <a:rPr lang="en-US" sz="4800">
                <a:solidFill>
                  <a:srgbClr val="66FFFF"/>
                </a:solidFill>
                <a:latin typeface="Arial" charset="0"/>
                <a:ea typeface="ＭＳ Ｐゴシック" charset="0"/>
                <a:cs typeface="ＭＳ Ｐゴシック" charset="0"/>
              </a:rPr>
              <a:t>- 56 pts with open abdomen -</a:t>
            </a:r>
            <a:endParaRPr lang="en-US" sz="4800">
              <a:latin typeface="Arial" charset="0"/>
              <a:ea typeface="ＭＳ Ｐゴシック" charset="0"/>
              <a:cs typeface="ＭＳ Ｐゴシック" charset="0"/>
            </a:endParaRPr>
          </a:p>
        </p:txBody>
      </p:sp>
      <p:sp>
        <p:nvSpPr>
          <p:cNvPr id="5" name="Content Placeholder 2"/>
          <p:cNvSpPr>
            <a:spLocks noGrp="1"/>
          </p:cNvSpPr>
          <p:nvPr>
            <p:ph idx="1"/>
          </p:nvPr>
        </p:nvSpPr>
        <p:spPr>
          <a:xfrm>
            <a:off x="304800" y="1981200"/>
            <a:ext cx="8229600" cy="3352800"/>
          </a:xfrm>
        </p:spPr>
        <p:txBody>
          <a:bodyPr/>
          <a:lstStyle/>
          <a:p>
            <a:pPr>
              <a:buClr>
                <a:srgbClr val="FF0080"/>
              </a:buClr>
            </a:pPr>
            <a:r>
              <a:rPr lang="en-US" sz="3200">
                <a:latin typeface="Arial" charset="0"/>
                <a:ea typeface="ＭＳ Ｐゴシック" charset="0"/>
                <a:cs typeface="ＭＳ Ｐゴシック" charset="0"/>
              </a:rPr>
              <a:t>33 patients underwent resection with DA</a:t>
            </a:r>
          </a:p>
          <a:p>
            <a:pPr>
              <a:buClr>
                <a:srgbClr val="FF0080"/>
              </a:buClr>
            </a:pPr>
            <a:r>
              <a:rPr lang="en-US" sz="3200">
                <a:latin typeface="Arial" charset="0"/>
                <a:ea typeface="ＭＳ Ｐゴシック" charset="0"/>
                <a:cs typeface="ＭＳ Ｐゴシック" charset="0"/>
              </a:rPr>
              <a:t>12% leak rate</a:t>
            </a:r>
          </a:p>
          <a:p>
            <a:pPr>
              <a:buClr>
                <a:srgbClr val="FF0080"/>
              </a:buClr>
            </a:pPr>
            <a:r>
              <a:rPr lang="en-US" sz="3200">
                <a:latin typeface="Arial" charset="0"/>
                <a:ea typeface="ＭＳ Ｐゴシック" charset="0"/>
                <a:cs typeface="ＭＳ Ｐゴシック" charset="0"/>
              </a:rPr>
              <a:t>Colon-related morbidity for DA was larger than for anastomosis in single laparotomy</a:t>
            </a:r>
          </a:p>
          <a:p>
            <a:pPr>
              <a:buClr>
                <a:srgbClr val="FF0080"/>
              </a:buClr>
              <a:buFontTx/>
              <a:buNone/>
            </a:pPr>
            <a:endParaRPr lang="en-US" sz="3200">
              <a:latin typeface="Arial" charset="0"/>
              <a:ea typeface="ＭＳ Ｐゴシック" charset="0"/>
              <a:cs typeface="ＭＳ Ｐゴシック" charset="0"/>
            </a:endParaRPr>
          </a:p>
          <a:p>
            <a:pPr>
              <a:buClr>
                <a:srgbClr val="FF0080"/>
              </a:buClr>
              <a:buFontTx/>
              <a:buNone/>
            </a:pPr>
            <a:endParaRPr lang="en-US" sz="3200">
              <a:latin typeface="Arial" charset="0"/>
              <a:ea typeface="ＭＳ Ｐゴシック" charset="0"/>
              <a:cs typeface="ＭＳ Ｐゴシック" charset="0"/>
            </a:endParaRPr>
          </a:p>
        </p:txBody>
      </p:sp>
      <p:sp>
        <p:nvSpPr>
          <p:cNvPr id="7" name="TextBox 6"/>
          <p:cNvSpPr txBox="1">
            <a:spLocks noChangeArrowheads="1"/>
          </p:cNvSpPr>
          <p:nvPr/>
        </p:nvSpPr>
        <p:spPr bwMode="auto">
          <a:xfrm>
            <a:off x="3175" y="487680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sz="2800" i="1" dirty="0">
                <a:solidFill>
                  <a:srgbClr val="FFFF66"/>
                </a:solidFill>
              </a:rPr>
              <a:t>Anastomosis in the setting of an open abdomen is a </a:t>
            </a:r>
            <a:r>
              <a:rPr lang="ja-JP" altLang="en-US" sz="2800" i="1" dirty="0">
                <a:solidFill>
                  <a:srgbClr val="FFFF66"/>
                </a:solidFill>
              </a:rPr>
              <a:t>“</a:t>
            </a:r>
            <a:r>
              <a:rPr lang="en-US" altLang="ja-JP" sz="2800" i="1" dirty="0">
                <a:solidFill>
                  <a:srgbClr val="FFFF66"/>
                </a:solidFill>
              </a:rPr>
              <a:t>cautionary tale,</a:t>
            </a:r>
            <a:r>
              <a:rPr lang="ja-JP" altLang="en-US" sz="2800" i="1" dirty="0" smtClean="0">
                <a:solidFill>
                  <a:srgbClr val="FFFF66"/>
                </a:solidFill>
              </a:rPr>
              <a:t>”</a:t>
            </a:r>
            <a:r>
              <a:rPr lang="en-US" altLang="ja-JP" sz="2800" i="1" dirty="0" smtClean="0">
                <a:solidFill>
                  <a:srgbClr val="FFFF66"/>
                </a:solidFill>
              </a:rPr>
              <a:t> and </a:t>
            </a:r>
            <a:r>
              <a:rPr lang="en-US" altLang="ja-JP" sz="2800" i="1" dirty="0">
                <a:solidFill>
                  <a:srgbClr val="FFFF66"/>
                </a:solidFill>
              </a:rPr>
              <a:t>diversion may be a safer alternative</a:t>
            </a:r>
            <a:endParaRPr lang="en-US" sz="2800" i="1" dirty="0">
              <a:solidFill>
                <a:srgbClr val="FFFF66"/>
              </a:solidFill>
            </a:endParaRPr>
          </a:p>
        </p:txBody>
      </p:sp>
      <p:sp>
        <p:nvSpPr>
          <p:cNvPr id="102404" name="TextBox 7"/>
          <p:cNvSpPr txBox="1">
            <a:spLocks noChangeArrowheads="1"/>
          </p:cNvSpPr>
          <p:nvPr/>
        </p:nvSpPr>
        <p:spPr bwMode="auto">
          <a:xfrm>
            <a:off x="4829175" y="6454775"/>
            <a:ext cx="434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sz="2000" i="1">
                <a:solidFill>
                  <a:srgbClr val="66FFFF"/>
                </a:solidFill>
              </a:rPr>
              <a:t>Weinberg et al, J Trauma 2009</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en-US">
                <a:latin typeface="Arial" charset="0"/>
                <a:ea typeface="ＭＳ Ｐゴシック" charset="0"/>
                <a:cs typeface="ＭＳ Ｐゴシック" charset="0"/>
              </a:rPr>
              <a:t>World War II</a:t>
            </a:r>
          </a:p>
        </p:txBody>
      </p:sp>
      <p:sp>
        <p:nvSpPr>
          <p:cNvPr id="8195" name="Content Placeholder 2"/>
          <p:cNvSpPr>
            <a:spLocks noGrp="1"/>
          </p:cNvSpPr>
          <p:nvPr>
            <p:ph idx="1"/>
          </p:nvPr>
        </p:nvSpPr>
        <p:spPr>
          <a:xfrm>
            <a:off x="304800" y="1752600"/>
            <a:ext cx="5105400" cy="4114800"/>
          </a:xfrm>
        </p:spPr>
        <p:txBody>
          <a:bodyPr/>
          <a:lstStyle/>
          <a:p>
            <a:pPr>
              <a:buClr>
                <a:srgbClr val="FF0080"/>
              </a:buClr>
            </a:pPr>
            <a:r>
              <a:rPr lang="en-US" sz="3200">
                <a:latin typeface="Arial" charset="0"/>
                <a:ea typeface="ＭＳ Ｐゴシック" charset="0"/>
                <a:cs typeface="ＭＳ Ｐゴシック" charset="0"/>
              </a:rPr>
              <a:t>Mortality fell to 22-35%</a:t>
            </a:r>
          </a:p>
          <a:p>
            <a:pPr>
              <a:buClr>
                <a:srgbClr val="FF0080"/>
              </a:buClr>
            </a:pPr>
            <a:r>
              <a:rPr lang="en-US" sz="3200">
                <a:latin typeface="Arial" charset="0"/>
                <a:ea typeface="ＭＳ Ｐゴシック" charset="0"/>
                <a:cs typeface="ＭＳ Ｐゴシック" charset="0"/>
              </a:rPr>
              <a:t>Advancements in</a:t>
            </a:r>
          </a:p>
          <a:p>
            <a:pPr lvl="1">
              <a:buClr>
                <a:srgbClr val="FF0080"/>
              </a:buClr>
            </a:pPr>
            <a:r>
              <a:rPr lang="en-US" sz="3000">
                <a:latin typeface="Arial" charset="0"/>
                <a:ea typeface="ＭＳ Ｐゴシック" charset="0"/>
              </a:rPr>
              <a:t>Triage</a:t>
            </a:r>
          </a:p>
          <a:p>
            <a:pPr lvl="1">
              <a:buClr>
                <a:srgbClr val="FF0080"/>
              </a:buClr>
            </a:pPr>
            <a:r>
              <a:rPr lang="en-US" sz="3000">
                <a:latin typeface="Arial" charset="0"/>
                <a:ea typeface="ＭＳ Ｐゴシック" charset="0"/>
              </a:rPr>
              <a:t>Aggressive resuscitation</a:t>
            </a:r>
          </a:p>
          <a:p>
            <a:pPr lvl="1">
              <a:buClr>
                <a:srgbClr val="FF0080"/>
              </a:buClr>
            </a:pPr>
            <a:r>
              <a:rPr lang="en-US" sz="3000">
                <a:latin typeface="Arial" charset="0"/>
                <a:ea typeface="ＭＳ Ｐゴシック" charset="0"/>
              </a:rPr>
              <a:t>Improved antibiotics </a:t>
            </a:r>
          </a:p>
          <a:p>
            <a:pPr lvl="1">
              <a:buClr>
                <a:srgbClr val="FF0080"/>
              </a:buClr>
            </a:pPr>
            <a:r>
              <a:rPr lang="en-US" sz="3000">
                <a:latin typeface="Arial" charset="0"/>
                <a:ea typeface="ＭＳ Ｐゴシック" charset="0"/>
              </a:rPr>
              <a:t>Blood banks</a:t>
            </a:r>
          </a:p>
          <a:p>
            <a:pPr>
              <a:buClr>
                <a:srgbClr val="FF0080"/>
              </a:buClr>
            </a:pPr>
            <a:r>
              <a:rPr lang="en-US" sz="3200">
                <a:latin typeface="Arial" charset="0"/>
                <a:ea typeface="ＭＳ Ｐゴシック" charset="0"/>
                <a:cs typeface="ＭＳ Ｐゴシック" charset="0"/>
              </a:rPr>
              <a:t>Exteriorization of ALL colon injuries</a:t>
            </a:r>
          </a:p>
        </p:txBody>
      </p:sp>
      <p:pic>
        <p:nvPicPr>
          <p:cNvPr id="11267" name="Picture 2" descr="E:\Geeksquad Data Backup\Users\John\Documents\residency\Grand Rounds\penicillinWWI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2900" y="1295400"/>
            <a:ext cx="3598863"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3" descr="E:\Geeksquad Data Backup\Users\John\Documents\residency\Grand Rounds\tumblr_ls8m0oTGFk1qhk04bo1_50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002088"/>
            <a:ext cx="3014663" cy="276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9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r>
              <a:rPr lang="en-US">
                <a:latin typeface="Arial" charset="0"/>
                <a:ea typeface="ＭＳ Ｐゴシック" charset="0"/>
                <a:cs typeface="ＭＳ Ｐゴシック" charset="0"/>
              </a:rPr>
              <a:t>Denver – 2009</a:t>
            </a:r>
            <a:br>
              <a:rPr lang="en-US">
                <a:latin typeface="Arial" charset="0"/>
                <a:ea typeface="ＭＳ Ｐゴシック" charset="0"/>
                <a:cs typeface="ＭＳ Ｐゴシック" charset="0"/>
              </a:rPr>
            </a:br>
            <a:r>
              <a:rPr lang="en-US" sz="4800">
                <a:solidFill>
                  <a:srgbClr val="66FFFF"/>
                </a:solidFill>
                <a:latin typeface="Arial" charset="0"/>
                <a:ea typeface="ＭＳ Ｐゴシック" charset="0"/>
                <a:cs typeface="ＭＳ Ｐゴシック" charset="0"/>
              </a:rPr>
              <a:t>- 29 pts with open abdomen -</a:t>
            </a:r>
            <a:endParaRPr lang="en-US" sz="4800">
              <a:latin typeface="Arial" charset="0"/>
              <a:ea typeface="ＭＳ Ｐゴシック" charset="0"/>
              <a:cs typeface="ＭＳ Ｐゴシック" charset="0"/>
            </a:endParaRPr>
          </a:p>
        </p:txBody>
      </p:sp>
      <p:sp>
        <p:nvSpPr>
          <p:cNvPr id="5" name="Content Placeholder 2"/>
          <p:cNvSpPr>
            <a:spLocks noGrp="1"/>
          </p:cNvSpPr>
          <p:nvPr>
            <p:ph idx="1"/>
          </p:nvPr>
        </p:nvSpPr>
        <p:spPr/>
        <p:txBody>
          <a:bodyPr/>
          <a:lstStyle/>
          <a:p>
            <a:pPr>
              <a:buClr>
                <a:srgbClr val="FF0080"/>
              </a:buClr>
            </a:pPr>
            <a:r>
              <a:rPr lang="en-US" sz="3200">
                <a:latin typeface="Arial" charset="0"/>
                <a:ea typeface="ＭＳ Ｐゴシック" charset="0"/>
                <a:cs typeface="ＭＳ Ｐゴシック" charset="0"/>
              </a:rPr>
              <a:t>25 patients underwent resection with DA</a:t>
            </a:r>
          </a:p>
          <a:p>
            <a:pPr>
              <a:buClr>
                <a:srgbClr val="FF0080"/>
              </a:buClr>
            </a:pPr>
            <a:r>
              <a:rPr lang="en-US" sz="3200">
                <a:latin typeface="Arial" charset="0"/>
                <a:ea typeface="ＭＳ Ｐゴシック" charset="0"/>
                <a:cs typeface="ＭＳ Ｐゴシック" charset="0"/>
              </a:rPr>
              <a:t>16% leak rate</a:t>
            </a:r>
          </a:p>
          <a:p>
            <a:pPr>
              <a:buClr>
                <a:srgbClr val="FF0080"/>
              </a:buClr>
            </a:pPr>
            <a:r>
              <a:rPr lang="en-US" sz="3200">
                <a:latin typeface="Arial" charset="0"/>
                <a:ea typeface="ＭＳ Ｐゴシック" charset="0"/>
                <a:cs typeface="ＭＳ Ｐゴシック" charset="0"/>
              </a:rPr>
              <a:t>Concluded DA was safe in most patients managed with an open abdomen</a:t>
            </a:r>
          </a:p>
          <a:p>
            <a:pPr>
              <a:buClr>
                <a:srgbClr val="FF0080"/>
              </a:buClr>
              <a:buFontTx/>
              <a:buNone/>
            </a:pPr>
            <a:endParaRPr lang="en-US" sz="3200">
              <a:latin typeface="Arial" charset="0"/>
              <a:ea typeface="ＭＳ Ｐゴシック" charset="0"/>
              <a:cs typeface="ＭＳ Ｐゴシック" charset="0"/>
            </a:endParaRPr>
          </a:p>
          <a:p>
            <a:pPr>
              <a:buClr>
                <a:srgbClr val="FF0080"/>
              </a:buClr>
              <a:buFontTx/>
              <a:buNone/>
            </a:pPr>
            <a:endParaRPr lang="en-US" sz="3200">
              <a:latin typeface="Arial" charset="0"/>
              <a:ea typeface="ＭＳ Ｐゴシック" charset="0"/>
              <a:cs typeface="ＭＳ Ｐゴシック" charset="0"/>
            </a:endParaRPr>
          </a:p>
        </p:txBody>
      </p:sp>
      <p:sp>
        <p:nvSpPr>
          <p:cNvPr id="7" name="TextBox 6"/>
          <p:cNvSpPr txBox="1">
            <a:spLocks noChangeArrowheads="1"/>
          </p:cNvSpPr>
          <p:nvPr/>
        </p:nvSpPr>
        <p:spPr bwMode="auto">
          <a:xfrm>
            <a:off x="0" y="471170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sz="2800" i="1">
                <a:solidFill>
                  <a:srgbClr val="FFFF66"/>
                </a:solidFill>
              </a:rPr>
              <a:t>Despite a larger suture line failure rate compared to Weinberg et al (16 vs 12%), authors have drawn different conclusions</a:t>
            </a:r>
          </a:p>
        </p:txBody>
      </p:sp>
      <p:sp>
        <p:nvSpPr>
          <p:cNvPr id="103428" name="TextBox 7"/>
          <p:cNvSpPr txBox="1">
            <a:spLocks noChangeArrowheads="1"/>
          </p:cNvSpPr>
          <p:nvPr/>
        </p:nvSpPr>
        <p:spPr bwMode="auto">
          <a:xfrm>
            <a:off x="4800600" y="6457950"/>
            <a:ext cx="434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sz="2000" i="1">
                <a:solidFill>
                  <a:srgbClr val="66FFFF"/>
                </a:solidFill>
              </a:rPr>
              <a:t>Kashuk, Moore, Surgery 2009</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lstStyle/>
          <a:p>
            <a:r>
              <a:rPr lang="en-US">
                <a:latin typeface="Arial" charset="0"/>
                <a:ea typeface="ＭＳ Ｐゴシック" charset="0"/>
                <a:cs typeface="ＭＳ Ｐゴシック" charset="0"/>
              </a:rPr>
              <a:t>Controversy Exists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8840636"/>
              </p:ext>
            </p:extLst>
          </p:nvPr>
        </p:nvGraphicFramePr>
        <p:xfrm>
          <a:off x="609600" y="1981200"/>
          <a:ext cx="7924800" cy="4111625"/>
        </p:xfrm>
        <a:graphic>
          <a:graphicData uri="http://schemas.openxmlformats.org/drawingml/2006/table">
            <a:tbl>
              <a:tblPr/>
              <a:tblGrid>
                <a:gridCol w="1981200"/>
                <a:gridCol w="1981200"/>
                <a:gridCol w="1981200"/>
                <a:gridCol w="1981200"/>
              </a:tblGrid>
              <a:tr h="5873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FFFBC1"/>
                          </a:solidFill>
                          <a:effectLst/>
                          <a:latin typeface="Arial" charset="0"/>
                          <a:ea typeface="ＭＳ Ｐゴシック" charset="0"/>
                          <a:cs typeface="ＭＳ Ｐゴシック" charset="0"/>
                        </a:rPr>
                        <a:t>Author</a:t>
                      </a:r>
                    </a:p>
                  </a:txBody>
                  <a:tcPr horzOverflow="overflow">
                    <a:lnL>
                      <a:noFill/>
                    </a:lnL>
                    <a:lnR>
                      <a:noFill/>
                    </a:lnR>
                    <a:ln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FFFBC1"/>
                          </a:solidFill>
                          <a:effectLst/>
                          <a:latin typeface="Arial" charset="0"/>
                          <a:ea typeface="ＭＳ Ｐゴシック" charset="0"/>
                          <a:cs typeface="ＭＳ Ｐゴシック" charset="0"/>
                        </a:rPr>
                        <a:t>Year</a:t>
                      </a:r>
                    </a:p>
                  </a:txBody>
                  <a:tcPr horzOverflow="overflow">
                    <a:lnL>
                      <a:noFill/>
                    </a:lnL>
                    <a:lnR>
                      <a:noFill/>
                    </a:lnR>
                    <a:ln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FFFBC1"/>
                          </a:solidFill>
                          <a:effectLst/>
                          <a:latin typeface="Arial" charset="0"/>
                          <a:ea typeface="ＭＳ Ｐゴシック" charset="0"/>
                          <a:cs typeface="ＭＳ Ｐゴシック" charset="0"/>
                        </a:rPr>
                        <a:t># with DA</a:t>
                      </a:r>
                    </a:p>
                  </a:txBody>
                  <a:tcPr horzOverflow="overflow">
                    <a:lnL>
                      <a:noFill/>
                    </a:lnL>
                    <a:lnR>
                      <a:noFill/>
                    </a:lnR>
                    <a:ln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FFFBC1"/>
                          </a:solidFill>
                          <a:effectLst/>
                          <a:latin typeface="Arial" charset="0"/>
                          <a:ea typeface="ＭＳ Ｐゴシック" charset="0"/>
                          <a:cs typeface="ＭＳ Ｐゴシック" charset="0"/>
                        </a:rPr>
                        <a:t>% Leak</a:t>
                      </a:r>
                    </a:p>
                  </a:txBody>
                  <a:tcPr horzOverflow="overflow">
                    <a:lnL>
                      <a:noFill/>
                    </a:lnL>
                    <a:lnR>
                      <a:noFill/>
                    </a:lnR>
                    <a:lnT>
                      <a:noFill/>
                    </a:lnT>
                    <a:lnB w="12700" cap="flat" cmpd="sng" algn="ctr">
                      <a:solidFill>
                        <a:srgbClr val="FFFFFF"/>
                      </a:solidFill>
                      <a:prstDash val="solid"/>
                      <a:round/>
                      <a:headEnd type="none" w="med" len="med"/>
                      <a:tailEnd type="none" w="med" len="med"/>
                    </a:lnB>
                    <a:lnTlToBr>
                      <a:noFill/>
                    </a:lnTlToBr>
                    <a:lnBlToTr>
                      <a:noFill/>
                    </a:lnBlToTr>
                    <a:noFill/>
                  </a:tcPr>
                </a:tc>
              </a:tr>
              <a:tr h="5873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Miller</a:t>
                      </a:r>
                    </a:p>
                  </a:txBody>
                  <a:tcPr horzOverflow="overflow">
                    <a:lnL>
                      <a:noFill/>
                    </a:lnL>
                    <a:lnR>
                      <a:noFill/>
                    </a:lnR>
                    <a:lnT w="12700" cap="flat" cmpd="sng" algn="ctr">
                      <a:solidFill>
                        <a:srgbClr val="FFFFFF"/>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2007</a:t>
                      </a:r>
                    </a:p>
                  </a:txBody>
                  <a:tcPr horzOverflow="overflow">
                    <a:lnL>
                      <a:noFill/>
                    </a:lnL>
                    <a:lnR>
                      <a:noFill/>
                    </a:lnR>
                    <a:lnT w="12700" cap="flat" cmpd="sng" algn="ctr">
                      <a:solidFill>
                        <a:srgbClr val="FFFFFF"/>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11</a:t>
                      </a:r>
                    </a:p>
                  </a:txBody>
                  <a:tcPr horzOverflow="overflow">
                    <a:lnL>
                      <a:noFill/>
                    </a:lnL>
                    <a:lnR>
                      <a:noFill/>
                    </a:lnR>
                    <a:lnT w="12700" cap="flat" cmpd="sng" algn="ctr">
                      <a:solidFill>
                        <a:srgbClr val="FFFFFF"/>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0</a:t>
                      </a:r>
                    </a:p>
                  </a:txBody>
                  <a:tcPr horzOverflow="overflow">
                    <a:lnL>
                      <a:noFill/>
                    </a:lnL>
                    <a:lnR>
                      <a:noFill/>
                    </a:lnR>
                    <a:lnT w="12700" cap="flat" cmpd="sng" algn="ctr">
                      <a:solidFill>
                        <a:srgbClr val="FFFFFF"/>
                      </a:solidFill>
                      <a:prstDash val="solid"/>
                      <a:round/>
                      <a:headEnd type="none" w="med" len="med"/>
                      <a:tailEnd type="none" w="med" len="med"/>
                    </a:lnT>
                    <a:lnB>
                      <a:noFill/>
                    </a:lnB>
                    <a:lnTlToBr>
                      <a:noFill/>
                    </a:lnTlToBr>
                    <a:lnBlToTr>
                      <a:noFill/>
                    </a:lnBlToTr>
                    <a:noFill/>
                  </a:tcPr>
                </a:tc>
              </a:tr>
              <a:tr h="5873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Ordonez</a:t>
                      </a:r>
                    </a:p>
                  </a:txBody>
                  <a:tcP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2011</a:t>
                      </a:r>
                    </a:p>
                  </a:txBody>
                  <a:tcP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24</a:t>
                      </a:r>
                    </a:p>
                  </a:txBody>
                  <a:tcP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8</a:t>
                      </a:r>
                    </a:p>
                  </a:txBody>
                  <a:tcPr horzOverflow="overflow">
                    <a:lnL>
                      <a:noFill/>
                    </a:lnL>
                    <a:lnR>
                      <a:noFill/>
                    </a:lnR>
                    <a:lnT>
                      <a:noFill/>
                    </a:lnT>
                    <a:lnB>
                      <a:noFill/>
                    </a:lnB>
                    <a:lnTlToBr>
                      <a:noFill/>
                    </a:lnTlToBr>
                    <a:lnBlToTr>
                      <a:noFill/>
                    </a:lnBlToTr>
                    <a:noFill/>
                  </a:tcPr>
                </a:tc>
              </a:tr>
              <a:tr h="5873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Weinberg</a:t>
                      </a:r>
                    </a:p>
                  </a:txBody>
                  <a:tcP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2009</a:t>
                      </a:r>
                    </a:p>
                  </a:txBody>
                  <a:tcP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33</a:t>
                      </a:r>
                    </a:p>
                  </a:txBody>
                  <a:tcP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12</a:t>
                      </a:r>
                    </a:p>
                  </a:txBody>
                  <a:tcPr horzOverflow="overflow">
                    <a:lnL>
                      <a:noFill/>
                    </a:lnL>
                    <a:lnR>
                      <a:noFill/>
                    </a:lnR>
                    <a:lnT>
                      <a:noFill/>
                    </a:lnT>
                    <a:lnB>
                      <a:noFill/>
                    </a:lnB>
                    <a:lnTlToBr>
                      <a:noFill/>
                    </a:lnTlToBr>
                    <a:lnBlToTr>
                      <a:noFill/>
                    </a:lnBlToTr>
                    <a:noFill/>
                  </a:tcPr>
                </a:tc>
              </a:tr>
              <a:tr h="5873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Kashuk</a:t>
                      </a:r>
                    </a:p>
                  </a:txBody>
                  <a:tcP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2009</a:t>
                      </a:r>
                    </a:p>
                  </a:txBody>
                  <a:tcP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21</a:t>
                      </a:r>
                    </a:p>
                  </a:txBody>
                  <a:tcP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ea typeface="ＭＳ Ｐゴシック" charset="0"/>
                          <a:cs typeface="ＭＳ Ｐゴシック" charset="0"/>
                        </a:rPr>
                        <a:t>16</a:t>
                      </a:r>
                      <a:endParaRPr kumimoji="0" lang="en-US" sz="2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r>
              <a:tr h="5873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Berlew</a:t>
                      </a:r>
                    </a:p>
                  </a:txBody>
                  <a:tcP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2011</a:t>
                      </a:r>
                    </a:p>
                  </a:txBody>
                  <a:tcP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60</a:t>
                      </a:r>
                    </a:p>
                  </a:txBody>
                  <a:tcP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20</a:t>
                      </a:r>
                    </a:p>
                  </a:txBody>
                  <a:tcPr horzOverflow="overflow">
                    <a:lnL>
                      <a:noFill/>
                    </a:lnL>
                    <a:lnR>
                      <a:noFill/>
                    </a:lnR>
                    <a:lnT>
                      <a:noFill/>
                    </a:lnT>
                    <a:lnB>
                      <a:noFill/>
                    </a:lnB>
                    <a:lnTlToBr>
                      <a:noFill/>
                    </a:lnTlToBr>
                    <a:lnBlToTr>
                      <a:noFill/>
                    </a:lnBlToTr>
                    <a:noFill/>
                  </a:tcPr>
                </a:tc>
              </a:tr>
              <a:tr h="5873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Ott</a:t>
                      </a:r>
                    </a:p>
                  </a:txBody>
                  <a:tcP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2011</a:t>
                      </a:r>
                    </a:p>
                  </a:txBody>
                  <a:tcP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44</a:t>
                      </a:r>
                    </a:p>
                  </a:txBody>
                  <a:tcP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ＭＳ Ｐゴシック" charset="0"/>
                          <a:cs typeface="ＭＳ Ｐゴシック" charset="0"/>
                        </a:rPr>
                        <a:t>27</a:t>
                      </a: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p:txBody>
          <a:bodyPr/>
          <a:lstStyle/>
          <a:p>
            <a:r>
              <a:rPr lang="en-US">
                <a:latin typeface="Arial" charset="0"/>
                <a:ea typeface="ＭＳ Ｐゴシック" charset="0"/>
                <a:cs typeface="ＭＳ Ｐゴシック" charset="0"/>
              </a:rPr>
              <a:t>What about our algorithm?</a:t>
            </a:r>
          </a:p>
        </p:txBody>
      </p:sp>
      <p:sp>
        <p:nvSpPr>
          <p:cNvPr id="3" name="Content Placeholder 2"/>
          <p:cNvSpPr>
            <a:spLocks noGrp="1"/>
          </p:cNvSpPr>
          <p:nvPr>
            <p:ph idx="1"/>
          </p:nvPr>
        </p:nvSpPr>
        <p:spPr>
          <a:xfrm>
            <a:off x="304800" y="1828800"/>
            <a:ext cx="8458200" cy="4114800"/>
          </a:xfrm>
        </p:spPr>
        <p:txBody>
          <a:bodyPr/>
          <a:lstStyle/>
          <a:p>
            <a:pPr>
              <a:buClr>
                <a:srgbClr val="FF0080"/>
              </a:buClr>
            </a:pPr>
            <a:r>
              <a:rPr lang="en-US">
                <a:latin typeface="Arial" charset="0"/>
                <a:ea typeface="ＭＳ Ｐゴシック" charset="0"/>
                <a:cs typeface="ＭＳ Ｐゴシック" charset="0"/>
              </a:rPr>
              <a:t>Risk factors for colon injuries were defined prior to</a:t>
            </a:r>
            <a:r>
              <a:rPr lang="ru-RU">
                <a:latin typeface="Arial" charset="0"/>
                <a:ea typeface="ＭＳ Ｐゴシック" charset="0"/>
                <a:cs typeface="ＭＳ Ｐゴシック" charset="0"/>
              </a:rPr>
              <a:t> the widespread use of </a:t>
            </a:r>
            <a:r>
              <a:rPr lang="en-US">
                <a:latin typeface="Arial" charset="0"/>
                <a:ea typeface="ＭＳ Ｐゴシック" charset="0"/>
                <a:cs typeface="ＭＳ Ｐゴシック" charset="0"/>
              </a:rPr>
              <a:t>abbreviated laparotomy (AL) or open abdomen</a:t>
            </a:r>
          </a:p>
          <a:p>
            <a:pPr>
              <a:buClr>
                <a:srgbClr val="FF0080"/>
              </a:buClr>
            </a:pPr>
            <a:r>
              <a:rPr lang="en-US">
                <a:latin typeface="Arial" charset="0"/>
                <a:ea typeface="ＭＳ Ｐゴシック" charset="0"/>
                <a:cs typeface="ＭＳ Ｐゴシック" charset="0"/>
              </a:rPr>
              <a:t>D</a:t>
            </a:r>
            <a:r>
              <a:rPr lang="ru-RU">
                <a:latin typeface="Arial" charset="0"/>
                <a:ea typeface="ＭＳ Ｐゴシック" charset="0"/>
                <a:cs typeface="ＭＳ Ｐゴシック" charset="0"/>
              </a:rPr>
              <a:t>o not </a:t>
            </a:r>
            <a:r>
              <a:rPr lang="en-US">
                <a:latin typeface="Arial" charset="0"/>
                <a:ea typeface="ＭＳ Ｐゴシック" charset="0"/>
                <a:cs typeface="ＭＳ Ｐゴシック" charset="0"/>
              </a:rPr>
              <a:t>necessarily </a:t>
            </a:r>
            <a:r>
              <a:rPr lang="ru-RU">
                <a:latin typeface="Arial" charset="0"/>
                <a:ea typeface="ＭＳ Ｐゴシック" charset="0"/>
                <a:cs typeface="ＭＳ Ｐゴシック" charset="0"/>
              </a:rPr>
              <a:t>address the </a:t>
            </a:r>
            <a:r>
              <a:rPr lang="en-US">
                <a:latin typeface="Arial" charset="0"/>
                <a:ea typeface="ＭＳ Ｐゴシック" charset="0"/>
                <a:cs typeface="ＭＳ Ｐゴシック" charset="0"/>
              </a:rPr>
              <a:t>issue of performing delayed anastomosis</a:t>
            </a:r>
          </a:p>
          <a:p>
            <a:pPr>
              <a:buClr>
                <a:srgbClr val="FF0080"/>
              </a:buClr>
            </a:pPr>
            <a:r>
              <a:rPr lang="en-US">
                <a:latin typeface="Arial" charset="0"/>
                <a:ea typeface="ＭＳ Ｐゴシック" charset="0"/>
                <a:cs typeface="ＭＳ Ｐゴシック" charset="0"/>
              </a:rPr>
              <a:t>May place the patient at increased risk of suture line failure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Study Design</a:t>
            </a:r>
          </a:p>
        </p:txBody>
      </p:sp>
      <p:sp>
        <p:nvSpPr>
          <p:cNvPr id="106498" name="Text Placeholder 1"/>
          <p:cNvSpPr>
            <a:spLocks noGrp="1"/>
          </p:cNvSpPr>
          <p:nvPr>
            <p:ph type="body" idx="1"/>
          </p:nvPr>
        </p:nvSpPr>
        <p:spPr>
          <a:xfrm>
            <a:off x="381000" y="1874838"/>
            <a:ext cx="4040188" cy="639762"/>
          </a:xfrm>
        </p:spPr>
        <p:txBody>
          <a:bodyPr/>
          <a:lstStyle/>
          <a:p>
            <a:pPr algn="ctr"/>
            <a:r>
              <a:rPr lang="en-US" sz="3200" b="0">
                <a:solidFill>
                  <a:srgbClr val="FFFF66"/>
                </a:solidFill>
                <a:latin typeface="Arial" charset="0"/>
                <a:ea typeface="ＭＳ Ｐゴシック" charset="0"/>
                <a:cs typeface="ＭＳ Ｐゴシック" charset="0"/>
              </a:rPr>
              <a:t>Patients</a:t>
            </a:r>
          </a:p>
        </p:txBody>
      </p:sp>
      <p:sp>
        <p:nvSpPr>
          <p:cNvPr id="106499" name="Content Placeholder 2"/>
          <p:cNvSpPr>
            <a:spLocks noGrp="1"/>
          </p:cNvSpPr>
          <p:nvPr>
            <p:ph sz="half" idx="2"/>
          </p:nvPr>
        </p:nvSpPr>
        <p:spPr>
          <a:xfrm>
            <a:off x="304800" y="2784475"/>
            <a:ext cx="4191000" cy="3387725"/>
          </a:xfrm>
        </p:spPr>
        <p:txBody>
          <a:bodyPr/>
          <a:lstStyle/>
          <a:p>
            <a:pPr>
              <a:buClr>
                <a:srgbClr val="FF0080"/>
              </a:buClr>
            </a:pPr>
            <a:r>
              <a:rPr lang="en-US">
                <a:latin typeface="Arial" charset="0"/>
                <a:ea typeface="ＭＳ Ｐゴシック" charset="0"/>
                <a:cs typeface="ＭＳ Ｐゴシック" charset="0"/>
              </a:rPr>
              <a:t>Destructive colon injuries over a 17 year-period</a:t>
            </a:r>
          </a:p>
          <a:p>
            <a:pPr>
              <a:buClr>
                <a:srgbClr val="FF0080"/>
              </a:buClr>
            </a:pPr>
            <a:r>
              <a:rPr lang="en-US">
                <a:latin typeface="Arial" charset="0"/>
                <a:ea typeface="ＭＳ Ｐゴシック" charset="0"/>
                <a:cs typeface="ＭＳ Ｐゴシック" charset="0"/>
              </a:rPr>
              <a:t>Exclusions</a:t>
            </a:r>
          </a:p>
          <a:p>
            <a:pPr lvl="1">
              <a:buClr>
                <a:srgbClr val="FF0080"/>
              </a:buClr>
            </a:pPr>
            <a:r>
              <a:rPr lang="en-US" sz="2400">
                <a:solidFill>
                  <a:srgbClr val="66FFFF"/>
                </a:solidFill>
                <a:latin typeface="Arial" charset="0"/>
                <a:ea typeface="ＭＳ Ｐゴシック" charset="0"/>
              </a:rPr>
              <a:t>Deaths within 24 hours</a:t>
            </a:r>
          </a:p>
          <a:p>
            <a:pPr lvl="1">
              <a:buClr>
                <a:srgbClr val="FF0080"/>
              </a:buClr>
            </a:pPr>
            <a:r>
              <a:rPr lang="en-US" sz="2400">
                <a:solidFill>
                  <a:srgbClr val="66FFFF"/>
                </a:solidFill>
                <a:latin typeface="Arial" charset="0"/>
                <a:ea typeface="ＭＳ Ｐゴシック" charset="0"/>
              </a:rPr>
              <a:t>Rectal injuries</a:t>
            </a:r>
          </a:p>
          <a:p>
            <a:pPr lvl="1">
              <a:buClr>
                <a:srgbClr val="FF0080"/>
              </a:buClr>
            </a:pPr>
            <a:r>
              <a:rPr lang="en-US" sz="2400">
                <a:solidFill>
                  <a:srgbClr val="66FFFF"/>
                </a:solidFill>
                <a:latin typeface="Arial" charset="0"/>
                <a:ea typeface="ＭＳ Ｐゴシック" charset="0"/>
              </a:rPr>
              <a:t>Single laparotomy</a:t>
            </a:r>
          </a:p>
          <a:p>
            <a:pPr lvl="1">
              <a:buClr>
                <a:srgbClr val="FF0080"/>
              </a:buClr>
              <a:buFontTx/>
              <a:buNone/>
            </a:pPr>
            <a:endParaRPr lang="en-US" sz="2400">
              <a:solidFill>
                <a:srgbClr val="66FFFF"/>
              </a:solidFill>
              <a:latin typeface="Arial" charset="0"/>
              <a:ea typeface="ＭＳ Ｐゴシック" charset="0"/>
            </a:endParaRPr>
          </a:p>
          <a:p>
            <a:endParaRPr lang="en-US">
              <a:latin typeface="Arial" charset="0"/>
              <a:ea typeface="ＭＳ Ｐゴシック" charset="0"/>
              <a:cs typeface="ＭＳ Ｐゴシック" charset="0"/>
            </a:endParaRPr>
          </a:p>
        </p:txBody>
      </p:sp>
      <p:sp>
        <p:nvSpPr>
          <p:cNvPr id="106500" name="Text Placeholder 3"/>
          <p:cNvSpPr>
            <a:spLocks noGrp="1"/>
          </p:cNvSpPr>
          <p:nvPr>
            <p:ph type="body" sz="quarter" idx="3"/>
          </p:nvPr>
        </p:nvSpPr>
        <p:spPr>
          <a:xfrm>
            <a:off x="4645025" y="1874838"/>
            <a:ext cx="4041775" cy="639762"/>
          </a:xfrm>
        </p:spPr>
        <p:txBody>
          <a:bodyPr/>
          <a:lstStyle/>
          <a:p>
            <a:pPr algn="ctr"/>
            <a:r>
              <a:rPr lang="en-US" sz="3200" b="0">
                <a:solidFill>
                  <a:srgbClr val="FFFF66"/>
                </a:solidFill>
                <a:latin typeface="Arial" charset="0"/>
                <a:ea typeface="ＭＳ Ｐゴシック" charset="0"/>
                <a:cs typeface="ＭＳ Ｐゴシック" charset="0"/>
              </a:rPr>
              <a:t>Outcomes</a:t>
            </a:r>
          </a:p>
        </p:txBody>
      </p:sp>
      <p:sp>
        <p:nvSpPr>
          <p:cNvPr id="106501" name="Content Placeholder 4"/>
          <p:cNvSpPr>
            <a:spLocks noGrp="1"/>
          </p:cNvSpPr>
          <p:nvPr>
            <p:ph sz="quarter" idx="4"/>
          </p:nvPr>
        </p:nvSpPr>
        <p:spPr>
          <a:xfrm>
            <a:off x="4648200" y="2784475"/>
            <a:ext cx="4038600" cy="3387725"/>
          </a:xfrm>
        </p:spPr>
        <p:txBody>
          <a:bodyPr/>
          <a:lstStyle/>
          <a:p>
            <a:pPr>
              <a:buClr>
                <a:srgbClr val="FF0080"/>
              </a:buClr>
            </a:pPr>
            <a:r>
              <a:rPr lang="en-US">
                <a:latin typeface="Arial" charset="0"/>
                <a:ea typeface="ＭＳ Ｐゴシック" charset="0"/>
                <a:cs typeface="ＭＳ Ｐゴシック" charset="0"/>
              </a:rPr>
              <a:t>Colon-related Morbidity</a:t>
            </a:r>
          </a:p>
          <a:p>
            <a:pPr lvl="1">
              <a:buClr>
                <a:srgbClr val="FF0080"/>
              </a:buClr>
            </a:pPr>
            <a:r>
              <a:rPr lang="en-US" sz="2400">
                <a:solidFill>
                  <a:srgbClr val="66FFFF"/>
                </a:solidFill>
                <a:latin typeface="Arial" charset="0"/>
                <a:ea typeface="ＭＳ Ｐゴシック" charset="0"/>
              </a:rPr>
              <a:t>Suture line failure</a:t>
            </a:r>
          </a:p>
          <a:p>
            <a:pPr lvl="1">
              <a:buClr>
                <a:srgbClr val="FF0080"/>
              </a:buClr>
            </a:pPr>
            <a:r>
              <a:rPr lang="en-US" sz="2400">
                <a:solidFill>
                  <a:srgbClr val="66FFFF"/>
                </a:solidFill>
                <a:latin typeface="Arial" charset="0"/>
                <a:ea typeface="ＭＳ Ｐゴシック" charset="0"/>
              </a:rPr>
              <a:t>Abscess</a:t>
            </a:r>
          </a:p>
          <a:p>
            <a:pPr>
              <a:buClr>
                <a:srgbClr val="FF0080"/>
              </a:buClr>
            </a:pPr>
            <a:r>
              <a:rPr lang="en-US">
                <a:latin typeface="Arial" charset="0"/>
                <a:ea typeface="ＭＳ Ｐゴシック" charset="0"/>
                <a:cs typeface="ＭＳ Ｐゴシック" charset="0"/>
              </a:rPr>
              <a:t>Colon-related Mortality</a:t>
            </a:r>
          </a:p>
          <a:p>
            <a:pPr lvl="1">
              <a:buFontTx/>
              <a:buNone/>
            </a:pPr>
            <a:endParaRPr lang="en-US" sz="2400">
              <a:latin typeface="Arial" charset="0"/>
              <a:ea typeface="ＭＳ Ｐゴシック" charset="0"/>
            </a:endParaRPr>
          </a:p>
          <a:p>
            <a:pPr marL="742950" lvl="2" indent="-342900"/>
            <a:endParaRPr lang="en-US">
              <a:latin typeface="Arial" charset="0"/>
              <a:ea typeface="ヒラギノ角ゴ Pro W3" charset="0"/>
            </a:endParaRPr>
          </a:p>
          <a:p>
            <a:endParaRPr lang="en-US">
              <a:latin typeface="Arial" charset="0"/>
              <a:ea typeface="ＭＳ Ｐゴシック" charset="0"/>
              <a:cs typeface="ＭＳ Ｐゴシック" charset="0"/>
            </a:endParaRPr>
          </a:p>
        </p:txBody>
      </p:sp>
      <p:sp>
        <p:nvSpPr>
          <p:cNvPr id="106502" name="TextBox 5"/>
          <p:cNvSpPr txBox="1">
            <a:spLocks noChangeArrowheads="1"/>
          </p:cNvSpPr>
          <p:nvPr/>
        </p:nvSpPr>
        <p:spPr bwMode="auto">
          <a:xfrm>
            <a:off x="0" y="55626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sz="2400" i="1"/>
              <a:t>Outcomes were evaluated to determine if additional risk factors should be considered in the management of destructive colon injuries following abbreviated laparotomy</a:t>
            </a:r>
            <a:endParaRPr lang="en-US" sz="2400" i="1">
              <a:solidFill>
                <a:srgbClr val="66FFFF"/>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Destructive Colon Injuries</a:t>
            </a:r>
          </a:p>
        </p:txBody>
      </p:sp>
      <p:sp>
        <p:nvSpPr>
          <p:cNvPr id="108546" name="Text Placeholder 1"/>
          <p:cNvSpPr>
            <a:spLocks noGrp="1"/>
          </p:cNvSpPr>
          <p:nvPr>
            <p:ph type="body" idx="1"/>
          </p:nvPr>
        </p:nvSpPr>
        <p:spPr>
          <a:xfrm>
            <a:off x="381000" y="1874838"/>
            <a:ext cx="4040188" cy="639762"/>
          </a:xfrm>
        </p:spPr>
        <p:txBody>
          <a:bodyPr/>
          <a:lstStyle/>
          <a:p>
            <a:pPr algn="ctr"/>
            <a:r>
              <a:rPr lang="en-US" sz="3200" b="0">
                <a:solidFill>
                  <a:srgbClr val="FFFF66"/>
                </a:solidFill>
                <a:latin typeface="Arial" charset="0"/>
                <a:ea typeface="ＭＳ Ｐゴシック" charset="0"/>
                <a:cs typeface="ＭＳ Ｐゴシック" charset="0"/>
              </a:rPr>
              <a:t>Penetrating</a:t>
            </a:r>
          </a:p>
        </p:txBody>
      </p:sp>
      <p:sp>
        <p:nvSpPr>
          <p:cNvPr id="108547" name="Content Placeholder 2"/>
          <p:cNvSpPr>
            <a:spLocks noGrp="1"/>
          </p:cNvSpPr>
          <p:nvPr>
            <p:ph sz="half" idx="2"/>
          </p:nvPr>
        </p:nvSpPr>
        <p:spPr>
          <a:xfrm>
            <a:off x="304800" y="2784475"/>
            <a:ext cx="4191000" cy="3387725"/>
          </a:xfrm>
        </p:spPr>
        <p:txBody>
          <a:bodyPr/>
          <a:lstStyle/>
          <a:p>
            <a:pPr>
              <a:buClr>
                <a:srgbClr val="FF0080"/>
              </a:buClr>
            </a:pPr>
            <a:r>
              <a:rPr lang="en-US">
                <a:latin typeface="Arial" charset="0"/>
                <a:ea typeface="ＭＳ Ｐゴシック" charset="0"/>
                <a:cs typeface="ＭＳ Ｐゴシック" charset="0"/>
              </a:rPr>
              <a:t>Wound &gt;50% of colon wall</a:t>
            </a:r>
          </a:p>
          <a:p>
            <a:pPr>
              <a:buClr>
                <a:srgbClr val="FF0080"/>
              </a:buClr>
            </a:pPr>
            <a:r>
              <a:rPr lang="en-US">
                <a:latin typeface="Arial" charset="0"/>
                <a:ea typeface="ＭＳ Ｐゴシック" charset="0"/>
                <a:cs typeface="ＭＳ Ｐゴシック" charset="0"/>
              </a:rPr>
              <a:t>Complete transection</a:t>
            </a:r>
          </a:p>
          <a:p>
            <a:pPr>
              <a:buClr>
                <a:srgbClr val="FF0080"/>
              </a:buClr>
            </a:pPr>
            <a:r>
              <a:rPr lang="en-US">
                <a:latin typeface="Arial" charset="0"/>
                <a:ea typeface="ＭＳ Ｐゴシック" charset="0"/>
                <a:cs typeface="ＭＳ Ｐゴシック" charset="0"/>
              </a:rPr>
              <a:t>Significant tissue loss</a:t>
            </a:r>
          </a:p>
          <a:p>
            <a:pPr>
              <a:buClr>
                <a:srgbClr val="FF0080"/>
              </a:buClr>
            </a:pPr>
            <a:r>
              <a:rPr lang="en-US">
                <a:latin typeface="Arial" charset="0"/>
                <a:ea typeface="ＭＳ Ｐゴシック" charset="0"/>
                <a:cs typeface="ＭＳ Ｐゴシック" charset="0"/>
              </a:rPr>
              <a:t>Devacularized segments</a:t>
            </a:r>
          </a:p>
          <a:p>
            <a:pPr lvl="1">
              <a:buClr>
                <a:srgbClr val="FF0080"/>
              </a:buClr>
              <a:buFontTx/>
              <a:buNone/>
            </a:pPr>
            <a:endParaRPr lang="en-US" sz="2400">
              <a:solidFill>
                <a:srgbClr val="66FFFF"/>
              </a:solidFill>
              <a:latin typeface="Arial" charset="0"/>
              <a:ea typeface="ＭＳ Ｐゴシック" charset="0"/>
            </a:endParaRPr>
          </a:p>
          <a:p>
            <a:endParaRPr lang="en-US">
              <a:latin typeface="Arial" charset="0"/>
              <a:ea typeface="ＭＳ Ｐゴシック" charset="0"/>
              <a:cs typeface="ＭＳ Ｐゴシック" charset="0"/>
            </a:endParaRPr>
          </a:p>
        </p:txBody>
      </p:sp>
      <p:sp>
        <p:nvSpPr>
          <p:cNvPr id="108548" name="Text Placeholder 3"/>
          <p:cNvSpPr>
            <a:spLocks noGrp="1"/>
          </p:cNvSpPr>
          <p:nvPr>
            <p:ph type="body" sz="quarter" idx="3"/>
          </p:nvPr>
        </p:nvSpPr>
        <p:spPr>
          <a:xfrm>
            <a:off x="4645025" y="1874838"/>
            <a:ext cx="4041775" cy="639762"/>
          </a:xfrm>
        </p:spPr>
        <p:txBody>
          <a:bodyPr/>
          <a:lstStyle/>
          <a:p>
            <a:pPr algn="ctr"/>
            <a:r>
              <a:rPr lang="en-US" sz="3200" b="0">
                <a:solidFill>
                  <a:srgbClr val="FFFF66"/>
                </a:solidFill>
                <a:latin typeface="Arial" charset="0"/>
                <a:ea typeface="ＭＳ Ｐゴシック" charset="0"/>
                <a:cs typeface="ＭＳ Ｐゴシック" charset="0"/>
              </a:rPr>
              <a:t>Blunt</a:t>
            </a:r>
          </a:p>
        </p:txBody>
      </p:sp>
      <p:sp>
        <p:nvSpPr>
          <p:cNvPr id="108549" name="Content Placeholder 4"/>
          <p:cNvSpPr>
            <a:spLocks noGrp="1"/>
          </p:cNvSpPr>
          <p:nvPr>
            <p:ph sz="quarter" idx="4"/>
          </p:nvPr>
        </p:nvSpPr>
        <p:spPr>
          <a:xfrm>
            <a:off x="4648200" y="2784475"/>
            <a:ext cx="4038600" cy="3387725"/>
          </a:xfrm>
        </p:spPr>
        <p:txBody>
          <a:bodyPr/>
          <a:lstStyle/>
          <a:p>
            <a:pPr>
              <a:buClr>
                <a:srgbClr val="FF0080"/>
              </a:buClr>
            </a:pPr>
            <a:r>
              <a:rPr lang="en-US">
                <a:latin typeface="Arial" charset="0"/>
                <a:ea typeface="ＭＳ Ｐゴシック" charset="0"/>
                <a:cs typeface="ＭＳ Ｐゴシック" charset="0"/>
              </a:rPr>
              <a:t>Serosal tear </a:t>
            </a:r>
            <a:r>
              <a:rPr lang="en-US" u="sng">
                <a:latin typeface="Arial" charset="0"/>
                <a:ea typeface="ＭＳ Ｐゴシック" charset="0"/>
                <a:cs typeface="ＭＳ Ｐゴシック" charset="0"/>
              </a:rPr>
              <a:t>&gt;</a:t>
            </a:r>
            <a:r>
              <a:rPr lang="en-US">
                <a:latin typeface="Arial" charset="0"/>
                <a:ea typeface="ＭＳ Ｐゴシック" charset="0"/>
                <a:cs typeface="ＭＳ Ｐゴシック" charset="0"/>
              </a:rPr>
              <a:t>50% of colon wall</a:t>
            </a:r>
            <a:endParaRPr lang="en-US">
              <a:solidFill>
                <a:srgbClr val="66FFFF"/>
              </a:solidFill>
              <a:latin typeface="Arial" charset="0"/>
              <a:ea typeface="ＭＳ Ｐゴシック" charset="0"/>
              <a:cs typeface="ＭＳ Ｐゴシック" charset="0"/>
            </a:endParaRPr>
          </a:p>
          <a:p>
            <a:pPr>
              <a:buClr>
                <a:srgbClr val="FF0080"/>
              </a:buClr>
            </a:pPr>
            <a:r>
              <a:rPr lang="en-US">
                <a:latin typeface="Arial" charset="0"/>
                <a:ea typeface="ＭＳ Ｐゴシック" charset="0"/>
                <a:cs typeface="ＭＳ Ｐゴシック" charset="0"/>
              </a:rPr>
              <a:t>Full thickness perforation</a:t>
            </a:r>
          </a:p>
          <a:p>
            <a:pPr>
              <a:buClr>
                <a:srgbClr val="FF0080"/>
              </a:buClr>
            </a:pPr>
            <a:r>
              <a:rPr lang="en-US">
                <a:latin typeface="Arial" charset="0"/>
                <a:ea typeface="ＭＳ Ｐゴシック" charset="0"/>
                <a:cs typeface="ＭＳ Ｐゴシック" charset="0"/>
              </a:rPr>
              <a:t>Mesenteric devascularization</a:t>
            </a:r>
          </a:p>
          <a:p>
            <a:pPr lvl="1">
              <a:buFontTx/>
              <a:buNone/>
            </a:pPr>
            <a:endParaRPr lang="en-US" sz="2400">
              <a:latin typeface="Arial" charset="0"/>
              <a:ea typeface="ＭＳ Ｐゴシック" charset="0"/>
            </a:endParaRPr>
          </a:p>
          <a:p>
            <a:pPr marL="742950" lvl="2" indent="-342900"/>
            <a:endParaRPr lang="en-US">
              <a:latin typeface="Arial" charset="0"/>
              <a:ea typeface="ヒラギノ角ゴ Pro W3" charset="0"/>
            </a:endParaRPr>
          </a:p>
          <a:p>
            <a:endParaRPr lang="en-US">
              <a:latin typeface="Arial" charset="0"/>
              <a:ea typeface="ＭＳ Ｐゴシック" charset="0"/>
              <a:cs typeface="ＭＳ Ｐゴシック"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a:xfrm>
            <a:off x="0" y="355600"/>
            <a:ext cx="9144000" cy="1016000"/>
          </a:xfrm>
        </p:spPr>
        <p:txBody>
          <a:bodyPr/>
          <a:lstStyle/>
          <a:p>
            <a:pPr eaLnBrk="1" hangingPunct="1"/>
            <a:r>
              <a:rPr lang="en-US">
                <a:solidFill>
                  <a:srgbClr val="FFFF66"/>
                </a:solidFill>
                <a:latin typeface="Arial" charset="0"/>
                <a:ea typeface="ＭＳ Ｐゴシック" charset="0"/>
                <a:cs typeface="ＭＳ Ｐゴシック" charset="0"/>
              </a:rPr>
              <a:t>Study Population</a:t>
            </a:r>
          </a:p>
        </p:txBody>
      </p:sp>
      <p:sp>
        <p:nvSpPr>
          <p:cNvPr id="27" name="Text Box 4"/>
          <p:cNvSpPr txBox="1">
            <a:spLocks noChangeArrowheads="1"/>
          </p:cNvSpPr>
          <p:nvPr/>
        </p:nvSpPr>
        <p:spPr bwMode="auto">
          <a:xfrm>
            <a:off x="0" y="2071688"/>
            <a:ext cx="9144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spcBef>
                <a:spcPct val="50000"/>
              </a:spcBef>
            </a:pPr>
            <a:r>
              <a:rPr lang="en-US"/>
              <a:t>149 Patients</a:t>
            </a:r>
          </a:p>
        </p:txBody>
      </p:sp>
      <p:grpSp>
        <p:nvGrpSpPr>
          <p:cNvPr id="2" name="Group 19"/>
          <p:cNvGrpSpPr>
            <a:grpSpLocks/>
          </p:cNvGrpSpPr>
          <p:nvPr/>
        </p:nvGrpSpPr>
        <p:grpSpPr bwMode="auto">
          <a:xfrm>
            <a:off x="304800" y="2697163"/>
            <a:ext cx="4279900" cy="2687637"/>
            <a:chOff x="192" y="1546"/>
            <a:chExt cx="2696" cy="1693"/>
          </a:xfrm>
        </p:grpSpPr>
        <p:sp>
          <p:nvSpPr>
            <p:cNvPr id="110607" name="Text Box 9"/>
            <p:cNvSpPr txBox="1">
              <a:spLocks noChangeArrowheads="1"/>
            </p:cNvSpPr>
            <p:nvPr/>
          </p:nvSpPr>
          <p:spPr bwMode="auto">
            <a:xfrm>
              <a:off x="192" y="2871"/>
              <a:ext cx="220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a:solidFill>
                    <a:srgbClr val="FFFF00"/>
                  </a:solidFill>
                </a:rPr>
                <a:t>32 Nondestructive</a:t>
              </a:r>
            </a:p>
          </p:txBody>
        </p:sp>
        <p:sp>
          <p:nvSpPr>
            <p:cNvPr id="110608" name="Line 10"/>
            <p:cNvSpPr>
              <a:spLocks noChangeShapeType="1"/>
            </p:cNvSpPr>
            <p:nvPr/>
          </p:nvSpPr>
          <p:spPr bwMode="auto">
            <a:xfrm flipH="1">
              <a:off x="1488" y="1546"/>
              <a:ext cx="1400" cy="1325"/>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7"/>
          <p:cNvGrpSpPr>
            <a:grpSpLocks/>
          </p:cNvGrpSpPr>
          <p:nvPr/>
        </p:nvGrpSpPr>
        <p:grpSpPr bwMode="auto">
          <a:xfrm>
            <a:off x="4568825" y="2697163"/>
            <a:ext cx="3355975" cy="1925637"/>
            <a:chOff x="4568825" y="2697162"/>
            <a:chExt cx="3355975" cy="1925638"/>
          </a:xfrm>
        </p:grpSpPr>
        <p:sp>
          <p:nvSpPr>
            <p:cNvPr id="110605" name="Text Box 12"/>
            <p:cNvSpPr txBox="1">
              <a:spLocks noChangeArrowheads="1"/>
            </p:cNvSpPr>
            <p:nvPr/>
          </p:nvSpPr>
          <p:spPr bwMode="auto">
            <a:xfrm>
              <a:off x="4572000" y="4038600"/>
              <a:ext cx="335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a:solidFill>
                    <a:srgbClr val="FFFF00"/>
                  </a:solidFill>
                </a:rPr>
                <a:t>117 Destructive</a:t>
              </a:r>
            </a:p>
          </p:txBody>
        </p:sp>
        <p:sp>
          <p:nvSpPr>
            <p:cNvPr id="110606" name="Line 13"/>
            <p:cNvSpPr>
              <a:spLocks noChangeShapeType="1"/>
            </p:cNvSpPr>
            <p:nvPr/>
          </p:nvSpPr>
          <p:spPr bwMode="auto">
            <a:xfrm>
              <a:off x="4568825" y="2697162"/>
              <a:ext cx="1676400" cy="1417638"/>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 name="Group 9"/>
          <p:cNvGrpSpPr>
            <a:grpSpLocks/>
          </p:cNvGrpSpPr>
          <p:nvPr/>
        </p:nvGrpSpPr>
        <p:grpSpPr bwMode="auto">
          <a:xfrm>
            <a:off x="4572000" y="4648200"/>
            <a:ext cx="3687763" cy="1346200"/>
            <a:chOff x="4572000" y="4648200"/>
            <a:chExt cx="3687403" cy="1346776"/>
          </a:xfrm>
        </p:grpSpPr>
        <p:sp>
          <p:nvSpPr>
            <p:cNvPr id="110601" name="TextBox 3"/>
            <p:cNvSpPr txBox="1">
              <a:spLocks noChangeArrowheads="1"/>
            </p:cNvSpPr>
            <p:nvPr/>
          </p:nvSpPr>
          <p:spPr bwMode="auto">
            <a:xfrm>
              <a:off x="4572000" y="5410200"/>
              <a:ext cx="1326004"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eaLnBrk="1" hangingPunct="1"/>
              <a:r>
                <a:rPr lang="en-US">
                  <a:solidFill>
                    <a:srgbClr val="66FFFF"/>
                  </a:solidFill>
                </a:rPr>
                <a:t>42 DA</a:t>
              </a:r>
            </a:p>
          </p:txBody>
        </p:sp>
        <p:sp>
          <p:nvSpPr>
            <p:cNvPr id="110602" name="TextBox 11"/>
            <p:cNvSpPr txBox="1">
              <a:spLocks noChangeArrowheads="1"/>
            </p:cNvSpPr>
            <p:nvPr/>
          </p:nvSpPr>
          <p:spPr bwMode="auto">
            <a:xfrm>
              <a:off x="6934200" y="5410200"/>
              <a:ext cx="1325203"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eaLnBrk="1" hangingPunct="1"/>
              <a:r>
                <a:rPr lang="en-US">
                  <a:solidFill>
                    <a:srgbClr val="FF00FF"/>
                  </a:solidFill>
                </a:rPr>
                <a:t>72 SD</a:t>
              </a:r>
            </a:p>
          </p:txBody>
        </p:sp>
        <p:sp>
          <p:nvSpPr>
            <p:cNvPr id="110603" name="Line 13"/>
            <p:cNvSpPr>
              <a:spLocks noChangeShapeType="1"/>
            </p:cNvSpPr>
            <p:nvPr/>
          </p:nvSpPr>
          <p:spPr bwMode="auto">
            <a:xfrm>
              <a:off x="6394450" y="4648200"/>
              <a:ext cx="1143000" cy="762000"/>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0604" name="Line 13"/>
            <p:cNvSpPr>
              <a:spLocks noChangeShapeType="1"/>
            </p:cNvSpPr>
            <p:nvPr/>
          </p:nvSpPr>
          <p:spPr bwMode="auto">
            <a:xfrm flipH="1">
              <a:off x="5191125" y="4648200"/>
              <a:ext cx="1219200" cy="762000"/>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 name="Group 8"/>
          <p:cNvGrpSpPr>
            <a:grpSpLocks/>
          </p:cNvGrpSpPr>
          <p:nvPr/>
        </p:nvGrpSpPr>
        <p:grpSpPr bwMode="auto">
          <a:xfrm>
            <a:off x="4445000" y="4648200"/>
            <a:ext cx="3948113" cy="2032000"/>
            <a:chOff x="4445000" y="4648200"/>
            <a:chExt cx="3948316" cy="2032576"/>
          </a:xfrm>
        </p:grpSpPr>
        <p:sp>
          <p:nvSpPr>
            <p:cNvPr id="110599" name="TextBox 4"/>
            <p:cNvSpPr txBox="1">
              <a:spLocks noChangeArrowheads="1"/>
            </p:cNvSpPr>
            <p:nvPr/>
          </p:nvSpPr>
          <p:spPr bwMode="auto">
            <a:xfrm>
              <a:off x="4445000" y="6096000"/>
              <a:ext cx="3948316"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eaLnBrk="1" hangingPunct="1"/>
              <a:r>
                <a:rPr lang="en-US"/>
                <a:t>2 Early deaths, 1 PR</a:t>
              </a:r>
            </a:p>
          </p:txBody>
        </p:sp>
        <p:cxnSp>
          <p:nvCxnSpPr>
            <p:cNvPr id="110600" name="Straight Arrow Connector 6"/>
            <p:cNvCxnSpPr>
              <a:cxnSpLocks noChangeShapeType="1"/>
              <a:stCxn id="110604" idx="0"/>
            </p:cNvCxnSpPr>
            <p:nvPr/>
          </p:nvCxnSpPr>
          <p:spPr bwMode="auto">
            <a:xfrm flipH="1">
              <a:off x="6400800" y="4648200"/>
              <a:ext cx="9525" cy="1447800"/>
            </a:xfrm>
            <a:prstGeom prst="straightConnector1">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cxnSp>
      </p:gr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r>
              <a:rPr lang="en-US">
                <a:latin typeface="Arial" charset="0"/>
                <a:ea typeface="ＭＳ Ｐゴシック" charset="0"/>
                <a:cs typeface="ＭＳ Ｐゴシック" charset="0"/>
              </a:rPr>
              <a:t>Abbreviated Laparotomy</a:t>
            </a:r>
          </a:p>
        </p:txBody>
      </p:sp>
      <p:graphicFrame>
        <p:nvGraphicFramePr>
          <p:cNvPr id="4" name="Table Placeholder 3"/>
          <p:cNvGraphicFramePr>
            <a:graphicFrameLocks noGrp="1"/>
          </p:cNvGraphicFramePr>
          <p:nvPr/>
        </p:nvGraphicFramePr>
        <p:xfrm>
          <a:off x="0" y="1752600"/>
          <a:ext cx="9144001" cy="5253039"/>
        </p:xfrm>
        <a:graphic>
          <a:graphicData uri="http://schemas.openxmlformats.org/drawingml/2006/table">
            <a:tbl>
              <a:tblPr/>
              <a:tblGrid>
                <a:gridCol w="3048000"/>
                <a:gridCol w="2133600"/>
                <a:gridCol w="1838857"/>
                <a:gridCol w="2123544"/>
              </a:tblGrid>
              <a:tr h="841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rgbClr val="66FFFF"/>
                          </a:solidFill>
                          <a:effectLst/>
                          <a:latin typeface="Arial" pitchFamily="34" charset="0"/>
                          <a:ea typeface="ＭＳ Ｐゴシック" pitchFamily="34" charset="-128"/>
                          <a:cs typeface="Arial" pitchFamily="34" charset="0"/>
                        </a:rPr>
                        <a:t>DA</a:t>
                      </a: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rgbClr val="66FFFF"/>
                          </a:solidFill>
                          <a:effectLst/>
                          <a:latin typeface="Arial" pitchFamily="34" charset="0"/>
                          <a:ea typeface="ＭＳ Ｐゴシック" pitchFamily="34" charset="-128"/>
                          <a:cs typeface="Arial" pitchFamily="34" charset="0"/>
                        </a:rPr>
                        <a:t>(</a:t>
                      </a:r>
                      <a:r>
                        <a:rPr kumimoji="0" lang="en-US" sz="2400" b="0" i="0" u="none" strike="noStrike" cap="none" normalizeH="0" baseline="0" dirty="0" err="1" smtClean="0">
                          <a:ln>
                            <a:noFill/>
                          </a:ln>
                          <a:solidFill>
                            <a:srgbClr val="66FFFF"/>
                          </a:solidFill>
                          <a:effectLst/>
                          <a:latin typeface="Arial" pitchFamily="34" charset="0"/>
                          <a:ea typeface="ＭＳ Ｐゴシック" pitchFamily="34" charset="-128"/>
                          <a:cs typeface="Arial" pitchFamily="34" charset="0"/>
                        </a:rPr>
                        <a:t>n</a:t>
                      </a:r>
                      <a:r>
                        <a:rPr kumimoji="0" lang="en-US" sz="2400" b="0" i="0" u="none" strike="noStrike" cap="none" normalizeH="0" baseline="0" dirty="0" smtClean="0">
                          <a:ln>
                            <a:noFill/>
                          </a:ln>
                          <a:solidFill>
                            <a:srgbClr val="66FFFF"/>
                          </a:solidFill>
                          <a:effectLst/>
                          <a:latin typeface="Arial" pitchFamily="34" charset="0"/>
                          <a:ea typeface="ＭＳ Ｐゴシック" pitchFamily="34" charset="-128"/>
                          <a:cs typeface="Arial" pitchFamily="34" charset="0"/>
                        </a:rPr>
                        <a:t>=42)</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rgbClr val="FF00FF"/>
                          </a:solidFill>
                          <a:effectLst/>
                          <a:latin typeface="Arial" pitchFamily="34" charset="0"/>
                          <a:ea typeface="ＭＳ Ｐゴシック" pitchFamily="34" charset="-128"/>
                          <a:cs typeface="Arial" pitchFamily="34" charset="0"/>
                        </a:rPr>
                        <a:t>SD</a:t>
                      </a: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rgbClr val="FF00FF"/>
                          </a:solidFill>
                          <a:effectLst/>
                          <a:latin typeface="Arial" pitchFamily="34" charset="0"/>
                          <a:ea typeface="ＭＳ Ｐゴシック" pitchFamily="34" charset="-128"/>
                          <a:cs typeface="Arial" pitchFamily="34" charset="0"/>
                        </a:rPr>
                        <a:t>(</a:t>
                      </a:r>
                      <a:r>
                        <a:rPr kumimoji="0" lang="en-US" sz="2400" b="0" i="0" u="none" strike="noStrike" cap="none" normalizeH="0" baseline="0" dirty="0" err="1" smtClean="0">
                          <a:ln>
                            <a:noFill/>
                          </a:ln>
                          <a:solidFill>
                            <a:srgbClr val="FF00FF"/>
                          </a:solidFill>
                          <a:effectLst/>
                          <a:latin typeface="Arial" pitchFamily="34" charset="0"/>
                          <a:ea typeface="ＭＳ Ｐゴシック" pitchFamily="34" charset="-128"/>
                          <a:cs typeface="Arial" pitchFamily="34" charset="0"/>
                        </a:rPr>
                        <a:t>n</a:t>
                      </a:r>
                      <a:r>
                        <a:rPr kumimoji="0" lang="en-US" sz="2400" b="0" i="0" u="none" strike="noStrike" cap="none" normalizeH="0" baseline="0" dirty="0" smtClean="0">
                          <a:ln>
                            <a:noFill/>
                          </a:ln>
                          <a:solidFill>
                            <a:srgbClr val="FF00FF"/>
                          </a:solidFill>
                          <a:effectLst/>
                          <a:latin typeface="Arial" pitchFamily="34" charset="0"/>
                          <a:ea typeface="ＭＳ Ｐゴシック" pitchFamily="34" charset="-128"/>
                          <a:cs typeface="Arial" pitchFamily="34" charset="0"/>
                        </a:rPr>
                        <a:t>=72)</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err="1" smtClean="0">
                          <a:ln>
                            <a:noFill/>
                          </a:ln>
                          <a:solidFill>
                            <a:srgbClr val="FFCC66"/>
                          </a:solidFill>
                          <a:effectLst/>
                          <a:latin typeface="Arial" pitchFamily="34" charset="0"/>
                          <a:ea typeface="ＭＳ Ｐゴシック" pitchFamily="34" charset="-128"/>
                          <a:cs typeface="Arial" pitchFamily="34" charset="0"/>
                        </a:rPr>
                        <a:t>p</a:t>
                      </a:r>
                      <a:endParaRPr kumimoji="0" lang="en-US" sz="2400" b="0" i="0" u="none" strike="noStrike" cap="none" normalizeH="0" baseline="0" dirty="0" smtClean="0">
                        <a:ln>
                          <a:noFill/>
                        </a:ln>
                        <a:solidFill>
                          <a:srgbClr val="FFCC66"/>
                        </a:solidFill>
                        <a:effectLst/>
                        <a:latin typeface="Arial" pitchFamily="34" charset="0"/>
                        <a:ea typeface="ＭＳ Ｐゴシック" pitchFamily="34" charset="-128"/>
                        <a:cs typeface="Arial" pitchFamily="34" charset="0"/>
                      </a:endParaRPr>
                    </a:p>
                  </a:txBody>
                  <a:tcPr marL="68580" marR="68580" marT="0" marB="0" horzOverflow="overflow">
                    <a:lnL>
                      <a:noFill/>
                    </a:lnL>
                    <a:lnR>
                      <a:noFill/>
                    </a:lnR>
                    <a:lnT>
                      <a:noFill/>
                    </a:lnT>
                    <a:lnB>
                      <a:noFill/>
                    </a:lnB>
                    <a:lnTlToBr>
                      <a:noFill/>
                    </a:lnTlToBr>
                    <a:lnBlToTr>
                      <a:noFill/>
                    </a:lnBlToTr>
                    <a:noFill/>
                  </a:tcPr>
                </a:tc>
              </a:tr>
              <a:tr h="54927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Age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41</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39</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0.59</a:t>
                      </a:r>
                    </a:p>
                  </a:txBody>
                  <a:tcPr marL="68580" marR="68580" marT="0" marB="0" horzOverflow="overflow">
                    <a:lnL>
                      <a:noFill/>
                    </a:lnL>
                    <a:lnR>
                      <a:noFill/>
                    </a:lnR>
                    <a:lnT>
                      <a:noFill/>
                    </a:lnT>
                    <a:lnB>
                      <a:noFill/>
                    </a:lnB>
                    <a:lnTlToBr>
                      <a:noFill/>
                    </a:lnTlToBr>
                    <a:lnBlToTr>
                      <a:noFill/>
                    </a:lnBlToTr>
                    <a:noFill/>
                  </a:tcPr>
                </a:tc>
              </a:tr>
              <a:tr h="54927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Blunt (%)</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38</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32</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0.54</a:t>
                      </a:r>
                    </a:p>
                  </a:txBody>
                  <a:tcPr marL="68580" marR="68580" marT="0" marB="0" horzOverflow="overflow">
                    <a:lnL>
                      <a:noFill/>
                    </a:lnL>
                    <a:lnR>
                      <a:noFill/>
                    </a:lnR>
                    <a:lnT>
                      <a:noFill/>
                    </a:lnT>
                    <a:lnB>
                      <a:noFill/>
                    </a:lnB>
                    <a:lnTlToBr>
                      <a:noFill/>
                    </a:lnTlToBr>
                    <a:lnBlToTr>
                      <a:noFill/>
                    </a:lnBlToTr>
                    <a:noFill/>
                  </a:tcPr>
                </a:tc>
              </a:tr>
              <a:tr h="54927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ISS</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24</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24</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0.98</a:t>
                      </a:r>
                    </a:p>
                  </a:txBody>
                  <a:tcPr marL="68580" marR="68580" marT="0" marB="0" horzOverflow="overflow">
                    <a:lnL>
                      <a:noFill/>
                    </a:lnL>
                    <a:lnR>
                      <a:noFill/>
                    </a:lnR>
                    <a:lnT>
                      <a:noFill/>
                    </a:lnT>
                    <a:lnB>
                      <a:noFill/>
                    </a:lnB>
                    <a:lnTlToBr>
                      <a:noFill/>
                    </a:lnTlToBr>
                    <a:lnBlToTr>
                      <a:noFill/>
                    </a:lnBlToTr>
                    <a:noFill/>
                  </a:tcPr>
                </a:tc>
              </a:tr>
              <a:tr h="54927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pitchFamily="34" charset="0"/>
                          <a:ea typeface="ＭＳ Ｐゴシック" pitchFamily="34" charset="-128"/>
                          <a:cs typeface="Arial" pitchFamily="34" charset="0"/>
                        </a:rPr>
                        <a:t>Abd</a:t>
                      </a: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-AIS</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4</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4</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0.99</a:t>
                      </a:r>
                    </a:p>
                  </a:txBody>
                  <a:tcPr marL="68580" marR="68580" marT="0" marB="0" horzOverflow="overflow">
                    <a:lnL>
                      <a:noFill/>
                    </a:lnL>
                    <a:lnR>
                      <a:noFill/>
                    </a:lnR>
                    <a:lnT>
                      <a:noFill/>
                    </a:lnT>
                    <a:lnB>
                      <a:noFill/>
                    </a:lnB>
                    <a:lnTlToBr>
                      <a:noFill/>
                    </a:lnTlToBr>
                    <a:lnBlToTr>
                      <a:noFill/>
                    </a:lnBlToTr>
                    <a:noFill/>
                  </a:tcPr>
                </a:tc>
              </a:tr>
              <a:tr h="48418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rgbClr val="FF0080"/>
                          </a:solidFill>
                          <a:effectLst/>
                          <a:latin typeface="Arial" pitchFamily="34" charset="0"/>
                          <a:ea typeface="ＭＳ Ｐゴシック" pitchFamily="34" charset="-128"/>
                          <a:cs typeface="Arial" pitchFamily="34" charset="0"/>
                        </a:rPr>
                        <a:t>24-hour </a:t>
                      </a:r>
                      <a:r>
                        <a:rPr kumimoji="0" lang="en-US" sz="2400" b="0" i="0" u="none" strike="noStrike" cap="none" normalizeH="0" baseline="0" dirty="0" err="1" smtClean="0">
                          <a:ln>
                            <a:noFill/>
                          </a:ln>
                          <a:solidFill>
                            <a:srgbClr val="FF0080"/>
                          </a:solidFill>
                          <a:effectLst/>
                          <a:latin typeface="Arial" pitchFamily="34" charset="0"/>
                          <a:ea typeface="ＭＳ Ｐゴシック" pitchFamily="34" charset="-128"/>
                          <a:cs typeface="Arial" pitchFamily="34" charset="0"/>
                        </a:rPr>
                        <a:t>PRBCs</a:t>
                      </a:r>
                      <a:endParaRPr kumimoji="0" lang="en-US" sz="2400" b="0" i="0" u="none" strike="noStrike" cap="none" normalizeH="0" baseline="0" dirty="0" smtClean="0">
                        <a:ln>
                          <a:noFill/>
                        </a:ln>
                        <a:solidFill>
                          <a:srgbClr val="FF0080"/>
                        </a:solidFill>
                        <a:effectLst/>
                        <a:latin typeface="Arial" pitchFamily="34" charset="0"/>
                        <a:ea typeface="ＭＳ Ｐゴシック" pitchFamily="34" charset="-128"/>
                        <a:cs typeface="Arial" pitchFamily="34"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rgbClr val="FF0080"/>
                          </a:solidFill>
                          <a:effectLst/>
                          <a:latin typeface="Arial" pitchFamily="34" charset="0"/>
                          <a:ea typeface="ＭＳ Ｐゴシック" pitchFamily="34" charset="-128"/>
                          <a:cs typeface="Arial" pitchFamily="34" charset="0"/>
                        </a:rPr>
                        <a:t>13.5</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rgbClr val="FF0080"/>
                          </a:solidFill>
                          <a:effectLst/>
                          <a:latin typeface="Arial" pitchFamily="34" charset="0"/>
                          <a:ea typeface="ＭＳ Ｐゴシック" pitchFamily="34" charset="-128"/>
                          <a:cs typeface="Arial" pitchFamily="34" charset="0"/>
                        </a:rPr>
                        <a:t>22.7</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rgbClr val="FF0080"/>
                          </a:solidFill>
                          <a:effectLst/>
                          <a:latin typeface="Arial" pitchFamily="34" charset="0"/>
                          <a:ea typeface="ＭＳ Ｐゴシック" pitchFamily="34" charset="-128"/>
                          <a:cs typeface="Arial" pitchFamily="34" charset="0"/>
                        </a:rPr>
                        <a:t>0.01</a:t>
                      </a:r>
                    </a:p>
                  </a:txBody>
                  <a:tcPr marL="68580" marR="68580" marT="0" marB="0" horzOverflow="overflow">
                    <a:lnL>
                      <a:noFill/>
                    </a:lnL>
                    <a:lnR>
                      <a:noFill/>
                    </a:lnR>
                    <a:lnT>
                      <a:noFill/>
                    </a:lnT>
                    <a:lnB>
                      <a:noFill/>
                    </a:lnB>
                    <a:lnTlToBr>
                      <a:noFill/>
                    </a:lnTlToBr>
                    <a:lnBlToTr>
                      <a:noFill/>
                    </a:lnBlToTr>
                    <a:noFill/>
                  </a:tcPr>
                </a:tc>
              </a:tr>
              <a:tr h="48418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pitchFamily="34" charset="0"/>
                          <a:ea typeface="ＭＳ Ｐゴシック" pitchFamily="34" charset="-128"/>
                          <a:cs typeface="Arial" pitchFamily="34" charset="0"/>
                        </a:rPr>
                        <a:t>Adm</a:t>
                      </a: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 BE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-7.5</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-8.2</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0.63</a:t>
                      </a:r>
                    </a:p>
                  </a:txBody>
                  <a:tcPr marL="68580" marR="68580" marT="0" marB="0" horzOverflow="overflow">
                    <a:lnL>
                      <a:noFill/>
                    </a:lnL>
                    <a:lnR>
                      <a:noFill/>
                    </a:lnR>
                    <a:lnT>
                      <a:noFill/>
                    </a:lnT>
                    <a:lnB>
                      <a:noFill/>
                    </a:lnB>
                    <a:lnTlToBr>
                      <a:noFill/>
                    </a:lnTlToBr>
                    <a:lnBlToTr>
                      <a:noFill/>
                    </a:lnBlToTr>
                    <a:noFill/>
                  </a:tcPr>
                </a:tc>
              </a:tr>
              <a:tr h="48418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CR Morbidity (%)</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38</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42</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0.84</a:t>
                      </a:r>
                    </a:p>
                  </a:txBody>
                  <a:tcPr marL="68580" marR="68580" marT="0" marB="0" horzOverflow="overflow">
                    <a:lnL>
                      <a:noFill/>
                    </a:lnL>
                    <a:lnR>
                      <a:noFill/>
                    </a:lnR>
                    <a:lnT>
                      <a:noFill/>
                    </a:lnT>
                    <a:lnB>
                      <a:noFill/>
                    </a:lnB>
                    <a:lnTlToBr>
                      <a:noFill/>
                    </a:lnTlToBr>
                    <a:lnBlToTr>
                      <a:noFill/>
                    </a:lnBlToTr>
                    <a:noFill/>
                  </a:tcPr>
                </a:tc>
              </a:tr>
              <a:tr h="762000">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CR Mortality (%)</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5</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7</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0.99</a:t>
                      </a:r>
                    </a:p>
                  </a:txBody>
                  <a:tcPr marL="68580" marR="68580"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p:txBody>
          <a:bodyPr/>
          <a:lstStyle/>
          <a:p>
            <a:r>
              <a:rPr lang="en-US">
                <a:latin typeface="Arial" charset="0"/>
                <a:ea typeface="ＭＳ Ｐゴシック" charset="0"/>
                <a:cs typeface="ＭＳ Ｐゴシック" charset="0"/>
              </a:rPr>
              <a:t>Suture Line Failure</a:t>
            </a:r>
          </a:p>
        </p:txBody>
      </p:sp>
      <p:graphicFrame>
        <p:nvGraphicFramePr>
          <p:cNvPr id="4" name="Table Placeholder 3"/>
          <p:cNvGraphicFramePr>
            <a:graphicFrameLocks noGrp="1"/>
          </p:cNvGraphicFramePr>
          <p:nvPr/>
        </p:nvGraphicFramePr>
        <p:xfrm>
          <a:off x="0" y="1752600"/>
          <a:ext cx="9144001" cy="5040314"/>
        </p:xfrm>
        <a:graphic>
          <a:graphicData uri="http://schemas.openxmlformats.org/drawingml/2006/table">
            <a:tbl>
              <a:tblPr/>
              <a:tblGrid>
                <a:gridCol w="3048000"/>
                <a:gridCol w="2133600"/>
                <a:gridCol w="1838857"/>
                <a:gridCol w="2123544"/>
              </a:tblGrid>
              <a:tr h="841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rgbClr val="00FF00"/>
                          </a:solidFill>
                          <a:effectLst/>
                          <a:latin typeface="Arial" pitchFamily="34" charset="0"/>
                          <a:ea typeface="ＭＳ Ｐゴシック" pitchFamily="34" charset="-128"/>
                          <a:cs typeface="Arial" pitchFamily="34" charset="0"/>
                        </a:rPr>
                        <a:t>SLF</a:t>
                      </a: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rgbClr val="00FF00"/>
                          </a:solidFill>
                          <a:effectLst/>
                          <a:latin typeface="Arial" pitchFamily="34" charset="0"/>
                          <a:ea typeface="ＭＳ Ｐゴシック" pitchFamily="34" charset="-128"/>
                          <a:cs typeface="Arial" pitchFamily="34" charset="0"/>
                        </a:rPr>
                        <a:t>(</a:t>
                      </a:r>
                      <a:r>
                        <a:rPr kumimoji="0" lang="en-US" sz="2400" b="0" i="0" u="none" strike="noStrike" cap="none" normalizeH="0" baseline="0" dirty="0" err="1" smtClean="0">
                          <a:ln>
                            <a:noFill/>
                          </a:ln>
                          <a:solidFill>
                            <a:srgbClr val="00FF00"/>
                          </a:solidFill>
                          <a:effectLst/>
                          <a:latin typeface="Arial" pitchFamily="34" charset="0"/>
                          <a:ea typeface="ＭＳ Ｐゴシック" pitchFamily="34" charset="-128"/>
                          <a:cs typeface="Arial" pitchFamily="34" charset="0"/>
                        </a:rPr>
                        <a:t>n</a:t>
                      </a:r>
                      <a:r>
                        <a:rPr kumimoji="0" lang="en-US" sz="2400" b="0" i="0" u="none" strike="noStrike" cap="none" normalizeH="0" baseline="0" dirty="0" smtClean="0">
                          <a:ln>
                            <a:noFill/>
                          </a:ln>
                          <a:solidFill>
                            <a:srgbClr val="00FF00"/>
                          </a:solidFill>
                          <a:effectLst/>
                          <a:latin typeface="Arial" pitchFamily="34" charset="0"/>
                          <a:ea typeface="ＭＳ Ｐゴシック" pitchFamily="34" charset="-128"/>
                          <a:cs typeface="Arial" pitchFamily="34" charset="0"/>
                        </a:rPr>
                        <a:t>=7)</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rgbClr val="00FF00"/>
                          </a:solidFill>
                          <a:effectLst/>
                          <a:latin typeface="Arial" pitchFamily="34" charset="0"/>
                          <a:ea typeface="ＭＳ Ｐゴシック" pitchFamily="34" charset="-128"/>
                          <a:cs typeface="Arial" pitchFamily="34" charset="0"/>
                        </a:rPr>
                        <a:t>No SLF</a:t>
                      </a: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rgbClr val="00FF00"/>
                          </a:solidFill>
                          <a:effectLst/>
                          <a:latin typeface="Arial" pitchFamily="34" charset="0"/>
                          <a:ea typeface="ＭＳ Ｐゴシック" pitchFamily="34" charset="-128"/>
                          <a:cs typeface="Arial" pitchFamily="34" charset="0"/>
                        </a:rPr>
                        <a:t>(</a:t>
                      </a:r>
                      <a:r>
                        <a:rPr kumimoji="0" lang="en-US" sz="2400" b="0" i="0" u="none" strike="noStrike" cap="none" normalizeH="0" baseline="0" dirty="0" err="1" smtClean="0">
                          <a:ln>
                            <a:noFill/>
                          </a:ln>
                          <a:solidFill>
                            <a:srgbClr val="00FF00"/>
                          </a:solidFill>
                          <a:effectLst/>
                          <a:latin typeface="Arial" pitchFamily="34" charset="0"/>
                          <a:ea typeface="ＭＳ Ｐゴシック" pitchFamily="34" charset="-128"/>
                          <a:cs typeface="Arial" pitchFamily="34" charset="0"/>
                        </a:rPr>
                        <a:t>n</a:t>
                      </a:r>
                      <a:r>
                        <a:rPr kumimoji="0" lang="en-US" sz="2400" b="0" i="0" u="none" strike="noStrike" cap="none" normalizeH="0" baseline="0" dirty="0" smtClean="0">
                          <a:ln>
                            <a:noFill/>
                          </a:ln>
                          <a:solidFill>
                            <a:srgbClr val="00FF00"/>
                          </a:solidFill>
                          <a:effectLst/>
                          <a:latin typeface="Arial" pitchFamily="34" charset="0"/>
                          <a:ea typeface="ＭＳ Ｐゴシック" pitchFamily="34" charset="-128"/>
                          <a:cs typeface="Arial" pitchFamily="34" charset="0"/>
                        </a:rPr>
                        <a:t>=35)</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err="1" smtClean="0">
                          <a:ln>
                            <a:noFill/>
                          </a:ln>
                          <a:solidFill>
                            <a:srgbClr val="FFCC66"/>
                          </a:solidFill>
                          <a:effectLst/>
                          <a:latin typeface="Arial" pitchFamily="34" charset="0"/>
                          <a:ea typeface="ＭＳ Ｐゴシック" pitchFamily="34" charset="-128"/>
                          <a:cs typeface="Arial" pitchFamily="34" charset="0"/>
                        </a:rPr>
                        <a:t>p</a:t>
                      </a:r>
                      <a:endParaRPr kumimoji="0" lang="en-US" sz="2400" b="0" i="0" u="none" strike="noStrike" cap="none" normalizeH="0" baseline="0" dirty="0" smtClean="0">
                        <a:ln>
                          <a:noFill/>
                        </a:ln>
                        <a:solidFill>
                          <a:srgbClr val="FFCC66"/>
                        </a:solidFill>
                        <a:effectLst/>
                        <a:latin typeface="Arial" pitchFamily="34" charset="0"/>
                        <a:ea typeface="ＭＳ Ｐゴシック" pitchFamily="34" charset="-128"/>
                        <a:cs typeface="Arial" pitchFamily="34" charset="0"/>
                      </a:endParaRPr>
                    </a:p>
                  </a:txBody>
                  <a:tcPr marL="68580" marR="68580" marT="0" marB="0" horzOverflow="overflow">
                    <a:lnL>
                      <a:noFill/>
                    </a:lnL>
                    <a:lnR>
                      <a:noFill/>
                    </a:lnR>
                    <a:lnT>
                      <a:noFill/>
                    </a:lnT>
                    <a:lnB>
                      <a:noFill/>
                    </a:lnB>
                    <a:lnTlToBr>
                      <a:noFill/>
                    </a:lnTlToBr>
                    <a:lnBlToTr>
                      <a:noFill/>
                    </a:lnBlToTr>
                    <a:noFill/>
                  </a:tcPr>
                </a:tc>
              </a:tr>
              <a:tr h="54927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Age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38</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42</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0.55</a:t>
                      </a:r>
                    </a:p>
                  </a:txBody>
                  <a:tcPr marL="68580" marR="68580" marT="0" marB="0" horzOverflow="overflow">
                    <a:lnL>
                      <a:noFill/>
                    </a:lnL>
                    <a:lnR>
                      <a:noFill/>
                    </a:lnR>
                    <a:lnT>
                      <a:noFill/>
                    </a:lnT>
                    <a:lnB>
                      <a:noFill/>
                    </a:lnB>
                    <a:lnTlToBr>
                      <a:noFill/>
                    </a:lnTlToBr>
                    <a:lnBlToTr>
                      <a:noFill/>
                    </a:lnBlToTr>
                    <a:noFill/>
                  </a:tcPr>
                </a:tc>
              </a:tr>
              <a:tr h="54927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pitchFamily="34" charset="0"/>
                          <a:ea typeface="ＭＳ Ｐゴシック" pitchFamily="34" charset="-128"/>
                          <a:cs typeface="Arial" pitchFamily="34" charset="0"/>
                        </a:rPr>
                        <a:t>Comorbidity</a:t>
                      </a: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 (%)</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14</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3</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0.31</a:t>
                      </a:r>
                    </a:p>
                  </a:txBody>
                  <a:tcPr marL="68580" marR="68580" marT="0" marB="0" horzOverflow="overflow">
                    <a:lnL>
                      <a:noFill/>
                    </a:lnL>
                    <a:lnR>
                      <a:noFill/>
                    </a:lnR>
                    <a:lnT>
                      <a:noFill/>
                    </a:lnT>
                    <a:lnB>
                      <a:noFill/>
                    </a:lnB>
                    <a:lnTlToBr>
                      <a:noFill/>
                    </a:lnTlToBr>
                    <a:lnBlToTr>
                      <a:noFill/>
                    </a:lnBlToTr>
                    <a:noFill/>
                  </a:tcPr>
                </a:tc>
              </a:tr>
              <a:tr h="54927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Blunt (%)</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43</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37</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0.99</a:t>
                      </a:r>
                    </a:p>
                  </a:txBody>
                  <a:tcPr marL="68580" marR="68580" marT="0" marB="0" horzOverflow="overflow">
                    <a:lnL>
                      <a:noFill/>
                    </a:lnL>
                    <a:lnR>
                      <a:noFill/>
                    </a:lnR>
                    <a:lnT>
                      <a:noFill/>
                    </a:lnT>
                    <a:lnB>
                      <a:noFill/>
                    </a:lnB>
                    <a:lnTlToBr>
                      <a:noFill/>
                    </a:lnTlToBr>
                    <a:lnBlToTr>
                      <a:noFill/>
                    </a:lnBlToTr>
                    <a:noFill/>
                  </a:tcPr>
                </a:tc>
              </a:tr>
              <a:tr h="54927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ISS</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25</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24</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0.87</a:t>
                      </a:r>
                    </a:p>
                  </a:txBody>
                  <a:tcPr marL="68580" marR="68580" marT="0" marB="0" horzOverflow="overflow">
                    <a:lnL>
                      <a:noFill/>
                    </a:lnL>
                    <a:lnR>
                      <a:noFill/>
                    </a:lnR>
                    <a:lnT>
                      <a:noFill/>
                    </a:lnT>
                    <a:lnB>
                      <a:noFill/>
                    </a:lnB>
                    <a:lnTlToBr>
                      <a:noFill/>
                    </a:lnTlToBr>
                    <a:lnBlToTr>
                      <a:noFill/>
                    </a:lnBlToTr>
                    <a:noFill/>
                  </a:tcPr>
                </a:tc>
              </a:tr>
              <a:tr h="54927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pitchFamily="34" charset="0"/>
                          <a:ea typeface="ＭＳ Ｐゴシック" pitchFamily="34" charset="-128"/>
                          <a:cs typeface="Arial" pitchFamily="34" charset="0"/>
                        </a:rPr>
                        <a:t>Abd</a:t>
                      </a: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-AIS</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4.3</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4.7</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0.09</a:t>
                      </a:r>
                    </a:p>
                  </a:txBody>
                  <a:tcPr marL="68580" marR="68580" marT="0" marB="0" horzOverflow="overflow">
                    <a:lnL>
                      <a:noFill/>
                    </a:lnL>
                    <a:lnR>
                      <a:noFill/>
                    </a:lnR>
                    <a:lnT>
                      <a:noFill/>
                    </a:lnT>
                    <a:lnB>
                      <a:noFill/>
                    </a:lnB>
                    <a:lnTlToBr>
                      <a:noFill/>
                    </a:lnTlToBr>
                    <a:lnBlToTr>
                      <a:noFill/>
                    </a:lnBlToTr>
                    <a:noFill/>
                  </a:tcPr>
                </a:tc>
              </a:tr>
              <a:tr h="48418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24-hour </a:t>
                      </a:r>
                      <a:r>
                        <a:rPr kumimoji="0" lang="en-US" sz="2400" b="0" i="0" u="none" strike="noStrike" cap="none" normalizeH="0" baseline="0" dirty="0" err="1" smtClean="0">
                          <a:ln>
                            <a:noFill/>
                          </a:ln>
                          <a:solidFill>
                            <a:schemeClr val="tx1"/>
                          </a:solidFill>
                          <a:effectLst/>
                          <a:latin typeface="Arial" pitchFamily="34" charset="0"/>
                          <a:ea typeface="ＭＳ Ｐゴシック" pitchFamily="34" charset="-128"/>
                          <a:cs typeface="Arial" pitchFamily="34" charset="0"/>
                        </a:rPr>
                        <a:t>PRBCs</a:t>
                      </a:r>
                      <a:endPar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17</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12.8</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0.47</a:t>
                      </a:r>
                    </a:p>
                  </a:txBody>
                  <a:tcPr marL="68580" marR="68580" marT="0" marB="0" horzOverflow="overflow">
                    <a:lnL>
                      <a:noFill/>
                    </a:lnL>
                    <a:lnR>
                      <a:noFill/>
                    </a:lnR>
                    <a:lnT>
                      <a:noFill/>
                    </a:lnT>
                    <a:lnB>
                      <a:noFill/>
                    </a:lnB>
                    <a:lnTlToBr>
                      <a:noFill/>
                    </a:lnTlToBr>
                    <a:lnBlToTr>
                      <a:noFill/>
                    </a:lnBlToTr>
                    <a:noFill/>
                  </a:tcPr>
                </a:tc>
              </a:tr>
              <a:tr h="48418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pitchFamily="34" charset="0"/>
                          <a:ea typeface="ＭＳ Ｐゴシック" pitchFamily="34" charset="-128"/>
                          <a:cs typeface="Arial" pitchFamily="34" charset="0"/>
                        </a:rPr>
                        <a:t>Adm</a:t>
                      </a: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 Shock Index</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1.16</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1.0</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0.45</a:t>
                      </a:r>
                    </a:p>
                  </a:txBody>
                  <a:tcPr marL="68580" marR="68580" marT="0" marB="0" horzOverflow="overflow">
                    <a:lnL>
                      <a:noFill/>
                    </a:lnL>
                    <a:lnR>
                      <a:noFill/>
                    </a:lnR>
                    <a:lnT>
                      <a:noFill/>
                    </a:lnT>
                    <a:lnB>
                      <a:noFill/>
                    </a:lnB>
                    <a:lnTlToBr>
                      <a:noFill/>
                    </a:lnTlToBr>
                    <a:lnBlToTr>
                      <a:noFill/>
                    </a:lnBlToTr>
                    <a:noFill/>
                  </a:tcPr>
                </a:tc>
              </a:tr>
              <a:tr h="48418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pitchFamily="34" charset="0"/>
                          <a:ea typeface="ＭＳ Ｐゴシック" pitchFamily="34" charset="-128"/>
                          <a:cs typeface="Arial" pitchFamily="34" charset="0"/>
                        </a:rPr>
                        <a:t>Adm</a:t>
                      </a: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 BE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-7.6</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-7.1</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0.85</a:t>
                      </a:r>
                    </a:p>
                  </a:txBody>
                  <a:tcPr marL="68580" marR="68580"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p:txBody>
          <a:bodyPr/>
          <a:lstStyle/>
          <a:p>
            <a:r>
              <a:rPr lang="en-US">
                <a:latin typeface="Arial" charset="0"/>
                <a:ea typeface="ＭＳ Ｐゴシック" charset="0"/>
                <a:cs typeface="ＭＳ Ｐゴシック" charset="0"/>
              </a:rPr>
              <a:t>Compliance</a:t>
            </a:r>
          </a:p>
        </p:txBody>
      </p:sp>
      <p:graphicFrame>
        <p:nvGraphicFramePr>
          <p:cNvPr id="4" name="Table Placeholder 3"/>
          <p:cNvGraphicFramePr>
            <a:graphicFrameLocks noGrp="1"/>
          </p:cNvGraphicFramePr>
          <p:nvPr/>
        </p:nvGraphicFramePr>
        <p:xfrm>
          <a:off x="0" y="1752600"/>
          <a:ext cx="9144001" cy="5040314"/>
        </p:xfrm>
        <a:graphic>
          <a:graphicData uri="http://schemas.openxmlformats.org/drawingml/2006/table">
            <a:tbl>
              <a:tblPr/>
              <a:tblGrid>
                <a:gridCol w="3048000"/>
                <a:gridCol w="2133600"/>
                <a:gridCol w="1838857"/>
                <a:gridCol w="2123544"/>
              </a:tblGrid>
              <a:tr h="841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rgbClr val="00FF00"/>
                          </a:solidFill>
                          <a:effectLst/>
                          <a:latin typeface="Arial" pitchFamily="34" charset="0"/>
                          <a:ea typeface="ＭＳ Ｐゴシック" pitchFamily="34" charset="-128"/>
                          <a:cs typeface="Arial" pitchFamily="34" charset="0"/>
                        </a:rPr>
                        <a:t>ALG</a:t>
                      </a: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rgbClr val="00FF00"/>
                          </a:solidFill>
                          <a:effectLst/>
                          <a:latin typeface="Arial" pitchFamily="34" charset="0"/>
                          <a:ea typeface="ＭＳ Ｐゴシック" pitchFamily="34" charset="-128"/>
                          <a:cs typeface="Arial" pitchFamily="34" charset="0"/>
                        </a:rPr>
                        <a:t>(</a:t>
                      </a:r>
                      <a:r>
                        <a:rPr kumimoji="0" lang="en-US" sz="2400" b="0" i="0" u="none" strike="noStrike" cap="none" normalizeH="0" baseline="0" dirty="0" err="1" smtClean="0">
                          <a:ln>
                            <a:noFill/>
                          </a:ln>
                          <a:solidFill>
                            <a:srgbClr val="00FF00"/>
                          </a:solidFill>
                          <a:effectLst/>
                          <a:latin typeface="Arial" pitchFamily="34" charset="0"/>
                          <a:ea typeface="ＭＳ Ｐゴシック" pitchFamily="34" charset="-128"/>
                          <a:cs typeface="Arial" pitchFamily="34" charset="0"/>
                        </a:rPr>
                        <a:t>n</a:t>
                      </a:r>
                      <a:r>
                        <a:rPr kumimoji="0" lang="en-US" sz="2400" b="0" i="0" u="none" strike="noStrike" cap="none" normalizeH="0" baseline="0" dirty="0" smtClean="0">
                          <a:ln>
                            <a:noFill/>
                          </a:ln>
                          <a:solidFill>
                            <a:srgbClr val="00FF00"/>
                          </a:solidFill>
                          <a:effectLst/>
                          <a:latin typeface="Arial" pitchFamily="34" charset="0"/>
                          <a:ea typeface="ＭＳ Ｐゴシック" pitchFamily="34" charset="-128"/>
                          <a:cs typeface="Arial" pitchFamily="34" charset="0"/>
                        </a:rPr>
                        <a:t>=23)</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rgbClr val="00FF00"/>
                          </a:solidFill>
                          <a:effectLst/>
                          <a:latin typeface="Arial" pitchFamily="34" charset="0"/>
                          <a:ea typeface="ＭＳ Ｐゴシック" pitchFamily="34" charset="-128"/>
                          <a:cs typeface="Arial" pitchFamily="34" charset="0"/>
                        </a:rPr>
                        <a:t>No ALG</a:t>
                      </a: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rgbClr val="00FF00"/>
                          </a:solidFill>
                          <a:effectLst/>
                          <a:latin typeface="Arial" pitchFamily="34" charset="0"/>
                          <a:ea typeface="ＭＳ Ｐゴシック" pitchFamily="34" charset="-128"/>
                          <a:cs typeface="Arial" pitchFamily="34" charset="0"/>
                        </a:rPr>
                        <a:t>(</a:t>
                      </a:r>
                      <a:r>
                        <a:rPr kumimoji="0" lang="en-US" sz="2400" b="0" i="0" u="none" strike="noStrike" cap="none" normalizeH="0" baseline="0" dirty="0" err="1" smtClean="0">
                          <a:ln>
                            <a:noFill/>
                          </a:ln>
                          <a:solidFill>
                            <a:srgbClr val="00FF00"/>
                          </a:solidFill>
                          <a:effectLst/>
                          <a:latin typeface="Arial" pitchFamily="34" charset="0"/>
                          <a:ea typeface="ＭＳ Ｐゴシック" pitchFamily="34" charset="-128"/>
                          <a:cs typeface="Arial" pitchFamily="34" charset="0"/>
                        </a:rPr>
                        <a:t>n</a:t>
                      </a:r>
                      <a:r>
                        <a:rPr kumimoji="0" lang="en-US" sz="2400" b="0" i="0" u="none" strike="noStrike" cap="none" normalizeH="0" baseline="0" dirty="0" smtClean="0">
                          <a:ln>
                            <a:noFill/>
                          </a:ln>
                          <a:solidFill>
                            <a:srgbClr val="00FF00"/>
                          </a:solidFill>
                          <a:effectLst/>
                          <a:latin typeface="Arial" pitchFamily="34" charset="0"/>
                          <a:ea typeface="ＭＳ Ｐゴシック" pitchFamily="34" charset="-128"/>
                          <a:cs typeface="Arial" pitchFamily="34" charset="0"/>
                        </a:rPr>
                        <a:t>=19)</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err="1" smtClean="0">
                          <a:ln>
                            <a:noFill/>
                          </a:ln>
                          <a:solidFill>
                            <a:srgbClr val="FFCC66"/>
                          </a:solidFill>
                          <a:effectLst/>
                          <a:latin typeface="Arial" pitchFamily="34" charset="0"/>
                          <a:ea typeface="ＭＳ Ｐゴシック" pitchFamily="34" charset="-128"/>
                          <a:cs typeface="Arial" pitchFamily="34" charset="0"/>
                        </a:rPr>
                        <a:t>p</a:t>
                      </a:r>
                      <a:endParaRPr kumimoji="0" lang="en-US" sz="2400" b="0" i="0" u="none" strike="noStrike" cap="none" normalizeH="0" baseline="0" dirty="0" smtClean="0">
                        <a:ln>
                          <a:noFill/>
                        </a:ln>
                        <a:solidFill>
                          <a:srgbClr val="FFCC66"/>
                        </a:solidFill>
                        <a:effectLst/>
                        <a:latin typeface="Arial" pitchFamily="34" charset="0"/>
                        <a:ea typeface="ＭＳ Ｐゴシック" pitchFamily="34" charset="-128"/>
                        <a:cs typeface="Arial" pitchFamily="34" charset="0"/>
                      </a:endParaRPr>
                    </a:p>
                  </a:txBody>
                  <a:tcPr marL="68580" marR="68580" marT="0" marB="0" horzOverflow="overflow">
                    <a:lnL>
                      <a:noFill/>
                    </a:lnL>
                    <a:lnR>
                      <a:noFill/>
                    </a:lnR>
                    <a:lnT>
                      <a:noFill/>
                    </a:lnT>
                    <a:lnB>
                      <a:noFill/>
                    </a:lnB>
                    <a:lnTlToBr>
                      <a:noFill/>
                    </a:lnTlToBr>
                    <a:lnBlToTr>
                      <a:noFill/>
                    </a:lnBlToTr>
                    <a:noFill/>
                  </a:tcPr>
                </a:tc>
              </a:tr>
              <a:tr h="54927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Age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43</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39</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0.45</a:t>
                      </a:r>
                    </a:p>
                  </a:txBody>
                  <a:tcPr marL="68580" marR="68580" marT="0" marB="0" horzOverflow="overflow">
                    <a:lnL>
                      <a:noFill/>
                    </a:lnL>
                    <a:lnR>
                      <a:noFill/>
                    </a:lnR>
                    <a:lnT>
                      <a:noFill/>
                    </a:lnT>
                    <a:lnB>
                      <a:noFill/>
                    </a:lnB>
                    <a:lnTlToBr>
                      <a:noFill/>
                    </a:lnTlToBr>
                    <a:lnBlToTr>
                      <a:noFill/>
                    </a:lnBlToTr>
                    <a:noFill/>
                  </a:tcPr>
                </a:tc>
              </a:tr>
              <a:tr h="54927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pitchFamily="34" charset="0"/>
                          <a:ea typeface="ＭＳ Ｐゴシック" pitchFamily="34" charset="-128"/>
                          <a:cs typeface="Arial" pitchFamily="34" charset="0"/>
                        </a:rPr>
                        <a:t>Comorbidity</a:t>
                      </a: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 (%)</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0</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11</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0.20</a:t>
                      </a:r>
                    </a:p>
                  </a:txBody>
                  <a:tcPr marL="68580" marR="68580" marT="0" marB="0" horzOverflow="overflow">
                    <a:lnL>
                      <a:noFill/>
                    </a:lnL>
                    <a:lnR>
                      <a:noFill/>
                    </a:lnR>
                    <a:lnT>
                      <a:noFill/>
                    </a:lnT>
                    <a:lnB>
                      <a:noFill/>
                    </a:lnB>
                    <a:lnTlToBr>
                      <a:noFill/>
                    </a:lnTlToBr>
                    <a:lnBlToTr>
                      <a:noFill/>
                    </a:lnBlToTr>
                    <a:noFill/>
                  </a:tcPr>
                </a:tc>
              </a:tr>
              <a:tr h="54927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Blunt (%)</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35</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42</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0.75</a:t>
                      </a:r>
                    </a:p>
                  </a:txBody>
                  <a:tcPr marL="68580" marR="68580" marT="0" marB="0" horzOverflow="overflow">
                    <a:lnL>
                      <a:noFill/>
                    </a:lnL>
                    <a:lnR>
                      <a:noFill/>
                    </a:lnR>
                    <a:lnT>
                      <a:noFill/>
                    </a:lnT>
                    <a:lnB>
                      <a:noFill/>
                    </a:lnB>
                    <a:lnTlToBr>
                      <a:noFill/>
                    </a:lnTlToBr>
                    <a:lnBlToTr>
                      <a:noFill/>
                    </a:lnBlToTr>
                    <a:noFill/>
                  </a:tcPr>
                </a:tc>
              </a:tr>
              <a:tr h="54927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rgbClr val="FF0080"/>
                          </a:solidFill>
                          <a:effectLst/>
                          <a:latin typeface="Arial" pitchFamily="34" charset="0"/>
                          <a:ea typeface="ＭＳ Ｐゴシック" pitchFamily="34" charset="-128"/>
                          <a:cs typeface="Arial" pitchFamily="34" charset="0"/>
                        </a:rPr>
                        <a:t>ISS</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rgbClr val="FF0080"/>
                          </a:solidFill>
                          <a:effectLst/>
                          <a:latin typeface="Arial" pitchFamily="34" charset="0"/>
                          <a:ea typeface="ＭＳ Ｐゴシック" pitchFamily="34" charset="-128"/>
                          <a:cs typeface="Arial" pitchFamily="34" charset="0"/>
                        </a:rPr>
                        <a:t>21</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rgbClr val="FF0080"/>
                          </a:solidFill>
                          <a:effectLst/>
                          <a:latin typeface="Arial" pitchFamily="34" charset="0"/>
                          <a:ea typeface="ＭＳ Ｐゴシック" pitchFamily="34" charset="-128"/>
                          <a:cs typeface="Arial" pitchFamily="34" charset="0"/>
                        </a:rPr>
                        <a:t>30</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rgbClr val="FF0080"/>
                          </a:solidFill>
                          <a:effectLst/>
                          <a:latin typeface="Arial" pitchFamily="34" charset="0"/>
                          <a:ea typeface="ＭＳ Ｐゴシック" pitchFamily="34" charset="-128"/>
                          <a:cs typeface="Arial" pitchFamily="34" charset="0"/>
                        </a:rPr>
                        <a:t>0.01</a:t>
                      </a:r>
                    </a:p>
                  </a:txBody>
                  <a:tcPr marL="68580" marR="68580" marT="0" marB="0" horzOverflow="overflow">
                    <a:lnL>
                      <a:noFill/>
                    </a:lnL>
                    <a:lnR>
                      <a:noFill/>
                    </a:lnR>
                    <a:lnT>
                      <a:noFill/>
                    </a:lnT>
                    <a:lnB>
                      <a:noFill/>
                    </a:lnB>
                    <a:lnTlToBr>
                      <a:noFill/>
                    </a:lnTlToBr>
                    <a:lnBlToTr>
                      <a:noFill/>
                    </a:lnBlToTr>
                    <a:noFill/>
                  </a:tcPr>
                </a:tc>
              </a:tr>
              <a:tr h="54927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pitchFamily="34" charset="0"/>
                          <a:ea typeface="ＭＳ Ｐゴシック" pitchFamily="34" charset="-128"/>
                          <a:cs typeface="Arial" pitchFamily="34" charset="0"/>
                        </a:rPr>
                        <a:t>Abd</a:t>
                      </a: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-AIS</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3.7</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3.8</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0.59</a:t>
                      </a:r>
                    </a:p>
                  </a:txBody>
                  <a:tcPr marL="68580" marR="68580" marT="0" marB="0" horzOverflow="overflow">
                    <a:lnL>
                      <a:noFill/>
                    </a:lnL>
                    <a:lnR>
                      <a:noFill/>
                    </a:lnR>
                    <a:lnT>
                      <a:noFill/>
                    </a:lnT>
                    <a:lnB>
                      <a:noFill/>
                    </a:lnB>
                    <a:lnTlToBr>
                      <a:noFill/>
                    </a:lnTlToBr>
                    <a:lnBlToTr>
                      <a:noFill/>
                    </a:lnBlToTr>
                    <a:noFill/>
                  </a:tcPr>
                </a:tc>
              </a:tr>
              <a:tr h="48418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rgbClr val="FF0080"/>
                          </a:solidFill>
                          <a:effectLst/>
                          <a:latin typeface="Arial" pitchFamily="34" charset="0"/>
                          <a:ea typeface="ＭＳ Ｐゴシック" pitchFamily="34" charset="-128"/>
                          <a:cs typeface="Arial" pitchFamily="34" charset="0"/>
                        </a:rPr>
                        <a:t>Intra-op </a:t>
                      </a:r>
                      <a:r>
                        <a:rPr kumimoji="0" lang="en-US" sz="2400" b="0" i="0" u="none" strike="noStrike" cap="none" normalizeH="0" baseline="0" dirty="0" err="1" smtClean="0">
                          <a:ln>
                            <a:noFill/>
                          </a:ln>
                          <a:solidFill>
                            <a:srgbClr val="FF0080"/>
                          </a:solidFill>
                          <a:effectLst/>
                          <a:latin typeface="Arial" pitchFamily="34" charset="0"/>
                          <a:ea typeface="ＭＳ Ｐゴシック" pitchFamily="34" charset="-128"/>
                          <a:cs typeface="Arial" pitchFamily="34" charset="0"/>
                        </a:rPr>
                        <a:t>PRBCs</a:t>
                      </a:r>
                      <a:endParaRPr kumimoji="0" lang="en-US" sz="2400" b="0" i="0" u="none" strike="noStrike" cap="none" normalizeH="0" baseline="0" dirty="0" smtClean="0">
                        <a:ln>
                          <a:noFill/>
                        </a:ln>
                        <a:solidFill>
                          <a:srgbClr val="FF0080"/>
                        </a:solidFill>
                        <a:effectLst/>
                        <a:latin typeface="Arial" pitchFamily="34" charset="0"/>
                        <a:ea typeface="ＭＳ Ｐゴシック" pitchFamily="34" charset="-128"/>
                        <a:cs typeface="Arial" pitchFamily="34"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rgbClr val="FF0080"/>
                          </a:solidFill>
                          <a:effectLst/>
                          <a:latin typeface="Arial" pitchFamily="34" charset="0"/>
                          <a:ea typeface="ＭＳ Ｐゴシック" pitchFamily="34" charset="-128"/>
                          <a:cs typeface="Arial" pitchFamily="34" charset="0"/>
                        </a:rPr>
                        <a:t>4.1</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rgbClr val="FF0080"/>
                          </a:solidFill>
                          <a:effectLst/>
                          <a:latin typeface="Arial" pitchFamily="34" charset="0"/>
                          <a:ea typeface="ＭＳ Ｐゴシック" pitchFamily="34" charset="-128"/>
                          <a:cs typeface="Arial" pitchFamily="34" charset="0"/>
                        </a:rPr>
                        <a:t>15.6</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rgbClr val="FF0080"/>
                          </a:solidFill>
                          <a:effectLst/>
                          <a:latin typeface="Arial" pitchFamily="34" charset="0"/>
                          <a:ea typeface="ＭＳ Ｐゴシック" pitchFamily="34" charset="-128"/>
                          <a:cs typeface="Arial" pitchFamily="34" charset="0"/>
                        </a:rPr>
                        <a:t>&lt;0.001</a:t>
                      </a:r>
                    </a:p>
                  </a:txBody>
                  <a:tcPr marL="68580" marR="68580" marT="0" marB="0" horzOverflow="overflow">
                    <a:lnL>
                      <a:noFill/>
                    </a:lnL>
                    <a:lnR>
                      <a:noFill/>
                    </a:lnR>
                    <a:lnT>
                      <a:noFill/>
                    </a:lnT>
                    <a:lnB>
                      <a:noFill/>
                    </a:lnB>
                    <a:lnTlToBr>
                      <a:noFill/>
                    </a:lnTlToBr>
                    <a:lnBlToTr>
                      <a:noFill/>
                    </a:lnBlToTr>
                    <a:noFill/>
                  </a:tcPr>
                </a:tc>
              </a:tr>
              <a:tr h="48418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err="1" smtClean="0">
                          <a:ln>
                            <a:noFill/>
                          </a:ln>
                          <a:solidFill>
                            <a:srgbClr val="FF0080"/>
                          </a:solidFill>
                          <a:effectLst/>
                          <a:latin typeface="Arial" pitchFamily="34" charset="0"/>
                          <a:ea typeface="ＭＳ Ｐゴシック" pitchFamily="34" charset="-128"/>
                          <a:cs typeface="Arial" pitchFamily="34" charset="0"/>
                        </a:rPr>
                        <a:t>Adm</a:t>
                      </a:r>
                      <a:r>
                        <a:rPr kumimoji="0" lang="en-US" sz="2400" b="0" i="0" u="none" strike="noStrike" cap="none" normalizeH="0" baseline="0" dirty="0" smtClean="0">
                          <a:ln>
                            <a:noFill/>
                          </a:ln>
                          <a:solidFill>
                            <a:srgbClr val="FF0080"/>
                          </a:solidFill>
                          <a:effectLst/>
                          <a:latin typeface="Arial" pitchFamily="34" charset="0"/>
                          <a:ea typeface="ＭＳ Ｐゴシック" pitchFamily="34" charset="-128"/>
                          <a:cs typeface="Arial" pitchFamily="34" charset="0"/>
                        </a:rPr>
                        <a:t> Shock Index</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rgbClr val="FF0080"/>
                          </a:solidFill>
                          <a:effectLst/>
                          <a:latin typeface="Arial" pitchFamily="34" charset="0"/>
                          <a:ea typeface="ＭＳ Ｐゴシック" pitchFamily="34" charset="-128"/>
                          <a:cs typeface="Arial" pitchFamily="34" charset="0"/>
                        </a:rPr>
                        <a:t>0.8</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rgbClr val="FF0080"/>
                          </a:solidFill>
                          <a:effectLst/>
                          <a:latin typeface="Arial" pitchFamily="34" charset="0"/>
                          <a:ea typeface="ＭＳ Ｐゴシック" pitchFamily="34" charset="-128"/>
                          <a:cs typeface="Arial" pitchFamily="34" charset="0"/>
                        </a:rPr>
                        <a:t>1.3</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rgbClr val="FF0080"/>
                          </a:solidFill>
                          <a:effectLst/>
                          <a:latin typeface="Arial" pitchFamily="34" charset="0"/>
                          <a:ea typeface="ＭＳ Ｐゴシック" pitchFamily="34" charset="-128"/>
                          <a:cs typeface="Arial" pitchFamily="34" charset="0"/>
                        </a:rPr>
                        <a:t>0.002</a:t>
                      </a:r>
                    </a:p>
                  </a:txBody>
                  <a:tcPr marL="68580" marR="68580" marT="0" marB="0" horzOverflow="overflow">
                    <a:lnL>
                      <a:noFill/>
                    </a:lnL>
                    <a:lnR>
                      <a:noFill/>
                    </a:lnR>
                    <a:lnT>
                      <a:noFill/>
                    </a:lnT>
                    <a:lnB>
                      <a:noFill/>
                    </a:lnB>
                    <a:lnTlToBr>
                      <a:noFill/>
                    </a:lnTlToBr>
                    <a:lnBlToTr>
                      <a:noFill/>
                    </a:lnBlToTr>
                    <a:noFill/>
                  </a:tcPr>
                </a:tc>
              </a:tr>
              <a:tr h="48418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err="1" smtClean="0">
                          <a:ln>
                            <a:noFill/>
                          </a:ln>
                          <a:solidFill>
                            <a:srgbClr val="FF0080"/>
                          </a:solidFill>
                          <a:effectLst/>
                          <a:latin typeface="Arial" pitchFamily="34" charset="0"/>
                          <a:ea typeface="ＭＳ Ｐゴシック" pitchFamily="34" charset="-128"/>
                          <a:cs typeface="Arial" pitchFamily="34" charset="0"/>
                        </a:rPr>
                        <a:t>Adm</a:t>
                      </a:r>
                      <a:r>
                        <a:rPr kumimoji="0" lang="en-US" sz="2400" b="0" i="0" u="none" strike="noStrike" cap="none" normalizeH="0" baseline="0" dirty="0" smtClean="0">
                          <a:ln>
                            <a:noFill/>
                          </a:ln>
                          <a:solidFill>
                            <a:srgbClr val="FF0080"/>
                          </a:solidFill>
                          <a:effectLst/>
                          <a:latin typeface="Arial" pitchFamily="34" charset="0"/>
                          <a:ea typeface="ＭＳ Ｐゴシック" pitchFamily="34" charset="-128"/>
                          <a:cs typeface="Arial" pitchFamily="34" charset="0"/>
                        </a:rPr>
                        <a:t> BE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rgbClr val="FF0080"/>
                          </a:solidFill>
                          <a:effectLst/>
                          <a:latin typeface="Arial" pitchFamily="34" charset="0"/>
                          <a:ea typeface="ＭＳ Ｐゴシック" pitchFamily="34" charset="-128"/>
                          <a:cs typeface="Arial" pitchFamily="34" charset="0"/>
                        </a:rPr>
                        <a:t>-4.7</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rgbClr val="FF0080"/>
                          </a:solidFill>
                          <a:effectLst/>
                          <a:latin typeface="Arial" pitchFamily="34" charset="0"/>
                          <a:ea typeface="ＭＳ Ｐゴシック" pitchFamily="34" charset="-128"/>
                          <a:cs typeface="Arial" pitchFamily="34" charset="0"/>
                        </a:rPr>
                        <a:t>-10.6</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rgbClr val="FF0080"/>
                          </a:solidFill>
                          <a:effectLst/>
                          <a:latin typeface="Arial" pitchFamily="34" charset="0"/>
                          <a:ea typeface="ＭＳ Ｐゴシック" pitchFamily="34" charset="-128"/>
                          <a:cs typeface="Arial" pitchFamily="34" charset="0"/>
                        </a:rPr>
                        <a:t>0.007</a:t>
                      </a:r>
                    </a:p>
                  </a:txBody>
                  <a:tcPr marL="68580" marR="68580"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p:txBody>
          <a:bodyPr/>
          <a:lstStyle/>
          <a:p>
            <a:r>
              <a:rPr lang="en-US">
                <a:latin typeface="Arial" charset="0"/>
                <a:ea typeface="ＭＳ Ｐゴシック" charset="0"/>
                <a:cs typeface="ＭＳ Ｐゴシック" charset="0"/>
              </a:rPr>
              <a:t>Compliance</a:t>
            </a:r>
          </a:p>
        </p:txBody>
      </p:sp>
      <p:graphicFrame>
        <p:nvGraphicFramePr>
          <p:cNvPr id="4" name="Table Placeholder 3"/>
          <p:cNvGraphicFramePr>
            <a:graphicFrameLocks noGrp="1"/>
          </p:cNvGraphicFramePr>
          <p:nvPr/>
        </p:nvGraphicFramePr>
        <p:xfrm>
          <a:off x="0" y="1752600"/>
          <a:ext cx="9144001" cy="1939925"/>
        </p:xfrm>
        <a:graphic>
          <a:graphicData uri="http://schemas.openxmlformats.org/drawingml/2006/table">
            <a:tbl>
              <a:tblPr/>
              <a:tblGrid>
                <a:gridCol w="3048000"/>
                <a:gridCol w="2133600"/>
                <a:gridCol w="1838857"/>
                <a:gridCol w="2123544"/>
              </a:tblGrid>
              <a:tr h="841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rgbClr val="00FF00"/>
                          </a:solidFill>
                          <a:effectLst/>
                          <a:latin typeface="Arial" pitchFamily="34" charset="0"/>
                          <a:ea typeface="ＭＳ Ｐゴシック" pitchFamily="34" charset="-128"/>
                          <a:cs typeface="Arial" pitchFamily="34" charset="0"/>
                        </a:rPr>
                        <a:t>ALG</a:t>
                      </a: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rgbClr val="00FF00"/>
                          </a:solidFill>
                          <a:effectLst/>
                          <a:latin typeface="Arial" pitchFamily="34" charset="0"/>
                          <a:ea typeface="ＭＳ Ｐゴシック" pitchFamily="34" charset="-128"/>
                          <a:cs typeface="Arial" pitchFamily="34" charset="0"/>
                        </a:rPr>
                        <a:t>(</a:t>
                      </a:r>
                      <a:r>
                        <a:rPr kumimoji="0" lang="en-US" sz="2400" b="0" i="0" u="none" strike="noStrike" cap="none" normalizeH="0" baseline="0" dirty="0" err="1" smtClean="0">
                          <a:ln>
                            <a:noFill/>
                          </a:ln>
                          <a:solidFill>
                            <a:srgbClr val="00FF00"/>
                          </a:solidFill>
                          <a:effectLst/>
                          <a:latin typeface="Arial" pitchFamily="34" charset="0"/>
                          <a:ea typeface="ＭＳ Ｐゴシック" pitchFamily="34" charset="-128"/>
                          <a:cs typeface="Arial" pitchFamily="34" charset="0"/>
                        </a:rPr>
                        <a:t>n</a:t>
                      </a:r>
                      <a:r>
                        <a:rPr kumimoji="0" lang="en-US" sz="2400" b="0" i="0" u="none" strike="noStrike" cap="none" normalizeH="0" baseline="0" dirty="0" smtClean="0">
                          <a:ln>
                            <a:noFill/>
                          </a:ln>
                          <a:solidFill>
                            <a:srgbClr val="00FF00"/>
                          </a:solidFill>
                          <a:effectLst/>
                          <a:latin typeface="Arial" pitchFamily="34" charset="0"/>
                          <a:ea typeface="ＭＳ Ｐゴシック" pitchFamily="34" charset="-128"/>
                          <a:cs typeface="Arial" pitchFamily="34" charset="0"/>
                        </a:rPr>
                        <a:t>=23)</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rgbClr val="00FF00"/>
                          </a:solidFill>
                          <a:effectLst/>
                          <a:latin typeface="Arial" pitchFamily="34" charset="0"/>
                          <a:ea typeface="ＭＳ Ｐゴシック" pitchFamily="34" charset="-128"/>
                          <a:cs typeface="Arial" pitchFamily="34" charset="0"/>
                        </a:rPr>
                        <a:t>No ALG</a:t>
                      </a: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rgbClr val="00FF00"/>
                          </a:solidFill>
                          <a:effectLst/>
                          <a:latin typeface="Arial" pitchFamily="34" charset="0"/>
                          <a:ea typeface="ＭＳ Ｐゴシック" pitchFamily="34" charset="-128"/>
                          <a:cs typeface="Arial" pitchFamily="34" charset="0"/>
                        </a:rPr>
                        <a:t>(</a:t>
                      </a:r>
                      <a:r>
                        <a:rPr kumimoji="0" lang="en-US" sz="2400" b="0" i="0" u="none" strike="noStrike" cap="none" normalizeH="0" baseline="0" dirty="0" err="1" smtClean="0">
                          <a:ln>
                            <a:noFill/>
                          </a:ln>
                          <a:solidFill>
                            <a:srgbClr val="00FF00"/>
                          </a:solidFill>
                          <a:effectLst/>
                          <a:latin typeface="Arial" pitchFamily="34" charset="0"/>
                          <a:ea typeface="ＭＳ Ｐゴシック" pitchFamily="34" charset="-128"/>
                          <a:cs typeface="Arial" pitchFamily="34" charset="0"/>
                        </a:rPr>
                        <a:t>n</a:t>
                      </a:r>
                      <a:r>
                        <a:rPr kumimoji="0" lang="en-US" sz="2400" b="0" i="0" u="none" strike="noStrike" cap="none" normalizeH="0" baseline="0" dirty="0" smtClean="0">
                          <a:ln>
                            <a:noFill/>
                          </a:ln>
                          <a:solidFill>
                            <a:srgbClr val="00FF00"/>
                          </a:solidFill>
                          <a:effectLst/>
                          <a:latin typeface="Arial" pitchFamily="34" charset="0"/>
                          <a:ea typeface="ＭＳ Ｐゴシック" pitchFamily="34" charset="-128"/>
                          <a:cs typeface="Arial" pitchFamily="34" charset="0"/>
                        </a:rPr>
                        <a:t>=19)</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err="1" smtClean="0">
                          <a:ln>
                            <a:noFill/>
                          </a:ln>
                          <a:solidFill>
                            <a:srgbClr val="FFCC66"/>
                          </a:solidFill>
                          <a:effectLst/>
                          <a:latin typeface="Arial" pitchFamily="34" charset="0"/>
                          <a:ea typeface="ＭＳ Ｐゴシック" pitchFamily="34" charset="-128"/>
                          <a:cs typeface="Arial" pitchFamily="34" charset="0"/>
                        </a:rPr>
                        <a:t>p</a:t>
                      </a:r>
                      <a:endParaRPr kumimoji="0" lang="en-US" sz="2400" b="0" i="0" u="none" strike="noStrike" cap="none" normalizeH="0" baseline="0" dirty="0" smtClean="0">
                        <a:ln>
                          <a:noFill/>
                        </a:ln>
                        <a:solidFill>
                          <a:srgbClr val="FFCC66"/>
                        </a:solidFill>
                        <a:effectLst/>
                        <a:latin typeface="Arial" pitchFamily="34" charset="0"/>
                        <a:ea typeface="ＭＳ Ｐゴシック" pitchFamily="34" charset="-128"/>
                        <a:cs typeface="Arial" pitchFamily="34" charset="0"/>
                      </a:endParaRPr>
                    </a:p>
                  </a:txBody>
                  <a:tcPr marL="68580" marR="68580" marT="0" marB="0" horzOverflow="overflow">
                    <a:lnL>
                      <a:noFill/>
                    </a:lnL>
                    <a:lnR>
                      <a:noFill/>
                    </a:lnR>
                    <a:lnT>
                      <a:noFill/>
                    </a:lnT>
                    <a:lnB>
                      <a:noFill/>
                    </a:lnB>
                    <a:lnTlToBr>
                      <a:noFill/>
                    </a:lnTlToBr>
                    <a:lnBlToTr>
                      <a:noFill/>
                    </a:lnBlToTr>
                    <a:noFill/>
                  </a:tcPr>
                </a:tc>
              </a:tr>
              <a:tr h="54927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rgbClr val="FF0080"/>
                          </a:solidFill>
                          <a:effectLst/>
                          <a:latin typeface="Arial" pitchFamily="34" charset="0"/>
                          <a:ea typeface="ＭＳ Ｐゴシック" pitchFamily="34" charset="-128"/>
                          <a:cs typeface="Arial" pitchFamily="34" charset="0"/>
                        </a:rPr>
                        <a:t>CR Morbidity (%)</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rgbClr val="FF0080"/>
                          </a:solidFill>
                          <a:effectLst/>
                          <a:latin typeface="Arial" pitchFamily="34" charset="0"/>
                          <a:ea typeface="ＭＳ Ｐゴシック" pitchFamily="34" charset="-128"/>
                          <a:cs typeface="Arial" pitchFamily="34" charset="0"/>
                        </a:rPr>
                        <a:t>22</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rgbClr val="FF0080"/>
                          </a:solidFill>
                          <a:effectLst/>
                          <a:latin typeface="Arial" pitchFamily="34" charset="0"/>
                          <a:ea typeface="ＭＳ Ｐゴシック" pitchFamily="34" charset="-128"/>
                          <a:cs typeface="Arial" pitchFamily="34" charset="0"/>
                        </a:rPr>
                        <a:t>58</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rgbClr val="FF0080"/>
                          </a:solidFill>
                          <a:effectLst/>
                          <a:latin typeface="Arial" pitchFamily="34" charset="0"/>
                          <a:ea typeface="ＭＳ Ｐゴシック" pitchFamily="34" charset="-128"/>
                          <a:cs typeface="Arial" pitchFamily="34" charset="0"/>
                        </a:rPr>
                        <a:t>0.03</a:t>
                      </a:r>
                    </a:p>
                  </a:txBody>
                  <a:tcPr marL="68580" marR="68580" marT="0" marB="0" horzOverflow="overflow">
                    <a:lnL>
                      <a:noFill/>
                    </a:lnL>
                    <a:lnR>
                      <a:noFill/>
                    </a:lnR>
                    <a:lnT>
                      <a:noFill/>
                    </a:lnT>
                    <a:lnB>
                      <a:noFill/>
                    </a:lnB>
                    <a:lnTlToBr>
                      <a:noFill/>
                    </a:lnTlToBr>
                    <a:lnBlToTr>
                      <a:noFill/>
                    </a:lnBlToTr>
                    <a:noFill/>
                  </a:tcPr>
                </a:tc>
              </a:tr>
              <a:tr h="54927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CR Mortality (%)</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0</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11</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0.20</a:t>
                      </a:r>
                    </a:p>
                  </a:txBody>
                  <a:tcPr marL="68580" marR="68580" marT="0" marB="0" horzOverflow="overflow">
                    <a:lnL>
                      <a:noFill/>
                    </a:lnL>
                    <a:lnR>
                      <a:noFill/>
                    </a:lnR>
                    <a:lnT>
                      <a:noFill/>
                    </a:lnT>
                    <a:lnB>
                      <a:noFill/>
                    </a:lnB>
                    <a:lnTlToBr>
                      <a:noFill/>
                    </a:lnTlToBr>
                    <a:lnBlToTr>
                      <a:noFill/>
                    </a:lnBlToTr>
                    <a:noFill/>
                  </a:tcPr>
                </a:tc>
              </a:tr>
            </a:tbl>
          </a:graphicData>
        </a:graphic>
      </p:graphicFrame>
      <p:graphicFrame>
        <p:nvGraphicFramePr>
          <p:cNvPr id="5" name="Table 4"/>
          <p:cNvGraphicFramePr>
            <a:graphicFrameLocks noGrp="1"/>
          </p:cNvGraphicFramePr>
          <p:nvPr/>
        </p:nvGraphicFramePr>
        <p:xfrm>
          <a:off x="-6350" y="3657600"/>
          <a:ext cx="9144001" cy="484188"/>
        </p:xfrm>
        <a:graphic>
          <a:graphicData uri="http://schemas.openxmlformats.org/drawingml/2006/table">
            <a:tbl>
              <a:tblPr/>
              <a:tblGrid>
                <a:gridCol w="3048000"/>
                <a:gridCol w="2133600"/>
                <a:gridCol w="1838857"/>
                <a:gridCol w="2123544"/>
              </a:tblGrid>
              <a:tr h="48418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rgbClr val="FF0080"/>
                          </a:solidFill>
                          <a:effectLst/>
                          <a:latin typeface="Arial" pitchFamily="34" charset="0"/>
                          <a:ea typeface="ＭＳ Ｐゴシック" pitchFamily="34" charset="-128"/>
                          <a:cs typeface="Arial" pitchFamily="34" charset="0"/>
                        </a:rPr>
                        <a:t>SLF (%)</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rgbClr val="FF0080"/>
                          </a:solidFill>
                          <a:effectLst/>
                          <a:latin typeface="Arial" pitchFamily="34" charset="0"/>
                          <a:ea typeface="ＭＳ Ｐゴシック" pitchFamily="34" charset="-128"/>
                          <a:cs typeface="Arial" pitchFamily="34" charset="0"/>
                        </a:rPr>
                        <a:t>4</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rgbClr val="FF0080"/>
                          </a:solidFill>
                          <a:effectLst/>
                          <a:latin typeface="Arial" pitchFamily="34" charset="0"/>
                          <a:ea typeface="ＭＳ Ｐゴシック" pitchFamily="34" charset="-128"/>
                          <a:cs typeface="Arial" pitchFamily="34" charset="0"/>
                        </a:rPr>
                        <a:t>32</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rgbClr val="FF0080"/>
                          </a:solidFill>
                          <a:effectLst/>
                          <a:latin typeface="Arial" pitchFamily="34" charset="0"/>
                          <a:ea typeface="ＭＳ Ｐゴシック" pitchFamily="34" charset="-128"/>
                          <a:cs typeface="Arial" pitchFamily="34" charset="0"/>
                        </a:rPr>
                        <a:t>0.03</a:t>
                      </a:r>
                    </a:p>
                  </a:txBody>
                  <a:tcPr marL="68580" marR="68580"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Content Placeholder 2"/>
          <p:cNvSpPr>
            <a:spLocks noGrp="1"/>
          </p:cNvSpPr>
          <p:nvPr>
            <p:ph idx="1"/>
          </p:nvPr>
        </p:nvSpPr>
        <p:spPr>
          <a:xfrm>
            <a:off x="304800" y="1143000"/>
            <a:ext cx="5867400" cy="4114800"/>
          </a:xfrm>
        </p:spPr>
        <p:txBody>
          <a:bodyPr/>
          <a:lstStyle/>
          <a:p>
            <a:pPr marL="0" indent="0">
              <a:buFontTx/>
              <a:buNone/>
            </a:pPr>
            <a:r>
              <a:rPr lang="en-US" sz="2400">
                <a:latin typeface="Arial" charset="0"/>
                <a:ea typeface="ＭＳ Ｐゴシック" charset="0"/>
                <a:cs typeface="ＭＳ Ｐゴシック" charset="0"/>
              </a:rPr>
              <a:t>"</a:t>
            </a:r>
            <a:r>
              <a:rPr lang="en-US" sz="2400" i="1">
                <a:latin typeface="Arial" charset="0"/>
                <a:ea typeface="ＭＳ Ｐゴシック" charset="0"/>
                <a:cs typeface="ＭＳ Ｐゴシック" charset="0"/>
              </a:rPr>
              <a:t>The treatment of colon injuries is based on the known insecurity of suture and the dangers of leakage. Simple closure of a wound of the colon, however small, is unwarranted; men have survived such an operation, but others have died who would still be alive had they fallen into the hands of a surgeon with less optimism and more sense. Injured segments must either be exteriorized, or functionally excluded by a proximal colostomy.</a:t>
            </a:r>
            <a:r>
              <a:rPr lang="en-US" sz="2400">
                <a:latin typeface="Arial" charset="0"/>
                <a:ea typeface="ＭＳ Ｐゴシック" charset="0"/>
                <a:cs typeface="ＭＳ Ｐゴシック" charset="0"/>
              </a:rPr>
              <a:t>"</a:t>
            </a:r>
            <a:br>
              <a:rPr lang="en-US" sz="2400">
                <a:latin typeface="Arial" charset="0"/>
                <a:ea typeface="ＭＳ Ｐゴシック" charset="0"/>
                <a:cs typeface="ＭＳ Ｐゴシック" charset="0"/>
              </a:rPr>
            </a:br>
            <a:endParaRPr lang="en-US" sz="2400" i="1">
              <a:solidFill>
                <a:schemeClr val="bg1"/>
              </a:solidFill>
              <a:latin typeface="Helvetica" charset="0"/>
              <a:ea typeface="ＭＳ Ｐゴシック" charset="0"/>
              <a:cs typeface="ＭＳ Ｐゴシック" charset="0"/>
            </a:endParaRPr>
          </a:p>
          <a:p>
            <a:pPr marL="0" indent="0"/>
            <a:endParaRPr lang="en-US" sz="2400">
              <a:latin typeface="Arial" charset="0"/>
              <a:ea typeface="ＭＳ Ｐゴシック" charset="0"/>
              <a:cs typeface="ＭＳ Ｐゴシック" charset="0"/>
            </a:endParaRPr>
          </a:p>
        </p:txBody>
      </p:sp>
      <p:pic>
        <p:nvPicPr>
          <p:cNvPr id="12290" name="Picture 4" descr="E:\Geeksquad Data Backup\Users\John\Documents\residency\Grand Rounds\Ogilvie_William_Hene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981200"/>
            <a:ext cx="24384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1"/>
          <p:cNvSpPr txBox="1">
            <a:spLocks noChangeArrowheads="1"/>
          </p:cNvSpPr>
          <p:nvPr/>
        </p:nvSpPr>
        <p:spPr bwMode="auto">
          <a:xfrm>
            <a:off x="2667000" y="6149975"/>
            <a:ext cx="6477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sz="2000" i="1">
                <a:solidFill>
                  <a:srgbClr val="FFFF66"/>
                </a:solidFill>
              </a:rPr>
              <a:t>W. H. Ogilvie 'Forward Surgery in Modern War', 1944</a:t>
            </a:r>
          </a:p>
          <a:p>
            <a:pPr algn="ctr"/>
            <a:endParaRPr lang="en-US" sz="200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Conclusions  </a:t>
            </a:r>
          </a:p>
        </p:txBody>
      </p:sp>
      <p:sp>
        <p:nvSpPr>
          <p:cNvPr id="228355" name="Rectangle 3"/>
          <p:cNvSpPr>
            <a:spLocks noGrp="1" noChangeArrowheads="1"/>
          </p:cNvSpPr>
          <p:nvPr>
            <p:ph type="body" idx="1"/>
          </p:nvPr>
        </p:nvSpPr>
        <p:spPr>
          <a:xfrm>
            <a:off x="0" y="1752600"/>
            <a:ext cx="9144000" cy="1600200"/>
          </a:xfrm>
        </p:spPr>
        <p:txBody>
          <a:bodyPr/>
          <a:lstStyle/>
          <a:p>
            <a:pPr>
              <a:lnSpc>
                <a:spcPct val="90000"/>
              </a:lnSpc>
              <a:spcAft>
                <a:spcPts val="1200"/>
              </a:spcAft>
              <a:buClr>
                <a:srgbClr val="FF0080"/>
              </a:buClr>
            </a:pPr>
            <a:r>
              <a:rPr lang="en-US" sz="3200">
                <a:latin typeface="Arial" charset="0"/>
                <a:ea typeface="ＭＳ Ｐゴシック" charset="0"/>
                <a:cs typeface="ＭＳ Ｐゴシック" charset="0"/>
              </a:rPr>
              <a:t>The management of destructive colon injuries in the setting of AL is not straightforward</a:t>
            </a:r>
          </a:p>
          <a:p>
            <a:pPr>
              <a:lnSpc>
                <a:spcPct val="90000"/>
              </a:lnSpc>
              <a:spcAft>
                <a:spcPts val="1200"/>
              </a:spcAft>
              <a:buClr>
                <a:srgbClr val="FF0080"/>
              </a:buClr>
            </a:pPr>
            <a:r>
              <a:rPr lang="en-US" sz="3200">
                <a:latin typeface="Arial" charset="0"/>
                <a:ea typeface="ＭＳ Ｐゴシック" charset="0"/>
                <a:cs typeface="ＭＳ Ｐゴシック" charset="0"/>
              </a:rPr>
              <a:t>The decision-making process is multi-factorial, relying on both objective and subjective information</a:t>
            </a:r>
          </a:p>
          <a:p>
            <a:pPr>
              <a:lnSpc>
                <a:spcPct val="90000"/>
              </a:lnSpc>
              <a:spcAft>
                <a:spcPts val="1200"/>
              </a:spcAft>
              <a:buClr>
                <a:srgbClr val="FF0080"/>
              </a:buClr>
            </a:pPr>
            <a:r>
              <a:rPr lang="en-US" sz="3200">
                <a:latin typeface="Arial" charset="0"/>
                <a:ea typeface="ＭＳ Ｐゴシック" charset="0"/>
                <a:cs typeface="ＭＳ Ｐゴシック" charset="0"/>
              </a:rPr>
              <a:t>Adherence to an established algorithm, originally defined and validated for destructive colon injuries following single laparotomy was efficacious for the management of these injuries in the setting of AL</a:t>
            </a:r>
          </a:p>
          <a:p>
            <a:pPr>
              <a:lnSpc>
                <a:spcPct val="90000"/>
              </a:lnSpc>
              <a:spcAft>
                <a:spcPts val="1200"/>
              </a:spcAft>
              <a:buClr>
                <a:srgbClr val="FF0080"/>
              </a:buClr>
            </a:pPr>
            <a:endParaRPr lang="en-US" sz="3200">
              <a:latin typeface="Arial" charset="0"/>
              <a:ea typeface="ＭＳ Ｐゴシック" charset="0"/>
              <a:cs typeface="ＭＳ Ｐゴシック"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83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83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83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3"/>
          <p:cNvSpPr>
            <a:spLocks noGrp="1" noChangeArrowheads="1"/>
          </p:cNvSpPr>
          <p:nvPr>
            <p:ph type="title"/>
          </p:nvPr>
        </p:nvSpPr>
        <p:spPr>
          <a:xfrm>
            <a:off x="0" y="0"/>
            <a:ext cx="9144000" cy="1143000"/>
          </a:xfrm>
        </p:spPr>
        <p:txBody>
          <a:bodyPr/>
          <a:lstStyle/>
          <a:p>
            <a:r>
              <a:rPr lang="en-US" sz="4600">
                <a:latin typeface="Arial" charset="0"/>
                <a:ea typeface="ＭＳ Ｐゴシック" charset="0"/>
                <a:cs typeface="ＭＳ Ｐゴシック" charset="0"/>
              </a:rPr>
              <a:t>Algorithm with AL</a:t>
            </a:r>
            <a:endParaRPr lang="en-US">
              <a:latin typeface="Arial" charset="0"/>
              <a:ea typeface="ＭＳ Ｐゴシック" charset="0"/>
              <a:cs typeface="ＭＳ Ｐゴシック" charset="0"/>
            </a:endParaRPr>
          </a:p>
        </p:txBody>
      </p:sp>
      <p:sp>
        <p:nvSpPr>
          <p:cNvPr id="122882" name="TextBox 12"/>
          <p:cNvSpPr txBox="1">
            <a:spLocks noChangeArrowheads="1"/>
          </p:cNvSpPr>
          <p:nvPr/>
        </p:nvSpPr>
        <p:spPr bwMode="auto">
          <a:xfrm>
            <a:off x="685800" y="1249363"/>
            <a:ext cx="6096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a:t>Colon Injuries</a:t>
            </a:r>
          </a:p>
        </p:txBody>
      </p:sp>
      <p:grpSp>
        <p:nvGrpSpPr>
          <p:cNvPr id="2" name="Group 28"/>
          <p:cNvGrpSpPr>
            <a:grpSpLocks/>
          </p:cNvGrpSpPr>
          <p:nvPr/>
        </p:nvGrpSpPr>
        <p:grpSpPr bwMode="auto">
          <a:xfrm>
            <a:off x="3729038" y="1833563"/>
            <a:ext cx="3662362" cy="1169987"/>
            <a:chOff x="3729567" y="1833562"/>
            <a:chExt cx="3661833" cy="1169988"/>
          </a:xfrm>
        </p:grpSpPr>
        <p:sp>
          <p:nvSpPr>
            <p:cNvPr id="122899" name="TextBox 14"/>
            <p:cNvSpPr txBox="1">
              <a:spLocks noChangeArrowheads="1"/>
            </p:cNvSpPr>
            <p:nvPr/>
          </p:nvSpPr>
          <p:spPr bwMode="auto">
            <a:xfrm>
              <a:off x="4876800" y="2424112"/>
              <a:ext cx="2514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a:t>Destructive</a:t>
              </a:r>
            </a:p>
          </p:txBody>
        </p:sp>
        <p:cxnSp>
          <p:nvCxnSpPr>
            <p:cNvPr id="122900" name="Straight Arrow Connector 18"/>
            <p:cNvCxnSpPr>
              <a:cxnSpLocks noChangeShapeType="1"/>
            </p:cNvCxnSpPr>
            <p:nvPr/>
          </p:nvCxnSpPr>
          <p:spPr bwMode="auto">
            <a:xfrm>
              <a:off x="3729567" y="1833562"/>
              <a:ext cx="2400300" cy="590550"/>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3" name="Group 27"/>
          <p:cNvGrpSpPr>
            <a:grpSpLocks/>
          </p:cNvGrpSpPr>
          <p:nvPr/>
        </p:nvGrpSpPr>
        <p:grpSpPr bwMode="auto">
          <a:xfrm>
            <a:off x="0" y="1833563"/>
            <a:ext cx="3733800" cy="2586037"/>
            <a:chOff x="0" y="1833562"/>
            <a:chExt cx="3733800" cy="2586038"/>
          </a:xfrm>
        </p:grpSpPr>
        <p:sp>
          <p:nvSpPr>
            <p:cNvPr id="122895" name="TextBox 13"/>
            <p:cNvSpPr txBox="1">
              <a:spLocks noChangeArrowheads="1"/>
            </p:cNvSpPr>
            <p:nvPr/>
          </p:nvSpPr>
          <p:spPr bwMode="auto">
            <a:xfrm>
              <a:off x="0" y="2424112"/>
              <a:ext cx="297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a:t>Nondestructive</a:t>
              </a:r>
            </a:p>
          </p:txBody>
        </p:sp>
        <p:cxnSp>
          <p:nvCxnSpPr>
            <p:cNvPr id="122896" name="Straight Arrow Connector 16"/>
            <p:cNvCxnSpPr>
              <a:cxnSpLocks noChangeShapeType="1"/>
              <a:stCxn id="122882" idx="2"/>
              <a:endCxn id="122895" idx="0"/>
            </p:cNvCxnSpPr>
            <p:nvPr/>
          </p:nvCxnSpPr>
          <p:spPr bwMode="auto">
            <a:xfrm flipH="1">
              <a:off x="1485900" y="1833562"/>
              <a:ext cx="2247900" cy="590550"/>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22897" name="TextBox 19"/>
            <p:cNvSpPr txBox="1">
              <a:spLocks noChangeArrowheads="1"/>
            </p:cNvSpPr>
            <p:nvPr/>
          </p:nvSpPr>
          <p:spPr bwMode="auto">
            <a:xfrm>
              <a:off x="0" y="3840162"/>
              <a:ext cx="297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r>
                <a:rPr lang="en-US"/>
                <a:t>Primary Repair</a:t>
              </a:r>
            </a:p>
          </p:txBody>
        </p:sp>
        <p:cxnSp>
          <p:nvCxnSpPr>
            <p:cNvPr id="122898" name="Straight Arrow Connector 21"/>
            <p:cNvCxnSpPr>
              <a:cxnSpLocks noChangeShapeType="1"/>
              <a:stCxn id="122895" idx="2"/>
              <a:endCxn id="122897" idx="0"/>
            </p:cNvCxnSpPr>
            <p:nvPr/>
          </p:nvCxnSpPr>
          <p:spPr bwMode="auto">
            <a:xfrm>
              <a:off x="1485900" y="3008312"/>
              <a:ext cx="0" cy="831850"/>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4" name="Group 9"/>
          <p:cNvGrpSpPr>
            <a:grpSpLocks/>
          </p:cNvGrpSpPr>
          <p:nvPr/>
        </p:nvGrpSpPr>
        <p:grpSpPr bwMode="auto">
          <a:xfrm>
            <a:off x="6129338" y="3008313"/>
            <a:ext cx="2900362" cy="3738562"/>
            <a:chOff x="6129338" y="3008313"/>
            <a:chExt cx="2900362" cy="3738191"/>
          </a:xfrm>
        </p:grpSpPr>
        <p:sp>
          <p:nvSpPr>
            <p:cNvPr id="122891" name="TextBox 7177"/>
            <p:cNvSpPr txBox="1">
              <a:spLocks noChangeArrowheads="1"/>
            </p:cNvSpPr>
            <p:nvPr/>
          </p:nvSpPr>
          <p:spPr bwMode="auto">
            <a:xfrm>
              <a:off x="6133572" y="3840294"/>
              <a:ext cx="2896128" cy="1569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a:t>-Comorbidity   ≤6 units PRBCs</a:t>
              </a:r>
            </a:p>
          </p:txBody>
        </p:sp>
        <p:cxnSp>
          <p:nvCxnSpPr>
            <p:cNvPr id="122892" name="Straight Arrow Connector 7181"/>
            <p:cNvCxnSpPr>
              <a:cxnSpLocks noChangeShapeType="1"/>
            </p:cNvCxnSpPr>
            <p:nvPr/>
          </p:nvCxnSpPr>
          <p:spPr bwMode="auto">
            <a:xfrm rot="16200000" flipH="1">
              <a:off x="6437314" y="2700337"/>
              <a:ext cx="832112" cy="1448064"/>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22893" name="TextBox 7213"/>
            <p:cNvSpPr txBox="1">
              <a:spLocks noChangeArrowheads="1"/>
            </p:cNvSpPr>
            <p:nvPr/>
          </p:nvSpPr>
          <p:spPr bwMode="auto">
            <a:xfrm>
              <a:off x="6134100" y="5669286"/>
              <a:ext cx="2895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a:solidFill>
                    <a:srgbClr val="66FFFF"/>
                  </a:solidFill>
                </a:rPr>
                <a:t>Delayed Anastomosis</a:t>
              </a:r>
            </a:p>
          </p:txBody>
        </p:sp>
        <p:cxnSp>
          <p:nvCxnSpPr>
            <p:cNvPr id="122894" name="Straight Arrow Connector 7217"/>
            <p:cNvCxnSpPr>
              <a:cxnSpLocks noChangeShapeType="1"/>
              <a:stCxn id="122891" idx="2"/>
              <a:endCxn id="122893" idx="0"/>
            </p:cNvCxnSpPr>
            <p:nvPr/>
          </p:nvCxnSpPr>
          <p:spPr bwMode="auto">
            <a:xfrm>
              <a:off x="7581636" y="5410200"/>
              <a:ext cx="264" cy="259086"/>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 name="Group 8"/>
          <p:cNvGrpSpPr>
            <a:grpSpLocks/>
          </p:cNvGrpSpPr>
          <p:nvPr/>
        </p:nvGrpSpPr>
        <p:grpSpPr bwMode="auto">
          <a:xfrm>
            <a:off x="3124200" y="3008313"/>
            <a:ext cx="3014663" cy="3738562"/>
            <a:chOff x="3124200" y="3008313"/>
            <a:chExt cx="3014663" cy="3737867"/>
          </a:xfrm>
        </p:grpSpPr>
        <p:sp>
          <p:nvSpPr>
            <p:cNvPr id="122887" name="TextBox 7176"/>
            <p:cNvSpPr txBox="1">
              <a:spLocks noChangeArrowheads="1"/>
            </p:cNvSpPr>
            <p:nvPr/>
          </p:nvSpPr>
          <p:spPr bwMode="auto">
            <a:xfrm>
              <a:off x="3124200" y="3840294"/>
              <a:ext cx="3010429" cy="1569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a:t>+Comorbidity   &gt;6 units PRBCs</a:t>
              </a:r>
            </a:p>
          </p:txBody>
        </p:sp>
        <p:cxnSp>
          <p:nvCxnSpPr>
            <p:cNvPr id="122888" name="Straight Arrow Connector 7179"/>
            <p:cNvCxnSpPr>
              <a:cxnSpLocks noChangeShapeType="1"/>
            </p:cNvCxnSpPr>
            <p:nvPr/>
          </p:nvCxnSpPr>
          <p:spPr bwMode="auto">
            <a:xfrm rot="5400000">
              <a:off x="4970200" y="2671761"/>
              <a:ext cx="832112" cy="1505215"/>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22889" name="TextBox 7212"/>
            <p:cNvSpPr txBox="1">
              <a:spLocks noChangeArrowheads="1"/>
            </p:cNvSpPr>
            <p:nvPr/>
          </p:nvSpPr>
          <p:spPr bwMode="auto">
            <a:xfrm>
              <a:off x="3635375" y="5668962"/>
              <a:ext cx="20288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a:solidFill>
                    <a:srgbClr val="FF00FF"/>
                  </a:solidFill>
                </a:rPr>
                <a:t>Staged Diversion</a:t>
              </a:r>
            </a:p>
          </p:txBody>
        </p:sp>
        <p:cxnSp>
          <p:nvCxnSpPr>
            <p:cNvPr id="122890" name="Straight Arrow Connector 7217"/>
            <p:cNvCxnSpPr>
              <a:cxnSpLocks noChangeShapeType="1"/>
            </p:cNvCxnSpPr>
            <p:nvPr/>
          </p:nvCxnSpPr>
          <p:spPr bwMode="auto">
            <a:xfrm rot="5400000">
              <a:off x="4519481" y="5538918"/>
              <a:ext cx="259024" cy="1588"/>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gr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1"/>
          <p:cNvSpPr>
            <a:spLocks noGrp="1"/>
          </p:cNvSpPr>
          <p:nvPr>
            <p:ph type="title"/>
          </p:nvPr>
        </p:nvSpPr>
        <p:spPr/>
        <p:txBody>
          <a:bodyPr/>
          <a:lstStyle/>
          <a:p>
            <a:r>
              <a:rPr lang="en-US">
                <a:latin typeface="Helvetica" charset="0"/>
                <a:ea typeface="ＭＳ Ｐゴシック" charset="0"/>
                <a:cs typeface="ＭＳ Ｐゴシック" charset="0"/>
              </a:rPr>
              <a:t>Summary</a:t>
            </a:r>
          </a:p>
        </p:txBody>
      </p:sp>
      <p:sp>
        <p:nvSpPr>
          <p:cNvPr id="153602" name="Content Placeholder 2"/>
          <p:cNvSpPr>
            <a:spLocks noGrp="1"/>
          </p:cNvSpPr>
          <p:nvPr>
            <p:ph idx="1"/>
          </p:nvPr>
        </p:nvSpPr>
        <p:spPr>
          <a:xfrm>
            <a:off x="381000" y="1752600"/>
            <a:ext cx="8077200" cy="5105400"/>
          </a:xfrm>
        </p:spPr>
        <p:txBody>
          <a:bodyPr/>
          <a:lstStyle/>
          <a:p>
            <a:r>
              <a:rPr lang="en-US" sz="3200" dirty="0">
                <a:latin typeface="Helvetica" charset="0"/>
                <a:ea typeface="ＭＳ Ｐゴシック" charset="0"/>
                <a:cs typeface="ＭＳ Ｐゴシック" charset="0"/>
              </a:rPr>
              <a:t>Primary repair is the treatment of choice for nondestructive colon wounds</a:t>
            </a:r>
          </a:p>
          <a:p>
            <a:r>
              <a:rPr lang="en-US" sz="3200" dirty="0">
                <a:latin typeface="Helvetica" charset="0"/>
                <a:ea typeface="ＭＳ Ｐゴシック" charset="0"/>
                <a:cs typeface="ＭＳ Ｐゴシック" charset="0"/>
              </a:rPr>
              <a:t>Resection &amp; anastomosis is safe in </a:t>
            </a:r>
            <a:r>
              <a:rPr lang="en-US" sz="3200" i="1" dirty="0">
                <a:latin typeface="Helvetica" charset="0"/>
                <a:ea typeface="ＭＳ Ｐゴシック" charset="0"/>
                <a:cs typeface="ＭＳ Ｐゴシック" charset="0"/>
              </a:rPr>
              <a:t>selected</a:t>
            </a:r>
            <a:r>
              <a:rPr lang="en-US" sz="3200" dirty="0">
                <a:latin typeface="Helvetica" charset="0"/>
                <a:ea typeface="ＭＳ Ｐゴシック" charset="0"/>
                <a:cs typeface="ＭＳ Ｐゴシック" charset="0"/>
              </a:rPr>
              <a:t> patients</a:t>
            </a:r>
          </a:p>
          <a:p>
            <a:r>
              <a:rPr lang="en-US" sz="3200" dirty="0" smtClean="0">
                <a:latin typeface="Helvetica" charset="0"/>
                <a:ea typeface="ＭＳ Ｐゴシック" charset="0"/>
                <a:cs typeface="ＭＳ Ｐゴシック" charset="0"/>
              </a:rPr>
              <a:t>Adherence </a:t>
            </a:r>
            <a:r>
              <a:rPr lang="en-US" sz="3200" dirty="0">
                <a:latin typeface="Helvetica" charset="0"/>
                <a:ea typeface="ＭＳ Ｐゴシック" charset="0"/>
                <a:cs typeface="ＭＳ Ｐゴシック" charset="0"/>
              </a:rPr>
              <a:t>to a defined clinical pathway results in optimal </a:t>
            </a:r>
            <a:r>
              <a:rPr lang="en-US" sz="3200" dirty="0" smtClean="0">
                <a:latin typeface="Helvetica" charset="0"/>
                <a:ea typeface="ＭＳ Ｐゴシック" charset="0"/>
                <a:cs typeface="ＭＳ Ｐゴシック" charset="0"/>
              </a:rPr>
              <a:t>outcomes</a:t>
            </a:r>
          </a:p>
          <a:p>
            <a:pPr lvl="1"/>
            <a:r>
              <a:rPr lang="en-US" sz="3000" i="1" dirty="0" smtClean="0">
                <a:solidFill>
                  <a:srgbClr val="66FFFF"/>
                </a:solidFill>
                <a:latin typeface="Helvetica" charset="0"/>
                <a:ea typeface="ＭＳ Ｐゴシック" charset="0"/>
                <a:cs typeface="ＭＳ Ｐゴシック" charset="0"/>
              </a:rPr>
              <a:t>Destructive wounds</a:t>
            </a:r>
          </a:p>
          <a:p>
            <a:pPr lvl="1"/>
            <a:r>
              <a:rPr lang="en-US" sz="3000" i="1" dirty="0" smtClean="0">
                <a:solidFill>
                  <a:srgbClr val="66FFFF"/>
                </a:solidFill>
                <a:latin typeface="Helvetica" charset="0"/>
                <a:ea typeface="ＭＳ Ｐゴシック" charset="0"/>
                <a:cs typeface="ＭＳ Ｐゴシック" charset="0"/>
              </a:rPr>
              <a:t>Blunt injury</a:t>
            </a:r>
          </a:p>
          <a:p>
            <a:pPr lvl="1"/>
            <a:r>
              <a:rPr lang="en-US" sz="3000" i="1" dirty="0" smtClean="0">
                <a:solidFill>
                  <a:srgbClr val="66FFFF"/>
                </a:solidFill>
                <a:latin typeface="Helvetica" charset="0"/>
                <a:ea typeface="ＭＳ Ｐゴシック" charset="0"/>
                <a:cs typeface="ＭＳ Ｐゴシック" charset="0"/>
              </a:rPr>
              <a:t>Abbreviated laparotomy</a:t>
            </a:r>
            <a:endParaRPr lang="en-US" sz="3000" i="1" dirty="0">
              <a:solidFill>
                <a:srgbClr val="66FFFF"/>
              </a:solidFill>
              <a:latin typeface="Helvetica" charset="0"/>
              <a:ea typeface="ＭＳ Ｐゴシック" charset="0"/>
              <a:cs typeface="ＭＳ Ｐゴシック"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02">
                                            <p:txEl>
                                              <p:pRg st="0" end="0"/>
                                            </p:txEl>
                                          </p:spTgt>
                                        </p:tgtEl>
                                        <p:attrNameLst>
                                          <p:attrName>style.visibility</p:attrName>
                                        </p:attrNameLst>
                                      </p:cBhvr>
                                      <p:to>
                                        <p:strVal val="visible"/>
                                      </p:to>
                                    </p:set>
                                    <p:animEffect transition="in" filter="fade">
                                      <p:cBhvr>
                                        <p:cTn id="7" dur="200"/>
                                        <p:tgtEl>
                                          <p:spTgt spid="153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02">
                                            <p:txEl>
                                              <p:pRg st="1" end="1"/>
                                            </p:txEl>
                                          </p:spTgt>
                                        </p:tgtEl>
                                        <p:attrNameLst>
                                          <p:attrName>style.visibility</p:attrName>
                                        </p:attrNameLst>
                                      </p:cBhvr>
                                      <p:to>
                                        <p:strVal val="visible"/>
                                      </p:to>
                                    </p:set>
                                    <p:animEffect transition="in" filter="fade">
                                      <p:cBhvr>
                                        <p:cTn id="12" dur="200"/>
                                        <p:tgtEl>
                                          <p:spTgt spid="153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02">
                                            <p:txEl>
                                              <p:pRg st="2" end="2"/>
                                            </p:txEl>
                                          </p:spTgt>
                                        </p:tgtEl>
                                        <p:attrNameLst>
                                          <p:attrName>style.visibility</p:attrName>
                                        </p:attrNameLst>
                                      </p:cBhvr>
                                      <p:to>
                                        <p:strVal val="visible"/>
                                      </p:to>
                                    </p:set>
                                    <p:animEffect transition="in" filter="fade">
                                      <p:cBhvr>
                                        <p:cTn id="17" dur="200"/>
                                        <p:tgtEl>
                                          <p:spTgt spid="1536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02">
                                            <p:txEl>
                                              <p:pRg st="3" end="3"/>
                                            </p:txEl>
                                          </p:spTgt>
                                        </p:tgtEl>
                                        <p:attrNameLst>
                                          <p:attrName>style.visibility</p:attrName>
                                        </p:attrNameLst>
                                      </p:cBhvr>
                                      <p:to>
                                        <p:strVal val="visible"/>
                                      </p:to>
                                    </p:set>
                                    <p:animEffect transition="in" filter="fade">
                                      <p:cBhvr>
                                        <p:cTn id="22" dur="200"/>
                                        <p:tgtEl>
                                          <p:spTgt spid="1536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3602">
                                            <p:txEl>
                                              <p:pRg st="4" end="4"/>
                                            </p:txEl>
                                          </p:spTgt>
                                        </p:tgtEl>
                                        <p:attrNameLst>
                                          <p:attrName>style.visibility</p:attrName>
                                        </p:attrNameLst>
                                      </p:cBhvr>
                                      <p:to>
                                        <p:strVal val="visible"/>
                                      </p:to>
                                    </p:set>
                                    <p:animEffect transition="in" filter="fade">
                                      <p:cBhvr>
                                        <p:cTn id="27" dur="200"/>
                                        <p:tgtEl>
                                          <p:spTgt spid="15360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3602">
                                            <p:txEl>
                                              <p:pRg st="5" end="5"/>
                                            </p:txEl>
                                          </p:spTgt>
                                        </p:tgtEl>
                                        <p:attrNameLst>
                                          <p:attrName>style.visibility</p:attrName>
                                        </p:attrNameLst>
                                      </p:cBhvr>
                                      <p:to>
                                        <p:strVal val="visible"/>
                                      </p:to>
                                    </p:set>
                                    <p:animEffect transition="in" filter="fade">
                                      <p:cBhvr>
                                        <p:cTn id="32" dur="200"/>
                                        <p:tgtEl>
                                          <p:spTgt spid="15360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build="p" bldLvl="2"/>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5" name="Picture 1" descr="todd-goldman-fish-far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3538" y="946150"/>
            <a:ext cx="5834062" cy="500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Content Placeholder 2"/>
          <p:cNvSpPr>
            <a:spLocks noGrp="1"/>
          </p:cNvSpPr>
          <p:nvPr>
            <p:ph idx="1"/>
          </p:nvPr>
        </p:nvSpPr>
        <p:spPr>
          <a:xfrm>
            <a:off x="304800" y="1143000"/>
            <a:ext cx="5867400" cy="2360613"/>
          </a:xfrm>
        </p:spPr>
        <p:txBody>
          <a:bodyPr/>
          <a:lstStyle/>
          <a:p>
            <a:pPr marL="0" indent="0">
              <a:buFontTx/>
              <a:buNone/>
            </a:pPr>
            <a:r>
              <a:rPr lang="ja-JP" altLang="en-US" sz="2400" i="1" dirty="0">
                <a:latin typeface="Arial" charset="0"/>
                <a:ea typeface="ＭＳ Ｐゴシック" charset="0"/>
                <a:cs typeface="ＭＳ Ｐゴシック" charset="0"/>
              </a:rPr>
              <a:t>“</a:t>
            </a:r>
            <a:r>
              <a:rPr lang="en-US" altLang="ja-JP" sz="2400" i="1" dirty="0">
                <a:latin typeface="Arial" charset="0"/>
                <a:ea typeface="ＭＳ Ｐゴシック" charset="0"/>
                <a:cs typeface="ＭＳ Ｐゴシック" charset="0"/>
              </a:rPr>
              <a:t>The exteriorization of colon injuries, a step which I have repeatedly advocated since the outbreak of war is, perhaps the greatest single factor in the improved results we are able to record.</a:t>
            </a:r>
            <a:r>
              <a:rPr lang="ja-JP" altLang="en-US" sz="2400" i="1" dirty="0">
                <a:latin typeface="Arial" charset="0"/>
                <a:ea typeface="ＭＳ Ｐゴシック" charset="0"/>
                <a:cs typeface="ＭＳ Ｐゴシック" charset="0"/>
              </a:rPr>
              <a:t>”</a:t>
            </a:r>
            <a:r>
              <a:rPr lang="en-US" altLang="ja-JP" sz="2400" i="1" dirty="0">
                <a:solidFill>
                  <a:schemeClr val="bg1"/>
                </a:solidFill>
                <a:latin typeface="Helvetica" charset="0"/>
                <a:ea typeface="ＭＳ Ｐゴシック" charset="0"/>
                <a:cs typeface="ＭＳ Ｐゴシック" charset="0"/>
              </a:rPr>
              <a:t> </a:t>
            </a:r>
          </a:p>
          <a:p>
            <a:pPr marL="0" indent="0"/>
            <a:endParaRPr lang="en-US" sz="2400" i="1" dirty="0">
              <a:latin typeface="Arial" charset="0"/>
              <a:ea typeface="ＭＳ Ｐゴシック" charset="0"/>
              <a:cs typeface="ＭＳ Ｐゴシック" charset="0"/>
            </a:endParaRPr>
          </a:p>
        </p:txBody>
      </p:sp>
      <p:pic>
        <p:nvPicPr>
          <p:cNvPr id="13314" name="Picture 4" descr="E:\Geeksquad Data Backup\Users\John\Documents\residency\Grand Rounds\Ogilvie_William_Hene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981200"/>
            <a:ext cx="24384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1"/>
          <p:cNvSpPr txBox="1">
            <a:spLocks noChangeArrowheads="1"/>
          </p:cNvSpPr>
          <p:nvPr/>
        </p:nvSpPr>
        <p:spPr bwMode="auto">
          <a:xfrm>
            <a:off x="1676400" y="6149975"/>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sz="2000" i="1">
                <a:solidFill>
                  <a:srgbClr val="FFFF66"/>
                </a:solidFill>
                <a:latin typeface="Helvetica" charset="0"/>
              </a:rPr>
              <a:t>W. H. Ogilvie </a:t>
            </a:r>
            <a:r>
              <a:rPr lang="ja-JP" altLang="en-US" sz="2000" i="1">
                <a:solidFill>
                  <a:srgbClr val="FFFF66"/>
                </a:solidFill>
                <a:latin typeface="Helvetica" charset="0"/>
              </a:rPr>
              <a:t>‘</a:t>
            </a:r>
            <a:r>
              <a:rPr lang="en-US" altLang="ja-JP" sz="2000" i="1">
                <a:solidFill>
                  <a:srgbClr val="FFFF66"/>
                </a:solidFill>
                <a:latin typeface="Helvetica" charset="0"/>
              </a:rPr>
              <a:t>Abdominal Wounds in the Western Desert</a:t>
            </a:r>
            <a:r>
              <a:rPr lang="ja-JP" altLang="en-US" sz="2000" i="1">
                <a:solidFill>
                  <a:srgbClr val="FFFF66"/>
                </a:solidFill>
                <a:latin typeface="Helvetica" charset="0"/>
              </a:rPr>
              <a:t>’</a:t>
            </a:r>
            <a:r>
              <a:rPr lang="en-US" altLang="ja-JP" sz="2000" i="1">
                <a:solidFill>
                  <a:srgbClr val="FFFF66"/>
                </a:solidFill>
                <a:latin typeface="Helvetica" charset="0"/>
              </a:rPr>
              <a:t>, 1944</a:t>
            </a:r>
            <a:endParaRPr lang="en-US" altLang="ja-JP" sz="2000" i="1">
              <a:solidFill>
                <a:srgbClr val="FFFF66"/>
              </a:solidFill>
            </a:endParaRPr>
          </a:p>
          <a:p>
            <a:pPr algn="ctr"/>
            <a:endParaRPr lang="en-US" sz="2000"/>
          </a:p>
        </p:txBody>
      </p:sp>
      <p:sp>
        <p:nvSpPr>
          <p:cNvPr id="3" name="TextBox 2"/>
          <p:cNvSpPr txBox="1">
            <a:spLocks noChangeArrowheads="1"/>
          </p:cNvSpPr>
          <p:nvPr/>
        </p:nvSpPr>
        <p:spPr bwMode="auto">
          <a:xfrm>
            <a:off x="0" y="4800600"/>
            <a:ext cx="3270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dirty="0"/>
              <a:t>Primary repair</a:t>
            </a:r>
          </a:p>
        </p:txBody>
      </p:sp>
      <p:sp>
        <p:nvSpPr>
          <p:cNvPr id="6" name="TextBox 5"/>
          <p:cNvSpPr txBox="1">
            <a:spLocks noChangeArrowheads="1"/>
          </p:cNvSpPr>
          <p:nvPr/>
        </p:nvSpPr>
        <p:spPr bwMode="auto">
          <a:xfrm>
            <a:off x="5334000" y="4800600"/>
            <a:ext cx="358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a:r>
              <a:rPr lang="en-US" dirty="0">
                <a:solidFill>
                  <a:srgbClr val="FF0080"/>
                </a:solidFill>
              </a:rPr>
              <a:t>COURT MARTIAL</a:t>
            </a:r>
          </a:p>
        </p:txBody>
      </p:sp>
      <p:cxnSp>
        <p:nvCxnSpPr>
          <p:cNvPr id="5" name="Straight Arrow Connector 4"/>
          <p:cNvCxnSpPr>
            <a:cxnSpLocks noChangeShapeType="1"/>
            <a:stCxn id="3" idx="3"/>
          </p:cNvCxnSpPr>
          <p:nvPr/>
        </p:nvCxnSpPr>
        <p:spPr bwMode="auto">
          <a:xfrm flipV="1">
            <a:off x="3270250" y="5092700"/>
            <a:ext cx="2063750" cy="0"/>
          </a:xfrm>
          <a:prstGeom prst="straightConnector1">
            <a:avLst/>
          </a:prstGeom>
          <a:noFill/>
          <a:ln w="38100">
            <a:solidFill>
              <a:srgbClr val="FF008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nodeType="afterGroup">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2"/>
          <p:cNvSpPr>
            <a:spLocks noGrp="1"/>
          </p:cNvSpPr>
          <p:nvPr>
            <p:ph idx="1"/>
          </p:nvPr>
        </p:nvSpPr>
        <p:spPr>
          <a:xfrm>
            <a:off x="304800" y="3124200"/>
            <a:ext cx="8458200" cy="3581400"/>
          </a:xfrm>
        </p:spPr>
        <p:txBody>
          <a:bodyPr/>
          <a:lstStyle/>
          <a:p>
            <a:pPr marL="0" indent="0">
              <a:buFontTx/>
              <a:buNone/>
            </a:pPr>
            <a:r>
              <a:rPr lang="ja-JP" altLang="en-US" sz="2400">
                <a:latin typeface="Arial" charset="0"/>
                <a:ea typeface="ＭＳ Ｐゴシック" charset="0"/>
                <a:cs typeface="ＭＳ Ｐゴシック" charset="0"/>
              </a:rPr>
              <a:t>“</a:t>
            </a:r>
            <a:r>
              <a:rPr lang="en-US" altLang="ja-JP" sz="2400">
                <a:latin typeface="Arial" charset="0"/>
                <a:ea typeface="ＭＳ Ｐゴシック" charset="0"/>
                <a:cs typeface="ＭＳ Ｐゴシック" charset="0"/>
              </a:rPr>
              <a:t>At the Charity Hospital of Louisiana in New Orleans, 23 cases of colon injury were treated during the years 1945 and 1946.  Primary suture was used in 15 of these cases, but during 1947 and 1948, the influences of war surgery became evident, because in 25 cases of colon injury, only five were treated with primary suture.  </a:t>
            </a:r>
            <a:r>
              <a:rPr lang="en-US" altLang="ja-JP" sz="2400">
                <a:solidFill>
                  <a:srgbClr val="FFFF00"/>
                </a:solidFill>
                <a:latin typeface="Arial" charset="0"/>
                <a:ea typeface="ＭＳ Ｐゴシック" charset="0"/>
                <a:cs typeface="ＭＳ Ｐゴシック" charset="0"/>
              </a:rPr>
              <a:t>Although exteriorization or proximal decompression proved valuable in the treatment of battle colon injuries, an evaluation of the results obtained in civilian practice is essential.</a:t>
            </a:r>
            <a:r>
              <a:rPr lang="ja-JP" altLang="en-US" sz="2400">
                <a:solidFill>
                  <a:srgbClr val="FFFF00"/>
                </a:solidFill>
                <a:latin typeface="Arial" charset="0"/>
                <a:ea typeface="ＭＳ Ｐゴシック" charset="0"/>
                <a:cs typeface="ＭＳ Ｐゴシック" charset="0"/>
              </a:rPr>
              <a:t>”</a:t>
            </a:r>
            <a:endParaRPr lang="en-US" altLang="ja-JP" sz="2400">
              <a:latin typeface="Arial" charset="0"/>
              <a:ea typeface="ＭＳ Ｐゴシック" charset="0"/>
              <a:cs typeface="ＭＳ Ｐゴシック" charset="0"/>
            </a:endParaRPr>
          </a:p>
          <a:p>
            <a:pPr marL="0" indent="0"/>
            <a:endParaRPr lang="en-US" sz="2400">
              <a:latin typeface="Arial" charset="0"/>
              <a:ea typeface="ＭＳ Ｐゴシック" charset="0"/>
              <a:cs typeface="ＭＳ Ｐゴシック" charset="0"/>
            </a:endParaRPr>
          </a:p>
        </p:txBody>
      </p:sp>
      <p:pic>
        <p:nvPicPr>
          <p:cNvPr id="15362" name="Picture 3" descr="scan2.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8" y="304800"/>
            <a:ext cx="9123362"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Croce AAST tx 04 MAC">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Croce AAST tx 04 MAC">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Arial" charset="0"/>
          </a:defRPr>
        </a:defPPr>
      </a:lstStyle>
    </a:lnDef>
  </a:objectDefaults>
  <a:extraClrSchemeLst>
    <a:extraClrScheme>
      <a:clrScheme name="Croce AAST tx 04 MA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roce AAST tx 04 MA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roce AAST tx 04 MA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roce AAST tx 04 MA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roce AAST tx 04 MA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roce AAST tx 04 MA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roce AAST tx 04 MAC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roce AAST tx 04 MA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roce AAST tx 04 MA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roce AAST tx 04 MA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roce AAST tx 04 MA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roce AAST tx 04 MA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Croce AAST tx 04 MAC">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Croce's Mobile G4:Slides:Croce AAST tx 04 MAC.ppt</Template>
  <TotalTime>25109</TotalTime>
  <Words>2652</Words>
  <Application>Microsoft Macintosh PowerPoint</Application>
  <PresentationFormat>On-screen Show (4:3)</PresentationFormat>
  <Paragraphs>624</Paragraphs>
  <Slides>73</Slides>
  <Notes>42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75" baseType="lpstr">
      <vt:lpstr>Croce AAST tx 04 MAC</vt:lpstr>
      <vt:lpstr>Excel.Chart.8</vt:lpstr>
      <vt:lpstr>History of Colon Wound Management</vt:lpstr>
      <vt:lpstr>PowerPoint Presentation</vt:lpstr>
      <vt:lpstr>History of Colon Wounds</vt:lpstr>
      <vt:lpstr>Civil War Experience</vt:lpstr>
      <vt:lpstr>World War I</vt:lpstr>
      <vt:lpstr>World War II</vt:lpstr>
      <vt:lpstr>PowerPoint Presentation</vt:lpstr>
      <vt:lpstr>PowerPoint Presentation</vt:lpstr>
      <vt:lpstr>PowerPoint Presentation</vt:lpstr>
      <vt:lpstr>PowerPoint Presentation</vt:lpstr>
      <vt:lpstr>Criteria for Obligatory Colostomy</vt:lpstr>
      <vt:lpstr>Morbidity</vt:lpstr>
      <vt:lpstr>Conclusions</vt:lpstr>
      <vt:lpstr>PowerPoint Presentation</vt:lpstr>
      <vt:lpstr>Risk Factors</vt:lpstr>
      <vt:lpstr>To Resect or Not Resect …</vt:lpstr>
      <vt:lpstr>PowerPoint Presentation</vt:lpstr>
      <vt:lpstr>Destructive Colon Injuries </vt:lpstr>
      <vt:lpstr>Stewart et al - Memphis 1994 -  </vt:lpstr>
      <vt:lpstr>Significant Co-morbidities</vt:lpstr>
      <vt:lpstr>Management Algorithm</vt:lpstr>
      <vt:lpstr>PowerPoint Presentation</vt:lpstr>
      <vt:lpstr>Subsequent Study - Memphis 2002 - </vt:lpstr>
      <vt:lpstr>AAST Multi-institutional Study</vt:lpstr>
      <vt:lpstr>AAST Study Conclusions</vt:lpstr>
      <vt:lpstr>AAST Study Problems</vt:lpstr>
      <vt:lpstr>Re-Do Study - Sharpe et al 2012 -</vt:lpstr>
      <vt:lpstr>Characteristics</vt:lpstr>
      <vt:lpstr>Characteristics</vt:lpstr>
      <vt:lpstr>Algorithm Compliance – 90%</vt:lpstr>
      <vt:lpstr>Left versus Right …</vt:lpstr>
      <vt:lpstr>Anatomic Distinction</vt:lpstr>
      <vt:lpstr>Denver – 1981 </vt:lpstr>
      <vt:lpstr>Emory - 2005 - 217 Penetrating Injuries - </vt:lpstr>
      <vt:lpstr>Emory - 2005 - 217 Penetrating Injuries - </vt:lpstr>
      <vt:lpstr>PowerPoint Presentation</vt:lpstr>
      <vt:lpstr>PowerPoint Presentation</vt:lpstr>
      <vt:lpstr>PowerPoint Presentation</vt:lpstr>
      <vt:lpstr>PowerPoint Presentation</vt:lpstr>
      <vt:lpstr>PowerPoint Presentation</vt:lpstr>
      <vt:lpstr>PowerPoint Presentation</vt:lpstr>
      <vt:lpstr>Outcomes</vt:lpstr>
      <vt:lpstr>Colon-Related Morbidity</vt:lpstr>
      <vt:lpstr>Colon-Related Morbidity</vt:lpstr>
      <vt:lpstr>Colon-Related Morbidity</vt:lpstr>
      <vt:lpstr>Colon-Related Mortality</vt:lpstr>
      <vt:lpstr>Conclusions  </vt:lpstr>
      <vt:lpstr>What about Blunt Injuries? </vt:lpstr>
      <vt:lpstr>Approach</vt:lpstr>
      <vt:lpstr>Study Design</vt:lpstr>
      <vt:lpstr>Destructive Colon Injuries</vt:lpstr>
      <vt:lpstr>95% Algorithm Compliance</vt:lpstr>
      <vt:lpstr>95% Algorithm Compliance</vt:lpstr>
      <vt:lpstr>Outcomes</vt:lpstr>
      <vt:lpstr>Conclusions  </vt:lpstr>
      <vt:lpstr>Conclusions  </vt:lpstr>
      <vt:lpstr>What about this situation?</vt:lpstr>
      <vt:lpstr>Wake Forest – 2007 - 22 pts with open abdomen -</vt:lpstr>
      <vt:lpstr>Alabama – 2009 - 56 pts with open abdomen -</vt:lpstr>
      <vt:lpstr>Denver – 2009 - 29 pts with open abdomen -</vt:lpstr>
      <vt:lpstr>Controversy Exists</vt:lpstr>
      <vt:lpstr>What about our algorithm?</vt:lpstr>
      <vt:lpstr>Study Design</vt:lpstr>
      <vt:lpstr>Destructive Colon Injuries</vt:lpstr>
      <vt:lpstr>Study Population</vt:lpstr>
      <vt:lpstr>Abbreviated Laparotomy</vt:lpstr>
      <vt:lpstr>Suture Line Failure</vt:lpstr>
      <vt:lpstr>Compliance</vt:lpstr>
      <vt:lpstr>Compliance</vt:lpstr>
      <vt:lpstr>Conclusions  </vt:lpstr>
      <vt:lpstr>Algorithm with AL</vt:lpstr>
      <vt:lpstr>Summary</vt:lpstr>
      <vt:lpstr>PowerPoint Presentation</vt:lpstr>
    </vt:vector>
  </TitlesOfParts>
  <Company>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Penetrating Rectal Trauma: Management By Anatomic Distinction Improves Outcome</dc:title>
  <dc:creator>Martin Croce</dc:creator>
  <cp:lastModifiedBy>Martin Croce</cp:lastModifiedBy>
  <cp:revision>500</cp:revision>
  <cp:lastPrinted>2007-02-12T00:00:34Z</cp:lastPrinted>
  <dcterms:created xsi:type="dcterms:W3CDTF">2011-06-02T19:27:17Z</dcterms:created>
  <dcterms:modified xsi:type="dcterms:W3CDTF">2015-02-05T03:46:10Z</dcterms:modified>
</cp:coreProperties>
</file>