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xlsm" ContentType="application/vnd.ms-excel.sheet.macroEnabled.12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charts/chart1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2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377" r:id="rId2"/>
    <p:sldId id="501" r:id="rId3"/>
    <p:sldId id="511" r:id="rId4"/>
    <p:sldId id="514" r:id="rId5"/>
    <p:sldId id="512" r:id="rId6"/>
    <p:sldId id="513" r:id="rId7"/>
    <p:sldId id="515" r:id="rId8"/>
    <p:sldId id="431" r:id="rId9"/>
    <p:sldId id="419" r:id="rId10"/>
    <p:sldId id="420" r:id="rId11"/>
    <p:sldId id="421" r:id="rId12"/>
    <p:sldId id="395" r:id="rId13"/>
    <p:sldId id="432" r:id="rId14"/>
    <p:sldId id="433" r:id="rId15"/>
    <p:sldId id="438" r:id="rId16"/>
    <p:sldId id="437" r:id="rId17"/>
    <p:sldId id="502" r:id="rId18"/>
    <p:sldId id="504" r:id="rId19"/>
    <p:sldId id="505" r:id="rId20"/>
    <p:sldId id="497" r:id="rId21"/>
    <p:sldId id="309" r:id="rId22"/>
    <p:sldId id="422" r:id="rId23"/>
    <p:sldId id="343" r:id="rId24"/>
    <p:sldId id="310" r:id="rId25"/>
    <p:sldId id="337" r:id="rId26"/>
    <p:sldId id="331" r:id="rId27"/>
    <p:sldId id="332" r:id="rId28"/>
    <p:sldId id="329" r:id="rId29"/>
    <p:sldId id="534" r:id="rId30"/>
    <p:sldId id="535" r:id="rId31"/>
    <p:sldId id="536" r:id="rId32"/>
    <p:sldId id="544" r:id="rId33"/>
    <p:sldId id="537" r:id="rId34"/>
    <p:sldId id="539" r:id="rId35"/>
    <p:sldId id="545" r:id="rId36"/>
    <p:sldId id="542" r:id="rId37"/>
    <p:sldId id="543" r:id="rId38"/>
    <p:sldId id="516" r:id="rId39"/>
    <p:sldId id="400" r:id="rId40"/>
    <p:sldId id="401" r:id="rId41"/>
    <p:sldId id="517" r:id="rId42"/>
    <p:sldId id="518" r:id="rId43"/>
    <p:sldId id="485" r:id="rId44"/>
    <p:sldId id="486" r:id="rId45"/>
    <p:sldId id="487" r:id="rId46"/>
    <p:sldId id="488" r:id="rId47"/>
    <p:sldId id="489" r:id="rId48"/>
    <p:sldId id="490" r:id="rId49"/>
    <p:sldId id="491" r:id="rId50"/>
    <p:sldId id="492" r:id="rId51"/>
    <p:sldId id="493" r:id="rId52"/>
    <p:sldId id="546" r:id="rId53"/>
    <p:sldId id="547" r:id="rId54"/>
    <p:sldId id="519" r:id="rId55"/>
    <p:sldId id="459" r:id="rId56"/>
    <p:sldId id="460" r:id="rId57"/>
    <p:sldId id="461" r:id="rId58"/>
    <p:sldId id="462" r:id="rId59"/>
    <p:sldId id="463" r:id="rId60"/>
    <p:sldId id="464" r:id="rId61"/>
    <p:sldId id="465" r:id="rId62"/>
    <p:sldId id="466" r:id="rId63"/>
    <p:sldId id="467" r:id="rId64"/>
    <p:sldId id="468" r:id="rId65"/>
    <p:sldId id="469" r:id="rId66"/>
    <p:sldId id="470" r:id="rId67"/>
    <p:sldId id="471" r:id="rId68"/>
    <p:sldId id="472" r:id="rId69"/>
    <p:sldId id="473" r:id="rId70"/>
    <p:sldId id="479" r:id="rId71"/>
    <p:sldId id="480" r:id="rId72"/>
    <p:sldId id="520" r:id="rId73"/>
    <p:sldId id="525" r:id="rId74"/>
    <p:sldId id="526" r:id="rId75"/>
    <p:sldId id="527" r:id="rId76"/>
    <p:sldId id="528" r:id="rId77"/>
    <p:sldId id="529" r:id="rId78"/>
    <p:sldId id="530" r:id="rId79"/>
    <p:sldId id="531" r:id="rId80"/>
    <p:sldId id="532" r:id="rId81"/>
    <p:sldId id="500" r:id="rId82"/>
    <p:sldId id="396" r:id="rId83"/>
    <p:sldId id="398" r:id="rId84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54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54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54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54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AA0"/>
    <a:srgbClr val="66FFFF"/>
    <a:srgbClr val="FF66FF"/>
    <a:srgbClr val="292929"/>
    <a:srgbClr val="5F5F5F"/>
    <a:srgbClr val="4D4D4D"/>
    <a:srgbClr val="77777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76" y="-12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3392"/>
    </p:cViewPr>
  </p:sorterViewPr>
  <p:notesViewPr>
    <p:cSldViewPr>
      <p:cViewPr varScale="1">
        <p:scale>
          <a:sx n="77" d="100"/>
          <a:sy n="77" d="100"/>
        </p:scale>
        <p:origin x="-180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days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398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MRSA</c:v>
                </c:pt>
                <c:pt idx="1">
                  <c:v>PA</c:v>
                </c:pt>
                <c:pt idx="2">
                  <c:v>AB</c:v>
                </c:pt>
                <c:pt idx="3">
                  <c:v>SM</c:v>
                </c:pt>
                <c:pt idx="4">
                  <c:v>ENB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26.0</c:v>
                </c:pt>
                <c:pt idx="1">
                  <c:v>11.0</c:v>
                </c:pt>
                <c:pt idx="2">
                  <c:v>11.0</c:v>
                </c:pt>
                <c:pt idx="3">
                  <c:v>8.0</c:v>
                </c:pt>
                <c:pt idx="4">
                  <c:v>12.0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 days</c:v>
                </c:pt>
              </c:strCache>
            </c:strRef>
          </c:tx>
          <c:spPr>
            <a:gradFill rotWithShape="0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25398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MRSA</c:v>
                </c:pt>
                <c:pt idx="1">
                  <c:v>PA</c:v>
                </c:pt>
                <c:pt idx="2">
                  <c:v>AB</c:v>
                </c:pt>
                <c:pt idx="3">
                  <c:v>SM</c:v>
                </c:pt>
                <c:pt idx="4">
                  <c:v>ENB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12.0</c:v>
                </c:pt>
                <c:pt idx="1">
                  <c:v>8.0</c:v>
                </c:pt>
                <c:pt idx="2">
                  <c:v>60.0</c:v>
                </c:pt>
                <c:pt idx="3">
                  <c:v>58.0</c:v>
                </c:pt>
                <c:pt idx="4">
                  <c:v>62.0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14 days</c:v>
                </c:pt>
              </c:strCache>
            </c:strRef>
          </c:tx>
          <c:spPr>
            <a:gradFill rotWithShape="0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25398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MRSA</c:v>
                </c:pt>
                <c:pt idx="1">
                  <c:v>PA</c:v>
                </c:pt>
                <c:pt idx="2">
                  <c:v>AB</c:v>
                </c:pt>
                <c:pt idx="3">
                  <c:v>SM</c:v>
                </c:pt>
                <c:pt idx="4">
                  <c:v>ENB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62.0</c:v>
                </c:pt>
                <c:pt idx="1">
                  <c:v>81.0</c:v>
                </c:pt>
                <c:pt idx="2">
                  <c:v>29.0</c:v>
                </c:pt>
                <c:pt idx="3">
                  <c:v>34.0</c:v>
                </c:pt>
                <c:pt idx="4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3311816"/>
        <c:axId val="-2061419064"/>
      </c:barChart>
      <c:catAx>
        <c:axId val="-2063311816"/>
        <c:scaling>
          <c:orientation val="minMax"/>
        </c:scaling>
        <c:delete val="1"/>
        <c:axPos val="b"/>
        <c:majorTickMark val="out"/>
        <c:minorTickMark val="none"/>
        <c:tickLblPos val="nextTo"/>
        <c:crossAx val="-2061419064"/>
        <c:crosses val="autoZero"/>
        <c:auto val="1"/>
        <c:lblAlgn val="ctr"/>
        <c:lblOffset val="100"/>
        <c:noMultiLvlLbl val="0"/>
      </c:catAx>
      <c:valAx>
        <c:axId val="-2061419064"/>
        <c:scaling>
          <c:orientation val="minMax"/>
        </c:scaling>
        <c:delete val="0"/>
        <c:axPos val="l"/>
        <c:majorGridlines>
          <c:spPr>
            <a:ln w="3170">
              <a:solidFill>
                <a:srgbClr val="808080"/>
              </a:solidFill>
              <a:prstDash val="solid"/>
            </a:ln>
          </c:spPr>
        </c:majorGridlines>
        <c:numFmt formatCode="0%" sourceLinked="1"/>
        <c:majorTickMark val="cross"/>
        <c:minorTickMark val="none"/>
        <c:tickLblPos val="nextTo"/>
        <c:spPr>
          <a:ln w="3170">
            <a:solidFill>
              <a:srgbClr val="808080"/>
            </a:solidFill>
            <a:prstDash val="solid"/>
          </a:ln>
        </c:spPr>
        <c:crossAx val="-2063311816"/>
        <c:crosses val="autoZero"/>
        <c:crossBetween val="between"/>
        <c:majorUnit val="0.2"/>
      </c:valAx>
      <c:spPr>
        <a:noFill/>
        <a:ln w="25398">
          <a:noFill/>
        </a:ln>
      </c:spPr>
    </c:plotArea>
    <c:legend>
      <c:legendPos val="t"/>
      <c:layout/>
      <c:overlay val="0"/>
      <c:spPr>
        <a:noFill/>
        <a:ln w="25356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55887284922718"/>
          <c:y val="0.0443353160421329"/>
          <c:w val="0.903412802566346"/>
          <c:h val="0.844938635158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CDC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0.0</c:v>
                </c:pt>
                <c:pt idx="2">
                  <c:v>8.0</c:v>
                </c:pt>
                <c:pt idx="3">
                  <c:v>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BAL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16.0</c:v>
                </c:pt>
                <c:pt idx="1">
                  <c:v>8.0</c:v>
                </c:pt>
                <c:pt idx="2">
                  <c:v>27.0</c:v>
                </c:pt>
                <c:pt idx="3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7048968"/>
        <c:axId val="-2117054040"/>
      </c:barChart>
      <c:catAx>
        <c:axId val="-2117048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7054040"/>
        <c:crosses val="autoZero"/>
        <c:auto val="1"/>
        <c:lblAlgn val="ctr"/>
        <c:lblOffset val="100"/>
        <c:noMultiLvlLbl val="0"/>
      </c:catAx>
      <c:valAx>
        <c:axId val="-2117054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7048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9063259453679"/>
          <c:y val="0.0569302046879305"/>
          <c:w val="0.205381184990765"/>
          <c:h val="0.1565708778441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85630E8-5E08-F24F-8C87-4B3D8F02D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75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CE4645E-EBB3-B44D-BA62-18DF6A0C8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34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3CCF59-043B-9E4B-95AC-B7165F0279C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7E0A9D-505B-F249-B19A-B938A4BBD0E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144BE-EA6D-B644-91D1-F64FA21DFA7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5CE043-0716-2C47-89BB-2765216C337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45EC96-40E9-CC4F-B589-43DEB28AE2D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C87AE-EC17-1843-A7E7-F8517ABB643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99A1E-CC85-2B40-86BB-32E708155CE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8822A7-220C-4748-BA9B-628ADC71509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25A03-ABBF-E14B-A092-B49DBE3DFC2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9D877C-3C0B-4441-BCCA-D9AC68810C1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6A0291-D79E-994C-9D84-93EE8AA0B6F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DD4E7E9-00A6-CB4A-9B98-F921DDE13F36}" type="slidenum">
              <a:rPr lang="en-US" sz="1200" u="none"/>
              <a:pPr eaLnBrk="1" hangingPunct="1">
                <a:defRPr/>
              </a:pPr>
              <a:t>5</a:t>
            </a:fld>
            <a:endParaRPr lang="en-US" sz="1200" u="none"/>
          </a:p>
        </p:txBody>
      </p:sp>
      <p:sp>
        <p:nvSpPr>
          <p:cNvPr id="266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102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685A1D-2B94-4F4D-8CD6-B1C583AB2B2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8C6711-02A8-3D40-B39A-F5B1AE1ED34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7593F-BDE9-8A46-A9B2-28218ADC975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33CFAF-6123-5F4C-B6B9-C4D7DFFBB4E8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F1FFF8-2B19-7949-B539-58EF849AF782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2706A5-114D-7940-89C8-EF697C7D0A05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795784-6C2D-814B-AAB8-2B25C304CE46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149EF8-46FD-464A-AC9B-3B0E51373D45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149EF8-46FD-464A-AC9B-3B0E51373D45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B803B5-652E-BD42-815C-6049DC94D7A4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DA0E9F03-949B-7F4B-B498-4E34F32AE797}" type="slidenum">
              <a:rPr lang="en-US" sz="1200" u="none"/>
              <a:pPr eaLnBrk="1" hangingPunct="1">
                <a:defRPr/>
              </a:pPr>
              <a:t>6</a:t>
            </a:fld>
            <a:endParaRPr lang="en-US" sz="1200" u="non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4C76A4-A5E8-5F4B-A99C-72E2AC9E9AF1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620D61-EA7B-0A4F-ADC6-C37EFEAF1000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FFA5AD-A0FA-FF49-8437-A25921A9CF7B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467AC0-8039-2A42-9C71-B976673ADDD2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410E7-30CE-9741-A358-35C2296CAF63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50E53-265E-5844-9A19-63ACB3E94B1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0A3A530-198D-6F4E-AB8B-8E9D7E930BB1}" type="slidenum">
              <a:rPr lang="en-US" sz="1200" smtClean="0"/>
              <a:pPr>
                <a:defRPr/>
              </a:pPr>
              <a:t>43</a:t>
            </a:fld>
            <a:endParaRPr lang="en-US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A2A6404-A341-3C45-B0B5-A51135F1F709}" type="slidenum">
              <a:rPr lang="en-US" sz="1200" smtClean="0"/>
              <a:pPr>
                <a:defRPr/>
              </a:pPr>
              <a:t>44</a:t>
            </a:fld>
            <a:endParaRPr 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6F61584-EF93-6C4E-9943-A38D8CA9605D}" type="slidenum">
              <a:rPr lang="en-US" sz="1200" smtClean="0"/>
              <a:pPr>
                <a:defRPr/>
              </a:pPr>
              <a:t>45</a:t>
            </a:fld>
            <a:endParaRPr 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742DD4C-5CD1-4140-88A3-B0335F0B0785}" type="slidenum">
              <a:rPr lang="en-US" sz="1200" smtClean="0"/>
              <a:pPr>
                <a:defRPr/>
              </a:pPr>
              <a:t>46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</a:rPr>
              <a:t>Repeat BAL was performed on the fourth day of adequate antibiotic therapy defined as the presence of antibiotic therapy active against all pathogens on </a:t>
            </a:r>
          </a:p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</a:rPr>
              <a:t>final culture and sensitivity.  </a:t>
            </a:r>
            <a:r>
              <a:rPr lang="en-US" smtClean="0"/>
              <a:t>Microbiological resolution was defined as </a:t>
            </a:r>
            <a:r>
              <a:rPr lang="en-US" u="sng" smtClean="0"/>
              <a:t>&lt;</a:t>
            </a:r>
            <a:r>
              <a:rPr lang="en-US" smtClean="0"/>
              <a:t>10</a:t>
            </a:r>
            <a:r>
              <a:rPr lang="en-US" baseline="30000" smtClean="0"/>
              <a:t>3</a:t>
            </a:r>
            <a:r>
              <a:rPr lang="en-US" smtClean="0"/>
              <a:t> CFU/ml.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051B59-4D7A-494D-AF99-F16FE2ADA97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626E3F6-06A2-3147-8A51-ECB385B942F6}" type="slidenum">
              <a:rPr lang="en-US" sz="1200" smtClean="0"/>
              <a:pPr>
                <a:defRPr/>
              </a:pPr>
              <a:t>51</a:t>
            </a:fld>
            <a:endParaRPr 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</a:rPr>
              <a:t>Repeat BAL was performed on the fourth day of adequate antibiotic therapy defined as the presence of antibiotic therapy active against all pathogens on </a:t>
            </a:r>
          </a:p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</a:rPr>
              <a:t>final culture and sensitivity.  </a:t>
            </a:r>
            <a:r>
              <a:rPr lang="en-US" smtClean="0"/>
              <a:t>Microbiological resolution was defined as </a:t>
            </a:r>
            <a:r>
              <a:rPr lang="en-US" u="sng" smtClean="0"/>
              <a:t>&lt;</a:t>
            </a:r>
            <a:r>
              <a:rPr lang="en-US" smtClean="0"/>
              <a:t>10</a:t>
            </a:r>
            <a:r>
              <a:rPr lang="en-US" baseline="30000" smtClean="0"/>
              <a:t>3</a:t>
            </a:r>
            <a:r>
              <a:rPr lang="en-US" smtClean="0"/>
              <a:t> CFU/ml.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9EF543-3D27-D942-8312-A911F41E26FA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EF4ADF-52EC-B94D-AA7C-B15D3F0FF55F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8093A1-57FA-9043-AB31-448CCBA4C2AF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EB080-95E0-C744-960E-C72BC853D23D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49EDC-F5B1-DB40-BAAB-FEA69BED78C2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FC0280-B416-8745-B6D4-BB01BD06890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18103-5338-094E-B7BB-D5B10E0704B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A57A8-B74A-6F4E-92A7-D7FE3F69B35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53AE98-0145-8947-97D1-0F8FB15749D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99D7-8756-A94D-9BB3-17004752192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0D9C1-B131-5F4E-8A9D-D926DA4BF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5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8E632-02E0-1F45-A002-858F32273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4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59C06-35E6-7441-975B-B7390D0D2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4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0525" y="6248400"/>
            <a:ext cx="5915025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1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6C242-E52B-BE42-9142-67736F2C2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40D41-ED96-EB41-8D72-1A85FB0FA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8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A7A30-051D-E645-9F0D-E875072C5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3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6AAA1-97E1-A440-8AA9-CBDD0F32A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4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60239-91E8-2943-907B-A3A4CC7FC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7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D8381-3DAB-BC48-9A2B-D9B07FD79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1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0DA36-BEAA-A24D-8C01-7B247EE42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9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E0AB4-B7B1-3949-855A-17CF436ED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8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0287000" cy="289560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cs typeface="+mj-cs"/>
              </a:rPr>
              <a:t>Ventilator Associated Pneumonia: </a:t>
            </a:r>
            <a:br>
              <a:rPr lang="en-US" sz="6000" dirty="0" smtClean="0">
                <a:cs typeface="+mj-cs"/>
              </a:rPr>
            </a:br>
            <a:r>
              <a:rPr lang="en-US" sz="6000" dirty="0" smtClean="0">
                <a:cs typeface="+mj-cs"/>
              </a:rPr>
              <a:t>From Soup to Nuts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0" y="4953000"/>
            <a:ext cx="10287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FFFFFF"/>
                </a:solidFill>
              </a:rPr>
              <a:t>Elvis Presley Memorial Trauma Center</a:t>
            </a:r>
          </a:p>
          <a:p>
            <a:pPr algn="ctr"/>
            <a:r>
              <a:rPr lang="en-US" sz="2800" b="0" dirty="0">
                <a:solidFill>
                  <a:srgbClr val="FFFFFF"/>
                </a:solidFill>
              </a:rPr>
              <a:t>Department of Surgery</a:t>
            </a:r>
          </a:p>
          <a:p>
            <a:pPr algn="ctr"/>
            <a:r>
              <a:rPr lang="en-US" sz="2800" b="0" dirty="0">
                <a:solidFill>
                  <a:srgbClr val="FFFFFF"/>
                </a:solidFill>
              </a:rPr>
              <a:t>University of Tennessee Health Science Center</a:t>
            </a:r>
          </a:p>
          <a:p>
            <a:pPr algn="ctr"/>
            <a:r>
              <a:rPr lang="en-US" sz="2800" b="0" dirty="0">
                <a:solidFill>
                  <a:srgbClr val="FFFFFF"/>
                </a:solidFill>
              </a:rPr>
              <a:t>Memphis, TN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3295471"/>
            <a:ext cx="10287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0" dirty="0">
                <a:solidFill>
                  <a:srgbClr val="66FFFF"/>
                </a:solidFill>
              </a:rPr>
              <a:t>43</a:t>
            </a:r>
            <a:r>
              <a:rPr lang="en-US" sz="3600" b="0" baseline="30000" dirty="0">
                <a:solidFill>
                  <a:srgbClr val="66FFFF"/>
                </a:solidFill>
              </a:rPr>
              <a:t>rd</a:t>
            </a:r>
            <a:r>
              <a:rPr lang="en-US" sz="3600" b="0" dirty="0">
                <a:solidFill>
                  <a:srgbClr val="66FFFF"/>
                </a:solidFill>
              </a:rPr>
              <a:t> Annual Phoenix Surgical Symposium</a:t>
            </a:r>
          </a:p>
          <a:p>
            <a:pPr algn="ctr"/>
            <a:r>
              <a:rPr lang="en-US" sz="3600" b="0" dirty="0">
                <a:solidFill>
                  <a:srgbClr val="66FFFF"/>
                </a:solidFill>
              </a:rPr>
              <a:t>Scottsdale, AZ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457200" y="2039938"/>
            <a:ext cx="921385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00FF"/>
              </a:buClr>
              <a:buFontTx/>
              <a:buChar char="•"/>
              <a:defRPr/>
            </a:pPr>
            <a:r>
              <a:rPr lang="en-US" sz="4000" b="0">
                <a:solidFill>
                  <a:schemeClr val="bg1"/>
                </a:solidFill>
                <a:cs typeface="+mn-cs"/>
              </a:rPr>
              <a:t> Temperature &gt; 38</a:t>
            </a:r>
            <a:r>
              <a:rPr lang="en-US" sz="4000" b="0" baseline="30000">
                <a:solidFill>
                  <a:schemeClr val="bg1"/>
                </a:solidFill>
                <a:cs typeface="+mn-cs"/>
              </a:rPr>
              <a:t>o</a:t>
            </a:r>
            <a:r>
              <a:rPr lang="en-US" sz="4000" b="0">
                <a:solidFill>
                  <a:schemeClr val="bg1"/>
                </a:solidFill>
                <a:cs typeface="+mn-cs"/>
              </a:rPr>
              <a:t> &lt; 36</a:t>
            </a:r>
            <a:r>
              <a:rPr lang="en-US" sz="4000" b="0" baseline="30000">
                <a:solidFill>
                  <a:schemeClr val="bg1"/>
                </a:solidFill>
                <a:cs typeface="+mn-cs"/>
              </a:rPr>
              <a:t>o</a:t>
            </a:r>
            <a:r>
              <a:rPr lang="en-US" sz="4000" b="0">
                <a:solidFill>
                  <a:schemeClr val="bg1"/>
                </a:solidFill>
                <a:cs typeface="+mn-cs"/>
              </a:rPr>
              <a:t>C</a:t>
            </a:r>
          </a:p>
          <a:p>
            <a:pPr>
              <a:lnSpc>
                <a:spcPct val="150000"/>
              </a:lnSpc>
              <a:buClr>
                <a:srgbClr val="FF00FF"/>
              </a:buClr>
              <a:buFontTx/>
              <a:buChar char="•"/>
              <a:defRPr/>
            </a:pPr>
            <a:r>
              <a:rPr lang="en-US" sz="4000" b="0">
                <a:solidFill>
                  <a:schemeClr val="bg1"/>
                </a:solidFill>
                <a:cs typeface="+mn-cs"/>
              </a:rPr>
              <a:t> Heart rate &gt; 90</a:t>
            </a:r>
          </a:p>
          <a:p>
            <a:pPr>
              <a:lnSpc>
                <a:spcPct val="150000"/>
              </a:lnSpc>
              <a:buClr>
                <a:srgbClr val="FF00FF"/>
              </a:buClr>
              <a:buFontTx/>
              <a:buChar char="•"/>
              <a:defRPr/>
            </a:pPr>
            <a:r>
              <a:rPr lang="en-US" sz="4000" b="0">
                <a:solidFill>
                  <a:schemeClr val="bg1"/>
                </a:solidFill>
                <a:cs typeface="+mn-cs"/>
              </a:rPr>
              <a:t> Respiratory rate &gt; 20, PaCO</a:t>
            </a:r>
            <a:r>
              <a:rPr lang="en-US" sz="4000" b="0" baseline="-25000">
                <a:solidFill>
                  <a:schemeClr val="bg1"/>
                </a:solidFill>
                <a:cs typeface="+mn-cs"/>
              </a:rPr>
              <a:t>2</a:t>
            </a:r>
            <a:r>
              <a:rPr lang="en-US" sz="4000" b="0">
                <a:solidFill>
                  <a:schemeClr val="bg1"/>
                </a:solidFill>
                <a:cs typeface="+mn-cs"/>
              </a:rPr>
              <a:t> &lt; 32</a:t>
            </a:r>
          </a:p>
          <a:p>
            <a:pPr>
              <a:lnSpc>
                <a:spcPct val="150000"/>
              </a:lnSpc>
              <a:buClr>
                <a:srgbClr val="FF00FF"/>
              </a:buClr>
              <a:buFontTx/>
              <a:buChar char="•"/>
              <a:defRPr/>
            </a:pPr>
            <a:r>
              <a:rPr lang="en-US" sz="4000" b="0">
                <a:solidFill>
                  <a:schemeClr val="bg1"/>
                </a:solidFill>
                <a:cs typeface="+mn-cs"/>
              </a:rPr>
              <a:t> WBC &gt; 12,000, &lt; 4,000, &gt; 10% bands</a:t>
            </a:r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0" y="487363"/>
            <a:ext cx="1028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6000" b="0">
                <a:cs typeface="+mn-cs"/>
              </a:rPr>
              <a:t>Sepsis</a:t>
            </a: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0" y="5867400"/>
            <a:ext cx="1028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0">
                <a:cs typeface="+mn-cs"/>
              </a:rPr>
              <a:t>Infection must be present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4922838" y="527050"/>
            <a:ext cx="2579687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0">
                <a:solidFill>
                  <a:schemeClr val="bg1"/>
                </a:solidFill>
                <a:cs typeface="+mn-cs"/>
              </a:rPr>
              <a:t>Clinical infection?</a:t>
            </a: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5305425" y="1465263"/>
            <a:ext cx="1816100" cy="461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0">
                <a:solidFill>
                  <a:schemeClr val="bg1"/>
                </a:solidFill>
                <a:cs typeface="+mn-cs"/>
              </a:rPr>
              <a:t>PSB or BAL</a:t>
            </a:r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5314950" y="2362200"/>
            <a:ext cx="1800225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0">
                <a:solidFill>
                  <a:schemeClr val="bg1"/>
                </a:solidFill>
                <a:cs typeface="+mn-cs"/>
              </a:rPr>
              <a:t>Bacteria present?</a:t>
            </a:r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5229225" y="3581400"/>
            <a:ext cx="1971675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0">
                <a:solidFill>
                  <a:schemeClr val="bg1"/>
                </a:solidFill>
                <a:cs typeface="+mn-cs"/>
              </a:rPr>
              <a:t>Immediate antibiotics</a:t>
            </a:r>
          </a:p>
        </p:txBody>
      </p:sp>
      <p:sp>
        <p:nvSpPr>
          <p:cNvPr id="367622" name="Rectangle 6"/>
          <p:cNvSpPr>
            <a:spLocks noChangeArrowheads="1"/>
          </p:cNvSpPr>
          <p:nvPr/>
        </p:nvSpPr>
        <p:spPr bwMode="auto">
          <a:xfrm>
            <a:off x="5314950" y="4800600"/>
            <a:ext cx="1800225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0">
                <a:solidFill>
                  <a:schemeClr val="bg1"/>
                </a:solidFill>
                <a:cs typeface="+mn-cs"/>
              </a:rPr>
              <a:t>Positive cultures?</a:t>
            </a:r>
          </a:p>
        </p:txBody>
      </p:sp>
      <p:sp>
        <p:nvSpPr>
          <p:cNvPr id="367623" name="Rectangle 7"/>
          <p:cNvSpPr>
            <a:spLocks noChangeArrowheads="1"/>
          </p:cNvSpPr>
          <p:nvPr/>
        </p:nvSpPr>
        <p:spPr bwMode="auto">
          <a:xfrm>
            <a:off x="2228850" y="2400300"/>
            <a:ext cx="2486025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0">
                <a:solidFill>
                  <a:schemeClr val="bg1"/>
                </a:solidFill>
                <a:cs typeface="+mn-cs"/>
              </a:rPr>
              <a:t>Signs of severe sepsis</a:t>
            </a:r>
          </a:p>
        </p:txBody>
      </p: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2486025" y="3581400"/>
            <a:ext cx="1989138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0">
                <a:solidFill>
                  <a:schemeClr val="bg1"/>
                </a:solidFill>
                <a:cs typeface="+mn-cs"/>
              </a:rPr>
              <a:t>Immediate antibiotics</a:t>
            </a: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2657475" y="4800600"/>
            <a:ext cx="1800225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0">
                <a:solidFill>
                  <a:schemeClr val="bg1"/>
                </a:solidFill>
                <a:cs typeface="+mn-cs"/>
              </a:rPr>
              <a:t>Positive cultures?</a:t>
            </a:r>
          </a:p>
        </p:txBody>
      </p:sp>
      <p:sp>
        <p:nvSpPr>
          <p:cNvPr id="367626" name="Rectangle 10"/>
          <p:cNvSpPr>
            <a:spLocks noChangeArrowheads="1"/>
          </p:cNvSpPr>
          <p:nvPr/>
        </p:nvSpPr>
        <p:spPr bwMode="auto">
          <a:xfrm>
            <a:off x="3343275" y="6089650"/>
            <a:ext cx="2506663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>
                <a:solidFill>
                  <a:schemeClr val="bg1"/>
                </a:solidFill>
                <a:cs typeface="+mn-cs"/>
              </a:rPr>
              <a:t>Adjust antibiotics</a:t>
            </a:r>
          </a:p>
        </p:txBody>
      </p:sp>
      <p:sp>
        <p:nvSpPr>
          <p:cNvPr id="367627" name="Line 11"/>
          <p:cNvSpPr>
            <a:spLocks noChangeShapeType="1"/>
          </p:cNvSpPr>
          <p:nvPr/>
        </p:nvSpPr>
        <p:spPr bwMode="auto">
          <a:xfrm>
            <a:off x="6172200" y="996950"/>
            <a:ext cx="0" cy="4508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67628" name="Line 12"/>
          <p:cNvSpPr>
            <a:spLocks noChangeShapeType="1"/>
          </p:cNvSpPr>
          <p:nvPr/>
        </p:nvSpPr>
        <p:spPr bwMode="auto">
          <a:xfrm flipH="1">
            <a:off x="6172200" y="1936750"/>
            <a:ext cx="0" cy="4254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67629" name="Line 13"/>
          <p:cNvSpPr>
            <a:spLocks noChangeShapeType="1"/>
          </p:cNvSpPr>
          <p:nvPr/>
        </p:nvSpPr>
        <p:spPr bwMode="auto">
          <a:xfrm>
            <a:off x="6165850" y="3194050"/>
            <a:ext cx="0" cy="387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67630" name="Line 14"/>
          <p:cNvSpPr>
            <a:spLocks noChangeShapeType="1"/>
          </p:cNvSpPr>
          <p:nvPr/>
        </p:nvSpPr>
        <p:spPr bwMode="auto">
          <a:xfrm flipH="1">
            <a:off x="4714875" y="2787650"/>
            <a:ext cx="59372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67631" name="Rectangle 15"/>
          <p:cNvSpPr>
            <a:spLocks noChangeArrowheads="1"/>
          </p:cNvSpPr>
          <p:nvPr/>
        </p:nvSpPr>
        <p:spPr bwMode="auto">
          <a:xfrm>
            <a:off x="4783138" y="2509838"/>
            <a:ext cx="455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>
                <a:cs typeface="+mn-cs"/>
              </a:rPr>
              <a:t>No</a:t>
            </a:r>
          </a:p>
        </p:txBody>
      </p:sp>
      <p:sp>
        <p:nvSpPr>
          <p:cNvPr id="367632" name="Rectangle 16"/>
          <p:cNvSpPr>
            <a:spLocks noChangeArrowheads="1"/>
          </p:cNvSpPr>
          <p:nvPr/>
        </p:nvSpPr>
        <p:spPr bwMode="auto">
          <a:xfrm>
            <a:off x="6103938" y="3201988"/>
            <a:ext cx="5191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>
                <a:cs typeface="+mn-cs"/>
              </a:rPr>
              <a:t>Yes</a:t>
            </a: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6172200" y="4413250"/>
            <a:ext cx="0" cy="381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67634" name="Line 18"/>
          <p:cNvSpPr>
            <a:spLocks noChangeShapeType="1"/>
          </p:cNvSpPr>
          <p:nvPr/>
        </p:nvSpPr>
        <p:spPr bwMode="auto">
          <a:xfrm>
            <a:off x="3408363" y="3232150"/>
            <a:ext cx="0" cy="342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67635" name="Rectangle 19"/>
          <p:cNvSpPr>
            <a:spLocks noChangeArrowheads="1"/>
          </p:cNvSpPr>
          <p:nvPr/>
        </p:nvSpPr>
        <p:spPr bwMode="auto">
          <a:xfrm>
            <a:off x="3375025" y="3227388"/>
            <a:ext cx="5191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>
                <a:cs typeface="+mn-cs"/>
              </a:rPr>
              <a:t>Yes</a:t>
            </a:r>
          </a:p>
        </p:txBody>
      </p:sp>
      <p:sp>
        <p:nvSpPr>
          <p:cNvPr id="367636" name="Line 20"/>
          <p:cNvSpPr>
            <a:spLocks noChangeShapeType="1"/>
          </p:cNvSpPr>
          <p:nvPr/>
        </p:nvSpPr>
        <p:spPr bwMode="auto">
          <a:xfrm>
            <a:off x="3494088" y="4413250"/>
            <a:ext cx="0" cy="381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67637" name="Line 21"/>
          <p:cNvSpPr>
            <a:spLocks noChangeShapeType="1"/>
          </p:cNvSpPr>
          <p:nvPr/>
        </p:nvSpPr>
        <p:spPr bwMode="auto">
          <a:xfrm>
            <a:off x="3500438" y="5632450"/>
            <a:ext cx="1285875" cy="457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67638" name="Line 22"/>
          <p:cNvSpPr>
            <a:spLocks noChangeShapeType="1"/>
          </p:cNvSpPr>
          <p:nvPr/>
        </p:nvSpPr>
        <p:spPr bwMode="auto">
          <a:xfrm flipH="1">
            <a:off x="4965700" y="5632450"/>
            <a:ext cx="1220788" cy="457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67639" name="Rectangle 23"/>
          <p:cNvSpPr>
            <a:spLocks noChangeArrowheads="1"/>
          </p:cNvSpPr>
          <p:nvPr/>
        </p:nvSpPr>
        <p:spPr bwMode="auto">
          <a:xfrm>
            <a:off x="4543425" y="5710238"/>
            <a:ext cx="5191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>
                <a:cs typeface="+mn-cs"/>
              </a:rPr>
              <a:t>Yes</a:t>
            </a:r>
          </a:p>
        </p:txBody>
      </p:sp>
      <p:grpSp>
        <p:nvGrpSpPr>
          <p:cNvPr id="367649" name="Group 33"/>
          <p:cNvGrpSpPr>
            <a:grpSpLocks/>
          </p:cNvGrpSpPr>
          <p:nvPr/>
        </p:nvGrpSpPr>
        <p:grpSpPr bwMode="auto">
          <a:xfrm>
            <a:off x="85725" y="4648200"/>
            <a:ext cx="9772650" cy="1196975"/>
            <a:chOff x="54" y="2928"/>
            <a:chExt cx="6156" cy="754"/>
          </a:xfrm>
        </p:grpSpPr>
        <p:grpSp>
          <p:nvGrpSpPr>
            <p:cNvPr id="29721" name="Group 25"/>
            <p:cNvGrpSpPr>
              <a:grpSpLocks/>
            </p:cNvGrpSpPr>
            <p:nvPr/>
          </p:nvGrpSpPr>
          <p:grpSpPr bwMode="auto">
            <a:xfrm>
              <a:off x="54" y="2928"/>
              <a:ext cx="6156" cy="754"/>
              <a:chOff x="54" y="2928"/>
              <a:chExt cx="6156" cy="754"/>
            </a:xfrm>
          </p:grpSpPr>
          <p:sp>
            <p:nvSpPr>
              <p:cNvPr id="367642" name="Rectangle 26"/>
              <p:cNvSpPr>
                <a:spLocks noChangeArrowheads="1"/>
              </p:cNvSpPr>
              <p:nvPr/>
            </p:nvSpPr>
            <p:spPr bwMode="auto">
              <a:xfrm>
                <a:off x="4914" y="2928"/>
                <a:ext cx="1296" cy="75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400" b="0">
                    <a:cs typeface="+mn-cs"/>
                  </a:rPr>
                  <a:t>Continue or adjust antibiotics</a:t>
                </a:r>
                <a:endParaRPr lang="en-US" sz="2400" b="0">
                  <a:solidFill>
                    <a:schemeClr val="bg1"/>
                  </a:solidFill>
                  <a:cs typeface="+mn-cs"/>
                </a:endParaRPr>
              </a:p>
            </p:txBody>
          </p:sp>
          <p:sp>
            <p:nvSpPr>
              <p:cNvPr id="367643" name="Rectangle 27"/>
              <p:cNvSpPr>
                <a:spLocks noChangeArrowheads="1"/>
              </p:cNvSpPr>
              <p:nvPr/>
            </p:nvSpPr>
            <p:spPr bwMode="auto">
              <a:xfrm>
                <a:off x="54" y="2928"/>
                <a:ext cx="1296" cy="75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400" b="0">
                    <a:cs typeface="+mn-cs"/>
                  </a:rPr>
                  <a:t>Continue or adjust antibiotics</a:t>
                </a:r>
                <a:endParaRPr lang="en-US" sz="2400" b="0">
                  <a:solidFill>
                    <a:schemeClr val="bg1"/>
                  </a:solidFill>
                  <a:cs typeface="+mn-cs"/>
                </a:endParaRPr>
              </a:p>
            </p:txBody>
          </p:sp>
          <p:sp>
            <p:nvSpPr>
              <p:cNvPr id="367644" name="Line 28"/>
              <p:cNvSpPr>
                <a:spLocks noChangeShapeType="1"/>
              </p:cNvSpPr>
              <p:nvPr/>
            </p:nvSpPr>
            <p:spPr bwMode="auto">
              <a:xfrm>
                <a:off x="4482" y="3288"/>
                <a:ext cx="428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cs typeface="+mn-cs"/>
                </a:endParaRPr>
              </a:p>
            </p:txBody>
          </p:sp>
          <p:sp>
            <p:nvSpPr>
              <p:cNvPr id="367645" name="Rectangle 29"/>
              <p:cNvSpPr>
                <a:spLocks noChangeArrowheads="1"/>
              </p:cNvSpPr>
              <p:nvPr/>
            </p:nvSpPr>
            <p:spPr bwMode="auto">
              <a:xfrm>
                <a:off x="4532" y="3101"/>
                <a:ext cx="2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0">
                    <a:cs typeface="+mn-cs"/>
                  </a:rPr>
                  <a:t>No</a:t>
                </a:r>
              </a:p>
            </p:txBody>
          </p:sp>
        </p:grpSp>
        <p:sp>
          <p:nvSpPr>
            <p:cNvPr id="367646" name="Line 30"/>
            <p:cNvSpPr>
              <a:spLocks noChangeShapeType="1"/>
            </p:cNvSpPr>
            <p:nvPr/>
          </p:nvSpPr>
          <p:spPr bwMode="auto">
            <a:xfrm flipH="1">
              <a:off x="1350" y="3300"/>
              <a:ext cx="320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367647" name="Rectangle 31"/>
            <p:cNvSpPr>
              <a:spLocks noChangeArrowheads="1"/>
            </p:cNvSpPr>
            <p:nvPr/>
          </p:nvSpPr>
          <p:spPr bwMode="auto">
            <a:xfrm>
              <a:off x="1392" y="312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0">
                  <a:cs typeface="+mn-cs"/>
                </a:rPr>
                <a:t>No</a:t>
              </a:r>
            </a:p>
          </p:txBody>
        </p:sp>
      </p:grpSp>
      <p:sp>
        <p:nvSpPr>
          <p:cNvPr id="367648" name="Rectangle 32"/>
          <p:cNvSpPr>
            <a:spLocks noChangeArrowheads="1"/>
          </p:cNvSpPr>
          <p:nvPr/>
        </p:nvSpPr>
        <p:spPr bwMode="auto">
          <a:xfrm>
            <a:off x="171450" y="223838"/>
            <a:ext cx="3387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i="1">
                <a:solidFill>
                  <a:schemeClr val="bg1"/>
                </a:solidFill>
                <a:cs typeface="+mn-cs"/>
              </a:rPr>
              <a:t>Chastre &amp; Fagon</a:t>
            </a:r>
          </a:p>
          <a:p>
            <a:pPr>
              <a:defRPr/>
            </a:pPr>
            <a:r>
              <a:rPr lang="en-US" sz="2000" b="0" i="1">
                <a:solidFill>
                  <a:schemeClr val="bg1"/>
                </a:solidFill>
                <a:cs typeface="+mn-cs"/>
              </a:rPr>
              <a:t>Am J Respir Crit Care Med</a:t>
            </a:r>
          </a:p>
          <a:p>
            <a:pPr>
              <a:defRPr/>
            </a:pPr>
            <a:r>
              <a:rPr lang="en-US" sz="2000" b="0" i="1">
                <a:solidFill>
                  <a:schemeClr val="bg1"/>
                </a:solidFill>
                <a:cs typeface="+mn-cs"/>
              </a:rPr>
              <a:t>2002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0287000" cy="1143000"/>
          </a:xfrm>
        </p:spPr>
        <p:txBody>
          <a:bodyPr/>
          <a:lstStyle/>
          <a:p>
            <a:pPr>
              <a:defRPr/>
            </a:pPr>
            <a:r>
              <a:rPr lang="en-US" sz="6000" smtClean="0">
                <a:cs typeface="+mj-cs"/>
              </a:rPr>
              <a:t>Standard Clinical Criteria</a:t>
            </a:r>
            <a:br>
              <a:rPr lang="en-US" sz="6000" smtClean="0">
                <a:cs typeface="+mj-cs"/>
              </a:rPr>
            </a:br>
            <a:r>
              <a:rPr lang="en-US" sz="6000" smtClean="0">
                <a:cs typeface="+mj-cs"/>
              </a:rPr>
              <a:t> </a:t>
            </a:r>
            <a:r>
              <a:rPr lang="en-US" sz="4200" i="1" smtClean="0">
                <a:solidFill>
                  <a:srgbClr val="80FFF7"/>
                </a:solidFill>
                <a:cs typeface="+mj-cs"/>
              </a:rPr>
              <a:t>- Problems -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743950" cy="4114800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FF00FF"/>
              </a:buClr>
              <a:defRPr/>
            </a:pPr>
            <a:r>
              <a:rPr lang="en-US" sz="4000" smtClean="0">
                <a:solidFill>
                  <a:srgbClr val="FFFFFF"/>
                </a:solidFill>
                <a:cs typeface="+mn-cs"/>
              </a:rPr>
              <a:t>SIRS</a:t>
            </a:r>
          </a:p>
          <a:p>
            <a:pPr>
              <a:lnSpc>
                <a:spcPct val="110000"/>
              </a:lnSpc>
              <a:buClr>
                <a:srgbClr val="FF00FF"/>
              </a:buClr>
              <a:defRPr/>
            </a:pPr>
            <a:r>
              <a:rPr lang="en-US" sz="4000" smtClean="0">
                <a:solidFill>
                  <a:srgbClr val="FFFFFF"/>
                </a:solidFill>
                <a:cs typeface="+mn-cs"/>
              </a:rPr>
              <a:t>Tracheal colonization</a:t>
            </a:r>
          </a:p>
          <a:p>
            <a:pPr>
              <a:lnSpc>
                <a:spcPct val="110000"/>
              </a:lnSpc>
              <a:buClr>
                <a:srgbClr val="FF00FF"/>
              </a:buClr>
              <a:defRPr/>
            </a:pPr>
            <a:r>
              <a:rPr lang="en-US" sz="4000" smtClean="0">
                <a:solidFill>
                  <a:srgbClr val="FFFFFF"/>
                </a:solidFill>
                <a:cs typeface="+mn-cs"/>
              </a:rPr>
              <a:t>Low sensitivity &amp; specificity</a:t>
            </a:r>
          </a:p>
          <a:p>
            <a:pPr>
              <a:lnSpc>
                <a:spcPct val="110000"/>
              </a:lnSpc>
              <a:buClr>
                <a:srgbClr val="FF00FF"/>
              </a:buClr>
              <a:defRPr/>
            </a:pPr>
            <a:r>
              <a:rPr lang="en-US" sz="4000" smtClean="0">
                <a:solidFill>
                  <a:srgbClr val="FFFFFF"/>
                </a:solidFill>
                <a:cs typeface="+mn-cs"/>
              </a:rPr>
              <a:t>Pulmonary contusion</a:t>
            </a:r>
          </a:p>
          <a:p>
            <a:pPr>
              <a:lnSpc>
                <a:spcPct val="110000"/>
              </a:lnSpc>
              <a:buClr>
                <a:srgbClr val="FF00FF"/>
              </a:buClr>
              <a:defRPr/>
            </a:pPr>
            <a:r>
              <a:rPr lang="en-US" sz="4000" smtClean="0">
                <a:solidFill>
                  <a:srgbClr val="FFFFFF"/>
                </a:solidFill>
                <a:cs typeface="+mn-cs"/>
              </a:rPr>
              <a:t>ARDS</a:t>
            </a:r>
          </a:p>
        </p:txBody>
      </p:sp>
      <p:sp>
        <p:nvSpPr>
          <p:cNvPr id="306180" name="Line 4"/>
          <p:cNvSpPr>
            <a:spLocks noChangeShapeType="1"/>
          </p:cNvSpPr>
          <p:nvPr/>
        </p:nvSpPr>
        <p:spPr bwMode="auto">
          <a:xfrm>
            <a:off x="0" y="2209800"/>
            <a:ext cx="102870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762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sz="5400" smtClean="0">
                <a:cs typeface="+mj-cs"/>
              </a:rPr>
              <a:t>CPIS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71600"/>
            <a:ext cx="4800600" cy="4724400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0"/>
              </a:spcBef>
              <a:buClr>
                <a:srgbClr val="FF00FF"/>
              </a:buClr>
              <a:defRPr/>
            </a:pPr>
            <a:r>
              <a:rPr lang="en-US" sz="3600" smtClean="0">
                <a:cs typeface="+mn-cs"/>
              </a:rPr>
              <a:t>Temperature</a:t>
            </a:r>
          </a:p>
          <a:p>
            <a:pPr>
              <a:lnSpc>
                <a:spcPct val="160000"/>
              </a:lnSpc>
              <a:spcBef>
                <a:spcPct val="0"/>
              </a:spcBef>
              <a:buClr>
                <a:srgbClr val="FF00FF"/>
              </a:buClr>
              <a:defRPr/>
            </a:pPr>
            <a:r>
              <a:rPr lang="en-US" sz="3600" smtClean="0">
                <a:cs typeface="+mn-cs"/>
              </a:rPr>
              <a:t>Blood leukocytes</a:t>
            </a:r>
          </a:p>
          <a:p>
            <a:pPr>
              <a:lnSpc>
                <a:spcPct val="160000"/>
              </a:lnSpc>
              <a:spcBef>
                <a:spcPct val="0"/>
              </a:spcBef>
              <a:buClr>
                <a:srgbClr val="FF00FF"/>
              </a:buClr>
              <a:defRPr/>
            </a:pPr>
            <a:r>
              <a:rPr lang="en-US" sz="3600" smtClean="0">
                <a:cs typeface="+mn-cs"/>
              </a:rPr>
              <a:t>Tracheal secretions</a:t>
            </a:r>
          </a:p>
          <a:p>
            <a:pPr>
              <a:lnSpc>
                <a:spcPct val="160000"/>
              </a:lnSpc>
              <a:spcBef>
                <a:spcPct val="0"/>
              </a:spcBef>
              <a:buClr>
                <a:srgbClr val="FF00FF"/>
              </a:buClr>
              <a:defRPr/>
            </a:pPr>
            <a:r>
              <a:rPr lang="en-US" sz="3600" smtClean="0">
                <a:cs typeface="+mn-cs"/>
              </a:rPr>
              <a:t>PaO</a:t>
            </a:r>
            <a:r>
              <a:rPr lang="en-US" sz="3600" baseline="-25000" smtClean="0">
                <a:cs typeface="+mn-cs"/>
              </a:rPr>
              <a:t>2</a:t>
            </a:r>
            <a:r>
              <a:rPr lang="en-US" sz="3600" smtClean="0">
                <a:cs typeface="+mn-cs"/>
              </a:rPr>
              <a:t> / FiO</a:t>
            </a:r>
            <a:r>
              <a:rPr lang="en-US" sz="3600" baseline="-25000" smtClean="0">
                <a:cs typeface="+mn-cs"/>
              </a:rPr>
              <a:t>2</a:t>
            </a:r>
          </a:p>
          <a:p>
            <a:pPr>
              <a:lnSpc>
                <a:spcPct val="160000"/>
              </a:lnSpc>
              <a:spcBef>
                <a:spcPct val="0"/>
              </a:spcBef>
              <a:buClr>
                <a:srgbClr val="FF00FF"/>
              </a:buClr>
              <a:defRPr/>
            </a:pPr>
            <a:r>
              <a:rPr lang="en-US" sz="3600" smtClean="0">
                <a:cs typeface="+mn-cs"/>
              </a:rPr>
              <a:t>Chest radiograph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0" y="5943600"/>
            <a:ext cx="1028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0">
                <a:solidFill>
                  <a:srgbClr val="FFFF66"/>
                </a:solidFill>
              </a:rPr>
              <a:t>Scores range 0 - 10</a:t>
            </a:r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0" y="1219200"/>
            <a:ext cx="10287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0" y="609600"/>
            <a:ext cx="10287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b="0"/>
              <a:t>Validation of CPIS</a:t>
            </a:r>
          </a:p>
          <a:p>
            <a:pPr algn="ctr"/>
            <a:r>
              <a:rPr lang="en-US" sz="3200" b="0" i="1">
                <a:solidFill>
                  <a:srgbClr val="66FFFF"/>
                </a:solidFill>
              </a:rPr>
              <a:t>- &gt; 6 for VAP diagnosis -</a:t>
            </a:r>
          </a:p>
        </p:txBody>
      </p:sp>
      <p:sp>
        <p:nvSpPr>
          <p:cNvPr id="35842" name="Line 3"/>
          <p:cNvSpPr>
            <a:spLocks noChangeShapeType="1"/>
          </p:cNvSpPr>
          <p:nvPr/>
        </p:nvSpPr>
        <p:spPr bwMode="auto">
          <a:xfrm>
            <a:off x="0" y="1981200"/>
            <a:ext cx="10287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144463" y="2174875"/>
            <a:ext cx="1006475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71500" algn="l"/>
                <a:tab pos="7259638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71500" algn="l"/>
                <a:tab pos="7259638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71500" algn="l"/>
                <a:tab pos="7259638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71500" algn="l"/>
                <a:tab pos="7259638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71500" algn="l"/>
                <a:tab pos="7259638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7259638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7259638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7259638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7259638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40000"/>
              </a:lnSpc>
              <a:buClr>
                <a:srgbClr val="66FFFF"/>
              </a:buClr>
              <a:buFont typeface="Arial" charset="0"/>
              <a:buChar char="•"/>
            </a:pPr>
            <a:r>
              <a:rPr lang="en-US" sz="3200" b="0">
                <a:solidFill>
                  <a:schemeClr val="bg1"/>
                </a:solidFill>
              </a:rPr>
              <a:t> Sensitivities of 70 - 90%</a:t>
            </a:r>
          </a:p>
          <a:p>
            <a:pPr>
              <a:lnSpc>
                <a:spcPct val="140000"/>
              </a:lnSpc>
              <a:buClr>
                <a:srgbClr val="66FFFF"/>
              </a:buClr>
              <a:buFont typeface="Arial" charset="0"/>
              <a:buChar char="•"/>
            </a:pPr>
            <a:r>
              <a:rPr lang="en-US" sz="3200" b="0">
                <a:solidFill>
                  <a:schemeClr val="bg1"/>
                </a:solidFill>
              </a:rPr>
              <a:t> Specificities of 40 - 90%</a:t>
            </a:r>
          </a:p>
          <a:p>
            <a:pPr>
              <a:lnSpc>
                <a:spcPct val="140000"/>
              </a:lnSpc>
              <a:buClr>
                <a:srgbClr val="66FFFF"/>
              </a:buClr>
              <a:buFont typeface="Arial" charset="0"/>
              <a:buChar char="•"/>
            </a:pPr>
            <a:r>
              <a:rPr lang="en-US" sz="3200" b="0">
                <a:solidFill>
                  <a:schemeClr val="bg1"/>
                </a:solidFill>
              </a:rPr>
              <a:t> </a:t>
            </a:r>
            <a:r>
              <a:rPr lang="en-US" sz="3200" b="0">
                <a:solidFill>
                  <a:srgbClr val="FFFF66"/>
                </a:solidFill>
              </a:rPr>
              <a:t>CPIS &gt; 6</a:t>
            </a:r>
            <a:r>
              <a:rPr lang="en-US" sz="3200" b="0">
                <a:solidFill>
                  <a:schemeClr val="bg1"/>
                </a:solidFill>
              </a:rPr>
              <a:t> </a:t>
            </a:r>
            <a:r>
              <a:rPr lang="ja-JP" altLang="en-US" sz="3200" b="0">
                <a:solidFill>
                  <a:schemeClr val="bg1"/>
                </a:solidFill>
              </a:rPr>
              <a:t>“</a:t>
            </a:r>
            <a:r>
              <a:rPr lang="en-US" altLang="ja-JP" sz="3200" b="0">
                <a:solidFill>
                  <a:schemeClr val="bg1"/>
                </a:solidFill>
              </a:rPr>
              <a:t>virtually excluded acute lung injury, 		pulmonary edema, atelectasis, or contusion as 		causes of pulmonary infiltrates in ICU patients</a:t>
            </a:r>
            <a:r>
              <a:rPr lang="ja-JP" altLang="en-US" sz="3200" b="0">
                <a:solidFill>
                  <a:schemeClr val="bg1"/>
                </a:solidFill>
              </a:rPr>
              <a:t>”</a:t>
            </a:r>
            <a:r>
              <a:rPr lang="en-US" altLang="ja-JP" sz="3200" b="0">
                <a:solidFill>
                  <a:schemeClr val="bg1"/>
                </a:solidFill>
              </a:rPr>
              <a:t>          		</a:t>
            </a:r>
            <a:r>
              <a:rPr lang="en-US" altLang="ja-JP" sz="2000" b="0" i="1">
                <a:solidFill>
                  <a:srgbClr val="00FFFF"/>
                </a:solidFill>
              </a:rPr>
              <a:t>Singh, 2000</a:t>
            </a:r>
            <a:endParaRPr lang="en-US" sz="32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3048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cs typeface="+mj-cs"/>
              </a:rPr>
              <a:t>CPIS and VAP</a:t>
            </a:r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1128713" y="1714500"/>
          <a:ext cx="8451850" cy="464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Chart" r:id="rId4" imgW="8521700" imgH="4686300" progId="MSGraph.Chart.8">
                  <p:embed followColorScheme="full"/>
                </p:oleObj>
              </mc:Choice>
              <mc:Fallback>
                <p:oleObj name="Chart" r:id="rId4" imgW="8521700" imgH="46863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1714500"/>
                        <a:ext cx="8451850" cy="464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4440238" y="59436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66"/>
                </a:solidFill>
              </a:rPr>
              <a:t>CPIS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 rot="5400000">
            <a:off x="8638382" y="3704431"/>
            <a:ext cx="137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FFFF66"/>
                </a:solidFill>
              </a:rPr>
              <a:t>% with VAP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 rot="-5400000">
            <a:off x="234950" y="3735388"/>
            <a:ext cx="1455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FFFF66"/>
                </a:solidFill>
              </a:rPr>
              <a:t># of Patients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2"/>
          <p:cNvSpPr>
            <a:spLocks noChangeShapeType="1"/>
          </p:cNvSpPr>
          <p:nvPr/>
        </p:nvSpPr>
        <p:spPr bwMode="auto">
          <a:xfrm>
            <a:off x="0" y="1905000"/>
            <a:ext cx="10287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04775" y="41275"/>
            <a:ext cx="1017905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b="0"/>
              <a:t>CPIS for VAP Diagnosis</a:t>
            </a:r>
            <a:endParaRPr lang="en-US" sz="3600" b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4800" b="0" i="1">
                <a:solidFill>
                  <a:srgbClr val="66FFFF"/>
                </a:solidFill>
              </a:rPr>
              <a:t>- CPIS &gt; 6 = VAP -</a:t>
            </a:r>
            <a:endParaRPr lang="en-US" sz="3600" b="0">
              <a:solidFill>
                <a:schemeClr val="bg1"/>
              </a:solidFill>
            </a:endParaRP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2571750" y="2305050"/>
            <a:ext cx="491013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4200" b="0">
                <a:solidFill>
                  <a:schemeClr val="bg1"/>
                </a:solidFill>
              </a:rPr>
              <a:t>Sensitivity		</a:t>
            </a:r>
            <a:r>
              <a:rPr lang="en-US" sz="4200" b="0">
                <a:solidFill>
                  <a:srgbClr val="FFFF66"/>
                </a:solidFill>
              </a:rPr>
              <a:t>61%</a:t>
            </a:r>
          </a:p>
          <a:p>
            <a:pPr>
              <a:lnSpc>
                <a:spcPct val="140000"/>
              </a:lnSpc>
            </a:pPr>
            <a:r>
              <a:rPr lang="en-US" sz="4200" b="0">
                <a:solidFill>
                  <a:schemeClr val="bg1"/>
                </a:solidFill>
              </a:rPr>
              <a:t>Specificity		</a:t>
            </a:r>
            <a:r>
              <a:rPr lang="en-US" sz="4200" b="0">
                <a:solidFill>
                  <a:srgbClr val="FFFF66"/>
                </a:solidFill>
              </a:rPr>
              <a:t>43%</a:t>
            </a:r>
          </a:p>
          <a:p>
            <a:pPr>
              <a:lnSpc>
                <a:spcPct val="140000"/>
              </a:lnSpc>
            </a:pPr>
            <a:r>
              <a:rPr lang="en-US" sz="4200" b="0">
                <a:solidFill>
                  <a:schemeClr val="bg1"/>
                </a:solidFill>
              </a:rPr>
              <a:t>PPV			</a:t>
            </a:r>
            <a:r>
              <a:rPr lang="en-US" sz="4200" b="0">
                <a:solidFill>
                  <a:srgbClr val="FFFF66"/>
                </a:solidFill>
              </a:rPr>
              <a:t>44%</a:t>
            </a:r>
          </a:p>
          <a:p>
            <a:pPr>
              <a:lnSpc>
                <a:spcPct val="140000"/>
              </a:lnSpc>
            </a:pPr>
            <a:r>
              <a:rPr lang="en-US" sz="4200" b="0">
                <a:solidFill>
                  <a:schemeClr val="bg1"/>
                </a:solidFill>
              </a:rPr>
              <a:t>NPV			</a:t>
            </a:r>
            <a:r>
              <a:rPr lang="en-US" sz="4200" b="0">
                <a:solidFill>
                  <a:srgbClr val="FFFF66"/>
                </a:solidFill>
              </a:rPr>
              <a:t>62%</a:t>
            </a:r>
            <a:endParaRPr lang="en-US" sz="3600" b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ChangeArrowheads="1"/>
          </p:cNvSpPr>
          <p:nvPr/>
        </p:nvSpPr>
        <p:spPr bwMode="auto">
          <a:xfrm>
            <a:off x="0" y="146050"/>
            <a:ext cx="1028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6000" b="0"/>
              <a:t>Methods</a:t>
            </a:r>
            <a:endParaRPr lang="en-US" b="0"/>
          </a:p>
        </p:txBody>
      </p:sp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561975" y="2457450"/>
            <a:ext cx="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b="0"/>
          </a:p>
        </p:txBody>
      </p:sp>
      <p:grpSp>
        <p:nvGrpSpPr>
          <p:cNvPr id="41987" name="Group 35"/>
          <p:cNvGrpSpPr>
            <a:grpSpLocks/>
          </p:cNvGrpSpPr>
          <p:nvPr/>
        </p:nvGrpSpPr>
        <p:grpSpPr bwMode="auto">
          <a:xfrm>
            <a:off x="628650" y="2482850"/>
            <a:ext cx="8516938" cy="549275"/>
            <a:chOff x="156" y="1564"/>
            <a:chExt cx="5365" cy="346"/>
          </a:xfrm>
        </p:grpSpPr>
        <p:sp>
          <p:nvSpPr>
            <p:cNvPr id="42008" name="Rectangle 5"/>
            <p:cNvSpPr>
              <a:spLocks noChangeArrowheads="1"/>
            </p:cNvSpPr>
            <p:nvPr/>
          </p:nvSpPr>
          <p:spPr bwMode="auto">
            <a:xfrm>
              <a:off x="156" y="1564"/>
              <a:ext cx="9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0">
                  <a:solidFill>
                    <a:srgbClr val="00FFFF"/>
                  </a:solidFill>
                  <a:latin typeface="Times" charset="0"/>
                </a:rPr>
                <a:t>•</a:t>
              </a:r>
              <a:endParaRPr lang="en-US" b="0"/>
            </a:p>
          </p:txBody>
        </p:sp>
        <p:sp>
          <p:nvSpPr>
            <p:cNvPr id="42009" name="Rectangle 6"/>
            <p:cNvSpPr>
              <a:spLocks noChangeArrowheads="1"/>
            </p:cNvSpPr>
            <p:nvPr/>
          </p:nvSpPr>
          <p:spPr bwMode="auto">
            <a:xfrm>
              <a:off x="354" y="1564"/>
              <a:ext cx="21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0">
                  <a:solidFill>
                    <a:srgbClr val="FFFFFF"/>
                  </a:solidFill>
                </a:rPr>
                <a:t>Clinical NP (fever,</a:t>
              </a:r>
              <a:endParaRPr lang="en-US" b="0"/>
            </a:p>
          </p:txBody>
        </p:sp>
        <p:grpSp>
          <p:nvGrpSpPr>
            <p:cNvPr id="42010" name="Group 31"/>
            <p:cNvGrpSpPr>
              <a:grpSpLocks/>
            </p:cNvGrpSpPr>
            <p:nvPr/>
          </p:nvGrpSpPr>
          <p:grpSpPr bwMode="auto">
            <a:xfrm>
              <a:off x="2712" y="1564"/>
              <a:ext cx="2809" cy="346"/>
              <a:chOff x="3045" y="1564"/>
              <a:chExt cx="2809" cy="346"/>
            </a:xfrm>
          </p:grpSpPr>
          <p:sp>
            <p:nvSpPr>
              <p:cNvPr id="42011" name="Rectangle 7"/>
              <p:cNvSpPr>
                <a:spLocks noChangeArrowheads="1"/>
              </p:cNvSpPr>
              <p:nvPr/>
            </p:nvSpPr>
            <p:spPr bwMode="auto">
              <a:xfrm>
                <a:off x="3045" y="1580"/>
                <a:ext cx="16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 b="0">
                    <a:solidFill>
                      <a:srgbClr val="FFFFFF"/>
                    </a:solidFill>
                    <a:latin typeface="Symbol" charset="0"/>
                  </a:rPr>
                  <a:t>­ </a:t>
                </a:r>
                <a:endParaRPr lang="en-US" b="0"/>
              </a:p>
            </p:txBody>
          </p:sp>
          <p:sp>
            <p:nvSpPr>
              <p:cNvPr id="42012" name="Rectangle 8"/>
              <p:cNvSpPr>
                <a:spLocks noChangeArrowheads="1"/>
              </p:cNvSpPr>
              <p:nvPr/>
            </p:nvSpPr>
            <p:spPr bwMode="auto">
              <a:xfrm>
                <a:off x="3306" y="1564"/>
                <a:ext cx="254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 b="0">
                    <a:solidFill>
                      <a:srgbClr val="FFFFFF"/>
                    </a:solidFill>
                  </a:rPr>
                  <a:t>WBC, sputum, x-ray)</a:t>
                </a:r>
                <a:endParaRPr lang="en-US" b="0"/>
              </a:p>
            </p:txBody>
          </p:sp>
        </p:grpSp>
      </p:grpSp>
      <p:grpSp>
        <p:nvGrpSpPr>
          <p:cNvPr id="41988" name="Group 26"/>
          <p:cNvGrpSpPr>
            <a:grpSpLocks/>
          </p:cNvGrpSpPr>
          <p:nvPr/>
        </p:nvGrpSpPr>
        <p:grpSpPr bwMode="auto">
          <a:xfrm>
            <a:off x="628650" y="3194050"/>
            <a:ext cx="4657725" cy="830263"/>
            <a:chOff x="139" y="2012"/>
            <a:chExt cx="2608" cy="523"/>
          </a:xfrm>
        </p:grpSpPr>
        <p:sp>
          <p:nvSpPr>
            <p:cNvPr id="42005" name="Rectangle 10"/>
            <p:cNvSpPr>
              <a:spLocks noChangeArrowheads="1"/>
            </p:cNvSpPr>
            <p:nvPr/>
          </p:nvSpPr>
          <p:spPr bwMode="auto">
            <a:xfrm>
              <a:off x="139" y="2012"/>
              <a:ext cx="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0">
                  <a:solidFill>
                    <a:srgbClr val="00FFFF"/>
                  </a:solidFill>
                  <a:latin typeface="Times" charset="0"/>
                </a:rPr>
                <a:t>•</a:t>
              </a:r>
              <a:endParaRPr lang="en-US" b="0"/>
            </a:p>
          </p:txBody>
        </p:sp>
        <p:sp>
          <p:nvSpPr>
            <p:cNvPr id="42006" name="Rectangle 11"/>
            <p:cNvSpPr>
              <a:spLocks noChangeArrowheads="1"/>
            </p:cNvSpPr>
            <p:nvPr/>
          </p:nvSpPr>
          <p:spPr bwMode="auto">
            <a:xfrm>
              <a:off x="315" y="2012"/>
              <a:ext cx="197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0">
                  <a:solidFill>
                    <a:srgbClr val="FFFFFF"/>
                  </a:solidFill>
                </a:rPr>
                <a:t>Triplicate cultures:</a:t>
              </a:r>
              <a:endParaRPr lang="en-US" b="0"/>
            </a:p>
          </p:txBody>
        </p:sp>
        <p:sp>
          <p:nvSpPr>
            <p:cNvPr id="42007" name="Rectangle 12"/>
            <p:cNvSpPr>
              <a:spLocks noChangeArrowheads="1"/>
            </p:cNvSpPr>
            <p:nvPr/>
          </p:nvSpPr>
          <p:spPr bwMode="auto">
            <a:xfrm>
              <a:off x="2747" y="2012"/>
              <a:ext cx="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0"/>
            </a:p>
          </p:txBody>
        </p:sp>
      </p:grpSp>
      <p:grpSp>
        <p:nvGrpSpPr>
          <p:cNvPr id="41989" name="Group 27"/>
          <p:cNvGrpSpPr>
            <a:grpSpLocks/>
          </p:cNvGrpSpPr>
          <p:nvPr/>
        </p:nvGrpSpPr>
        <p:grpSpPr bwMode="auto">
          <a:xfrm>
            <a:off x="1143000" y="3905250"/>
            <a:ext cx="7143750" cy="830263"/>
            <a:chOff x="427" y="2460"/>
            <a:chExt cx="4000" cy="523"/>
          </a:xfrm>
        </p:grpSpPr>
        <p:sp>
          <p:nvSpPr>
            <p:cNvPr id="42002" name="Rectangle 13"/>
            <p:cNvSpPr>
              <a:spLocks noChangeArrowheads="1"/>
            </p:cNvSpPr>
            <p:nvPr/>
          </p:nvSpPr>
          <p:spPr bwMode="auto">
            <a:xfrm>
              <a:off x="427" y="2460"/>
              <a:ext cx="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0">
                  <a:solidFill>
                    <a:srgbClr val="FFFFFF"/>
                  </a:solidFill>
                  <a:latin typeface="Times" charset="0"/>
                </a:rPr>
                <a:t>-</a:t>
              </a:r>
              <a:endParaRPr lang="en-US" b="0"/>
            </a:p>
          </p:txBody>
        </p:sp>
        <p:sp>
          <p:nvSpPr>
            <p:cNvPr id="42003" name="Rectangle 14"/>
            <p:cNvSpPr>
              <a:spLocks noChangeArrowheads="1"/>
            </p:cNvSpPr>
            <p:nvPr/>
          </p:nvSpPr>
          <p:spPr bwMode="auto">
            <a:xfrm>
              <a:off x="603" y="2460"/>
              <a:ext cx="32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0">
                  <a:solidFill>
                    <a:srgbClr val="FFFFFF"/>
                  </a:solidFill>
                </a:rPr>
                <a:t>Routine sputum aspirate (RS)</a:t>
              </a:r>
              <a:endParaRPr lang="en-US" b="0"/>
            </a:p>
          </p:txBody>
        </p:sp>
        <p:sp>
          <p:nvSpPr>
            <p:cNvPr id="42004" name="Rectangle 15"/>
            <p:cNvSpPr>
              <a:spLocks noChangeArrowheads="1"/>
            </p:cNvSpPr>
            <p:nvPr/>
          </p:nvSpPr>
          <p:spPr bwMode="auto">
            <a:xfrm>
              <a:off x="4427" y="2460"/>
              <a:ext cx="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0"/>
            </a:p>
          </p:txBody>
        </p:sp>
      </p:grpSp>
      <p:grpSp>
        <p:nvGrpSpPr>
          <p:cNvPr id="41990" name="Group 28"/>
          <p:cNvGrpSpPr>
            <a:grpSpLocks/>
          </p:cNvGrpSpPr>
          <p:nvPr/>
        </p:nvGrpSpPr>
        <p:grpSpPr bwMode="auto">
          <a:xfrm>
            <a:off x="1143000" y="4616450"/>
            <a:ext cx="7872413" cy="830263"/>
            <a:chOff x="427" y="2908"/>
            <a:chExt cx="4408" cy="523"/>
          </a:xfrm>
        </p:grpSpPr>
        <p:sp>
          <p:nvSpPr>
            <p:cNvPr id="41999" name="Rectangle 16"/>
            <p:cNvSpPr>
              <a:spLocks noChangeArrowheads="1"/>
            </p:cNvSpPr>
            <p:nvPr/>
          </p:nvSpPr>
          <p:spPr bwMode="auto">
            <a:xfrm>
              <a:off x="427" y="2908"/>
              <a:ext cx="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0">
                  <a:solidFill>
                    <a:srgbClr val="FFFFFF"/>
                  </a:solidFill>
                  <a:latin typeface="Times" charset="0"/>
                </a:rPr>
                <a:t>-</a:t>
              </a:r>
              <a:endParaRPr lang="en-US" b="0"/>
            </a:p>
          </p:txBody>
        </p:sp>
        <p:sp>
          <p:nvSpPr>
            <p:cNvPr id="42000" name="Rectangle 17"/>
            <p:cNvSpPr>
              <a:spLocks noChangeArrowheads="1"/>
            </p:cNvSpPr>
            <p:nvPr/>
          </p:nvSpPr>
          <p:spPr bwMode="auto">
            <a:xfrm>
              <a:off x="603" y="2908"/>
              <a:ext cx="355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0">
                  <a:solidFill>
                    <a:srgbClr val="FFFFFF"/>
                  </a:solidFill>
                </a:rPr>
                <a:t>Protected specimen brush (PSB)</a:t>
              </a:r>
              <a:endParaRPr lang="en-US" b="0"/>
            </a:p>
          </p:txBody>
        </p:sp>
        <p:sp>
          <p:nvSpPr>
            <p:cNvPr id="42001" name="Rectangle 18"/>
            <p:cNvSpPr>
              <a:spLocks noChangeArrowheads="1"/>
            </p:cNvSpPr>
            <p:nvPr/>
          </p:nvSpPr>
          <p:spPr bwMode="auto">
            <a:xfrm>
              <a:off x="4835" y="2908"/>
              <a:ext cx="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0"/>
            </a:p>
          </p:txBody>
        </p:sp>
      </p:grpSp>
      <p:grpSp>
        <p:nvGrpSpPr>
          <p:cNvPr id="41991" name="Group 29"/>
          <p:cNvGrpSpPr>
            <a:grpSpLocks/>
          </p:cNvGrpSpPr>
          <p:nvPr/>
        </p:nvGrpSpPr>
        <p:grpSpPr bwMode="auto">
          <a:xfrm>
            <a:off x="1143000" y="5327650"/>
            <a:ext cx="7258050" cy="830263"/>
            <a:chOff x="427" y="3356"/>
            <a:chExt cx="4064" cy="523"/>
          </a:xfrm>
        </p:grpSpPr>
        <p:sp>
          <p:nvSpPr>
            <p:cNvPr id="41996" name="Rectangle 19"/>
            <p:cNvSpPr>
              <a:spLocks noChangeArrowheads="1"/>
            </p:cNvSpPr>
            <p:nvPr/>
          </p:nvSpPr>
          <p:spPr bwMode="auto">
            <a:xfrm>
              <a:off x="427" y="3356"/>
              <a:ext cx="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0">
                  <a:solidFill>
                    <a:srgbClr val="FFFFFF"/>
                  </a:solidFill>
                  <a:latin typeface="Times" charset="0"/>
                </a:rPr>
                <a:t>-</a:t>
              </a:r>
              <a:endParaRPr lang="en-US" b="0"/>
            </a:p>
          </p:txBody>
        </p:sp>
        <p:sp>
          <p:nvSpPr>
            <p:cNvPr id="41997" name="Rectangle 20"/>
            <p:cNvSpPr>
              <a:spLocks noChangeArrowheads="1"/>
            </p:cNvSpPr>
            <p:nvPr/>
          </p:nvSpPr>
          <p:spPr bwMode="auto">
            <a:xfrm>
              <a:off x="603" y="3356"/>
              <a:ext cx="3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0">
                  <a:solidFill>
                    <a:srgbClr val="FFFFFF"/>
                  </a:solidFill>
                </a:rPr>
                <a:t>Bronchoalveolar lavage (BAL)</a:t>
              </a:r>
              <a:endParaRPr lang="en-US" b="0"/>
            </a:p>
          </p:txBody>
        </p:sp>
        <p:sp>
          <p:nvSpPr>
            <p:cNvPr id="41998" name="Rectangle 21"/>
            <p:cNvSpPr>
              <a:spLocks noChangeArrowheads="1"/>
            </p:cNvSpPr>
            <p:nvPr/>
          </p:nvSpPr>
          <p:spPr bwMode="auto">
            <a:xfrm>
              <a:off x="4491" y="3356"/>
              <a:ext cx="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0"/>
            </a:p>
          </p:txBody>
        </p:sp>
      </p:grpSp>
      <p:grpSp>
        <p:nvGrpSpPr>
          <p:cNvPr id="41992" name="Group 30"/>
          <p:cNvGrpSpPr>
            <a:grpSpLocks/>
          </p:cNvGrpSpPr>
          <p:nvPr/>
        </p:nvGrpSpPr>
        <p:grpSpPr bwMode="auto">
          <a:xfrm>
            <a:off x="628650" y="6038850"/>
            <a:ext cx="4556125" cy="523875"/>
            <a:chOff x="139" y="3804"/>
            <a:chExt cx="2551" cy="330"/>
          </a:xfrm>
        </p:grpSpPr>
        <p:sp>
          <p:nvSpPr>
            <p:cNvPr id="41994" name="Rectangle 22"/>
            <p:cNvSpPr>
              <a:spLocks noChangeArrowheads="1"/>
            </p:cNvSpPr>
            <p:nvPr/>
          </p:nvSpPr>
          <p:spPr bwMode="auto">
            <a:xfrm>
              <a:off x="139" y="3804"/>
              <a:ext cx="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0">
                  <a:solidFill>
                    <a:srgbClr val="00FFFF"/>
                  </a:solidFill>
                  <a:latin typeface="Times" charset="0"/>
                </a:rPr>
                <a:t>•</a:t>
              </a:r>
              <a:endParaRPr lang="en-US" b="0"/>
            </a:p>
          </p:txBody>
        </p:sp>
        <p:sp>
          <p:nvSpPr>
            <p:cNvPr id="41995" name="Rectangle 23"/>
            <p:cNvSpPr>
              <a:spLocks noChangeArrowheads="1"/>
            </p:cNvSpPr>
            <p:nvPr/>
          </p:nvSpPr>
          <p:spPr bwMode="auto">
            <a:xfrm>
              <a:off x="315" y="3804"/>
              <a:ext cx="237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0">
                  <a:solidFill>
                    <a:srgbClr val="FFFFFF"/>
                  </a:solidFill>
                </a:rPr>
                <a:t>Therapy based on RS</a:t>
              </a:r>
              <a:endParaRPr lang="en-US" b="0"/>
            </a:p>
          </p:txBody>
        </p:sp>
      </p:grpSp>
      <p:sp>
        <p:nvSpPr>
          <p:cNvPr id="41993" name="Rectangle 24"/>
          <p:cNvSpPr>
            <a:spLocks noChangeArrowheads="1"/>
          </p:cNvSpPr>
          <p:nvPr/>
        </p:nvSpPr>
        <p:spPr bwMode="auto">
          <a:xfrm>
            <a:off x="0" y="1301750"/>
            <a:ext cx="1028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4000" b="0" i="1">
                <a:solidFill>
                  <a:srgbClr val="80FFF7"/>
                </a:solidFill>
              </a:rPr>
              <a:t>- 107 Ventilated Patients -</a:t>
            </a:r>
            <a:endParaRPr lang="en-US" b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ChangeArrowheads="1"/>
          </p:cNvSpPr>
          <p:nvPr/>
        </p:nvSpPr>
        <p:spPr bwMode="auto">
          <a:xfrm>
            <a:off x="0" y="668338"/>
            <a:ext cx="1028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6000" b="0"/>
              <a:t>Criteria for NP Diagnosis</a:t>
            </a:r>
          </a:p>
        </p:txBody>
      </p:sp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7985125" y="668338"/>
            <a:ext cx="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000" b="0"/>
              <a:t> </a:t>
            </a:r>
            <a:endParaRPr lang="en-US" b="0"/>
          </a:p>
        </p:txBody>
      </p:sp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884238" y="3352800"/>
            <a:ext cx="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70000"/>
              </a:lnSpc>
            </a:pPr>
            <a:endParaRPr lang="en-US" b="0"/>
          </a:p>
        </p:txBody>
      </p:sp>
      <p:sp>
        <p:nvSpPr>
          <p:cNvPr id="44036" name="Rectangle 9"/>
          <p:cNvSpPr>
            <a:spLocks noChangeArrowheads="1"/>
          </p:cNvSpPr>
          <p:nvPr/>
        </p:nvSpPr>
        <p:spPr bwMode="auto">
          <a:xfrm>
            <a:off x="1741488" y="3352800"/>
            <a:ext cx="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70000"/>
              </a:lnSpc>
            </a:pPr>
            <a:endParaRPr lang="en-US" b="0"/>
          </a:p>
        </p:txBody>
      </p:sp>
      <p:sp>
        <p:nvSpPr>
          <p:cNvPr id="44037" name="Rectangle 11"/>
          <p:cNvSpPr>
            <a:spLocks noChangeArrowheads="1"/>
          </p:cNvSpPr>
          <p:nvPr/>
        </p:nvSpPr>
        <p:spPr bwMode="auto">
          <a:xfrm>
            <a:off x="8742363" y="3352800"/>
            <a:ext cx="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70000"/>
              </a:lnSpc>
            </a:pPr>
            <a:endParaRPr lang="en-US" b="0"/>
          </a:p>
        </p:txBody>
      </p:sp>
      <p:sp>
        <p:nvSpPr>
          <p:cNvPr id="44038" name="Rectangle 13"/>
          <p:cNvSpPr>
            <a:spLocks noChangeArrowheads="1"/>
          </p:cNvSpPr>
          <p:nvPr/>
        </p:nvSpPr>
        <p:spPr bwMode="auto">
          <a:xfrm>
            <a:off x="2084388" y="4567238"/>
            <a:ext cx="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b="0"/>
          </a:p>
        </p:txBody>
      </p:sp>
      <p:sp>
        <p:nvSpPr>
          <p:cNvPr id="44039" name="Rectangle 17"/>
          <p:cNvSpPr>
            <a:spLocks noChangeArrowheads="1"/>
          </p:cNvSpPr>
          <p:nvPr/>
        </p:nvSpPr>
        <p:spPr bwMode="auto">
          <a:xfrm>
            <a:off x="9313863" y="4567238"/>
            <a:ext cx="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b="0"/>
          </a:p>
        </p:txBody>
      </p:sp>
      <p:sp>
        <p:nvSpPr>
          <p:cNvPr id="44040" name="Rectangle 23"/>
          <p:cNvSpPr>
            <a:spLocks noChangeArrowheads="1"/>
          </p:cNvSpPr>
          <p:nvPr/>
        </p:nvSpPr>
        <p:spPr bwMode="auto">
          <a:xfrm>
            <a:off x="0" y="2057400"/>
            <a:ext cx="10287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4400" b="0" i="1">
                <a:solidFill>
                  <a:srgbClr val="80FFF7"/>
                </a:solidFill>
              </a:rPr>
              <a:t>- All Culture Methods -</a:t>
            </a:r>
            <a:endParaRPr lang="en-US" b="0"/>
          </a:p>
        </p:txBody>
      </p:sp>
      <p:sp>
        <p:nvSpPr>
          <p:cNvPr id="44041" name="TextBox 1"/>
          <p:cNvSpPr txBox="1">
            <a:spLocks noChangeArrowheads="1"/>
          </p:cNvSpPr>
          <p:nvPr/>
        </p:nvSpPr>
        <p:spPr bwMode="auto">
          <a:xfrm>
            <a:off x="1257300" y="3429000"/>
            <a:ext cx="78105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0">
                <a:solidFill>
                  <a:schemeClr val="bg1"/>
                </a:solidFill>
              </a:rPr>
              <a:t>RS – Presence of pathogen(s)</a:t>
            </a:r>
          </a:p>
          <a:p>
            <a:pPr>
              <a:lnSpc>
                <a:spcPct val="150000"/>
              </a:lnSpc>
            </a:pPr>
            <a:r>
              <a:rPr lang="en-US" sz="3600" b="0">
                <a:solidFill>
                  <a:schemeClr val="bg1"/>
                </a:solidFill>
              </a:rPr>
              <a:t>PSB – </a:t>
            </a:r>
            <a:r>
              <a:rPr lang="en-US" sz="3600" b="0" u="sng">
                <a:solidFill>
                  <a:schemeClr val="bg1"/>
                </a:solidFill>
              </a:rPr>
              <a:t>&gt;</a:t>
            </a:r>
            <a:r>
              <a:rPr lang="en-US" sz="3600" b="0">
                <a:solidFill>
                  <a:schemeClr val="bg1"/>
                </a:solidFill>
              </a:rPr>
              <a:t> 10</a:t>
            </a:r>
            <a:r>
              <a:rPr lang="en-US" sz="3600" b="0" baseline="30000">
                <a:solidFill>
                  <a:schemeClr val="bg1"/>
                </a:solidFill>
              </a:rPr>
              <a:t>3</a:t>
            </a:r>
            <a:r>
              <a:rPr lang="en-US" sz="3600" b="0">
                <a:solidFill>
                  <a:schemeClr val="bg1"/>
                </a:solidFill>
              </a:rPr>
              <a:t> cfu/mL of pathogen(s)</a:t>
            </a:r>
          </a:p>
          <a:p>
            <a:pPr>
              <a:lnSpc>
                <a:spcPct val="150000"/>
              </a:lnSpc>
            </a:pPr>
            <a:r>
              <a:rPr lang="en-US" sz="3600" b="0">
                <a:solidFill>
                  <a:schemeClr val="bg1"/>
                </a:solidFill>
              </a:rPr>
              <a:t>BAL – </a:t>
            </a:r>
            <a:r>
              <a:rPr lang="en-US" sz="3600" b="0" u="sng">
                <a:solidFill>
                  <a:schemeClr val="bg1"/>
                </a:solidFill>
              </a:rPr>
              <a:t>&gt;</a:t>
            </a:r>
            <a:r>
              <a:rPr lang="en-US" sz="3600" b="0">
                <a:solidFill>
                  <a:schemeClr val="bg1"/>
                </a:solidFill>
              </a:rPr>
              <a:t> 10</a:t>
            </a:r>
            <a:r>
              <a:rPr lang="en-US" sz="3600" b="0" baseline="30000">
                <a:solidFill>
                  <a:schemeClr val="bg1"/>
                </a:solidFill>
              </a:rPr>
              <a:t>5</a:t>
            </a:r>
            <a:r>
              <a:rPr lang="en-US" sz="3600" b="0">
                <a:solidFill>
                  <a:schemeClr val="bg1"/>
                </a:solidFill>
              </a:rPr>
              <a:t> cfu/mL of pathogen(s)	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ChangeArrowheads="1"/>
          </p:cNvSpPr>
          <p:nvPr/>
        </p:nvSpPr>
        <p:spPr bwMode="auto">
          <a:xfrm>
            <a:off x="0" y="363538"/>
            <a:ext cx="1028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5000" b="0"/>
              <a:t>Incidence of Pneumonia</a:t>
            </a:r>
            <a:endParaRPr lang="en-US" b="0"/>
          </a:p>
        </p:txBody>
      </p:sp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0" y="1303338"/>
            <a:ext cx="10287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4400" b="0" i="1">
                <a:solidFill>
                  <a:srgbClr val="80FFF7"/>
                </a:solidFill>
              </a:rPr>
              <a:t>- 136 Cultures -</a:t>
            </a:r>
            <a:endParaRPr lang="en-US" b="0"/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1570038" y="3716338"/>
            <a:ext cx="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FFFFFF"/>
                </a:solidFill>
              </a:rPr>
              <a:t> </a:t>
            </a:r>
            <a:endParaRPr lang="en-US" b="0"/>
          </a:p>
        </p:txBody>
      </p:sp>
      <p:grpSp>
        <p:nvGrpSpPr>
          <p:cNvPr id="46084" name="Group 30"/>
          <p:cNvGrpSpPr>
            <a:grpSpLocks/>
          </p:cNvGrpSpPr>
          <p:nvPr/>
        </p:nvGrpSpPr>
        <p:grpSpPr bwMode="auto">
          <a:xfrm>
            <a:off x="1755775" y="2306638"/>
            <a:ext cx="7224713" cy="4300537"/>
            <a:chOff x="983" y="1453"/>
            <a:chExt cx="4045" cy="2709"/>
          </a:xfrm>
        </p:grpSpPr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 flipV="1">
              <a:off x="5027" y="1553"/>
              <a:ext cx="1" cy="216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1443" y="1553"/>
              <a:ext cx="3584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1595" y="2137"/>
              <a:ext cx="896" cy="1584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600" b="0"/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2787" y="2985"/>
              <a:ext cx="904" cy="736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600" b="0"/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3987" y="3177"/>
              <a:ext cx="896" cy="544"/>
            </a:xfrm>
            <a:prstGeom prst="rect">
              <a:avLst/>
            </a:prstGeom>
            <a:solidFill>
              <a:srgbClr val="2AFF8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600" b="0"/>
            </a:p>
          </p:txBody>
        </p:sp>
        <p:grpSp>
          <p:nvGrpSpPr>
            <p:cNvPr id="46093" name="Group 15"/>
            <p:cNvGrpSpPr>
              <a:grpSpLocks/>
            </p:cNvGrpSpPr>
            <p:nvPr/>
          </p:nvGrpSpPr>
          <p:grpSpPr bwMode="auto">
            <a:xfrm>
              <a:off x="1443" y="3721"/>
              <a:ext cx="3584" cy="64"/>
              <a:chOff x="1443" y="3721"/>
              <a:chExt cx="3584" cy="64"/>
            </a:xfrm>
          </p:grpSpPr>
          <p:sp>
            <p:nvSpPr>
              <p:cNvPr id="46108" name="Freeform 13"/>
              <p:cNvSpPr>
                <a:spLocks/>
              </p:cNvSpPr>
              <p:nvPr/>
            </p:nvSpPr>
            <p:spPr bwMode="auto">
              <a:xfrm>
                <a:off x="1443" y="3721"/>
                <a:ext cx="3584" cy="64"/>
              </a:xfrm>
              <a:custGeom>
                <a:avLst/>
                <a:gdLst>
                  <a:gd name="T0" fmla="*/ 0 w 3584"/>
                  <a:gd name="T1" fmla="*/ 0 h 64"/>
                  <a:gd name="T2" fmla="*/ 0 w 3584"/>
                  <a:gd name="T3" fmla="*/ 0 h 64"/>
                  <a:gd name="T4" fmla="*/ 0 w 3584"/>
                  <a:gd name="T5" fmla="*/ 64 h 64"/>
                  <a:gd name="T6" fmla="*/ 0 w 3584"/>
                  <a:gd name="T7" fmla="*/ 0 h 64"/>
                  <a:gd name="T8" fmla="*/ 0 w 3584"/>
                  <a:gd name="T9" fmla="*/ 0 h 64"/>
                  <a:gd name="T10" fmla="*/ 1192 w 3584"/>
                  <a:gd name="T11" fmla="*/ 0 h 64"/>
                  <a:gd name="T12" fmla="*/ 1192 w 3584"/>
                  <a:gd name="T13" fmla="*/ 64 h 64"/>
                  <a:gd name="T14" fmla="*/ 1192 w 3584"/>
                  <a:gd name="T15" fmla="*/ 0 h 64"/>
                  <a:gd name="T16" fmla="*/ 1192 w 3584"/>
                  <a:gd name="T17" fmla="*/ 0 h 64"/>
                  <a:gd name="T18" fmla="*/ 2392 w 3584"/>
                  <a:gd name="T19" fmla="*/ 0 h 64"/>
                  <a:gd name="T20" fmla="*/ 2392 w 3584"/>
                  <a:gd name="T21" fmla="*/ 64 h 64"/>
                  <a:gd name="T22" fmla="*/ 2392 w 3584"/>
                  <a:gd name="T23" fmla="*/ 0 h 64"/>
                  <a:gd name="T24" fmla="*/ 2392 w 3584"/>
                  <a:gd name="T25" fmla="*/ 0 h 64"/>
                  <a:gd name="T26" fmla="*/ 3584 w 3584"/>
                  <a:gd name="T27" fmla="*/ 0 h 64"/>
                  <a:gd name="T28" fmla="*/ 3584 w 3584"/>
                  <a:gd name="T29" fmla="*/ 64 h 64"/>
                  <a:gd name="T30" fmla="*/ 3584 w 3584"/>
                  <a:gd name="T31" fmla="*/ 0 h 64"/>
                  <a:gd name="T32" fmla="*/ 3584 w 3584"/>
                  <a:gd name="T33" fmla="*/ 0 h 64"/>
                  <a:gd name="T34" fmla="*/ 0 w 3584"/>
                  <a:gd name="T35" fmla="*/ 0 h 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84" h="64">
                    <a:moveTo>
                      <a:pt x="0" y="0"/>
                    </a:moveTo>
                    <a:lnTo>
                      <a:pt x="0" y="0"/>
                    </a:lnTo>
                    <a:lnTo>
                      <a:pt x="0" y="64"/>
                    </a:lnTo>
                    <a:lnTo>
                      <a:pt x="0" y="0"/>
                    </a:lnTo>
                    <a:lnTo>
                      <a:pt x="1192" y="0"/>
                    </a:lnTo>
                    <a:lnTo>
                      <a:pt x="1192" y="64"/>
                    </a:lnTo>
                    <a:lnTo>
                      <a:pt x="1192" y="0"/>
                    </a:lnTo>
                    <a:lnTo>
                      <a:pt x="2392" y="0"/>
                    </a:lnTo>
                    <a:lnTo>
                      <a:pt x="2392" y="64"/>
                    </a:lnTo>
                    <a:lnTo>
                      <a:pt x="2392" y="0"/>
                    </a:lnTo>
                    <a:lnTo>
                      <a:pt x="3584" y="0"/>
                    </a:lnTo>
                    <a:lnTo>
                      <a:pt x="3584" y="64"/>
                    </a:lnTo>
                    <a:lnTo>
                      <a:pt x="35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9" name="Line 14"/>
              <p:cNvSpPr>
                <a:spLocks noChangeShapeType="1"/>
              </p:cNvSpPr>
              <p:nvPr/>
            </p:nvSpPr>
            <p:spPr bwMode="auto">
              <a:xfrm>
                <a:off x="1443" y="3721"/>
                <a:ext cx="3584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094" name="Group 18"/>
            <p:cNvGrpSpPr>
              <a:grpSpLocks/>
            </p:cNvGrpSpPr>
            <p:nvPr/>
          </p:nvGrpSpPr>
          <p:grpSpPr bwMode="auto">
            <a:xfrm>
              <a:off x="1363" y="1553"/>
              <a:ext cx="81" cy="2168"/>
              <a:chOff x="1363" y="1553"/>
              <a:chExt cx="81" cy="2168"/>
            </a:xfrm>
          </p:grpSpPr>
          <p:sp>
            <p:nvSpPr>
              <p:cNvPr id="46106" name="Freeform 16"/>
              <p:cNvSpPr>
                <a:spLocks/>
              </p:cNvSpPr>
              <p:nvPr/>
            </p:nvSpPr>
            <p:spPr bwMode="auto">
              <a:xfrm>
                <a:off x="1363" y="1553"/>
                <a:ext cx="80" cy="2168"/>
              </a:xfrm>
              <a:custGeom>
                <a:avLst/>
                <a:gdLst>
                  <a:gd name="T0" fmla="*/ 80 w 80"/>
                  <a:gd name="T1" fmla="*/ 2168 h 2168"/>
                  <a:gd name="T2" fmla="*/ 80 w 80"/>
                  <a:gd name="T3" fmla="*/ 2168 h 2168"/>
                  <a:gd name="T4" fmla="*/ 0 w 80"/>
                  <a:gd name="T5" fmla="*/ 2168 h 2168"/>
                  <a:gd name="T6" fmla="*/ 80 w 80"/>
                  <a:gd name="T7" fmla="*/ 2168 h 2168"/>
                  <a:gd name="T8" fmla="*/ 80 w 80"/>
                  <a:gd name="T9" fmla="*/ 2168 h 2168"/>
                  <a:gd name="T10" fmla="*/ 80 w 80"/>
                  <a:gd name="T11" fmla="*/ 1736 h 2168"/>
                  <a:gd name="T12" fmla="*/ 0 w 80"/>
                  <a:gd name="T13" fmla="*/ 1736 h 2168"/>
                  <a:gd name="T14" fmla="*/ 80 w 80"/>
                  <a:gd name="T15" fmla="*/ 1736 h 2168"/>
                  <a:gd name="T16" fmla="*/ 80 w 80"/>
                  <a:gd name="T17" fmla="*/ 1736 h 2168"/>
                  <a:gd name="T18" fmla="*/ 80 w 80"/>
                  <a:gd name="T19" fmla="*/ 1304 h 2168"/>
                  <a:gd name="T20" fmla="*/ 0 w 80"/>
                  <a:gd name="T21" fmla="*/ 1304 h 2168"/>
                  <a:gd name="T22" fmla="*/ 80 w 80"/>
                  <a:gd name="T23" fmla="*/ 1304 h 2168"/>
                  <a:gd name="T24" fmla="*/ 80 w 80"/>
                  <a:gd name="T25" fmla="*/ 1304 h 2168"/>
                  <a:gd name="T26" fmla="*/ 80 w 80"/>
                  <a:gd name="T27" fmla="*/ 864 h 2168"/>
                  <a:gd name="T28" fmla="*/ 0 w 80"/>
                  <a:gd name="T29" fmla="*/ 864 h 2168"/>
                  <a:gd name="T30" fmla="*/ 80 w 80"/>
                  <a:gd name="T31" fmla="*/ 864 h 2168"/>
                  <a:gd name="T32" fmla="*/ 80 w 80"/>
                  <a:gd name="T33" fmla="*/ 864 h 2168"/>
                  <a:gd name="T34" fmla="*/ 80 w 80"/>
                  <a:gd name="T35" fmla="*/ 432 h 2168"/>
                  <a:gd name="T36" fmla="*/ 0 w 80"/>
                  <a:gd name="T37" fmla="*/ 432 h 2168"/>
                  <a:gd name="T38" fmla="*/ 80 w 80"/>
                  <a:gd name="T39" fmla="*/ 432 h 2168"/>
                  <a:gd name="T40" fmla="*/ 80 w 80"/>
                  <a:gd name="T41" fmla="*/ 432 h 2168"/>
                  <a:gd name="T42" fmla="*/ 80 w 80"/>
                  <a:gd name="T43" fmla="*/ 0 h 2168"/>
                  <a:gd name="T44" fmla="*/ 0 w 80"/>
                  <a:gd name="T45" fmla="*/ 0 h 2168"/>
                  <a:gd name="T46" fmla="*/ 80 w 80"/>
                  <a:gd name="T47" fmla="*/ 0 h 2168"/>
                  <a:gd name="T48" fmla="*/ 80 w 80"/>
                  <a:gd name="T49" fmla="*/ 0 h 2168"/>
                  <a:gd name="T50" fmla="*/ 80 w 80"/>
                  <a:gd name="T51" fmla="*/ 2168 h 21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0" h="2168">
                    <a:moveTo>
                      <a:pt x="80" y="2168"/>
                    </a:moveTo>
                    <a:lnTo>
                      <a:pt x="80" y="2168"/>
                    </a:lnTo>
                    <a:lnTo>
                      <a:pt x="0" y="2168"/>
                    </a:lnTo>
                    <a:lnTo>
                      <a:pt x="80" y="2168"/>
                    </a:lnTo>
                    <a:lnTo>
                      <a:pt x="80" y="1736"/>
                    </a:lnTo>
                    <a:lnTo>
                      <a:pt x="0" y="1736"/>
                    </a:lnTo>
                    <a:lnTo>
                      <a:pt x="80" y="1736"/>
                    </a:lnTo>
                    <a:lnTo>
                      <a:pt x="80" y="1304"/>
                    </a:lnTo>
                    <a:lnTo>
                      <a:pt x="0" y="1304"/>
                    </a:lnTo>
                    <a:lnTo>
                      <a:pt x="80" y="1304"/>
                    </a:lnTo>
                    <a:lnTo>
                      <a:pt x="80" y="864"/>
                    </a:lnTo>
                    <a:lnTo>
                      <a:pt x="0" y="864"/>
                    </a:lnTo>
                    <a:lnTo>
                      <a:pt x="80" y="864"/>
                    </a:lnTo>
                    <a:lnTo>
                      <a:pt x="80" y="432"/>
                    </a:lnTo>
                    <a:lnTo>
                      <a:pt x="0" y="432"/>
                    </a:lnTo>
                    <a:lnTo>
                      <a:pt x="80" y="432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80" y="0"/>
                    </a:lnTo>
                    <a:lnTo>
                      <a:pt x="80" y="21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7" name="Line 17"/>
              <p:cNvSpPr>
                <a:spLocks noChangeShapeType="1"/>
              </p:cNvSpPr>
              <p:nvPr/>
            </p:nvSpPr>
            <p:spPr bwMode="auto">
              <a:xfrm flipV="1">
                <a:off x="1443" y="1553"/>
                <a:ext cx="1" cy="216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095" name="Group 22"/>
            <p:cNvGrpSpPr>
              <a:grpSpLocks/>
            </p:cNvGrpSpPr>
            <p:nvPr/>
          </p:nvGrpSpPr>
          <p:grpSpPr bwMode="auto">
            <a:xfrm>
              <a:off x="1903" y="3813"/>
              <a:ext cx="2809" cy="349"/>
              <a:chOff x="1903" y="3813"/>
              <a:chExt cx="2809" cy="349"/>
            </a:xfrm>
          </p:grpSpPr>
          <p:sp>
            <p:nvSpPr>
              <p:cNvPr id="46103" name="Rectangle 19"/>
              <p:cNvSpPr>
                <a:spLocks noChangeArrowheads="1"/>
              </p:cNvSpPr>
              <p:nvPr/>
            </p:nvSpPr>
            <p:spPr bwMode="auto">
              <a:xfrm>
                <a:off x="1903" y="3813"/>
                <a:ext cx="35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 b="0">
                    <a:solidFill>
                      <a:srgbClr val="FFFFFF"/>
                    </a:solidFill>
                  </a:rPr>
                  <a:t>RS</a:t>
                </a:r>
                <a:endParaRPr lang="en-US" sz="3600" b="0"/>
              </a:p>
            </p:txBody>
          </p:sp>
          <p:sp>
            <p:nvSpPr>
              <p:cNvPr id="46104" name="Rectangle 20"/>
              <p:cNvSpPr>
                <a:spLocks noChangeArrowheads="1"/>
              </p:cNvSpPr>
              <p:nvPr/>
            </p:nvSpPr>
            <p:spPr bwMode="auto">
              <a:xfrm>
                <a:off x="3023" y="3813"/>
                <a:ext cx="51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 b="0">
                    <a:solidFill>
                      <a:srgbClr val="FFFFFF"/>
                    </a:solidFill>
                  </a:rPr>
                  <a:t>PSB</a:t>
                </a:r>
                <a:endParaRPr lang="en-US" sz="3600" b="0"/>
              </a:p>
            </p:txBody>
          </p:sp>
          <p:sp>
            <p:nvSpPr>
              <p:cNvPr id="46105" name="Rectangle 21"/>
              <p:cNvSpPr>
                <a:spLocks noChangeArrowheads="1"/>
              </p:cNvSpPr>
              <p:nvPr/>
            </p:nvSpPr>
            <p:spPr bwMode="auto">
              <a:xfrm>
                <a:off x="4231" y="3813"/>
                <a:ext cx="481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 b="0">
                    <a:solidFill>
                      <a:srgbClr val="FFFFFF"/>
                    </a:solidFill>
                  </a:rPr>
                  <a:t>BAL</a:t>
                </a:r>
                <a:endParaRPr lang="en-US" sz="3600" b="0"/>
              </a:p>
            </p:txBody>
          </p:sp>
        </p:grpSp>
        <p:grpSp>
          <p:nvGrpSpPr>
            <p:cNvPr id="46096" name="Group 29"/>
            <p:cNvGrpSpPr>
              <a:grpSpLocks/>
            </p:cNvGrpSpPr>
            <p:nvPr/>
          </p:nvGrpSpPr>
          <p:grpSpPr bwMode="auto">
            <a:xfrm>
              <a:off x="983" y="1453"/>
              <a:ext cx="337" cy="2378"/>
              <a:chOff x="983" y="1453"/>
              <a:chExt cx="337" cy="2378"/>
            </a:xfrm>
          </p:grpSpPr>
          <p:sp>
            <p:nvSpPr>
              <p:cNvPr id="46097" name="Rectangle 23"/>
              <p:cNvSpPr>
                <a:spLocks noChangeArrowheads="1"/>
              </p:cNvSpPr>
              <p:nvPr/>
            </p:nvSpPr>
            <p:spPr bwMode="auto">
              <a:xfrm>
                <a:off x="1208" y="3560"/>
                <a:ext cx="11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0">
                    <a:solidFill>
                      <a:srgbClr val="FFFFFF"/>
                    </a:solidFill>
                  </a:rPr>
                  <a:t>0</a:t>
                </a:r>
                <a:endParaRPr lang="en-US" sz="2800" b="0"/>
              </a:p>
            </p:txBody>
          </p:sp>
          <p:sp>
            <p:nvSpPr>
              <p:cNvPr id="46098" name="Rectangle 24"/>
              <p:cNvSpPr>
                <a:spLocks noChangeArrowheads="1"/>
              </p:cNvSpPr>
              <p:nvPr/>
            </p:nvSpPr>
            <p:spPr bwMode="auto">
              <a:xfrm>
                <a:off x="1088" y="3128"/>
                <a:ext cx="22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0">
                    <a:solidFill>
                      <a:srgbClr val="FFFFFF"/>
                    </a:solidFill>
                  </a:rPr>
                  <a:t>20</a:t>
                </a:r>
                <a:endParaRPr lang="en-US" sz="2800" b="0"/>
              </a:p>
            </p:txBody>
          </p:sp>
          <p:sp>
            <p:nvSpPr>
              <p:cNvPr id="46099" name="Rectangle 25"/>
              <p:cNvSpPr>
                <a:spLocks noChangeArrowheads="1"/>
              </p:cNvSpPr>
              <p:nvPr/>
            </p:nvSpPr>
            <p:spPr bwMode="auto">
              <a:xfrm>
                <a:off x="1088" y="2696"/>
                <a:ext cx="22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0">
                    <a:solidFill>
                      <a:srgbClr val="FFFFFF"/>
                    </a:solidFill>
                  </a:rPr>
                  <a:t>40</a:t>
                </a:r>
                <a:endParaRPr lang="en-US" sz="2800" b="0"/>
              </a:p>
            </p:txBody>
          </p:sp>
          <p:sp>
            <p:nvSpPr>
              <p:cNvPr id="46100" name="Rectangle 26"/>
              <p:cNvSpPr>
                <a:spLocks noChangeArrowheads="1"/>
              </p:cNvSpPr>
              <p:nvPr/>
            </p:nvSpPr>
            <p:spPr bwMode="auto">
              <a:xfrm>
                <a:off x="1088" y="2256"/>
                <a:ext cx="22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0">
                    <a:solidFill>
                      <a:srgbClr val="FFFFFF"/>
                    </a:solidFill>
                  </a:rPr>
                  <a:t>60</a:t>
                </a:r>
                <a:endParaRPr lang="en-US" sz="2800" b="0"/>
              </a:p>
            </p:txBody>
          </p:sp>
          <p:sp>
            <p:nvSpPr>
              <p:cNvPr id="46101" name="Rectangle 27"/>
              <p:cNvSpPr>
                <a:spLocks noChangeArrowheads="1"/>
              </p:cNvSpPr>
              <p:nvPr/>
            </p:nvSpPr>
            <p:spPr bwMode="auto">
              <a:xfrm>
                <a:off x="1088" y="1824"/>
                <a:ext cx="22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0">
                    <a:solidFill>
                      <a:srgbClr val="FFFFFF"/>
                    </a:solidFill>
                  </a:rPr>
                  <a:t>80</a:t>
                </a:r>
                <a:endParaRPr lang="en-US" sz="2800" b="0"/>
              </a:p>
            </p:txBody>
          </p:sp>
          <p:sp>
            <p:nvSpPr>
              <p:cNvPr id="46102" name="Rectangle 28"/>
              <p:cNvSpPr>
                <a:spLocks noChangeArrowheads="1"/>
              </p:cNvSpPr>
              <p:nvPr/>
            </p:nvSpPr>
            <p:spPr bwMode="auto">
              <a:xfrm>
                <a:off x="983" y="1453"/>
                <a:ext cx="33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0">
                    <a:solidFill>
                      <a:srgbClr val="FFFFFF"/>
                    </a:solidFill>
                  </a:rPr>
                  <a:t>100</a:t>
                </a:r>
                <a:endParaRPr lang="en-US" sz="2800" b="0"/>
              </a:p>
            </p:txBody>
          </p:sp>
        </p:grpSp>
      </p:grpSp>
      <p:sp>
        <p:nvSpPr>
          <p:cNvPr id="46085" name="Rectangle 32"/>
          <p:cNvSpPr>
            <a:spLocks noChangeArrowheads="1"/>
          </p:cNvSpPr>
          <p:nvPr/>
        </p:nvSpPr>
        <p:spPr bwMode="auto">
          <a:xfrm>
            <a:off x="7185025" y="2776538"/>
            <a:ext cx="1216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0">
                <a:solidFill>
                  <a:srgbClr val="FFFFFF"/>
                </a:solidFill>
              </a:rPr>
              <a:t>* p &lt; .001</a:t>
            </a:r>
            <a:endParaRPr lang="en-US" b="0"/>
          </a:p>
        </p:txBody>
      </p:sp>
      <p:sp>
        <p:nvSpPr>
          <p:cNvPr id="46086" name="Rectangle 33"/>
          <p:cNvSpPr>
            <a:spLocks noChangeArrowheads="1"/>
          </p:cNvSpPr>
          <p:nvPr/>
        </p:nvSpPr>
        <p:spPr bwMode="auto">
          <a:xfrm>
            <a:off x="7742238" y="4668838"/>
            <a:ext cx="192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0">
                <a:solidFill>
                  <a:srgbClr val="FFFFFF"/>
                </a:solidFill>
              </a:rPr>
              <a:t> *</a:t>
            </a:r>
            <a:endParaRPr lang="en-US" b="0"/>
          </a:p>
        </p:txBody>
      </p:sp>
      <p:sp>
        <p:nvSpPr>
          <p:cNvPr id="46087" name="Rectangle 34"/>
          <p:cNvSpPr>
            <a:spLocks noChangeArrowheads="1"/>
          </p:cNvSpPr>
          <p:nvPr/>
        </p:nvSpPr>
        <p:spPr bwMode="auto">
          <a:xfrm>
            <a:off x="5613400" y="4351338"/>
            <a:ext cx="192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0">
                <a:solidFill>
                  <a:srgbClr val="FFFFFF"/>
                </a:solidFill>
              </a:rPr>
              <a:t> *</a:t>
            </a:r>
            <a:endParaRPr lang="en-US" b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0" y="228600"/>
            <a:ext cx="10287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b="0" dirty="0">
                <a:solidFill>
                  <a:srgbClr val="FFFFFF"/>
                </a:solidFill>
              </a:rPr>
              <a:t>I have no </a:t>
            </a:r>
            <a:r>
              <a:rPr lang="en-US" sz="4400" b="0" dirty="0" smtClean="0">
                <a:solidFill>
                  <a:srgbClr val="FFFFFF"/>
                </a:solidFill>
              </a:rPr>
              <a:t>conflicts to disclose</a:t>
            </a:r>
            <a:endParaRPr lang="en-US" sz="4400" b="0" dirty="0">
              <a:solidFill>
                <a:srgbClr val="FFFFFF"/>
              </a:solidFill>
            </a:endParaRPr>
          </a:p>
        </p:txBody>
      </p:sp>
      <p:pic>
        <p:nvPicPr>
          <p:cNvPr id="2" name="Picture 1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3962400"/>
            <a:ext cx="3289300" cy="2463800"/>
          </a:xfrm>
          <a:prstGeom prst="rect">
            <a:avLst/>
          </a:prstGeom>
        </p:spPr>
      </p:pic>
      <p:pic>
        <p:nvPicPr>
          <p:cNvPr id="3" name="Picture 2" descr="Grizzlies-Blazers-450x2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4" y="3352800"/>
            <a:ext cx="5026906" cy="3340100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1524000"/>
            <a:ext cx="3962400" cy="2057400"/>
          </a:xfrm>
          <a:prstGeom prst="rect">
            <a:avLst/>
          </a:prstGeom>
        </p:spPr>
      </p:pic>
      <p:pic>
        <p:nvPicPr>
          <p:cNvPr id="6" name="Picture 5" descr="Unknown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143000"/>
            <a:ext cx="3159394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0" y="152400"/>
            <a:ext cx="1028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0">
                <a:cs typeface="+mn-cs"/>
              </a:rPr>
              <a:t>Clinical Characteristics</a:t>
            </a:r>
            <a:endParaRPr lang="en-US" sz="3600" b="0">
              <a:cs typeface="+mn-cs"/>
            </a:endParaRPr>
          </a:p>
        </p:txBody>
      </p:sp>
      <p:sp>
        <p:nvSpPr>
          <p:cNvPr id="279555" name="Line 3"/>
          <p:cNvSpPr>
            <a:spLocks noChangeShapeType="1"/>
          </p:cNvSpPr>
          <p:nvPr/>
        </p:nvSpPr>
        <p:spPr bwMode="auto">
          <a:xfrm>
            <a:off x="0" y="1371600"/>
            <a:ext cx="102870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257175" y="1752600"/>
            <a:ext cx="9628188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09638">
              <a:tabLst>
                <a:tab pos="4002088" algn="l"/>
                <a:tab pos="65754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909638">
              <a:tabLst>
                <a:tab pos="4002088" algn="l"/>
                <a:tab pos="65754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909638">
              <a:tabLst>
                <a:tab pos="4002088" algn="l"/>
                <a:tab pos="65754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909638">
              <a:tabLst>
                <a:tab pos="4002088" algn="l"/>
                <a:tab pos="65754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909638">
              <a:tabLst>
                <a:tab pos="4002088" algn="l"/>
                <a:tab pos="65754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4002088" algn="l"/>
                <a:tab pos="65754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4002088" algn="l"/>
                <a:tab pos="65754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4002088" algn="l"/>
                <a:tab pos="65754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4002088" algn="l"/>
                <a:tab pos="65754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60000"/>
              </a:lnSpc>
              <a:defRPr/>
            </a:pPr>
            <a:r>
              <a:rPr lang="en-US" sz="3600" b="0" smtClean="0">
                <a:solidFill>
                  <a:schemeClr val="bg1"/>
                </a:solidFill>
                <a:latin typeface="Helvetica" charset="0"/>
                <a:cs typeface="+mn-cs"/>
              </a:rPr>
              <a:t>	</a:t>
            </a:r>
            <a:r>
              <a:rPr lang="en-US" sz="4200" b="0" smtClean="0">
                <a:solidFill>
                  <a:srgbClr val="66FFFF"/>
                </a:solidFill>
                <a:latin typeface="Helvetica" charset="0"/>
                <a:cs typeface="+mn-cs"/>
              </a:rPr>
              <a:t>+ VAP	- VAP</a:t>
            </a:r>
            <a:endParaRPr lang="en-US" sz="3600" b="0" smtClean="0">
              <a:solidFill>
                <a:schemeClr val="bg1"/>
              </a:solidFill>
              <a:latin typeface="Helvetica" charset="0"/>
              <a:cs typeface="+mn-cs"/>
            </a:endParaRP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257175" y="2819400"/>
            <a:ext cx="9645650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747713" algn="l"/>
                <a:tab pos="4279900" algn="l"/>
                <a:tab pos="4392613" algn="l"/>
                <a:tab pos="6350000" algn="l"/>
                <a:tab pos="6684963" algn="l"/>
                <a:tab pos="686117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747713" algn="l"/>
                <a:tab pos="4279900" algn="l"/>
                <a:tab pos="4392613" algn="l"/>
                <a:tab pos="6350000" algn="l"/>
                <a:tab pos="6684963" algn="l"/>
                <a:tab pos="686117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747713" algn="l"/>
                <a:tab pos="4279900" algn="l"/>
                <a:tab pos="4392613" algn="l"/>
                <a:tab pos="6350000" algn="l"/>
                <a:tab pos="6684963" algn="l"/>
                <a:tab pos="686117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747713" algn="l"/>
                <a:tab pos="4279900" algn="l"/>
                <a:tab pos="4392613" algn="l"/>
                <a:tab pos="6350000" algn="l"/>
                <a:tab pos="6684963" algn="l"/>
                <a:tab pos="686117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747713" algn="l"/>
                <a:tab pos="4279900" algn="l"/>
                <a:tab pos="4392613" algn="l"/>
                <a:tab pos="6350000" algn="l"/>
                <a:tab pos="6684963" algn="l"/>
                <a:tab pos="686117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l"/>
                <a:tab pos="4279900" algn="l"/>
                <a:tab pos="4392613" algn="l"/>
                <a:tab pos="6350000" algn="l"/>
                <a:tab pos="6684963" algn="l"/>
                <a:tab pos="686117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l"/>
                <a:tab pos="4279900" algn="l"/>
                <a:tab pos="4392613" algn="l"/>
                <a:tab pos="6350000" algn="l"/>
                <a:tab pos="6684963" algn="l"/>
                <a:tab pos="686117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l"/>
                <a:tab pos="4279900" algn="l"/>
                <a:tab pos="4392613" algn="l"/>
                <a:tab pos="6350000" algn="l"/>
                <a:tab pos="6684963" algn="l"/>
                <a:tab pos="686117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l"/>
                <a:tab pos="4279900" algn="l"/>
                <a:tab pos="4392613" algn="l"/>
                <a:tab pos="6350000" algn="l"/>
                <a:tab pos="6684963" algn="l"/>
                <a:tab pos="686117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60000"/>
              </a:lnSpc>
              <a:defRPr/>
            </a:pPr>
            <a:r>
              <a:rPr lang="en-US" sz="3800" b="0" smtClean="0">
                <a:solidFill>
                  <a:srgbClr val="FFFFCC"/>
                </a:solidFill>
                <a:latin typeface="Helvetica" charset="0"/>
                <a:cs typeface="+mn-cs"/>
              </a:rPr>
              <a:t>Temperature</a:t>
            </a:r>
            <a:r>
              <a:rPr lang="en-US" sz="3600" b="0" smtClean="0">
                <a:solidFill>
                  <a:schemeClr val="bg1"/>
                </a:solidFill>
                <a:latin typeface="Helvetica" charset="0"/>
                <a:cs typeface="+mn-cs"/>
              </a:rPr>
              <a:t>		</a:t>
            </a:r>
            <a:r>
              <a:rPr lang="en-US" sz="3800" b="0" smtClean="0">
                <a:solidFill>
                  <a:schemeClr val="bg1"/>
                </a:solidFill>
                <a:latin typeface="Helvetica" charset="0"/>
                <a:cs typeface="+mn-cs"/>
              </a:rPr>
              <a:t>101.8			102.2</a:t>
            </a:r>
          </a:p>
          <a:p>
            <a:pPr>
              <a:lnSpc>
                <a:spcPct val="160000"/>
              </a:lnSpc>
              <a:defRPr/>
            </a:pPr>
            <a:r>
              <a:rPr lang="en-US" sz="3800" b="0" smtClean="0">
                <a:solidFill>
                  <a:srgbClr val="FFFFCC"/>
                </a:solidFill>
                <a:latin typeface="Helvetica" charset="0"/>
                <a:cs typeface="+mn-cs"/>
              </a:rPr>
              <a:t>WBC</a:t>
            </a:r>
            <a:r>
              <a:rPr lang="en-US" sz="3800" b="0" smtClean="0">
                <a:solidFill>
                  <a:schemeClr val="bg1"/>
                </a:solidFill>
                <a:latin typeface="Helvetica" charset="0"/>
                <a:cs typeface="+mn-cs"/>
              </a:rPr>
              <a:t>		15.2			14.5</a:t>
            </a:r>
          </a:p>
          <a:p>
            <a:pPr>
              <a:lnSpc>
                <a:spcPct val="160000"/>
              </a:lnSpc>
              <a:defRPr/>
            </a:pPr>
            <a:r>
              <a:rPr lang="en-US" sz="3800" b="0" smtClean="0">
                <a:solidFill>
                  <a:srgbClr val="FFFFCC"/>
                </a:solidFill>
                <a:latin typeface="Helvetica" charset="0"/>
                <a:cs typeface="+mn-cs"/>
              </a:rPr>
              <a:t>% bands	</a:t>
            </a:r>
            <a:r>
              <a:rPr lang="en-US" sz="3800" b="0" smtClean="0">
                <a:solidFill>
                  <a:schemeClr val="bg1"/>
                </a:solidFill>
                <a:latin typeface="Helvetica" charset="0"/>
                <a:cs typeface="+mn-cs"/>
              </a:rPr>
              <a:t>	10.7			7.6</a:t>
            </a:r>
          </a:p>
        </p:txBody>
      </p:sp>
      <p:sp>
        <p:nvSpPr>
          <p:cNvPr id="279558" name="Line 6"/>
          <p:cNvSpPr>
            <a:spLocks noChangeShapeType="1"/>
          </p:cNvSpPr>
          <p:nvPr/>
        </p:nvSpPr>
        <p:spPr bwMode="auto">
          <a:xfrm>
            <a:off x="4543425" y="2895600"/>
            <a:ext cx="41052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ChangeArrowheads="1"/>
          </p:cNvSpPr>
          <p:nvPr/>
        </p:nvSpPr>
        <p:spPr bwMode="auto">
          <a:xfrm>
            <a:off x="0" y="369888"/>
            <a:ext cx="10287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5200" b="0"/>
              <a:t>Methods</a:t>
            </a:r>
            <a:endParaRPr lang="en-US" sz="2400" b="0">
              <a:solidFill>
                <a:schemeClr val="tx1"/>
              </a:solidFill>
            </a:endParaRPr>
          </a:p>
        </p:txBody>
      </p:sp>
      <p:grpSp>
        <p:nvGrpSpPr>
          <p:cNvPr id="49154" name="Group 23"/>
          <p:cNvGrpSpPr>
            <a:grpSpLocks/>
          </p:cNvGrpSpPr>
          <p:nvPr/>
        </p:nvGrpSpPr>
        <p:grpSpPr bwMode="auto">
          <a:xfrm>
            <a:off x="381000" y="1385888"/>
            <a:ext cx="10058400" cy="561975"/>
            <a:chOff x="92" y="873"/>
            <a:chExt cx="5632" cy="354"/>
          </a:xfrm>
        </p:grpSpPr>
        <p:sp>
          <p:nvSpPr>
            <p:cNvPr id="49176" name="Rectangle 4"/>
            <p:cNvSpPr>
              <a:spLocks noChangeArrowheads="1"/>
            </p:cNvSpPr>
            <p:nvPr/>
          </p:nvSpPr>
          <p:spPr bwMode="auto">
            <a:xfrm>
              <a:off x="92" y="881"/>
              <a:ext cx="9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00FF00"/>
                  </a:solidFill>
                </a:rPr>
                <a:t>•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49177" name="Rectangle 5"/>
            <p:cNvSpPr>
              <a:spLocks noChangeArrowheads="1"/>
            </p:cNvSpPr>
            <p:nvPr/>
          </p:nvSpPr>
          <p:spPr bwMode="auto">
            <a:xfrm>
              <a:off x="284" y="873"/>
              <a:ext cx="452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Mechanically ventilated trauma patients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49178" name="Rectangle 6"/>
            <p:cNvSpPr>
              <a:spLocks noChangeArrowheads="1"/>
            </p:cNvSpPr>
            <p:nvPr/>
          </p:nvSpPr>
          <p:spPr bwMode="auto">
            <a:xfrm>
              <a:off x="5724" y="87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49155" name="Group 24"/>
          <p:cNvGrpSpPr>
            <a:grpSpLocks/>
          </p:cNvGrpSpPr>
          <p:nvPr/>
        </p:nvGrpSpPr>
        <p:grpSpPr bwMode="auto">
          <a:xfrm>
            <a:off x="381000" y="2135188"/>
            <a:ext cx="8029575" cy="561975"/>
            <a:chOff x="92" y="1345"/>
            <a:chExt cx="4496" cy="354"/>
          </a:xfrm>
        </p:grpSpPr>
        <p:sp>
          <p:nvSpPr>
            <p:cNvPr id="49173" name="Rectangle 7"/>
            <p:cNvSpPr>
              <a:spLocks noChangeArrowheads="1"/>
            </p:cNvSpPr>
            <p:nvPr/>
          </p:nvSpPr>
          <p:spPr bwMode="auto">
            <a:xfrm>
              <a:off x="92" y="1353"/>
              <a:ext cx="9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00FF00"/>
                  </a:solidFill>
                </a:rPr>
                <a:t>•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49174" name="Rectangle 8"/>
            <p:cNvSpPr>
              <a:spLocks noChangeArrowheads="1"/>
            </p:cNvSpPr>
            <p:nvPr/>
          </p:nvSpPr>
          <p:spPr bwMode="auto">
            <a:xfrm>
              <a:off x="284" y="1345"/>
              <a:ext cx="357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Clinical evidence of pneumonia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49175" name="Rectangle 9"/>
            <p:cNvSpPr>
              <a:spLocks noChangeArrowheads="1"/>
            </p:cNvSpPr>
            <p:nvPr/>
          </p:nvSpPr>
          <p:spPr bwMode="auto">
            <a:xfrm>
              <a:off x="4588" y="134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49156" name="Group 25"/>
          <p:cNvGrpSpPr>
            <a:grpSpLocks/>
          </p:cNvGrpSpPr>
          <p:nvPr/>
        </p:nvGrpSpPr>
        <p:grpSpPr bwMode="auto">
          <a:xfrm>
            <a:off x="650875" y="2782888"/>
            <a:ext cx="9629775" cy="1290637"/>
            <a:chOff x="364" y="1753"/>
            <a:chExt cx="5392" cy="813"/>
          </a:xfrm>
        </p:grpSpPr>
        <p:sp>
          <p:nvSpPr>
            <p:cNvPr id="49168" name="Rectangle 10"/>
            <p:cNvSpPr>
              <a:spLocks noChangeArrowheads="1"/>
            </p:cNvSpPr>
            <p:nvPr/>
          </p:nvSpPr>
          <p:spPr bwMode="auto">
            <a:xfrm>
              <a:off x="364" y="1753"/>
              <a:ext cx="9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  <a:latin typeface="Geneva" charset="0"/>
                </a:rPr>
                <a:t>-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49169" name="Rectangle 11"/>
            <p:cNvSpPr>
              <a:spLocks noChangeArrowheads="1"/>
            </p:cNvSpPr>
            <p:nvPr/>
          </p:nvSpPr>
          <p:spPr bwMode="auto">
            <a:xfrm>
              <a:off x="572" y="1817"/>
              <a:ext cx="426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Fever, leukocytosis, purulent sputum,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49170" name="Rectangle 12"/>
            <p:cNvSpPr>
              <a:spLocks noChangeArrowheads="1"/>
            </p:cNvSpPr>
            <p:nvPr/>
          </p:nvSpPr>
          <p:spPr bwMode="auto">
            <a:xfrm>
              <a:off x="5756" y="1817"/>
              <a:ext cx="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49171" name="Rectangle 13"/>
            <p:cNvSpPr>
              <a:spLocks noChangeArrowheads="1"/>
            </p:cNvSpPr>
            <p:nvPr/>
          </p:nvSpPr>
          <p:spPr bwMode="auto">
            <a:xfrm>
              <a:off x="572" y="2217"/>
              <a:ext cx="90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infiltrate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49172" name="Rectangle 14"/>
            <p:cNvSpPr>
              <a:spLocks noChangeArrowheads="1"/>
            </p:cNvSpPr>
            <p:nvPr/>
          </p:nvSpPr>
          <p:spPr bwMode="auto">
            <a:xfrm>
              <a:off x="1708" y="221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49157" name="Group 26"/>
          <p:cNvGrpSpPr>
            <a:grpSpLocks/>
          </p:cNvGrpSpPr>
          <p:nvPr/>
        </p:nvGrpSpPr>
        <p:grpSpPr bwMode="auto">
          <a:xfrm>
            <a:off x="381000" y="4268788"/>
            <a:ext cx="6858000" cy="561975"/>
            <a:chOff x="92" y="2689"/>
            <a:chExt cx="3840" cy="354"/>
          </a:xfrm>
        </p:grpSpPr>
        <p:sp>
          <p:nvSpPr>
            <p:cNvPr id="49165" name="Rectangle 15"/>
            <p:cNvSpPr>
              <a:spLocks noChangeArrowheads="1"/>
            </p:cNvSpPr>
            <p:nvPr/>
          </p:nvSpPr>
          <p:spPr bwMode="auto">
            <a:xfrm>
              <a:off x="92" y="2697"/>
              <a:ext cx="9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00FF00"/>
                  </a:solidFill>
                </a:rPr>
                <a:t>•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49166" name="Rectangle 16"/>
            <p:cNvSpPr>
              <a:spLocks noChangeArrowheads="1"/>
            </p:cNvSpPr>
            <p:nvPr/>
          </p:nvSpPr>
          <p:spPr bwMode="auto">
            <a:xfrm>
              <a:off x="284" y="2689"/>
              <a:ext cx="298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No other obvious infection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49167" name="Rectangle 17"/>
            <p:cNvSpPr>
              <a:spLocks noChangeArrowheads="1"/>
            </p:cNvSpPr>
            <p:nvPr/>
          </p:nvSpPr>
          <p:spPr bwMode="auto">
            <a:xfrm>
              <a:off x="3932" y="268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49158" name="Group 27"/>
          <p:cNvGrpSpPr>
            <a:grpSpLocks/>
          </p:cNvGrpSpPr>
          <p:nvPr/>
        </p:nvGrpSpPr>
        <p:grpSpPr bwMode="auto">
          <a:xfrm>
            <a:off x="381000" y="5018088"/>
            <a:ext cx="9001125" cy="561975"/>
            <a:chOff x="92" y="3161"/>
            <a:chExt cx="5040" cy="354"/>
          </a:xfrm>
        </p:grpSpPr>
        <p:sp>
          <p:nvSpPr>
            <p:cNvPr id="49162" name="Rectangle 18"/>
            <p:cNvSpPr>
              <a:spLocks noChangeArrowheads="1"/>
            </p:cNvSpPr>
            <p:nvPr/>
          </p:nvSpPr>
          <p:spPr bwMode="auto">
            <a:xfrm>
              <a:off x="92" y="3169"/>
              <a:ext cx="9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00FF00"/>
                  </a:solidFill>
                </a:rPr>
                <a:t>•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49163" name="Rectangle 19"/>
            <p:cNvSpPr>
              <a:spLocks noChangeArrowheads="1"/>
            </p:cNvSpPr>
            <p:nvPr/>
          </p:nvSpPr>
          <p:spPr bwMode="auto">
            <a:xfrm>
              <a:off x="284" y="3161"/>
              <a:ext cx="399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Concomitant antibiotics acceptable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49164" name="Rectangle 20"/>
            <p:cNvSpPr>
              <a:spLocks noChangeArrowheads="1"/>
            </p:cNvSpPr>
            <p:nvPr/>
          </p:nvSpPr>
          <p:spPr bwMode="auto">
            <a:xfrm>
              <a:off x="5132" y="316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49159" name="Group 28"/>
          <p:cNvGrpSpPr>
            <a:grpSpLocks/>
          </p:cNvGrpSpPr>
          <p:nvPr/>
        </p:nvGrpSpPr>
        <p:grpSpPr bwMode="auto">
          <a:xfrm>
            <a:off x="381000" y="5767388"/>
            <a:ext cx="3241675" cy="561975"/>
            <a:chOff x="92" y="3633"/>
            <a:chExt cx="1815" cy="354"/>
          </a:xfrm>
        </p:grpSpPr>
        <p:sp>
          <p:nvSpPr>
            <p:cNvPr id="49160" name="Rectangle 21"/>
            <p:cNvSpPr>
              <a:spLocks noChangeArrowheads="1"/>
            </p:cNvSpPr>
            <p:nvPr/>
          </p:nvSpPr>
          <p:spPr bwMode="auto">
            <a:xfrm>
              <a:off x="92" y="3641"/>
              <a:ext cx="9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00FF00"/>
                  </a:solidFill>
                </a:rPr>
                <a:t>•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49161" name="Rectangle 22"/>
            <p:cNvSpPr>
              <a:spLocks noChangeArrowheads="1"/>
            </p:cNvSpPr>
            <p:nvPr/>
          </p:nvSpPr>
          <p:spPr bwMode="auto">
            <a:xfrm>
              <a:off x="284" y="3633"/>
              <a:ext cx="162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FOB with BAL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smtClean="0">
                <a:cs typeface="+mj-cs"/>
              </a:rPr>
              <a:t>Definitions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657600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600" smtClean="0">
                <a:solidFill>
                  <a:srgbClr val="FFFFA7"/>
                </a:solidFill>
                <a:cs typeface="+mn-cs"/>
              </a:rPr>
              <a:t>VAP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600" smtClean="0">
              <a:solidFill>
                <a:srgbClr val="FFFFA7"/>
              </a:solidFill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600" smtClean="0">
                <a:solidFill>
                  <a:srgbClr val="FFFFA7"/>
                </a:solidFill>
                <a:cs typeface="+mn-cs"/>
              </a:rPr>
              <a:t>SIRS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600" smtClean="0">
              <a:solidFill>
                <a:srgbClr val="FFFFA7"/>
              </a:solidFill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600" smtClean="0">
                <a:solidFill>
                  <a:srgbClr val="FFFFA7"/>
                </a:solidFill>
                <a:cs typeface="+mn-cs"/>
              </a:rPr>
              <a:t>False negative BAL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81200"/>
            <a:ext cx="5791200" cy="4572000"/>
          </a:xfrm>
        </p:spPr>
        <p:txBody>
          <a:bodyPr/>
          <a:lstStyle/>
          <a:p>
            <a:pPr marL="114300" indent="-114300">
              <a:lnSpc>
                <a:spcPct val="90000"/>
              </a:lnSpc>
              <a:buFontTx/>
              <a:buNone/>
              <a:defRPr/>
            </a:pPr>
            <a:r>
              <a:rPr lang="en-US" sz="3600" smtClean="0">
                <a:cs typeface="+mn-cs"/>
              </a:rPr>
              <a:t>BAL with </a:t>
            </a:r>
            <a:r>
              <a:rPr lang="en-US" sz="3600" u="sng" smtClean="0">
                <a:cs typeface="+mn-cs"/>
              </a:rPr>
              <a:t>&gt;</a:t>
            </a:r>
            <a:r>
              <a:rPr lang="en-US" sz="3600" smtClean="0">
                <a:cs typeface="+mn-cs"/>
              </a:rPr>
              <a:t> 10</a:t>
            </a:r>
            <a:r>
              <a:rPr lang="en-US" sz="3600" baseline="30000" smtClean="0">
                <a:cs typeface="+mn-cs"/>
              </a:rPr>
              <a:t>5</a:t>
            </a:r>
            <a:r>
              <a:rPr lang="en-US" sz="3600" smtClean="0">
                <a:cs typeface="+mn-cs"/>
              </a:rPr>
              <a:t> cfu / mL</a:t>
            </a:r>
          </a:p>
          <a:p>
            <a:pPr marL="114300" indent="-114300">
              <a:lnSpc>
                <a:spcPct val="90000"/>
              </a:lnSpc>
              <a:buFontTx/>
              <a:buNone/>
              <a:defRPr/>
            </a:pPr>
            <a:endParaRPr lang="en-US" sz="3600" smtClean="0">
              <a:cs typeface="+mn-cs"/>
            </a:endParaRPr>
          </a:p>
          <a:p>
            <a:pPr marL="114300" indent="-114300">
              <a:lnSpc>
                <a:spcPct val="90000"/>
              </a:lnSpc>
              <a:buFontTx/>
              <a:buNone/>
              <a:defRPr/>
            </a:pPr>
            <a:r>
              <a:rPr lang="en-US" sz="3600" smtClean="0">
                <a:cs typeface="+mn-cs"/>
              </a:rPr>
              <a:t>BAL with &lt; 10</a:t>
            </a:r>
            <a:r>
              <a:rPr lang="en-US" sz="3600" baseline="30000" smtClean="0">
                <a:cs typeface="+mn-cs"/>
              </a:rPr>
              <a:t>5</a:t>
            </a:r>
            <a:r>
              <a:rPr lang="en-US" sz="3600" smtClean="0">
                <a:cs typeface="+mn-cs"/>
              </a:rPr>
              <a:t> cfu / mL</a:t>
            </a:r>
          </a:p>
          <a:p>
            <a:pPr marL="114300" indent="-114300">
              <a:lnSpc>
                <a:spcPct val="90000"/>
              </a:lnSpc>
              <a:buFontTx/>
              <a:buNone/>
              <a:defRPr/>
            </a:pPr>
            <a:endParaRPr lang="en-US" sz="3600" smtClean="0">
              <a:cs typeface="+mn-cs"/>
            </a:endParaRPr>
          </a:p>
          <a:p>
            <a:pPr marL="114300" indent="-114300">
              <a:lnSpc>
                <a:spcPct val="90000"/>
              </a:lnSpc>
              <a:buFontTx/>
              <a:buNone/>
              <a:defRPr/>
            </a:pPr>
            <a:r>
              <a:rPr lang="en-US" sz="3600" smtClean="0">
                <a:cs typeface="+mn-cs"/>
              </a:rPr>
              <a:t>Previous SIRS with subsequent BAL </a:t>
            </a:r>
            <a:r>
              <a:rPr lang="en-US" sz="3600" u="sng" smtClean="0">
                <a:cs typeface="+mn-cs"/>
              </a:rPr>
              <a:t>&gt;</a:t>
            </a:r>
            <a:r>
              <a:rPr lang="en-US" sz="3600" smtClean="0">
                <a:cs typeface="+mn-cs"/>
              </a:rPr>
              <a:t> 10</a:t>
            </a:r>
            <a:r>
              <a:rPr lang="en-US" sz="3600" baseline="30000" smtClean="0">
                <a:cs typeface="+mn-cs"/>
              </a:rPr>
              <a:t>5 </a:t>
            </a:r>
            <a:r>
              <a:rPr lang="en-US" sz="3600" smtClean="0">
                <a:cs typeface="+mn-cs"/>
              </a:rPr>
              <a:t>cfu / mL of same organism within 7 days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"/>
          <p:cNvSpPr>
            <a:spLocks noChangeArrowheads="1"/>
          </p:cNvSpPr>
          <p:nvPr/>
        </p:nvSpPr>
        <p:spPr bwMode="auto">
          <a:xfrm>
            <a:off x="1087438" y="244316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3250" name="Rectangle 6"/>
          <p:cNvSpPr>
            <a:spLocks noChangeArrowheads="1"/>
          </p:cNvSpPr>
          <p:nvPr/>
        </p:nvSpPr>
        <p:spPr bwMode="auto">
          <a:xfrm>
            <a:off x="3205163" y="244316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3251" name="Rectangle 8"/>
          <p:cNvSpPr>
            <a:spLocks noChangeArrowheads="1"/>
          </p:cNvSpPr>
          <p:nvPr/>
        </p:nvSpPr>
        <p:spPr bwMode="auto">
          <a:xfrm>
            <a:off x="5338763" y="244316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3252" name="Rectangle 11"/>
          <p:cNvSpPr>
            <a:spLocks noChangeArrowheads="1"/>
          </p:cNvSpPr>
          <p:nvPr/>
        </p:nvSpPr>
        <p:spPr bwMode="auto">
          <a:xfrm>
            <a:off x="3205163" y="3074988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3253" name="Rectangle 13"/>
          <p:cNvSpPr>
            <a:spLocks noChangeArrowheads="1"/>
          </p:cNvSpPr>
          <p:nvPr/>
        </p:nvSpPr>
        <p:spPr bwMode="auto">
          <a:xfrm>
            <a:off x="5213350" y="3074988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3254" name="Rectangle 15"/>
          <p:cNvSpPr>
            <a:spLocks noChangeArrowheads="1"/>
          </p:cNvSpPr>
          <p:nvPr/>
        </p:nvSpPr>
        <p:spPr bwMode="auto">
          <a:xfrm>
            <a:off x="1028700" y="3708400"/>
            <a:ext cx="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3255" name="Rectangle 16"/>
          <p:cNvSpPr>
            <a:spLocks noChangeArrowheads="1"/>
          </p:cNvSpPr>
          <p:nvPr/>
        </p:nvSpPr>
        <p:spPr bwMode="auto">
          <a:xfrm>
            <a:off x="3205163" y="3708400"/>
            <a:ext cx="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3256" name="Rectangle 18"/>
          <p:cNvSpPr>
            <a:spLocks noChangeArrowheads="1"/>
          </p:cNvSpPr>
          <p:nvPr/>
        </p:nvSpPr>
        <p:spPr bwMode="auto">
          <a:xfrm>
            <a:off x="3911600" y="3708400"/>
            <a:ext cx="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3257" name="Rectangle 20"/>
          <p:cNvSpPr>
            <a:spLocks noChangeArrowheads="1"/>
          </p:cNvSpPr>
          <p:nvPr/>
        </p:nvSpPr>
        <p:spPr bwMode="auto">
          <a:xfrm>
            <a:off x="1284288" y="4338638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3258" name="Rectangle 21"/>
          <p:cNvSpPr>
            <a:spLocks noChangeArrowheads="1"/>
          </p:cNvSpPr>
          <p:nvPr/>
        </p:nvSpPr>
        <p:spPr bwMode="auto">
          <a:xfrm>
            <a:off x="3205163" y="4338638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3259" name="Rectangle 23"/>
          <p:cNvSpPr>
            <a:spLocks noChangeArrowheads="1"/>
          </p:cNvSpPr>
          <p:nvPr/>
        </p:nvSpPr>
        <p:spPr bwMode="auto">
          <a:xfrm>
            <a:off x="3911600" y="4338638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3260" name="Rectangle 25"/>
          <p:cNvSpPr>
            <a:spLocks noChangeArrowheads="1"/>
          </p:cNvSpPr>
          <p:nvPr/>
        </p:nvSpPr>
        <p:spPr bwMode="auto">
          <a:xfrm>
            <a:off x="2681288" y="4972050"/>
            <a:ext cx="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3261" name="Rectangle 26"/>
          <p:cNvSpPr>
            <a:spLocks noChangeArrowheads="1"/>
          </p:cNvSpPr>
          <p:nvPr/>
        </p:nvSpPr>
        <p:spPr bwMode="auto">
          <a:xfrm>
            <a:off x="3205163" y="4972050"/>
            <a:ext cx="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3262" name="Rectangle 28"/>
          <p:cNvSpPr>
            <a:spLocks noChangeArrowheads="1"/>
          </p:cNvSpPr>
          <p:nvPr/>
        </p:nvSpPr>
        <p:spPr bwMode="auto">
          <a:xfrm>
            <a:off x="4316413" y="4972050"/>
            <a:ext cx="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3263" name="Rectangle 30"/>
          <p:cNvSpPr>
            <a:spLocks noChangeArrowheads="1"/>
          </p:cNvSpPr>
          <p:nvPr/>
        </p:nvSpPr>
        <p:spPr bwMode="auto">
          <a:xfrm>
            <a:off x="2214563" y="5602288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3264" name="Rectangle 31"/>
          <p:cNvSpPr>
            <a:spLocks noChangeArrowheads="1"/>
          </p:cNvSpPr>
          <p:nvPr/>
        </p:nvSpPr>
        <p:spPr bwMode="auto">
          <a:xfrm>
            <a:off x="3205163" y="5602288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grpSp>
        <p:nvGrpSpPr>
          <p:cNvPr id="92202" name="Group 42"/>
          <p:cNvGrpSpPr>
            <a:grpSpLocks/>
          </p:cNvGrpSpPr>
          <p:nvPr/>
        </p:nvGrpSpPr>
        <p:grpSpPr bwMode="auto">
          <a:xfrm>
            <a:off x="309563" y="2443163"/>
            <a:ext cx="4752975" cy="3621087"/>
            <a:chOff x="173" y="1539"/>
            <a:chExt cx="2662" cy="2281"/>
          </a:xfrm>
        </p:grpSpPr>
        <p:sp>
          <p:nvSpPr>
            <p:cNvPr id="53276" name="Rectangle 4"/>
            <p:cNvSpPr>
              <a:spLocks noChangeArrowheads="1"/>
            </p:cNvSpPr>
            <p:nvPr/>
          </p:nvSpPr>
          <p:spPr bwMode="auto">
            <a:xfrm>
              <a:off x="173" y="1539"/>
              <a:ext cx="3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0">
                  <a:solidFill>
                    <a:srgbClr val="FFFFFF"/>
                  </a:solidFill>
                </a:rPr>
                <a:t>M/F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3277" name="Rectangle 7"/>
            <p:cNvSpPr>
              <a:spLocks noChangeArrowheads="1"/>
            </p:cNvSpPr>
            <p:nvPr/>
          </p:nvSpPr>
          <p:spPr bwMode="auto">
            <a:xfrm>
              <a:off x="1913" y="1539"/>
              <a:ext cx="9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0">
                  <a:solidFill>
                    <a:srgbClr val="FFFFFF"/>
                  </a:solidFill>
                </a:rPr>
                <a:t>71%/29%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3278" name="Rectangle 9"/>
            <p:cNvSpPr>
              <a:spLocks noChangeArrowheads="1"/>
            </p:cNvSpPr>
            <p:nvPr/>
          </p:nvSpPr>
          <p:spPr bwMode="auto">
            <a:xfrm>
              <a:off x="173" y="1937"/>
              <a:ext cx="4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0">
                  <a:solidFill>
                    <a:srgbClr val="FFFFFF"/>
                  </a:solidFill>
                </a:rPr>
                <a:t>Age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3279" name="Rectangle 10"/>
            <p:cNvSpPr>
              <a:spLocks noChangeArrowheads="1"/>
            </p:cNvSpPr>
            <p:nvPr/>
          </p:nvSpPr>
          <p:spPr bwMode="auto">
            <a:xfrm>
              <a:off x="652" y="193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3280" name="Rectangle 12"/>
            <p:cNvSpPr>
              <a:spLocks noChangeArrowheads="1"/>
            </p:cNvSpPr>
            <p:nvPr/>
          </p:nvSpPr>
          <p:spPr bwMode="auto">
            <a:xfrm>
              <a:off x="1913" y="1937"/>
              <a:ext cx="8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0">
                  <a:solidFill>
                    <a:srgbClr val="FFFFFF"/>
                  </a:solidFill>
                </a:rPr>
                <a:t>41 years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3281" name="Rectangle 14"/>
            <p:cNvSpPr>
              <a:spLocks noChangeArrowheads="1"/>
            </p:cNvSpPr>
            <p:nvPr/>
          </p:nvSpPr>
          <p:spPr bwMode="auto">
            <a:xfrm>
              <a:off x="173" y="2336"/>
              <a:ext cx="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0">
                  <a:solidFill>
                    <a:srgbClr val="FFFFFF"/>
                  </a:solidFill>
                </a:rPr>
                <a:t>ISS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3282" name="Rectangle 17"/>
            <p:cNvSpPr>
              <a:spLocks noChangeArrowheads="1"/>
            </p:cNvSpPr>
            <p:nvPr/>
          </p:nvSpPr>
          <p:spPr bwMode="auto">
            <a:xfrm>
              <a:off x="1913" y="2336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0">
                  <a:solidFill>
                    <a:srgbClr val="FFFFFF"/>
                  </a:solidFill>
                </a:rPr>
                <a:t>30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3283" name="Rectangle 19"/>
            <p:cNvSpPr>
              <a:spLocks noChangeArrowheads="1"/>
            </p:cNvSpPr>
            <p:nvPr/>
          </p:nvSpPr>
          <p:spPr bwMode="auto">
            <a:xfrm>
              <a:off x="173" y="2733"/>
              <a:ext cx="46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0">
                  <a:solidFill>
                    <a:srgbClr val="FFFFFF"/>
                  </a:solidFill>
                </a:rPr>
                <a:t>GCS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3284" name="Rectangle 22"/>
            <p:cNvSpPr>
              <a:spLocks noChangeArrowheads="1"/>
            </p:cNvSpPr>
            <p:nvPr/>
          </p:nvSpPr>
          <p:spPr bwMode="auto">
            <a:xfrm>
              <a:off x="1913" y="2733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0">
                  <a:solidFill>
                    <a:srgbClr val="FFFFFF"/>
                  </a:solidFill>
                </a:rPr>
                <a:t>11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3285" name="Rectangle 24"/>
            <p:cNvSpPr>
              <a:spLocks noChangeArrowheads="1"/>
            </p:cNvSpPr>
            <p:nvPr/>
          </p:nvSpPr>
          <p:spPr bwMode="auto">
            <a:xfrm>
              <a:off x="173" y="3132"/>
              <a:ext cx="10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0">
                  <a:solidFill>
                    <a:srgbClr val="FFFFFF"/>
                  </a:solidFill>
                </a:rPr>
                <a:t>Pulm Cont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3286" name="Rectangle 27"/>
            <p:cNvSpPr>
              <a:spLocks noChangeArrowheads="1"/>
            </p:cNvSpPr>
            <p:nvPr/>
          </p:nvSpPr>
          <p:spPr bwMode="auto">
            <a:xfrm>
              <a:off x="1913" y="3132"/>
              <a:ext cx="4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0">
                  <a:solidFill>
                    <a:srgbClr val="FFFFFF"/>
                  </a:solidFill>
                </a:rPr>
                <a:t>58%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3287" name="Rectangle 29"/>
            <p:cNvSpPr>
              <a:spLocks noChangeArrowheads="1"/>
            </p:cNvSpPr>
            <p:nvPr/>
          </p:nvSpPr>
          <p:spPr bwMode="auto">
            <a:xfrm>
              <a:off x="173" y="3529"/>
              <a:ext cx="85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0">
                  <a:solidFill>
                    <a:srgbClr val="FFFFFF"/>
                  </a:solidFill>
                </a:rPr>
                <a:t>Smokers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3288" name="Rectangle 32"/>
            <p:cNvSpPr>
              <a:spLocks noChangeArrowheads="1"/>
            </p:cNvSpPr>
            <p:nvPr/>
          </p:nvSpPr>
          <p:spPr bwMode="auto">
            <a:xfrm>
              <a:off x="1913" y="3529"/>
              <a:ext cx="4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0">
                  <a:solidFill>
                    <a:srgbClr val="FFFFFF"/>
                  </a:solidFill>
                </a:rPr>
                <a:t>59%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53266" name="Rectangle 33"/>
          <p:cNvSpPr>
            <a:spLocks noChangeArrowheads="1"/>
          </p:cNvSpPr>
          <p:nvPr/>
        </p:nvSpPr>
        <p:spPr bwMode="auto">
          <a:xfrm>
            <a:off x="0" y="82550"/>
            <a:ext cx="10287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5600" b="0"/>
              <a:t>Study Population</a:t>
            </a:r>
            <a:endParaRPr lang="en-US" sz="5600" b="0">
              <a:solidFill>
                <a:schemeClr val="tx1"/>
              </a:solidFill>
            </a:endParaRPr>
          </a:p>
        </p:txBody>
      </p:sp>
      <p:sp>
        <p:nvSpPr>
          <p:cNvPr id="53267" name="Rectangle 39"/>
          <p:cNvSpPr>
            <a:spLocks noChangeArrowheads="1"/>
          </p:cNvSpPr>
          <p:nvPr/>
        </p:nvSpPr>
        <p:spPr bwMode="auto">
          <a:xfrm>
            <a:off x="0" y="1066800"/>
            <a:ext cx="10287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4400" b="0" i="1">
                <a:solidFill>
                  <a:srgbClr val="80FFF7"/>
                </a:solidFill>
              </a:rPr>
              <a:t>- 232 Patients -</a:t>
            </a:r>
            <a:endParaRPr lang="en-US" sz="4400" b="0">
              <a:solidFill>
                <a:schemeClr val="tx1"/>
              </a:solidFill>
            </a:endParaRPr>
          </a:p>
        </p:txBody>
      </p:sp>
      <p:grpSp>
        <p:nvGrpSpPr>
          <p:cNvPr id="92204" name="Group 44"/>
          <p:cNvGrpSpPr>
            <a:grpSpLocks/>
          </p:cNvGrpSpPr>
          <p:nvPr/>
        </p:nvGrpSpPr>
        <p:grpSpPr bwMode="auto">
          <a:xfrm>
            <a:off x="6637338" y="2400300"/>
            <a:ext cx="3157537" cy="4416425"/>
            <a:chOff x="4181" y="1512"/>
            <a:chExt cx="1989" cy="2782"/>
          </a:xfrm>
        </p:grpSpPr>
        <p:grpSp>
          <p:nvGrpSpPr>
            <p:cNvPr id="53269" name="Group 43"/>
            <p:cNvGrpSpPr>
              <a:grpSpLocks/>
            </p:cNvGrpSpPr>
            <p:nvPr/>
          </p:nvGrpSpPr>
          <p:grpSpPr bwMode="auto">
            <a:xfrm>
              <a:off x="4181" y="1964"/>
              <a:ext cx="1989" cy="2330"/>
              <a:chOff x="3716" y="1964"/>
              <a:chExt cx="1769" cy="2330"/>
            </a:xfrm>
          </p:grpSpPr>
          <p:grpSp>
            <p:nvGrpSpPr>
              <p:cNvPr id="53271" name="Group 36"/>
              <p:cNvGrpSpPr>
                <a:grpSpLocks/>
              </p:cNvGrpSpPr>
              <p:nvPr/>
            </p:nvGrpSpPr>
            <p:grpSpPr bwMode="auto">
              <a:xfrm>
                <a:off x="3716" y="2216"/>
                <a:ext cx="1656" cy="1779"/>
                <a:chOff x="10504" y="2160"/>
                <a:chExt cx="1576" cy="1608"/>
              </a:xfrm>
            </p:grpSpPr>
            <p:sp>
              <p:nvSpPr>
                <p:cNvPr id="53274" name="Arc 34"/>
                <p:cNvSpPr>
                  <a:spLocks/>
                </p:cNvSpPr>
                <p:nvPr/>
              </p:nvSpPr>
              <p:spPr bwMode="auto">
                <a:xfrm>
                  <a:off x="11296" y="2160"/>
                  <a:ext cx="607" cy="808"/>
                </a:xfrm>
                <a:custGeom>
                  <a:avLst/>
                  <a:gdLst>
                    <a:gd name="T0" fmla="*/ 0 w 16543"/>
                    <a:gd name="T1" fmla="*/ 0 h 21600"/>
                    <a:gd name="T2" fmla="*/ 0 w 16543"/>
                    <a:gd name="T3" fmla="*/ 0 h 21600"/>
                    <a:gd name="T4" fmla="*/ 0 w 1654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543" h="21600" fill="none" extrusionOk="0">
                      <a:moveTo>
                        <a:pt x="0" y="-1"/>
                      </a:moveTo>
                      <a:cubicBezTo>
                        <a:pt x="6383" y="-1"/>
                        <a:pt x="12439" y="2823"/>
                        <a:pt x="16543" y="7712"/>
                      </a:cubicBezTo>
                    </a:path>
                    <a:path w="16543" h="21600" stroke="0" extrusionOk="0">
                      <a:moveTo>
                        <a:pt x="0" y="-1"/>
                      </a:moveTo>
                      <a:cubicBezTo>
                        <a:pt x="6383" y="-1"/>
                        <a:pt x="12439" y="2823"/>
                        <a:pt x="16543" y="771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4EFF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75" name="Arc 35"/>
                <p:cNvSpPr>
                  <a:spLocks/>
                </p:cNvSpPr>
                <p:nvPr/>
              </p:nvSpPr>
              <p:spPr bwMode="auto">
                <a:xfrm>
                  <a:off x="10504" y="2160"/>
                  <a:ext cx="1576" cy="1608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38149" y="7719"/>
                      </a:moveTo>
                      <a:cubicBezTo>
                        <a:pt x="41411" y="11609"/>
                        <a:pt x="43200" y="16523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-1"/>
                        <a:pt x="21600" y="-1"/>
                      </a:cubicBezTo>
                    </a:path>
                    <a:path w="43200" h="43200" stroke="0" extrusionOk="0">
                      <a:moveTo>
                        <a:pt x="38149" y="7719"/>
                      </a:moveTo>
                      <a:cubicBezTo>
                        <a:pt x="41411" y="11609"/>
                        <a:pt x="43200" y="16523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-1"/>
                        <a:pt x="21600" y="-1"/>
                      </a:cubicBezTo>
                      <a:lnTo>
                        <a:pt x="21600" y="21600"/>
                      </a:lnTo>
                      <a:lnTo>
                        <a:pt x="38149" y="7719"/>
                      </a:lnTo>
                      <a:close/>
                    </a:path>
                  </a:pathLst>
                </a:custGeom>
                <a:solidFill>
                  <a:srgbClr val="F65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272" name="Rectangle 37"/>
              <p:cNvSpPr>
                <a:spLocks noChangeArrowheads="1"/>
              </p:cNvSpPr>
              <p:nvPr/>
            </p:nvSpPr>
            <p:spPr bwMode="auto">
              <a:xfrm>
                <a:off x="4603" y="1964"/>
                <a:ext cx="88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0">
                    <a:solidFill>
                      <a:srgbClr val="4EFF2A"/>
                    </a:solidFill>
                  </a:rPr>
                  <a:t>Penetrating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273" name="Rectangle 38"/>
              <p:cNvSpPr>
                <a:spLocks noChangeArrowheads="1"/>
              </p:cNvSpPr>
              <p:nvPr/>
            </p:nvSpPr>
            <p:spPr bwMode="auto">
              <a:xfrm>
                <a:off x="4191" y="4061"/>
                <a:ext cx="39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0">
                    <a:solidFill>
                      <a:srgbClr val="F655FF"/>
                    </a:solidFill>
                  </a:rPr>
                  <a:t>Blunt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270" name="Rectangle 40"/>
            <p:cNvSpPr>
              <a:spLocks noChangeArrowheads="1"/>
            </p:cNvSpPr>
            <p:nvPr/>
          </p:nvSpPr>
          <p:spPr bwMode="auto">
            <a:xfrm>
              <a:off x="4242" y="1512"/>
              <a:ext cx="15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 b="0">
                  <a:solidFill>
                    <a:srgbClr val="FFFFFF"/>
                  </a:solidFill>
                </a:rPr>
                <a:t>Mech of Injury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ChangeArrowheads="1"/>
          </p:cNvSpPr>
          <p:nvPr/>
        </p:nvSpPr>
        <p:spPr bwMode="auto">
          <a:xfrm>
            <a:off x="0" y="228600"/>
            <a:ext cx="10287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5200" b="0"/>
              <a:t>Protocol</a:t>
            </a:r>
            <a:endParaRPr lang="en-US" sz="5200" b="0">
              <a:solidFill>
                <a:schemeClr val="tx1"/>
              </a:solidFill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500188" y="1436688"/>
            <a:ext cx="7716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400" b="0">
                <a:solidFill>
                  <a:srgbClr val="FFFFFF"/>
                </a:solidFill>
              </a:rPr>
              <a:t>FOB with BAL &amp; Gram's stain of effluent</a:t>
            </a:r>
            <a:endParaRPr lang="en-US" sz="2400" b="0">
              <a:solidFill>
                <a:schemeClr val="tx1"/>
              </a:solidFill>
            </a:endParaRPr>
          </a:p>
        </p:txBody>
      </p:sp>
      <p:grpSp>
        <p:nvGrpSpPr>
          <p:cNvPr id="58410" name="Group 42"/>
          <p:cNvGrpSpPr>
            <a:grpSpLocks/>
          </p:cNvGrpSpPr>
          <p:nvPr/>
        </p:nvGrpSpPr>
        <p:grpSpPr bwMode="auto">
          <a:xfrm>
            <a:off x="5757863" y="1938338"/>
            <a:ext cx="3903662" cy="1114425"/>
            <a:chOff x="3627" y="1221"/>
            <a:chExt cx="2459" cy="702"/>
          </a:xfrm>
        </p:grpSpPr>
        <p:sp>
          <p:nvSpPr>
            <p:cNvPr id="55308" name="Rectangle 28"/>
            <p:cNvSpPr>
              <a:spLocks noChangeArrowheads="1"/>
            </p:cNvSpPr>
            <p:nvPr/>
          </p:nvSpPr>
          <p:spPr bwMode="auto">
            <a:xfrm>
              <a:off x="3627" y="1577"/>
              <a:ext cx="52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0">
                  <a:solidFill>
                    <a:srgbClr val="FFFFFF"/>
                  </a:solidFill>
                </a:rPr>
                <a:t>G  +  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5309" name="Rectangle 29"/>
            <p:cNvSpPr>
              <a:spLocks noChangeArrowheads="1"/>
            </p:cNvSpPr>
            <p:nvPr/>
          </p:nvSpPr>
          <p:spPr bwMode="auto">
            <a:xfrm>
              <a:off x="4320" y="1593"/>
              <a:ext cx="27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0">
                  <a:solidFill>
                    <a:srgbClr val="FFFFFF"/>
                  </a:solidFill>
                  <a:latin typeface="Symbol" charset="0"/>
                </a:rPr>
                <a:t>®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5310" name="Rectangle 30"/>
            <p:cNvSpPr>
              <a:spLocks noChangeArrowheads="1"/>
            </p:cNvSpPr>
            <p:nvPr/>
          </p:nvSpPr>
          <p:spPr bwMode="auto">
            <a:xfrm>
              <a:off x="4560" y="1577"/>
              <a:ext cx="152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0">
                  <a:solidFill>
                    <a:srgbClr val="FFFFFF"/>
                  </a:solidFill>
                </a:rPr>
                <a:t> vancomycin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5311" name="Arc 31"/>
            <p:cNvSpPr>
              <a:spLocks/>
            </p:cNvSpPr>
            <p:nvPr/>
          </p:nvSpPr>
          <p:spPr bwMode="auto">
            <a:xfrm>
              <a:off x="3910" y="1400"/>
              <a:ext cx="143" cy="125"/>
            </a:xfrm>
            <a:custGeom>
              <a:avLst/>
              <a:gdLst>
                <a:gd name="T0" fmla="*/ 0 w 19104"/>
                <a:gd name="T1" fmla="*/ 0 h 18679"/>
                <a:gd name="T2" fmla="*/ 0 w 19104"/>
                <a:gd name="T3" fmla="*/ 0 h 18679"/>
                <a:gd name="T4" fmla="*/ 0 w 19104"/>
                <a:gd name="T5" fmla="*/ 0 h 186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104" h="18679" fill="none" extrusionOk="0">
                  <a:moveTo>
                    <a:pt x="10846" y="-1"/>
                  </a:moveTo>
                  <a:cubicBezTo>
                    <a:pt x="14351" y="2034"/>
                    <a:pt x="17213" y="5015"/>
                    <a:pt x="19104" y="8600"/>
                  </a:cubicBezTo>
                </a:path>
                <a:path w="19104" h="18679" stroke="0" extrusionOk="0">
                  <a:moveTo>
                    <a:pt x="10846" y="-1"/>
                  </a:moveTo>
                  <a:cubicBezTo>
                    <a:pt x="14351" y="2034"/>
                    <a:pt x="17213" y="5015"/>
                    <a:pt x="19104" y="8600"/>
                  </a:cubicBezTo>
                  <a:lnTo>
                    <a:pt x="0" y="18679"/>
                  </a:lnTo>
                  <a:lnTo>
                    <a:pt x="10846" y="-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2" name="Line 32"/>
            <p:cNvSpPr>
              <a:spLocks noChangeShapeType="1"/>
            </p:cNvSpPr>
            <p:nvPr/>
          </p:nvSpPr>
          <p:spPr bwMode="auto">
            <a:xfrm flipV="1">
              <a:off x="4018" y="1221"/>
              <a:ext cx="225" cy="20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3" name="Oval 33"/>
            <p:cNvSpPr>
              <a:spLocks noChangeArrowheads="1"/>
            </p:cNvSpPr>
            <p:nvPr/>
          </p:nvSpPr>
          <p:spPr bwMode="auto">
            <a:xfrm>
              <a:off x="3896" y="1592"/>
              <a:ext cx="333" cy="312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/>
            </a:p>
          </p:txBody>
        </p:sp>
      </p:grpSp>
      <p:grpSp>
        <p:nvGrpSpPr>
          <p:cNvPr id="58418" name="Group 50"/>
          <p:cNvGrpSpPr>
            <a:grpSpLocks/>
          </p:cNvGrpSpPr>
          <p:nvPr/>
        </p:nvGrpSpPr>
        <p:grpSpPr bwMode="auto">
          <a:xfrm>
            <a:off x="682625" y="2057400"/>
            <a:ext cx="7626350" cy="4040188"/>
            <a:chOff x="430" y="1296"/>
            <a:chExt cx="4804" cy="2545"/>
          </a:xfrm>
        </p:grpSpPr>
        <p:sp>
          <p:nvSpPr>
            <p:cNvPr id="58411" name="Rectangle 43"/>
            <p:cNvSpPr>
              <a:spLocks noChangeArrowheads="1"/>
            </p:cNvSpPr>
            <p:nvPr/>
          </p:nvSpPr>
          <p:spPr bwMode="auto">
            <a:xfrm>
              <a:off x="430" y="2448"/>
              <a:ext cx="1970" cy="1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400" b="0">
                  <a:solidFill>
                    <a:schemeClr val="bg1"/>
                  </a:solidFill>
                  <a:cs typeface="+mn-cs"/>
                </a:rPr>
                <a:t>&lt; 10</a:t>
              </a:r>
              <a:r>
                <a:rPr lang="en-US" sz="3400" b="0" baseline="30000">
                  <a:solidFill>
                    <a:schemeClr val="bg1"/>
                  </a:solidFill>
                  <a:cs typeface="+mn-cs"/>
                </a:rPr>
                <a:t>5</a:t>
              </a:r>
              <a:r>
                <a:rPr lang="en-US" sz="3400" b="0">
                  <a:solidFill>
                    <a:schemeClr val="bg1"/>
                  </a:solidFill>
                  <a:cs typeface="+mn-cs"/>
                </a:rPr>
                <a:t> cfu/mL</a:t>
              </a:r>
            </a:p>
            <a:p>
              <a:pPr algn="ctr">
                <a:defRPr/>
              </a:pPr>
              <a:r>
                <a:rPr lang="en-US" sz="3400" b="0">
                  <a:solidFill>
                    <a:schemeClr val="bg1"/>
                  </a:solidFill>
                  <a:cs typeface="+mn-cs"/>
                </a:rPr>
                <a:t>Antibiotics stopped (SIRS)</a:t>
              </a:r>
            </a:p>
          </p:txBody>
        </p:sp>
        <p:sp>
          <p:nvSpPr>
            <p:cNvPr id="58412" name="Rectangle 44"/>
            <p:cNvSpPr>
              <a:spLocks noChangeArrowheads="1"/>
            </p:cNvSpPr>
            <p:nvPr/>
          </p:nvSpPr>
          <p:spPr bwMode="auto">
            <a:xfrm>
              <a:off x="3264" y="2464"/>
              <a:ext cx="1970" cy="1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400" b="0" u="sng">
                  <a:solidFill>
                    <a:schemeClr val="bg1"/>
                  </a:solidFill>
                  <a:cs typeface="+mn-cs"/>
                </a:rPr>
                <a:t>&gt;</a:t>
              </a:r>
              <a:r>
                <a:rPr lang="en-US" sz="3400" b="0">
                  <a:solidFill>
                    <a:schemeClr val="bg1"/>
                  </a:solidFill>
                  <a:cs typeface="+mn-cs"/>
                </a:rPr>
                <a:t> 10</a:t>
              </a:r>
              <a:r>
                <a:rPr lang="en-US" sz="3400" b="0" baseline="30000">
                  <a:solidFill>
                    <a:schemeClr val="bg1"/>
                  </a:solidFill>
                  <a:cs typeface="+mn-cs"/>
                </a:rPr>
                <a:t>5</a:t>
              </a:r>
              <a:r>
                <a:rPr lang="en-US" sz="3400" b="0">
                  <a:solidFill>
                    <a:schemeClr val="bg1"/>
                  </a:solidFill>
                  <a:cs typeface="+mn-cs"/>
                </a:rPr>
                <a:t> cfu/mL</a:t>
              </a:r>
            </a:p>
            <a:p>
              <a:pPr algn="ctr">
                <a:defRPr/>
              </a:pPr>
              <a:r>
                <a:rPr lang="en-US" sz="3400" b="0">
                  <a:solidFill>
                    <a:schemeClr val="bg1"/>
                  </a:solidFill>
                  <a:cs typeface="+mn-cs"/>
                </a:rPr>
                <a:t>Antibiotics continued (VAP)</a:t>
              </a:r>
            </a:p>
          </p:txBody>
        </p:sp>
        <p:sp>
          <p:nvSpPr>
            <p:cNvPr id="58413" name="Line 45"/>
            <p:cNvSpPr>
              <a:spLocks noChangeShapeType="1"/>
            </p:cNvSpPr>
            <p:nvPr/>
          </p:nvSpPr>
          <p:spPr bwMode="auto">
            <a:xfrm flipH="1">
              <a:off x="1344" y="1296"/>
              <a:ext cx="1392" cy="1104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58415" name="Line 47"/>
            <p:cNvSpPr>
              <a:spLocks noChangeShapeType="1"/>
            </p:cNvSpPr>
            <p:nvPr/>
          </p:nvSpPr>
          <p:spPr bwMode="auto">
            <a:xfrm>
              <a:off x="2736" y="1296"/>
              <a:ext cx="1440" cy="1104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</p:grpSp>
      <p:grpSp>
        <p:nvGrpSpPr>
          <p:cNvPr id="58419" name="Group 51"/>
          <p:cNvGrpSpPr>
            <a:grpSpLocks/>
          </p:cNvGrpSpPr>
          <p:nvPr/>
        </p:nvGrpSpPr>
        <p:grpSpPr bwMode="auto">
          <a:xfrm>
            <a:off x="1752600" y="6010275"/>
            <a:ext cx="5543550" cy="609600"/>
            <a:chOff x="1104" y="3786"/>
            <a:chExt cx="3492" cy="384"/>
          </a:xfrm>
        </p:grpSpPr>
        <p:sp>
          <p:nvSpPr>
            <p:cNvPr id="58416" name="Rectangle 48"/>
            <p:cNvSpPr>
              <a:spLocks noChangeArrowheads="1"/>
            </p:cNvSpPr>
            <p:nvPr/>
          </p:nvSpPr>
          <p:spPr bwMode="auto">
            <a:xfrm>
              <a:off x="1104" y="3786"/>
              <a:ext cx="66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400" b="0">
                  <a:cs typeface="+mn-cs"/>
                </a:rPr>
                <a:t>61%</a:t>
              </a:r>
            </a:p>
          </p:txBody>
        </p:sp>
        <p:sp>
          <p:nvSpPr>
            <p:cNvPr id="58417" name="Rectangle 49"/>
            <p:cNvSpPr>
              <a:spLocks noChangeArrowheads="1"/>
            </p:cNvSpPr>
            <p:nvPr/>
          </p:nvSpPr>
          <p:spPr bwMode="auto">
            <a:xfrm>
              <a:off x="3936" y="3786"/>
              <a:ext cx="66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400" b="0">
                  <a:cs typeface="+mn-cs"/>
                </a:rPr>
                <a:t>39%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ChangeArrowheads="1"/>
          </p:cNvSpPr>
          <p:nvPr/>
        </p:nvSpPr>
        <p:spPr bwMode="auto">
          <a:xfrm>
            <a:off x="1187450" y="411163"/>
            <a:ext cx="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" b="0">
                <a:solidFill>
                  <a:srgbClr val="FFFF40"/>
                </a:solidFill>
              </a:rPr>
              <a:t> </a:t>
            </a: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86043" name="Rectangle 27"/>
          <p:cNvSpPr>
            <a:spLocks noChangeArrowheads="1"/>
          </p:cNvSpPr>
          <p:nvPr/>
        </p:nvSpPr>
        <p:spPr bwMode="auto">
          <a:xfrm>
            <a:off x="2509838" y="1662113"/>
            <a:ext cx="800100" cy="3708400"/>
          </a:xfrm>
          <a:prstGeom prst="rect">
            <a:avLst/>
          </a:prstGeom>
          <a:solidFill>
            <a:srgbClr val="40FFFF"/>
          </a:solidFill>
          <a:ln w="25400">
            <a:solidFill>
              <a:srgbClr val="40FFFF"/>
            </a:solidFill>
            <a:miter lim="800000"/>
            <a:headEnd/>
            <a:tailEnd/>
          </a:ln>
        </p:spPr>
        <p:txBody>
          <a:bodyPr/>
          <a:lstStyle/>
          <a:p>
            <a:endParaRPr lang="en-US" b="0"/>
          </a:p>
        </p:txBody>
      </p:sp>
      <p:sp>
        <p:nvSpPr>
          <p:cNvPr id="86044" name="Rectangle 28"/>
          <p:cNvSpPr>
            <a:spLocks noChangeArrowheads="1"/>
          </p:cNvSpPr>
          <p:nvPr/>
        </p:nvSpPr>
        <p:spPr bwMode="auto">
          <a:xfrm>
            <a:off x="4038600" y="3402013"/>
            <a:ext cx="785813" cy="1968500"/>
          </a:xfrm>
          <a:prstGeom prst="rect">
            <a:avLst/>
          </a:prstGeom>
          <a:solidFill>
            <a:srgbClr val="40FFFF"/>
          </a:solidFill>
          <a:ln w="25400">
            <a:solidFill>
              <a:srgbClr val="40FFFF"/>
            </a:solidFill>
            <a:miter lim="800000"/>
            <a:headEnd/>
            <a:tailEnd/>
          </a:ln>
        </p:spPr>
        <p:txBody>
          <a:bodyPr/>
          <a:lstStyle/>
          <a:p>
            <a:endParaRPr lang="en-US" b="0"/>
          </a:p>
        </p:txBody>
      </p:sp>
      <p:sp>
        <p:nvSpPr>
          <p:cNvPr id="86045" name="Rectangle 29"/>
          <p:cNvSpPr>
            <a:spLocks noChangeArrowheads="1"/>
          </p:cNvSpPr>
          <p:nvPr/>
        </p:nvSpPr>
        <p:spPr bwMode="auto">
          <a:xfrm>
            <a:off x="5553075" y="4608513"/>
            <a:ext cx="785813" cy="762000"/>
          </a:xfrm>
          <a:prstGeom prst="rect">
            <a:avLst/>
          </a:prstGeom>
          <a:solidFill>
            <a:srgbClr val="40FFFF"/>
          </a:solidFill>
          <a:ln w="25400">
            <a:solidFill>
              <a:srgbClr val="40FFFF"/>
            </a:solidFill>
            <a:miter lim="800000"/>
            <a:headEnd/>
            <a:tailEnd/>
          </a:ln>
        </p:spPr>
        <p:txBody>
          <a:bodyPr/>
          <a:lstStyle/>
          <a:p>
            <a:endParaRPr lang="en-US" b="0"/>
          </a:p>
        </p:txBody>
      </p:sp>
      <p:sp>
        <p:nvSpPr>
          <p:cNvPr id="86046" name="Rectangle 30"/>
          <p:cNvSpPr>
            <a:spLocks noChangeArrowheads="1"/>
          </p:cNvSpPr>
          <p:nvPr/>
        </p:nvSpPr>
        <p:spPr bwMode="auto">
          <a:xfrm>
            <a:off x="7081838" y="4659313"/>
            <a:ext cx="785812" cy="711200"/>
          </a:xfrm>
          <a:prstGeom prst="rect">
            <a:avLst/>
          </a:prstGeom>
          <a:solidFill>
            <a:srgbClr val="40FFFF"/>
          </a:solidFill>
          <a:ln w="25400">
            <a:solidFill>
              <a:srgbClr val="40FFFF"/>
            </a:solidFill>
            <a:miter lim="800000"/>
            <a:headEnd/>
            <a:tailEnd/>
          </a:ln>
        </p:spPr>
        <p:txBody>
          <a:bodyPr/>
          <a:lstStyle/>
          <a:p>
            <a:endParaRPr lang="en-US" b="0"/>
          </a:p>
        </p:txBody>
      </p:sp>
      <p:grpSp>
        <p:nvGrpSpPr>
          <p:cNvPr id="86083" name="Group 67"/>
          <p:cNvGrpSpPr>
            <a:grpSpLocks/>
          </p:cNvGrpSpPr>
          <p:nvPr/>
        </p:nvGrpSpPr>
        <p:grpSpPr bwMode="auto">
          <a:xfrm>
            <a:off x="2852738" y="3363913"/>
            <a:ext cx="4686300" cy="787400"/>
            <a:chOff x="1463" y="2119"/>
            <a:chExt cx="2624" cy="496"/>
          </a:xfrm>
        </p:grpSpPr>
        <p:sp>
          <p:nvSpPr>
            <p:cNvPr id="57403" name="Freeform 34"/>
            <p:cNvSpPr>
              <a:spLocks/>
            </p:cNvSpPr>
            <p:nvPr/>
          </p:nvSpPr>
          <p:spPr bwMode="auto">
            <a:xfrm>
              <a:off x="1487" y="2143"/>
              <a:ext cx="2552" cy="424"/>
            </a:xfrm>
            <a:custGeom>
              <a:avLst/>
              <a:gdLst>
                <a:gd name="T0" fmla="*/ 0 w 2552"/>
                <a:gd name="T1" fmla="*/ 176 h 424"/>
                <a:gd name="T2" fmla="*/ 848 w 2552"/>
                <a:gd name="T3" fmla="*/ 424 h 424"/>
                <a:gd name="T4" fmla="*/ 1704 w 2552"/>
                <a:gd name="T5" fmla="*/ 400 h 424"/>
                <a:gd name="T6" fmla="*/ 2552 w 2552"/>
                <a:gd name="T7" fmla="*/ 0 h 4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52" h="424">
                  <a:moveTo>
                    <a:pt x="0" y="176"/>
                  </a:moveTo>
                  <a:lnTo>
                    <a:pt x="848" y="424"/>
                  </a:lnTo>
                  <a:lnTo>
                    <a:pt x="1704" y="400"/>
                  </a:lnTo>
                  <a:lnTo>
                    <a:pt x="2552" y="0"/>
                  </a:lnTo>
                </a:path>
              </a:pathLst>
            </a:custGeom>
            <a:noFill/>
            <a:ln w="25400">
              <a:solidFill>
                <a:srgbClr val="FF7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04" name="Oval 35"/>
            <p:cNvSpPr>
              <a:spLocks noChangeArrowheads="1"/>
            </p:cNvSpPr>
            <p:nvPr/>
          </p:nvSpPr>
          <p:spPr bwMode="auto">
            <a:xfrm>
              <a:off x="1463" y="2295"/>
              <a:ext cx="72" cy="64"/>
            </a:xfrm>
            <a:prstGeom prst="ellipse">
              <a:avLst/>
            </a:prstGeom>
            <a:solidFill>
              <a:srgbClr val="FF7FFF"/>
            </a:solidFill>
            <a:ln w="12700">
              <a:solidFill>
                <a:srgbClr val="FF7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57405" name="Oval 36"/>
            <p:cNvSpPr>
              <a:spLocks noChangeArrowheads="1"/>
            </p:cNvSpPr>
            <p:nvPr/>
          </p:nvSpPr>
          <p:spPr bwMode="auto">
            <a:xfrm>
              <a:off x="2319" y="2543"/>
              <a:ext cx="64" cy="72"/>
            </a:xfrm>
            <a:prstGeom prst="ellipse">
              <a:avLst/>
            </a:prstGeom>
            <a:solidFill>
              <a:srgbClr val="FF7FFF"/>
            </a:solidFill>
            <a:ln w="12700">
              <a:solidFill>
                <a:srgbClr val="FF7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57406" name="Oval 37"/>
            <p:cNvSpPr>
              <a:spLocks noChangeArrowheads="1"/>
            </p:cNvSpPr>
            <p:nvPr/>
          </p:nvSpPr>
          <p:spPr bwMode="auto">
            <a:xfrm>
              <a:off x="3167" y="2519"/>
              <a:ext cx="64" cy="64"/>
            </a:xfrm>
            <a:prstGeom prst="ellipse">
              <a:avLst/>
            </a:prstGeom>
            <a:solidFill>
              <a:srgbClr val="FF7FFF"/>
            </a:solidFill>
            <a:ln w="12700">
              <a:solidFill>
                <a:srgbClr val="FF7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57407" name="Oval 38"/>
            <p:cNvSpPr>
              <a:spLocks noChangeArrowheads="1"/>
            </p:cNvSpPr>
            <p:nvPr/>
          </p:nvSpPr>
          <p:spPr bwMode="auto">
            <a:xfrm>
              <a:off x="4023" y="2119"/>
              <a:ext cx="64" cy="64"/>
            </a:xfrm>
            <a:prstGeom prst="ellipse">
              <a:avLst/>
            </a:prstGeom>
            <a:solidFill>
              <a:srgbClr val="FF7FFF"/>
            </a:solidFill>
            <a:ln w="12700">
              <a:solidFill>
                <a:srgbClr val="FF7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</p:grpSp>
      <p:grpSp>
        <p:nvGrpSpPr>
          <p:cNvPr id="86082" name="Group 66"/>
          <p:cNvGrpSpPr>
            <a:grpSpLocks/>
          </p:cNvGrpSpPr>
          <p:nvPr/>
        </p:nvGrpSpPr>
        <p:grpSpPr bwMode="auto">
          <a:xfrm>
            <a:off x="8224838" y="1325563"/>
            <a:ext cx="974725" cy="4251325"/>
            <a:chOff x="4471" y="803"/>
            <a:chExt cx="546" cy="2678"/>
          </a:xfrm>
        </p:grpSpPr>
        <p:sp>
          <p:nvSpPr>
            <p:cNvPr id="57378" name="Line 11"/>
            <p:cNvSpPr>
              <a:spLocks noChangeShapeType="1"/>
            </p:cNvSpPr>
            <p:nvPr/>
          </p:nvSpPr>
          <p:spPr bwMode="auto">
            <a:xfrm>
              <a:off x="4471" y="3367"/>
              <a:ext cx="48" cy="1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9" name="Line 12"/>
            <p:cNvSpPr>
              <a:spLocks noChangeShapeType="1"/>
            </p:cNvSpPr>
            <p:nvPr/>
          </p:nvSpPr>
          <p:spPr bwMode="auto">
            <a:xfrm>
              <a:off x="4471" y="3119"/>
              <a:ext cx="48" cy="1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0" name="Line 13"/>
            <p:cNvSpPr>
              <a:spLocks noChangeShapeType="1"/>
            </p:cNvSpPr>
            <p:nvPr/>
          </p:nvSpPr>
          <p:spPr bwMode="auto">
            <a:xfrm>
              <a:off x="4471" y="2863"/>
              <a:ext cx="48" cy="1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1" name="Line 14"/>
            <p:cNvSpPr>
              <a:spLocks noChangeShapeType="1"/>
            </p:cNvSpPr>
            <p:nvPr/>
          </p:nvSpPr>
          <p:spPr bwMode="auto">
            <a:xfrm>
              <a:off x="4471" y="2615"/>
              <a:ext cx="48" cy="1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2" name="Line 15"/>
            <p:cNvSpPr>
              <a:spLocks noChangeShapeType="1"/>
            </p:cNvSpPr>
            <p:nvPr/>
          </p:nvSpPr>
          <p:spPr bwMode="auto">
            <a:xfrm>
              <a:off x="4471" y="2367"/>
              <a:ext cx="48" cy="1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Line 16"/>
            <p:cNvSpPr>
              <a:spLocks noChangeShapeType="1"/>
            </p:cNvSpPr>
            <p:nvPr/>
          </p:nvSpPr>
          <p:spPr bwMode="auto">
            <a:xfrm>
              <a:off x="4471" y="2119"/>
              <a:ext cx="48" cy="1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4" name="Line 17"/>
            <p:cNvSpPr>
              <a:spLocks noChangeShapeType="1"/>
            </p:cNvSpPr>
            <p:nvPr/>
          </p:nvSpPr>
          <p:spPr bwMode="auto">
            <a:xfrm>
              <a:off x="4471" y="1863"/>
              <a:ext cx="48" cy="1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5" name="Line 18"/>
            <p:cNvSpPr>
              <a:spLocks noChangeShapeType="1"/>
            </p:cNvSpPr>
            <p:nvPr/>
          </p:nvSpPr>
          <p:spPr bwMode="auto">
            <a:xfrm>
              <a:off x="4471" y="1615"/>
              <a:ext cx="48" cy="1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6" name="Line 19"/>
            <p:cNvSpPr>
              <a:spLocks noChangeShapeType="1"/>
            </p:cNvSpPr>
            <p:nvPr/>
          </p:nvSpPr>
          <p:spPr bwMode="auto">
            <a:xfrm>
              <a:off x="4471" y="1367"/>
              <a:ext cx="48" cy="1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7" name="Line 20"/>
            <p:cNvSpPr>
              <a:spLocks noChangeShapeType="1"/>
            </p:cNvSpPr>
            <p:nvPr/>
          </p:nvSpPr>
          <p:spPr bwMode="auto">
            <a:xfrm>
              <a:off x="4471" y="1119"/>
              <a:ext cx="48" cy="1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8" name="Line 21"/>
            <p:cNvSpPr>
              <a:spLocks noChangeShapeType="1"/>
            </p:cNvSpPr>
            <p:nvPr/>
          </p:nvSpPr>
          <p:spPr bwMode="auto">
            <a:xfrm>
              <a:off x="4471" y="863"/>
              <a:ext cx="48" cy="1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9" name="Line 26"/>
            <p:cNvSpPr>
              <a:spLocks noChangeShapeType="1"/>
            </p:cNvSpPr>
            <p:nvPr/>
          </p:nvSpPr>
          <p:spPr bwMode="auto">
            <a:xfrm flipV="1">
              <a:off x="4471" y="3367"/>
              <a:ext cx="1" cy="48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90" name="Line 32"/>
            <p:cNvSpPr>
              <a:spLocks noChangeShapeType="1"/>
            </p:cNvSpPr>
            <p:nvPr/>
          </p:nvSpPr>
          <p:spPr bwMode="auto">
            <a:xfrm flipV="1">
              <a:off x="4471" y="863"/>
              <a:ext cx="1" cy="2504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91" name="Rectangle 49"/>
            <p:cNvSpPr>
              <a:spLocks noChangeArrowheads="1"/>
            </p:cNvSpPr>
            <p:nvPr/>
          </p:nvSpPr>
          <p:spPr bwMode="auto">
            <a:xfrm>
              <a:off x="4547" y="3307"/>
              <a:ext cx="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FF"/>
                  </a:solidFill>
                </a:rPr>
                <a:t>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92" name="Rectangle 50"/>
            <p:cNvSpPr>
              <a:spLocks noChangeArrowheads="1"/>
            </p:cNvSpPr>
            <p:nvPr/>
          </p:nvSpPr>
          <p:spPr bwMode="auto">
            <a:xfrm>
              <a:off x="4547" y="3059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FF"/>
                  </a:solidFill>
                </a:rPr>
                <a:t>10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93" name="Rectangle 51"/>
            <p:cNvSpPr>
              <a:spLocks noChangeArrowheads="1"/>
            </p:cNvSpPr>
            <p:nvPr/>
          </p:nvSpPr>
          <p:spPr bwMode="auto">
            <a:xfrm>
              <a:off x="4547" y="2803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FF"/>
                  </a:solidFill>
                </a:rPr>
                <a:t>20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94" name="Rectangle 52"/>
            <p:cNvSpPr>
              <a:spLocks noChangeArrowheads="1"/>
            </p:cNvSpPr>
            <p:nvPr/>
          </p:nvSpPr>
          <p:spPr bwMode="auto">
            <a:xfrm>
              <a:off x="4547" y="2555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FF"/>
                  </a:solidFill>
                </a:rPr>
                <a:t>30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95" name="Rectangle 53"/>
            <p:cNvSpPr>
              <a:spLocks noChangeArrowheads="1"/>
            </p:cNvSpPr>
            <p:nvPr/>
          </p:nvSpPr>
          <p:spPr bwMode="auto">
            <a:xfrm>
              <a:off x="4547" y="2307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FF"/>
                  </a:solidFill>
                </a:rPr>
                <a:t>40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96" name="Rectangle 54"/>
            <p:cNvSpPr>
              <a:spLocks noChangeArrowheads="1"/>
            </p:cNvSpPr>
            <p:nvPr/>
          </p:nvSpPr>
          <p:spPr bwMode="auto">
            <a:xfrm>
              <a:off x="4547" y="2059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FF"/>
                  </a:solidFill>
                </a:rPr>
                <a:t>50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97" name="Rectangle 55"/>
            <p:cNvSpPr>
              <a:spLocks noChangeArrowheads="1"/>
            </p:cNvSpPr>
            <p:nvPr/>
          </p:nvSpPr>
          <p:spPr bwMode="auto">
            <a:xfrm>
              <a:off x="4547" y="1803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FF"/>
                  </a:solidFill>
                </a:rPr>
                <a:t>60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98" name="Rectangle 56"/>
            <p:cNvSpPr>
              <a:spLocks noChangeArrowheads="1"/>
            </p:cNvSpPr>
            <p:nvPr/>
          </p:nvSpPr>
          <p:spPr bwMode="auto">
            <a:xfrm>
              <a:off x="4547" y="1555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FF"/>
                  </a:solidFill>
                </a:rPr>
                <a:t>70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99" name="Rectangle 57"/>
            <p:cNvSpPr>
              <a:spLocks noChangeArrowheads="1"/>
            </p:cNvSpPr>
            <p:nvPr/>
          </p:nvSpPr>
          <p:spPr bwMode="auto">
            <a:xfrm>
              <a:off x="4547" y="1307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FF"/>
                  </a:solidFill>
                </a:rPr>
                <a:t>80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400" name="Rectangle 58"/>
            <p:cNvSpPr>
              <a:spLocks noChangeArrowheads="1"/>
            </p:cNvSpPr>
            <p:nvPr/>
          </p:nvSpPr>
          <p:spPr bwMode="auto">
            <a:xfrm>
              <a:off x="4547" y="1059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FF"/>
                  </a:solidFill>
                </a:rPr>
                <a:t>90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401" name="Rectangle 59"/>
            <p:cNvSpPr>
              <a:spLocks noChangeArrowheads="1"/>
            </p:cNvSpPr>
            <p:nvPr/>
          </p:nvSpPr>
          <p:spPr bwMode="auto">
            <a:xfrm>
              <a:off x="4547" y="803"/>
              <a:ext cx="2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FF"/>
                  </a:solidFill>
                </a:rPr>
                <a:t>100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402" name="Rectangle 61"/>
            <p:cNvSpPr>
              <a:spLocks noChangeArrowheads="1"/>
            </p:cNvSpPr>
            <p:nvPr/>
          </p:nvSpPr>
          <p:spPr bwMode="auto">
            <a:xfrm rot="5400000">
              <a:off x="3960" y="2014"/>
              <a:ext cx="1873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0">
                  <a:solidFill>
                    <a:srgbClr val="FFFF40"/>
                  </a:solidFill>
                </a:rPr>
                <a:t>% with Pneumonia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57352" name="Line 33"/>
          <p:cNvSpPr>
            <a:spLocks noChangeShapeType="1"/>
          </p:cNvSpPr>
          <p:nvPr/>
        </p:nvSpPr>
        <p:spPr bwMode="auto">
          <a:xfrm>
            <a:off x="2125663" y="5395913"/>
            <a:ext cx="6099175" cy="1587"/>
          </a:xfrm>
          <a:prstGeom prst="line">
            <a:avLst/>
          </a:prstGeom>
          <a:noFill/>
          <a:ln w="25400">
            <a:solidFill>
              <a:srgbClr val="FFFF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53" name="Group 1"/>
          <p:cNvGrpSpPr>
            <a:grpSpLocks/>
          </p:cNvGrpSpPr>
          <p:nvPr/>
        </p:nvGrpSpPr>
        <p:grpSpPr bwMode="auto">
          <a:xfrm>
            <a:off x="1104900" y="1325563"/>
            <a:ext cx="6553200" cy="5091112"/>
            <a:chOff x="1104900" y="1325563"/>
            <a:chExt cx="6553200" cy="5091112"/>
          </a:xfrm>
        </p:grpSpPr>
        <p:sp>
          <p:nvSpPr>
            <p:cNvPr id="57355" name="Line 5"/>
            <p:cNvSpPr>
              <a:spLocks noChangeShapeType="1"/>
            </p:cNvSpPr>
            <p:nvPr/>
          </p:nvSpPr>
          <p:spPr bwMode="auto">
            <a:xfrm>
              <a:off x="2071372" y="5395913"/>
              <a:ext cx="85895" cy="1587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Line 6"/>
            <p:cNvSpPr>
              <a:spLocks noChangeShapeType="1"/>
            </p:cNvSpPr>
            <p:nvPr/>
          </p:nvSpPr>
          <p:spPr bwMode="auto">
            <a:xfrm>
              <a:off x="2071372" y="4595813"/>
              <a:ext cx="85895" cy="1587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Line 7"/>
            <p:cNvSpPr>
              <a:spLocks noChangeShapeType="1"/>
            </p:cNvSpPr>
            <p:nvPr/>
          </p:nvSpPr>
          <p:spPr bwMode="auto">
            <a:xfrm>
              <a:off x="2071372" y="3808413"/>
              <a:ext cx="85895" cy="1587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Line 8"/>
            <p:cNvSpPr>
              <a:spLocks noChangeShapeType="1"/>
            </p:cNvSpPr>
            <p:nvPr/>
          </p:nvSpPr>
          <p:spPr bwMode="auto">
            <a:xfrm>
              <a:off x="2071372" y="3008313"/>
              <a:ext cx="85895" cy="1587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9" name="Line 9"/>
            <p:cNvSpPr>
              <a:spLocks noChangeShapeType="1"/>
            </p:cNvSpPr>
            <p:nvPr/>
          </p:nvSpPr>
          <p:spPr bwMode="auto">
            <a:xfrm>
              <a:off x="2071372" y="2220913"/>
              <a:ext cx="85895" cy="1587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Line 10"/>
            <p:cNvSpPr>
              <a:spLocks noChangeShapeType="1"/>
            </p:cNvSpPr>
            <p:nvPr/>
          </p:nvSpPr>
          <p:spPr bwMode="auto">
            <a:xfrm>
              <a:off x="2071372" y="1420813"/>
              <a:ext cx="85895" cy="1587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Line 22"/>
            <p:cNvSpPr>
              <a:spLocks noChangeShapeType="1"/>
            </p:cNvSpPr>
            <p:nvPr/>
          </p:nvSpPr>
          <p:spPr bwMode="auto">
            <a:xfrm flipV="1">
              <a:off x="2157266" y="5395913"/>
              <a:ext cx="1789" cy="76200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Line 23"/>
            <p:cNvSpPr>
              <a:spLocks noChangeShapeType="1"/>
            </p:cNvSpPr>
            <p:nvPr/>
          </p:nvSpPr>
          <p:spPr bwMode="auto">
            <a:xfrm flipV="1">
              <a:off x="3674738" y="5395913"/>
              <a:ext cx="1789" cy="76200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Line 24"/>
            <p:cNvSpPr>
              <a:spLocks noChangeShapeType="1"/>
            </p:cNvSpPr>
            <p:nvPr/>
          </p:nvSpPr>
          <p:spPr bwMode="auto">
            <a:xfrm flipV="1">
              <a:off x="5206525" y="5395913"/>
              <a:ext cx="1789" cy="76200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4" name="Line 25"/>
            <p:cNvSpPr>
              <a:spLocks noChangeShapeType="1"/>
            </p:cNvSpPr>
            <p:nvPr/>
          </p:nvSpPr>
          <p:spPr bwMode="auto">
            <a:xfrm flipV="1">
              <a:off x="6723996" y="5395913"/>
              <a:ext cx="1789" cy="76200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Line 31"/>
            <p:cNvSpPr>
              <a:spLocks noChangeShapeType="1"/>
            </p:cNvSpPr>
            <p:nvPr/>
          </p:nvSpPr>
          <p:spPr bwMode="auto">
            <a:xfrm flipV="1">
              <a:off x="2157266" y="1420813"/>
              <a:ext cx="1789" cy="3975100"/>
            </a:xfrm>
            <a:prstGeom prst="line">
              <a:avLst/>
            </a:prstGeom>
            <a:noFill/>
            <a:ln w="25400">
              <a:solidFill>
                <a:srgbClr val="FFFF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Rectangle 39"/>
            <p:cNvSpPr>
              <a:spLocks noChangeArrowheads="1"/>
            </p:cNvSpPr>
            <p:nvPr/>
          </p:nvSpPr>
          <p:spPr bwMode="auto">
            <a:xfrm>
              <a:off x="2837265" y="5541963"/>
              <a:ext cx="17178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FFFFFF"/>
                  </a:solidFill>
                </a:rPr>
                <a:t>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67" name="Rectangle 40"/>
            <p:cNvSpPr>
              <a:spLocks noChangeArrowheads="1"/>
            </p:cNvSpPr>
            <p:nvPr/>
          </p:nvSpPr>
          <p:spPr bwMode="auto">
            <a:xfrm>
              <a:off x="4374421" y="5541963"/>
              <a:ext cx="17178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FFFFFF"/>
                  </a:solidFill>
                </a:rPr>
                <a:t>2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68" name="Rectangle 41"/>
            <p:cNvSpPr>
              <a:spLocks noChangeArrowheads="1"/>
            </p:cNvSpPr>
            <p:nvPr/>
          </p:nvSpPr>
          <p:spPr bwMode="auto">
            <a:xfrm>
              <a:off x="5884734" y="5541963"/>
              <a:ext cx="17178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FFFFFF"/>
                  </a:solidFill>
                </a:rPr>
                <a:t>3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69" name="Rectangle 42"/>
            <p:cNvSpPr>
              <a:spLocks noChangeArrowheads="1"/>
            </p:cNvSpPr>
            <p:nvPr/>
          </p:nvSpPr>
          <p:spPr bwMode="auto">
            <a:xfrm>
              <a:off x="7318101" y="5541963"/>
              <a:ext cx="33999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FFFFFF"/>
                  </a:solidFill>
                </a:rPr>
                <a:t>≥4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70" name="Rectangle 43"/>
            <p:cNvSpPr>
              <a:spLocks noChangeArrowheads="1"/>
            </p:cNvSpPr>
            <p:nvPr/>
          </p:nvSpPr>
          <p:spPr bwMode="auto">
            <a:xfrm>
              <a:off x="1921056" y="5300663"/>
              <a:ext cx="12884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FF"/>
                  </a:solidFill>
                </a:rPr>
                <a:t>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71" name="Rectangle 44"/>
            <p:cNvSpPr>
              <a:spLocks noChangeArrowheads="1"/>
            </p:cNvSpPr>
            <p:nvPr/>
          </p:nvSpPr>
          <p:spPr bwMode="auto">
            <a:xfrm>
              <a:off x="1777899" y="4500563"/>
              <a:ext cx="255894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FF"/>
                  </a:solidFill>
                </a:rPr>
                <a:t>50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72" name="Rectangle 45"/>
            <p:cNvSpPr>
              <a:spLocks noChangeArrowheads="1"/>
            </p:cNvSpPr>
            <p:nvPr/>
          </p:nvSpPr>
          <p:spPr bwMode="auto">
            <a:xfrm>
              <a:off x="1634741" y="3713163"/>
              <a:ext cx="384736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FF"/>
                  </a:solidFill>
                </a:rPr>
                <a:t>100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73" name="Rectangle 46"/>
            <p:cNvSpPr>
              <a:spLocks noChangeArrowheads="1"/>
            </p:cNvSpPr>
            <p:nvPr/>
          </p:nvSpPr>
          <p:spPr bwMode="auto">
            <a:xfrm>
              <a:off x="1634741" y="2913063"/>
              <a:ext cx="384736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FF"/>
                  </a:solidFill>
                </a:rPr>
                <a:t>150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74" name="Rectangle 47"/>
            <p:cNvSpPr>
              <a:spLocks noChangeArrowheads="1"/>
            </p:cNvSpPr>
            <p:nvPr/>
          </p:nvSpPr>
          <p:spPr bwMode="auto">
            <a:xfrm>
              <a:off x="1634741" y="2125663"/>
              <a:ext cx="384736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FF"/>
                  </a:solidFill>
                </a:rPr>
                <a:t>200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75" name="Rectangle 48"/>
            <p:cNvSpPr>
              <a:spLocks noChangeArrowheads="1"/>
            </p:cNvSpPr>
            <p:nvPr/>
          </p:nvSpPr>
          <p:spPr bwMode="auto">
            <a:xfrm>
              <a:off x="1634741" y="1325563"/>
              <a:ext cx="384736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FF"/>
                  </a:solidFill>
                </a:rPr>
                <a:t>250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76" name="Rectangle 60"/>
            <p:cNvSpPr>
              <a:spLocks noChangeArrowheads="1"/>
            </p:cNvSpPr>
            <p:nvPr/>
          </p:nvSpPr>
          <p:spPr bwMode="auto">
            <a:xfrm rot="-5400000">
              <a:off x="-216169" y="3117325"/>
              <a:ext cx="3073400" cy="43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0">
                  <a:solidFill>
                    <a:srgbClr val="FFFF40"/>
                  </a:solidFill>
                </a:rPr>
                <a:t>Number of Patients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7377" name="Rectangle 62"/>
            <p:cNvSpPr>
              <a:spLocks noChangeArrowheads="1"/>
            </p:cNvSpPr>
            <p:nvPr/>
          </p:nvSpPr>
          <p:spPr bwMode="auto">
            <a:xfrm>
              <a:off x="3608527" y="5986463"/>
              <a:ext cx="2514207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0">
                  <a:solidFill>
                    <a:srgbClr val="FFFF40"/>
                  </a:solidFill>
                </a:rPr>
                <a:t>Number of FOB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57354" name="Rectangle 63"/>
          <p:cNvSpPr>
            <a:spLocks noChangeArrowheads="1"/>
          </p:cNvSpPr>
          <p:nvPr/>
        </p:nvSpPr>
        <p:spPr bwMode="auto">
          <a:xfrm>
            <a:off x="0" y="304800"/>
            <a:ext cx="10287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4800" b="0">
                <a:solidFill>
                  <a:srgbClr val="FFFF40"/>
                </a:solidFill>
              </a:rPr>
              <a:t>FOB Frequency &amp; VAP</a:t>
            </a:r>
            <a:endParaRPr lang="en-US" sz="2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3" grpId="0" animBg="1"/>
      <p:bldP spid="86044" grpId="0" animBg="1"/>
      <p:bldP spid="86045" grpId="0" animBg="1"/>
      <p:bldP spid="860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ChangeArrowheads="1"/>
          </p:cNvSpPr>
          <p:nvPr/>
        </p:nvSpPr>
        <p:spPr bwMode="auto">
          <a:xfrm>
            <a:off x="2308225" y="665163"/>
            <a:ext cx="52006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800" b="0"/>
              <a:t>Group Comparison</a:t>
            </a: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236538" y="193516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236538" y="193516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750888" y="193516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5822950" y="193516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9398" name="Rectangle 8"/>
          <p:cNvSpPr>
            <a:spLocks noChangeArrowheads="1"/>
          </p:cNvSpPr>
          <p:nvPr/>
        </p:nvSpPr>
        <p:spPr bwMode="auto">
          <a:xfrm>
            <a:off x="5894388" y="193516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5951538" y="1935163"/>
            <a:ext cx="938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800" b="0">
                <a:solidFill>
                  <a:srgbClr val="4EFF2A"/>
                </a:solidFill>
              </a:rPr>
              <a:t>VAP</a:t>
            </a: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6708775" y="193516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9401" name="Rectangle 11"/>
          <p:cNvSpPr>
            <a:spLocks noChangeArrowheads="1"/>
          </p:cNvSpPr>
          <p:nvPr/>
        </p:nvSpPr>
        <p:spPr bwMode="auto">
          <a:xfrm>
            <a:off x="8208963" y="1935163"/>
            <a:ext cx="1127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800" b="0">
                <a:solidFill>
                  <a:srgbClr val="4EFF2A"/>
                </a:solidFill>
              </a:rPr>
              <a:t>SIRS</a:t>
            </a: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59402" name="Rectangle 12"/>
          <p:cNvSpPr>
            <a:spLocks noChangeArrowheads="1"/>
          </p:cNvSpPr>
          <p:nvPr/>
        </p:nvSpPr>
        <p:spPr bwMode="auto">
          <a:xfrm>
            <a:off x="9480550" y="193516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grpSp>
        <p:nvGrpSpPr>
          <p:cNvPr id="59403" name="Group 59"/>
          <p:cNvGrpSpPr>
            <a:grpSpLocks/>
          </p:cNvGrpSpPr>
          <p:nvPr/>
        </p:nvGrpSpPr>
        <p:grpSpPr bwMode="auto">
          <a:xfrm>
            <a:off x="236538" y="2579688"/>
            <a:ext cx="9129712" cy="638175"/>
            <a:chOff x="132" y="1625"/>
            <a:chExt cx="5112" cy="402"/>
          </a:xfrm>
        </p:grpSpPr>
        <p:sp>
          <p:nvSpPr>
            <p:cNvPr id="59444" name="Rectangle 13"/>
            <p:cNvSpPr>
              <a:spLocks noChangeArrowheads="1"/>
            </p:cNvSpPr>
            <p:nvPr/>
          </p:nvSpPr>
          <p:spPr bwMode="auto">
            <a:xfrm>
              <a:off x="132" y="1632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45" name="Rectangle 14"/>
            <p:cNvSpPr>
              <a:spLocks noChangeArrowheads="1"/>
            </p:cNvSpPr>
            <p:nvPr/>
          </p:nvSpPr>
          <p:spPr bwMode="auto">
            <a:xfrm>
              <a:off x="420" y="1625"/>
              <a:ext cx="196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800" b="0">
                  <a:solidFill>
                    <a:srgbClr val="80FFF7"/>
                  </a:solidFill>
                </a:rPr>
                <a:t>N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46" name="Rectangle 15"/>
            <p:cNvSpPr>
              <a:spLocks noChangeArrowheads="1"/>
            </p:cNvSpPr>
            <p:nvPr/>
          </p:nvSpPr>
          <p:spPr bwMode="auto">
            <a:xfrm>
              <a:off x="636" y="1632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47" name="Rectangle 16"/>
            <p:cNvSpPr>
              <a:spLocks noChangeArrowheads="1"/>
            </p:cNvSpPr>
            <p:nvPr/>
          </p:nvSpPr>
          <p:spPr bwMode="auto">
            <a:xfrm>
              <a:off x="3260" y="1632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48" name="Rectangle 17"/>
            <p:cNvSpPr>
              <a:spLocks noChangeArrowheads="1"/>
            </p:cNvSpPr>
            <p:nvPr/>
          </p:nvSpPr>
          <p:spPr bwMode="auto">
            <a:xfrm>
              <a:off x="3300" y="1625"/>
              <a:ext cx="451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800" b="0">
                  <a:solidFill>
                    <a:srgbClr val="FFFFFF"/>
                  </a:solidFill>
                </a:rPr>
                <a:t>173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49" name="Rectangle 18"/>
            <p:cNvSpPr>
              <a:spLocks noChangeArrowheads="1"/>
            </p:cNvSpPr>
            <p:nvPr/>
          </p:nvSpPr>
          <p:spPr bwMode="auto">
            <a:xfrm>
              <a:off x="3804" y="1632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50" name="Rectangle 19"/>
            <p:cNvSpPr>
              <a:spLocks noChangeArrowheads="1"/>
            </p:cNvSpPr>
            <p:nvPr/>
          </p:nvSpPr>
          <p:spPr bwMode="auto">
            <a:xfrm>
              <a:off x="4596" y="1632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51" name="Rectangle 20"/>
            <p:cNvSpPr>
              <a:spLocks noChangeArrowheads="1"/>
            </p:cNvSpPr>
            <p:nvPr/>
          </p:nvSpPr>
          <p:spPr bwMode="auto">
            <a:xfrm>
              <a:off x="4740" y="1625"/>
              <a:ext cx="451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800" b="0">
                  <a:solidFill>
                    <a:srgbClr val="FFFFFF"/>
                  </a:solidFill>
                </a:rPr>
                <a:t>270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52" name="Rectangle 21"/>
            <p:cNvSpPr>
              <a:spLocks noChangeArrowheads="1"/>
            </p:cNvSpPr>
            <p:nvPr/>
          </p:nvSpPr>
          <p:spPr bwMode="auto">
            <a:xfrm>
              <a:off x="5244" y="1632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59404" name="Group 60"/>
          <p:cNvGrpSpPr>
            <a:grpSpLocks/>
          </p:cNvGrpSpPr>
          <p:nvPr/>
        </p:nvGrpSpPr>
        <p:grpSpPr bwMode="auto">
          <a:xfrm>
            <a:off x="236538" y="3303588"/>
            <a:ext cx="9144000" cy="638175"/>
            <a:chOff x="132" y="2081"/>
            <a:chExt cx="5120" cy="402"/>
          </a:xfrm>
        </p:grpSpPr>
        <p:sp>
          <p:nvSpPr>
            <p:cNvPr id="59432" name="Rectangle 22"/>
            <p:cNvSpPr>
              <a:spLocks noChangeArrowheads="1"/>
            </p:cNvSpPr>
            <p:nvPr/>
          </p:nvSpPr>
          <p:spPr bwMode="auto">
            <a:xfrm>
              <a:off x="132" y="2088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33" name="Rectangle 23"/>
            <p:cNvSpPr>
              <a:spLocks noChangeArrowheads="1"/>
            </p:cNvSpPr>
            <p:nvPr/>
          </p:nvSpPr>
          <p:spPr bwMode="auto">
            <a:xfrm>
              <a:off x="420" y="2081"/>
              <a:ext cx="51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800" b="0">
                  <a:solidFill>
                    <a:srgbClr val="80FFF7"/>
                  </a:solidFill>
                </a:rPr>
                <a:t>Age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34" name="Rectangle 24"/>
            <p:cNvSpPr>
              <a:spLocks noChangeArrowheads="1"/>
            </p:cNvSpPr>
            <p:nvPr/>
          </p:nvSpPr>
          <p:spPr bwMode="auto">
            <a:xfrm>
              <a:off x="996" y="2088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35" name="Rectangle 25"/>
            <p:cNvSpPr>
              <a:spLocks noChangeArrowheads="1"/>
            </p:cNvSpPr>
            <p:nvPr/>
          </p:nvSpPr>
          <p:spPr bwMode="auto">
            <a:xfrm>
              <a:off x="3260" y="2088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36" name="Rectangle 26"/>
            <p:cNvSpPr>
              <a:spLocks noChangeArrowheads="1"/>
            </p:cNvSpPr>
            <p:nvPr/>
          </p:nvSpPr>
          <p:spPr bwMode="auto">
            <a:xfrm>
              <a:off x="3300" y="2088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37" name="Rectangle 27"/>
            <p:cNvSpPr>
              <a:spLocks noChangeArrowheads="1"/>
            </p:cNvSpPr>
            <p:nvPr/>
          </p:nvSpPr>
          <p:spPr bwMode="auto">
            <a:xfrm>
              <a:off x="3332" y="2088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38" name="Rectangle 28"/>
            <p:cNvSpPr>
              <a:spLocks noChangeArrowheads="1"/>
            </p:cNvSpPr>
            <p:nvPr/>
          </p:nvSpPr>
          <p:spPr bwMode="auto">
            <a:xfrm>
              <a:off x="3476" y="2082"/>
              <a:ext cx="304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800" b="0">
                  <a:solidFill>
                    <a:srgbClr val="FFFFFF"/>
                  </a:solidFill>
                </a:rPr>
                <a:t>42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39" name="Rectangle 29"/>
            <p:cNvSpPr>
              <a:spLocks noChangeArrowheads="1"/>
            </p:cNvSpPr>
            <p:nvPr/>
          </p:nvSpPr>
          <p:spPr bwMode="auto">
            <a:xfrm>
              <a:off x="3812" y="2088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40" name="Rectangle 30"/>
            <p:cNvSpPr>
              <a:spLocks noChangeArrowheads="1"/>
            </p:cNvSpPr>
            <p:nvPr/>
          </p:nvSpPr>
          <p:spPr bwMode="auto">
            <a:xfrm>
              <a:off x="4596" y="2088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41" name="Rectangle 31"/>
            <p:cNvSpPr>
              <a:spLocks noChangeArrowheads="1"/>
            </p:cNvSpPr>
            <p:nvPr/>
          </p:nvSpPr>
          <p:spPr bwMode="auto">
            <a:xfrm>
              <a:off x="4740" y="2088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42" name="Rectangle 32"/>
            <p:cNvSpPr>
              <a:spLocks noChangeArrowheads="1"/>
            </p:cNvSpPr>
            <p:nvPr/>
          </p:nvSpPr>
          <p:spPr bwMode="auto">
            <a:xfrm>
              <a:off x="4916" y="2082"/>
              <a:ext cx="304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800" b="0">
                  <a:solidFill>
                    <a:srgbClr val="FFFFFF"/>
                  </a:solidFill>
                </a:rPr>
                <a:t>40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43" name="Rectangle 33"/>
            <p:cNvSpPr>
              <a:spLocks noChangeArrowheads="1"/>
            </p:cNvSpPr>
            <p:nvPr/>
          </p:nvSpPr>
          <p:spPr bwMode="auto">
            <a:xfrm>
              <a:off x="5252" y="2088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59405" name="Group 61"/>
          <p:cNvGrpSpPr>
            <a:grpSpLocks/>
          </p:cNvGrpSpPr>
          <p:nvPr/>
        </p:nvGrpSpPr>
        <p:grpSpPr bwMode="auto">
          <a:xfrm>
            <a:off x="236538" y="4027488"/>
            <a:ext cx="9144000" cy="638175"/>
            <a:chOff x="132" y="2537"/>
            <a:chExt cx="5120" cy="402"/>
          </a:xfrm>
        </p:grpSpPr>
        <p:sp>
          <p:nvSpPr>
            <p:cNvPr id="59420" name="Rectangle 34"/>
            <p:cNvSpPr>
              <a:spLocks noChangeArrowheads="1"/>
            </p:cNvSpPr>
            <p:nvPr/>
          </p:nvSpPr>
          <p:spPr bwMode="auto">
            <a:xfrm>
              <a:off x="132" y="2544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21" name="Rectangle 35"/>
            <p:cNvSpPr>
              <a:spLocks noChangeArrowheads="1"/>
            </p:cNvSpPr>
            <p:nvPr/>
          </p:nvSpPr>
          <p:spPr bwMode="auto">
            <a:xfrm>
              <a:off x="420" y="2537"/>
              <a:ext cx="586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800" b="0">
                  <a:solidFill>
                    <a:srgbClr val="80FFF7"/>
                  </a:solidFill>
                </a:rPr>
                <a:t>GCS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22" name="Rectangle 36"/>
            <p:cNvSpPr>
              <a:spLocks noChangeArrowheads="1"/>
            </p:cNvSpPr>
            <p:nvPr/>
          </p:nvSpPr>
          <p:spPr bwMode="auto">
            <a:xfrm>
              <a:off x="1076" y="2544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23" name="Rectangle 37"/>
            <p:cNvSpPr>
              <a:spLocks noChangeArrowheads="1"/>
            </p:cNvSpPr>
            <p:nvPr/>
          </p:nvSpPr>
          <p:spPr bwMode="auto">
            <a:xfrm>
              <a:off x="3260" y="2544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24" name="Rectangle 38"/>
            <p:cNvSpPr>
              <a:spLocks noChangeArrowheads="1"/>
            </p:cNvSpPr>
            <p:nvPr/>
          </p:nvSpPr>
          <p:spPr bwMode="auto">
            <a:xfrm>
              <a:off x="3300" y="2544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25" name="Rectangle 39"/>
            <p:cNvSpPr>
              <a:spLocks noChangeArrowheads="1"/>
            </p:cNvSpPr>
            <p:nvPr/>
          </p:nvSpPr>
          <p:spPr bwMode="auto">
            <a:xfrm>
              <a:off x="3332" y="2544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26" name="Rectangle 40"/>
            <p:cNvSpPr>
              <a:spLocks noChangeArrowheads="1"/>
            </p:cNvSpPr>
            <p:nvPr/>
          </p:nvSpPr>
          <p:spPr bwMode="auto">
            <a:xfrm>
              <a:off x="3476" y="2538"/>
              <a:ext cx="28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800" b="0">
                  <a:solidFill>
                    <a:srgbClr val="FFFFFF"/>
                  </a:solidFill>
                </a:rPr>
                <a:t>11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27" name="Rectangle 41"/>
            <p:cNvSpPr>
              <a:spLocks noChangeArrowheads="1"/>
            </p:cNvSpPr>
            <p:nvPr/>
          </p:nvSpPr>
          <p:spPr bwMode="auto">
            <a:xfrm>
              <a:off x="3812" y="2544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28" name="Rectangle 42"/>
            <p:cNvSpPr>
              <a:spLocks noChangeArrowheads="1"/>
            </p:cNvSpPr>
            <p:nvPr/>
          </p:nvSpPr>
          <p:spPr bwMode="auto">
            <a:xfrm>
              <a:off x="4596" y="2544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29" name="Rectangle 43"/>
            <p:cNvSpPr>
              <a:spLocks noChangeArrowheads="1"/>
            </p:cNvSpPr>
            <p:nvPr/>
          </p:nvSpPr>
          <p:spPr bwMode="auto">
            <a:xfrm>
              <a:off x="4740" y="2544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30" name="Rectangle 44"/>
            <p:cNvSpPr>
              <a:spLocks noChangeArrowheads="1"/>
            </p:cNvSpPr>
            <p:nvPr/>
          </p:nvSpPr>
          <p:spPr bwMode="auto">
            <a:xfrm>
              <a:off x="4916" y="2538"/>
              <a:ext cx="28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800" b="0">
                  <a:solidFill>
                    <a:srgbClr val="FFFFFF"/>
                  </a:solidFill>
                </a:rPr>
                <a:t>11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31" name="Rectangle 45"/>
            <p:cNvSpPr>
              <a:spLocks noChangeArrowheads="1"/>
            </p:cNvSpPr>
            <p:nvPr/>
          </p:nvSpPr>
          <p:spPr bwMode="auto">
            <a:xfrm>
              <a:off x="5252" y="2544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59406" name="Group 62"/>
          <p:cNvGrpSpPr>
            <a:grpSpLocks/>
          </p:cNvGrpSpPr>
          <p:nvPr/>
        </p:nvGrpSpPr>
        <p:grpSpPr bwMode="auto">
          <a:xfrm>
            <a:off x="236538" y="4752975"/>
            <a:ext cx="9144000" cy="633413"/>
            <a:chOff x="132" y="2994"/>
            <a:chExt cx="5120" cy="399"/>
          </a:xfrm>
        </p:grpSpPr>
        <p:sp>
          <p:nvSpPr>
            <p:cNvPr id="59408" name="Rectangle 46"/>
            <p:cNvSpPr>
              <a:spLocks noChangeArrowheads="1"/>
            </p:cNvSpPr>
            <p:nvPr/>
          </p:nvSpPr>
          <p:spPr bwMode="auto">
            <a:xfrm>
              <a:off x="132" y="3000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09" name="Rectangle 47"/>
            <p:cNvSpPr>
              <a:spLocks noChangeArrowheads="1"/>
            </p:cNvSpPr>
            <p:nvPr/>
          </p:nvSpPr>
          <p:spPr bwMode="auto">
            <a:xfrm>
              <a:off x="420" y="2994"/>
              <a:ext cx="168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800" b="0">
                  <a:solidFill>
                    <a:srgbClr val="80FFF7"/>
                  </a:solidFill>
                </a:rPr>
                <a:t>% Pulm. cont.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10" name="Rectangle 48"/>
            <p:cNvSpPr>
              <a:spLocks noChangeArrowheads="1"/>
            </p:cNvSpPr>
            <p:nvPr/>
          </p:nvSpPr>
          <p:spPr bwMode="auto">
            <a:xfrm>
              <a:off x="2412" y="3000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11" name="Rectangle 49"/>
            <p:cNvSpPr>
              <a:spLocks noChangeArrowheads="1"/>
            </p:cNvSpPr>
            <p:nvPr/>
          </p:nvSpPr>
          <p:spPr bwMode="auto">
            <a:xfrm>
              <a:off x="3260" y="3000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12" name="Rectangle 50"/>
            <p:cNvSpPr>
              <a:spLocks noChangeArrowheads="1"/>
            </p:cNvSpPr>
            <p:nvPr/>
          </p:nvSpPr>
          <p:spPr bwMode="auto">
            <a:xfrm>
              <a:off x="3300" y="3000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13" name="Rectangle 51"/>
            <p:cNvSpPr>
              <a:spLocks noChangeArrowheads="1"/>
            </p:cNvSpPr>
            <p:nvPr/>
          </p:nvSpPr>
          <p:spPr bwMode="auto">
            <a:xfrm>
              <a:off x="3332" y="3000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14" name="Rectangle 52"/>
            <p:cNvSpPr>
              <a:spLocks noChangeArrowheads="1"/>
            </p:cNvSpPr>
            <p:nvPr/>
          </p:nvSpPr>
          <p:spPr bwMode="auto">
            <a:xfrm>
              <a:off x="3476" y="2994"/>
              <a:ext cx="304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800" b="0">
                  <a:solidFill>
                    <a:srgbClr val="FFFFFF"/>
                  </a:solidFill>
                </a:rPr>
                <a:t>63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15" name="Rectangle 53"/>
            <p:cNvSpPr>
              <a:spLocks noChangeArrowheads="1"/>
            </p:cNvSpPr>
            <p:nvPr/>
          </p:nvSpPr>
          <p:spPr bwMode="auto">
            <a:xfrm>
              <a:off x="3812" y="3000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16" name="Rectangle 54"/>
            <p:cNvSpPr>
              <a:spLocks noChangeArrowheads="1"/>
            </p:cNvSpPr>
            <p:nvPr/>
          </p:nvSpPr>
          <p:spPr bwMode="auto">
            <a:xfrm>
              <a:off x="4596" y="3000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17" name="Rectangle 55"/>
            <p:cNvSpPr>
              <a:spLocks noChangeArrowheads="1"/>
            </p:cNvSpPr>
            <p:nvPr/>
          </p:nvSpPr>
          <p:spPr bwMode="auto">
            <a:xfrm>
              <a:off x="4740" y="3000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18" name="Rectangle 56"/>
            <p:cNvSpPr>
              <a:spLocks noChangeArrowheads="1"/>
            </p:cNvSpPr>
            <p:nvPr/>
          </p:nvSpPr>
          <p:spPr bwMode="auto">
            <a:xfrm>
              <a:off x="4916" y="2994"/>
              <a:ext cx="304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3800" b="0">
                  <a:solidFill>
                    <a:srgbClr val="FFFFFF"/>
                  </a:solidFill>
                </a:rPr>
                <a:t>59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9419" name="Rectangle 57"/>
            <p:cNvSpPr>
              <a:spLocks noChangeArrowheads="1"/>
            </p:cNvSpPr>
            <p:nvPr/>
          </p:nvSpPr>
          <p:spPr bwMode="auto">
            <a:xfrm>
              <a:off x="5252" y="3000"/>
              <a:ext cx="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endParaRPr 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59407" name="Line 58"/>
          <p:cNvSpPr>
            <a:spLocks noChangeShapeType="1"/>
          </p:cNvSpPr>
          <p:nvPr/>
        </p:nvSpPr>
        <p:spPr bwMode="auto">
          <a:xfrm>
            <a:off x="0" y="2513013"/>
            <a:ext cx="10287000" cy="15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ChangeArrowheads="1"/>
          </p:cNvSpPr>
          <p:nvPr/>
        </p:nvSpPr>
        <p:spPr bwMode="auto">
          <a:xfrm>
            <a:off x="3708400" y="595313"/>
            <a:ext cx="25193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200" b="0"/>
              <a:t>Mortality</a:t>
            </a: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279400" y="177641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793750" y="177641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4837113" y="1573213"/>
            <a:ext cx="11033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0">
                <a:solidFill>
                  <a:srgbClr val="4EFF2A"/>
                </a:solidFill>
              </a:rPr>
              <a:t>Lived</a:t>
            </a: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61445" name="Rectangle 7"/>
          <p:cNvSpPr>
            <a:spLocks noChangeArrowheads="1"/>
          </p:cNvSpPr>
          <p:nvPr/>
        </p:nvSpPr>
        <p:spPr bwMode="auto">
          <a:xfrm>
            <a:off x="6180138" y="157321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6380163" y="157321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8509000" y="1573213"/>
            <a:ext cx="949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0">
                <a:solidFill>
                  <a:srgbClr val="4EFF2A"/>
                </a:solidFill>
              </a:rPr>
              <a:t>Died</a:t>
            </a: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61448" name="Rectangle 10"/>
          <p:cNvSpPr>
            <a:spLocks noChangeArrowheads="1"/>
          </p:cNvSpPr>
          <p:nvPr/>
        </p:nvSpPr>
        <p:spPr bwMode="auto">
          <a:xfrm>
            <a:off x="9623425" y="157321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grpSp>
        <p:nvGrpSpPr>
          <p:cNvPr id="61449" name="Group 78"/>
          <p:cNvGrpSpPr>
            <a:grpSpLocks/>
          </p:cNvGrpSpPr>
          <p:nvPr/>
        </p:nvGrpSpPr>
        <p:grpSpPr bwMode="auto">
          <a:xfrm>
            <a:off x="279400" y="2208213"/>
            <a:ext cx="9410700" cy="554037"/>
            <a:chOff x="156" y="1391"/>
            <a:chExt cx="5269" cy="349"/>
          </a:xfrm>
        </p:grpSpPr>
        <p:sp>
          <p:nvSpPr>
            <p:cNvPr id="61511" name="Rectangle 11"/>
            <p:cNvSpPr>
              <a:spLocks noChangeArrowheads="1"/>
            </p:cNvSpPr>
            <p:nvPr/>
          </p:nvSpPr>
          <p:spPr bwMode="auto">
            <a:xfrm>
              <a:off x="156" y="139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12" name="Rectangle 12"/>
            <p:cNvSpPr>
              <a:spLocks noChangeArrowheads="1"/>
            </p:cNvSpPr>
            <p:nvPr/>
          </p:nvSpPr>
          <p:spPr bwMode="auto">
            <a:xfrm>
              <a:off x="444" y="1391"/>
              <a:ext cx="49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80FFF7"/>
                  </a:solidFill>
                </a:rPr>
                <a:t>VAP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13" name="Rectangle 13"/>
            <p:cNvSpPr>
              <a:spLocks noChangeArrowheads="1"/>
            </p:cNvSpPr>
            <p:nvPr/>
          </p:nvSpPr>
          <p:spPr bwMode="auto">
            <a:xfrm>
              <a:off x="844" y="139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14" name="Rectangle 14"/>
            <p:cNvSpPr>
              <a:spLocks noChangeArrowheads="1"/>
            </p:cNvSpPr>
            <p:nvPr/>
          </p:nvSpPr>
          <p:spPr bwMode="auto">
            <a:xfrm>
              <a:off x="2708" y="139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15" name="Rectangle 15"/>
            <p:cNvSpPr>
              <a:spLocks noChangeArrowheads="1"/>
            </p:cNvSpPr>
            <p:nvPr/>
          </p:nvSpPr>
          <p:spPr bwMode="auto">
            <a:xfrm>
              <a:off x="2820" y="139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16" name="Rectangle 16"/>
            <p:cNvSpPr>
              <a:spLocks noChangeArrowheads="1"/>
            </p:cNvSpPr>
            <p:nvPr/>
          </p:nvSpPr>
          <p:spPr bwMode="auto">
            <a:xfrm>
              <a:off x="2964" y="1391"/>
              <a:ext cx="51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80%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17" name="Rectangle 17"/>
            <p:cNvSpPr>
              <a:spLocks noChangeArrowheads="1"/>
            </p:cNvSpPr>
            <p:nvPr/>
          </p:nvSpPr>
          <p:spPr bwMode="auto">
            <a:xfrm>
              <a:off x="3284" y="139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18" name="Rectangle 18"/>
            <p:cNvSpPr>
              <a:spLocks noChangeArrowheads="1"/>
            </p:cNvSpPr>
            <p:nvPr/>
          </p:nvSpPr>
          <p:spPr bwMode="auto">
            <a:xfrm>
              <a:off x="3572" y="139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19" name="Rectangle 19"/>
            <p:cNvSpPr>
              <a:spLocks noChangeArrowheads="1"/>
            </p:cNvSpPr>
            <p:nvPr/>
          </p:nvSpPr>
          <p:spPr bwMode="auto">
            <a:xfrm>
              <a:off x="4764" y="139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20" name="Rectangle 20"/>
            <p:cNvSpPr>
              <a:spLocks noChangeArrowheads="1"/>
            </p:cNvSpPr>
            <p:nvPr/>
          </p:nvSpPr>
          <p:spPr bwMode="auto">
            <a:xfrm>
              <a:off x="4908" y="1391"/>
              <a:ext cx="51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20%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21" name="Rectangle 21"/>
            <p:cNvSpPr>
              <a:spLocks noChangeArrowheads="1"/>
            </p:cNvSpPr>
            <p:nvPr/>
          </p:nvSpPr>
          <p:spPr bwMode="auto">
            <a:xfrm>
              <a:off x="5228" y="139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61450" name="Group 79"/>
          <p:cNvGrpSpPr>
            <a:grpSpLocks/>
          </p:cNvGrpSpPr>
          <p:nvPr/>
        </p:nvGrpSpPr>
        <p:grpSpPr bwMode="auto">
          <a:xfrm>
            <a:off x="279400" y="2894013"/>
            <a:ext cx="9410700" cy="554037"/>
            <a:chOff x="156" y="1823"/>
            <a:chExt cx="5269" cy="349"/>
          </a:xfrm>
        </p:grpSpPr>
        <p:sp>
          <p:nvSpPr>
            <p:cNvPr id="61501" name="Rectangle 22"/>
            <p:cNvSpPr>
              <a:spLocks noChangeArrowheads="1"/>
            </p:cNvSpPr>
            <p:nvPr/>
          </p:nvSpPr>
          <p:spPr bwMode="auto">
            <a:xfrm>
              <a:off x="156" y="182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02" name="Rectangle 23"/>
            <p:cNvSpPr>
              <a:spLocks noChangeArrowheads="1"/>
            </p:cNvSpPr>
            <p:nvPr/>
          </p:nvSpPr>
          <p:spPr bwMode="auto">
            <a:xfrm>
              <a:off x="444" y="1823"/>
              <a:ext cx="60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80FFF7"/>
                  </a:solidFill>
                </a:rPr>
                <a:t>SIRS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03" name="Rectangle 24"/>
            <p:cNvSpPr>
              <a:spLocks noChangeArrowheads="1"/>
            </p:cNvSpPr>
            <p:nvPr/>
          </p:nvSpPr>
          <p:spPr bwMode="auto">
            <a:xfrm>
              <a:off x="1116" y="182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04" name="Rectangle 25"/>
            <p:cNvSpPr>
              <a:spLocks noChangeArrowheads="1"/>
            </p:cNvSpPr>
            <p:nvPr/>
          </p:nvSpPr>
          <p:spPr bwMode="auto">
            <a:xfrm>
              <a:off x="2708" y="182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05" name="Rectangle 26"/>
            <p:cNvSpPr>
              <a:spLocks noChangeArrowheads="1"/>
            </p:cNvSpPr>
            <p:nvPr/>
          </p:nvSpPr>
          <p:spPr bwMode="auto">
            <a:xfrm>
              <a:off x="2820" y="1823"/>
              <a:ext cx="66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  84%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06" name="Rectangle 27"/>
            <p:cNvSpPr>
              <a:spLocks noChangeArrowheads="1"/>
            </p:cNvSpPr>
            <p:nvPr/>
          </p:nvSpPr>
          <p:spPr bwMode="auto">
            <a:xfrm>
              <a:off x="3300" y="182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07" name="Rectangle 28"/>
            <p:cNvSpPr>
              <a:spLocks noChangeArrowheads="1"/>
            </p:cNvSpPr>
            <p:nvPr/>
          </p:nvSpPr>
          <p:spPr bwMode="auto">
            <a:xfrm>
              <a:off x="3572" y="182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08" name="Rectangle 29"/>
            <p:cNvSpPr>
              <a:spLocks noChangeArrowheads="1"/>
            </p:cNvSpPr>
            <p:nvPr/>
          </p:nvSpPr>
          <p:spPr bwMode="auto">
            <a:xfrm>
              <a:off x="4764" y="182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09" name="Rectangle 30"/>
            <p:cNvSpPr>
              <a:spLocks noChangeArrowheads="1"/>
            </p:cNvSpPr>
            <p:nvPr/>
          </p:nvSpPr>
          <p:spPr bwMode="auto">
            <a:xfrm>
              <a:off x="4908" y="1823"/>
              <a:ext cx="51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16%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10" name="Rectangle 31"/>
            <p:cNvSpPr>
              <a:spLocks noChangeArrowheads="1"/>
            </p:cNvSpPr>
            <p:nvPr/>
          </p:nvSpPr>
          <p:spPr bwMode="auto">
            <a:xfrm>
              <a:off x="5228" y="182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61451" name="Group 80"/>
          <p:cNvGrpSpPr>
            <a:grpSpLocks/>
          </p:cNvGrpSpPr>
          <p:nvPr/>
        </p:nvGrpSpPr>
        <p:grpSpPr bwMode="auto">
          <a:xfrm>
            <a:off x="279400" y="3579813"/>
            <a:ext cx="9029700" cy="554037"/>
            <a:chOff x="156" y="2255"/>
            <a:chExt cx="5056" cy="349"/>
          </a:xfrm>
        </p:grpSpPr>
        <p:sp>
          <p:nvSpPr>
            <p:cNvPr id="61489" name="Rectangle 32"/>
            <p:cNvSpPr>
              <a:spLocks noChangeArrowheads="1"/>
            </p:cNvSpPr>
            <p:nvPr/>
          </p:nvSpPr>
          <p:spPr bwMode="auto">
            <a:xfrm>
              <a:off x="156" y="225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90" name="Rectangle 33"/>
            <p:cNvSpPr>
              <a:spLocks noChangeArrowheads="1"/>
            </p:cNvSpPr>
            <p:nvPr/>
          </p:nvSpPr>
          <p:spPr bwMode="auto">
            <a:xfrm>
              <a:off x="444" y="2255"/>
              <a:ext cx="168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80FFF7"/>
                  </a:solidFill>
                </a:rPr>
                <a:t>False negative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91" name="Rectangle 34"/>
            <p:cNvSpPr>
              <a:spLocks noChangeArrowheads="1"/>
            </p:cNvSpPr>
            <p:nvPr/>
          </p:nvSpPr>
          <p:spPr bwMode="auto">
            <a:xfrm>
              <a:off x="2428" y="225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92" name="Rectangle 35"/>
            <p:cNvSpPr>
              <a:spLocks noChangeArrowheads="1"/>
            </p:cNvSpPr>
            <p:nvPr/>
          </p:nvSpPr>
          <p:spPr bwMode="auto">
            <a:xfrm>
              <a:off x="2708" y="225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93" name="Rectangle 36"/>
            <p:cNvSpPr>
              <a:spLocks noChangeArrowheads="1"/>
            </p:cNvSpPr>
            <p:nvPr/>
          </p:nvSpPr>
          <p:spPr bwMode="auto">
            <a:xfrm>
              <a:off x="2820" y="225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94" name="Rectangle 37"/>
            <p:cNvSpPr>
              <a:spLocks noChangeArrowheads="1"/>
            </p:cNvSpPr>
            <p:nvPr/>
          </p:nvSpPr>
          <p:spPr bwMode="auto">
            <a:xfrm>
              <a:off x="2964" y="2255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13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95" name="Rectangle 38"/>
            <p:cNvSpPr>
              <a:spLocks noChangeArrowheads="1"/>
            </p:cNvSpPr>
            <p:nvPr/>
          </p:nvSpPr>
          <p:spPr bwMode="auto">
            <a:xfrm>
              <a:off x="3284" y="225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96" name="Rectangle 39"/>
            <p:cNvSpPr>
              <a:spLocks noChangeArrowheads="1"/>
            </p:cNvSpPr>
            <p:nvPr/>
          </p:nvSpPr>
          <p:spPr bwMode="auto">
            <a:xfrm>
              <a:off x="3572" y="225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97" name="Rectangle 40"/>
            <p:cNvSpPr>
              <a:spLocks noChangeArrowheads="1"/>
            </p:cNvSpPr>
            <p:nvPr/>
          </p:nvSpPr>
          <p:spPr bwMode="auto">
            <a:xfrm>
              <a:off x="4764" y="225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98" name="Rectangle 41"/>
            <p:cNvSpPr>
              <a:spLocks noChangeArrowheads="1"/>
            </p:cNvSpPr>
            <p:nvPr/>
          </p:nvSpPr>
          <p:spPr bwMode="auto">
            <a:xfrm>
              <a:off x="4908" y="225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99" name="Rectangle 42"/>
            <p:cNvSpPr>
              <a:spLocks noChangeArrowheads="1"/>
            </p:cNvSpPr>
            <p:nvPr/>
          </p:nvSpPr>
          <p:spPr bwMode="auto">
            <a:xfrm>
              <a:off x="5052" y="2255"/>
              <a:ext cx="14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4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500" name="Rectangle 43"/>
            <p:cNvSpPr>
              <a:spLocks noChangeArrowheads="1"/>
            </p:cNvSpPr>
            <p:nvPr/>
          </p:nvSpPr>
          <p:spPr bwMode="auto">
            <a:xfrm>
              <a:off x="5212" y="225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61452" name="Group 81"/>
          <p:cNvGrpSpPr>
            <a:grpSpLocks/>
          </p:cNvGrpSpPr>
          <p:nvPr/>
        </p:nvGrpSpPr>
        <p:grpSpPr bwMode="auto">
          <a:xfrm>
            <a:off x="279400" y="4265613"/>
            <a:ext cx="9058275" cy="554037"/>
            <a:chOff x="156" y="2687"/>
            <a:chExt cx="5072" cy="349"/>
          </a:xfrm>
        </p:grpSpPr>
        <p:sp>
          <p:nvSpPr>
            <p:cNvPr id="61477" name="Rectangle 44"/>
            <p:cNvSpPr>
              <a:spLocks noChangeArrowheads="1"/>
            </p:cNvSpPr>
            <p:nvPr/>
          </p:nvSpPr>
          <p:spPr bwMode="auto">
            <a:xfrm>
              <a:off x="156" y="268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78" name="Rectangle 45"/>
            <p:cNvSpPr>
              <a:spLocks noChangeArrowheads="1"/>
            </p:cNvSpPr>
            <p:nvPr/>
          </p:nvSpPr>
          <p:spPr bwMode="auto">
            <a:xfrm>
              <a:off x="444" y="2687"/>
              <a:ext cx="4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80FFF7"/>
                  </a:solidFill>
                </a:rPr>
                <a:t>Age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79" name="Rectangle 46"/>
            <p:cNvSpPr>
              <a:spLocks noChangeArrowheads="1"/>
            </p:cNvSpPr>
            <p:nvPr/>
          </p:nvSpPr>
          <p:spPr bwMode="auto">
            <a:xfrm>
              <a:off x="988" y="268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80" name="Rectangle 47"/>
            <p:cNvSpPr>
              <a:spLocks noChangeArrowheads="1"/>
            </p:cNvSpPr>
            <p:nvPr/>
          </p:nvSpPr>
          <p:spPr bwMode="auto">
            <a:xfrm>
              <a:off x="2708" y="268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81" name="Rectangle 48"/>
            <p:cNvSpPr>
              <a:spLocks noChangeArrowheads="1"/>
            </p:cNvSpPr>
            <p:nvPr/>
          </p:nvSpPr>
          <p:spPr bwMode="auto">
            <a:xfrm>
              <a:off x="2820" y="268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82" name="Rectangle 49"/>
            <p:cNvSpPr>
              <a:spLocks noChangeArrowheads="1"/>
            </p:cNvSpPr>
            <p:nvPr/>
          </p:nvSpPr>
          <p:spPr bwMode="auto">
            <a:xfrm>
              <a:off x="2964" y="2687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39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83" name="Rectangle 50"/>
            <p:cNvSpPr>
              <a:spLocks noChangeArrowheads="1"/>
            </p:cNvSpPr>
            <p:nvPr/>
          </p:nvSpPr>
          <p:spPr bwMode="auto">
            <a:xfrm>
              <a:off x="3284" y="268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84" name="Rectangle 51"/>
            <p:cNvSpPr>
              <a:spLocks noChangeArrowheads="1"/>
            </p:cNvSpPr>
            <p:nvPr/>
          </p:nvSpPr>
          <p:spPr bwMode="auto">
            <a:xfrm>
              <a:off x="3572" y="2711"/>
              <a:ext cx="83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0"/>
                <a:t>p &lt; .005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85" name="Rectangle 52"/>
            <p:cNvSpPr>
              <a:spLocks noChangeArrowheads="1"/>
            </p:cNvSpPr>
            <p:nvPr/>
          </p:nvSpPr>
          <p:spPr bwMode="auto">
            <a:xfrm>
              <a:off x="4516" y="271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86" name="Rectangle 53"/>
            <p:cNvSpPr>
              <a:spLocks noChangeArrowheads="1"/>
            </p:cNvSpPr>
            <p:nvPr/>
          </p:nvSpPr>
          <p:spPr bwMode="auto">
            <a:xfrm>
              <a:off x="4764" y="271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87" name="Rectangle 54"/>
            <p:cNvSpPr>
              <a:spLocks noChangeArrowheads="1"/>
            </p:cNvSpPr>
            <p:nvPr/>
          </p:nvSpPr>
          <p:spPr bwMode="auto">
            <a:xfrm>
              <a:off x="4908" y="2687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48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88" name="Rectangle 55"/>
            <p:cNvSpPr>
              <a:spLocks noChangeArrowheads="1"/>
            </p:cNvSpPr>
            <p:nvPr/>
          </p:nvSpPr>
          <p:spPr bwMode="auto">
            <a:xfrm>
              <a:off x="5228" y="268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61453" name="Group 82"/>
          <p:cNvGrpSpPr>
            <a:grpSpLocks/>
          </p:cNvGrpSpPr>
          <p:nvPr/>
        </p:nvGrpSpPr>
        <p:grpSpPr bwMode="auto">
          <a:xfrm>
            <a:off x="279400" y="4951413"/>
            <a:ext cx="9058275" cy="554037"/>
            <a:chOff x="156" y="3119"/>
            <a:chExt cx="5072" cy="349"/>
          </a:xfrm>
        </p:grpSpPr>
        <p:sp>
          <p:nvSpPr>
            <p:cNvPr id="61466" name="Rectangle 56"/>
            <p:cNvSpPr>
              <a:spLocks noChangeArrowheads="1"/>
            </p:cNvSpPr>
            <p:nvPr/>
          </p:nvSpPr>
          <p:spPr bwMode="auto">
            <a:xfrm>
              <a:off x="156" y="311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67" name="Rectangle 57"/>
            <p:cNvSpPr>
              <a:spLocks noChangeArrowheads="1"/>
            </p:cNvSpPr>
            <p:nvPr/>
          </p:nvSpPr>
          <p:spPr bwMode="auto">
            <a:xfrm>
              <a:off x="444" y="3119"/>
              <a:ext cx="41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80FFF7"/>
                  </a:solidFill>
                </a:rPr>
                <a:t>ISS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68" name="Rectangle 58"/>
            <p:cNvSpPr>
              <a:spLocks noChangeArrowheads="1"/>
            </p:cNvSpPr>
            <p:nvPr/>
          </p:nvSpPr>
          <p:spPr bwMode="auto">
            <a:xfrm>
              <a:off x="908" y="311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69" name="Rectangle 59"/>
            <p:cNvSpPr>
              <a:spLocks noChangeArrowheads="1"/>
            </p:cNvSpPr>
            <p:nvPr/>
          </p:nvSpPr>
          <p:spPr bwMode="auto">
            <a:xfrm>
              <a:off x="2708" y="311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70" name="Rectangle 60"/>
            <p:cNvSpPr>
              <a:spLocks noChangeArrowheads="1"/>
            </p:cNvSpPr>
            <p:nvPr/>
          </p:nvSpPr>
          <p:spPr bwMode="auto">
            <a:xfrm>
              <a:off x="2820" y="311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71" name="Rectangle 61"/>
            <p:cNvSpPr>
              <a:spLocks noChangeArrowheads="1"/>
            </p:cNvSpPr>
            <p:nvPr/>
          </p:nvSpPr>
          <p:spPr bwMode="auto">
            <a:xfrm>
              <a:off x="2964" y="3119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29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72" name="Rectangle 62"/>
            <p:cNvSpPr>
              <a:spLocks noChangeArrowheads="1"/>
            </p:cNvSpPr>
            <p:nvPr/>
          </p:nvSpPr>
          <p:spPr bwMode="auto">
            <a:xfrm>
              <a:off x="3284" y="311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73" name="Rectangle 63"/>
            <p:cNvSpPr>
              <a:spLocks noChangeArrowheads="1"/>
            </p:cNvSpPr>
            <p:nvPr/>
          </p:nvSpPr>
          <p:spPr bwMode="auto">
            <a:xfrm>
              <a:off x="3572" y="311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74" name="Rectangle 64"/>
            <p:cNvSpPr>
              <a:spLocks noChangeArrowheads="1"/>
            </p:cNvSpPr>
            <p:nvPr/>
          </p:nvSpPr>
          <p:spPr bwMode="auto">
            <a:xfrm>
              <a:off x="4764" y="311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75" name="Rectangle 65"/>
            <p:cNvSpPr>
              <a:spLocks noChangeArrowheads="1"/>
            </p:cNvSpPr>
            <p:nvPr/>
          </p:nvSpPr>
          <p:spPr bwMode="auto">
            <a:xfrm>
              <a:off x="4908" y="3119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32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76" name="Rectangle 66"/>
            <p:cNvSpPr>
              <a:spLocks noChangeArrowheads="1"/>
            </p:cNvSpPr>
            <p:nvPr/>
          </p:nvSpPr>
          <p:spPr bwMode="auto">
            <a:xfrm>
              <a:off x="5228" y="311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61454" name="Group 83"/>
          <p:cNvGrpSpPr>
            <a:grpSpLocks/>
          </p:cNvGrpSpPr>
          <p:nvPr/>
        </p:nvGrpSpPr>
        <p:grpSpPr bwMode="auto">
          <a:xfrm>
            <a:off x="279400" y="5637213"/>
            <a:ext cx="8966200" cy="554037"/>
            <a:chOff x="156" y="3551"/>
            <a:chExt cx="5020" cy="349"/>
          </a:xfrm>
        </p:grpSpPr>
        <p:sp>
          <p:nvSpPr>
            <p:cNvPr id="61456" name="Rectangle 67"/>
            <p:cNvSpPr>
              <a:spLocks noChangeArrowheads="1"/>
            </p:cNvSpPr>
            <p:nvPr/>
          </p:nvSpPr>
          <p:spPr bwMode="auto">
            <a:xfrm>
              <a:off x="156" y="355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57" name="Rectangle 68"/>
            <p:cNvSpPr>
              <a:spLocks noChangeArrowheads="1"/>
            </p:cNvSpPr>
            <p:nvPr/>
          </p:nvSpPr>
          <p:spPr bwMode="auto">
            <a:xfrm>
              <a:off x="444" y="3551"/>
              <a:ext cx="55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80FFF7"/>
                  </a:solidFill>
                </a:rPr>
                <a:t>GCS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58" name="Rectangle 69"/>
            <p:cNvSpPr>
              <a:spLocks noChangeArrowheads="1"/>
            </p:cNvSpPr>
            <p:nvPr/>
          </p:nvSpPr>
          <p:spPr bwMode="auto">
            <a:xfrm>
              <a:off x="1068" y="355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59" name="Rectangle 70"/>
            <p:cNvSpPr>
              <a:spLocks noChangeArrowheads="1"/>
            </p:cNvSpPr>
            <p:nvPr/>
          </p:nvSpPr>
          <p:spPr bwMode="auto">
            <a:xfrm>
              <a:off x="2708" y="355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60" name="Rectangle 71"/>
            <p:cNvSpPr>
              <a:spLocks noChangeArrowheads="1"/>
            </p:cNvSpPr>
            <p:nvPr/>
          </p:nvSpPr>
          <p:spPr bwMode="auto">
            <a:xfrm>
              <a:off x="2820" y="355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61" name="Rectangle 72"/>
            <p:cNvSpPr>
              <a:spLocks noChangeArrowheads="1"/>
            </p:cNvSpPr>
            <p:nvPr/>
          </p:nvSpPr>
          <p:spPr bwMode="auto">
            <a:xfrm>
              <a:off x="2964" y="3551"/>
              <a:ext cx="26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11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62" name="Rectangle 73"/>
            <p:cNvSpPr>
              <a:spLocks noChangeArrowheads="1"/>
            </p:cNvSpPr>
            <p:nvPr/>
          </p:nvSpPr>
          <p:spPr bwMode="auto">
            <a:xfrm>
              <a:off x="3284" y="355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63" name="Rectangle 74"/>
            <p:cNvSpPr>
              <a:spLocks noChangeArrowheads="1"/>
            </p:cNvSpPr>
            <p:nvPr/>
          </p:nvSpPr>
          <p:spPr bwMode="auto">
            <a:xfrm>
              <a:off x="3572" y="355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64" name="Rectangle 75"/>
            <p:cNvSpPr>
              <a:spLocks noChangeArrowheads="1"/>
            </p:cNvSpPr>
            <p:nvPr/>
          </p:nvSpPr>
          <p:spPr bwMode="auto">
            <a:xfrm>
              <a:off x="4764" y="355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1465" name="Rectangle 76"/>
            <p:cNvSpPr>
              <a:spLocks noChangeArrowheads="1"/>
            </p:cNvSpPr>
            <p:nvPr/>
          </p:nvSpPr>
          <p:spPr bwMode="auto">
            <a:xfrm>
              <a:off x="4908" y="3551"/>
              <a:ext cx="26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11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61455" name="Line 77"/>
          <p:cNvSpPr>
            <a:spLocks noChangeShapeType="1"/>
          </p:cNvSpPr>
          <p:nvPr/>
        </p:nvSpPr>
        <p:spPr bwMode="auto">
          <a:xfrm>
            <a:off x="0" y="2132013"/>
            <a:ext cx="10287000" cy="15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ChangeArrowheads="1"/>
          </p:cNvSpPr>
          <p:nvPr/>
        </p:nvSpPr>
        <p:spPr bwMode="auto">
          <a:xfrm>
            <a:off x="0" y="309563"/>
            <a:ext cx="10287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b="0"/>
              <a:t>False Negative BAL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0" y="1274763"/>
            <a:ext cx="10287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4800" b="0">
                <a:solidFill>
                  <a:srgbClr val="80FFF7"/>
                </a:solidFill>
              </a:rPr>
              <a:t> - 17 patients -</a:t>
            </a:r>
            <a:endParaRPr lang="en-US" sz="4800" b="0">
              <a:solidFill>
                <a:schemeClr val="tx1"/>
              </a:solidFill>
            </a:endParaRPr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407988" y="250666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63492" name="Rectangle 6"/>
          <p:cNvSpPr>
            <a:spLocks noChangeArrowheads="1"/>
          </p:cNvSpPr>
          <p:nvPr/>
        </p:nvSpPr>
        <p:spPr bwMode="auto">
          <a:xfrm>
            <a:off x="407988" y="250666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536575" y="250666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63494" name="Rectangle 8"/>
          <p:cNvSpPr>
            <a:spLocks noChangeArrowheads="1"/>
          </p:cNvSpPr>
          <p:nvPr/>
        </p:nvSpPr>
        <p:spPr bwMode="auto">
          <a:xfrm>
            <a:off x="3171825" y="2514600"/>
            <a:ext cx="283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400" b="0">
                <a:solidFill>
                  <a:srgbClr val="4EFF2A"/>
                </a:solidFill>
              </a:rPr>
              <a:t>False negative</a:t>
            </a: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63495" name="Rectangle 9"/>
          <p:cNvSpPr>
            <a:spLocks noChangeArrowheads="1"/>
          </p:cNvSpPr>
          <p:nvPr/>
        </p:nvSpPr>
        <p:spPr bwMode="auto">
          <a:xfrm>
            <a:off x="6837363" y="250666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63496" name="Rectangle 10"/>
          <p:cNvSpPr>
            <a:spLocks noChangeArrowheads="1"/>
          </p:cNvSpPr>
          <p:nvPr/>
        </p:nvSpPr>
        <p:spPr bwMode="auto">
          <a:xfrm>
            <a:off x="6943725" y="2514600"/>
            <a:ext cx="2649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400" b="0">
                <a:solidFill>
                  <a:srgbClr val="4EFF2A"/>
                </a:solidFill>
              </a:rPr>
              <a:t>True negative</a:t>
            </a: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63497" name="Rectangle 11"/>
          <p:cNvSpPr>
            <a:spLocks noChangeArrowheads="1"/>
          </p:cNvSpPr>
          <p:nvPr/>
        </p:nvSpPr>
        <p:spPr bwMode="auto">
          <a:xfrm>
            <a:off x="10694988" y="250666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grpSp>
        <p:nvGrpSpPr>
          <p:cNvPr id="63498" name="Group 66"/>
          <p:cNvGrpSpPr>
            <a:grpSpLocks/>
          </p:cNvGrpSpPr>
          <p:nvPr/>
        </p:nvGrpSpPr>
        <p:grpSpPr bwMode="auto">
          <a:xfrm>
            <a:off x="407988" y="3124200"/>
            <a:ext cx="8504237" cy="566738"/>
            <a:chOff x="228" y="1968"/>
            <a:chExt cx="4762" cy="357"/>
          </a:xfrm>
        </p:grpSpPr>
        <p:sp>
          <p:nvSpPr>
            <p:cNvPr id="63547" name="Rectangle 12"/>
            <p:cNvSpPr>
              <a:spLocks noChangeArrowheads="1"/>
            </p:cNvSpPr>
            <p:nvPr/>
          </p:nvSpPr>
          <p:spPr bwMode="auto">
            <a:xfrm>
              <a:off x="228" y="197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48" name="Rectangle 13"/>
            <p:cNvSpPr>
              <a:spLocks noChangeArrowheads="1"/>
            </p:cNvSpPr>
            <p:nvPr/>
          </p:nvSpPr>
          <p:spPr bwMode="auto">
            <a:xfrm>
              <a:off x="300" y="1979"/>
              <a:ext cx="4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Age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49" name="Rectangle 14"/>
            <p:cNvSpPr>
              <a:spLocks noChangeArrowheads="1"/>
            </p:cNvSpPr>
            <p:nvPr/>
          </p:nvSpPr>
          <p:spPr bwMode="auto">
            <a:xfrm>
              <a:off x="844" y="197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50" name="Rectangle 15"/>
            <p:cNvSpPr>
              <a:spLocks noChangeArrowheads="1"/>
            </p:cNvSpPr>
            <p:nvPr/>
          </p:nvSpPr>
          <p:spPr bwMode="auto">
            <a:xfrm>
              <a:off x="1844" y="197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51" name="Rectangle 16"/>
            <p:cNvSpPr>
              <a:spLocks noChangeArrowheads="1"/>
            </p:cNvSpPr>
            <p:nvPr/>
          </p:nvSpPr>
          <p:spPr bwMode="auto">
            <a:xfrm>
              <a:off x="2636" y="1979"/>
              <a:ext cx="28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42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52" name="Rectangle 17"/>
            <p:cNvSpPr>
              <a:spLocks noChangeArrowheads="1"/>
            </p:cNvSpPr>
            <p:nvPr/>
          </p:nvSpPr>
          <p:spPr bwMode="auto">
            <a:xfrm>
              <a:off x="2956" y="197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53" name="Rectangle 18"/>
            <p:cNvSpPr>
              <a:spLocks noChangeArrowheads="1"/>
            </p:cNvSpPr>
            <p:nvPr/>
          </p:nvSpPr>
          <p:spPr bwMode="auto">
            <a:xfrm>
              <a:off x="3396" y="197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54" name="Rectangle 19"/>
            <p:cNvSpPr>
              <a:spLocks noChangeArrowheads="1"/>
            </p:cNvSpPr>
            <p:nvPr/>
          </p:nvSpPr>
          <p:spPr bwMode="auto">
            <a:xfrm>
              <a:off x="3684" y="197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55" name="Rectangle 20"/>
            <p:cNvSpPr>
              <a:spLocks noChangeArrowheads="1"/>
            </p:cNvSpPr>
            <p:nvPr/>
          </p:nvSpPr>
          <p:spPr bwMode="auto">
            <a:xfrm>
              <a:off x="4116" y="197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56" name="Rectangle 21"/>
            <p:cNvSpPr>
              <a:spLocks noChangeArrowheads="1"/>
            </p:cNvSpPr>
            <p:nvPr/>
          </p:nvSpPr>
          <p:spPr bwMode="auto">
            <a:xfrm>
              <a:off x="4705" y="1968"/>
              <a:ext cx="28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41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63499" name="Rectangle 22"/>
          <p:cNvSpPr>
            <a:spLocks noChangeArrowheads="1"/>
          </p:cNvSpPr>
          <p:nvPr/>
        </p:nvSpPr>
        <p:spPr bwMode="auto">
          <a:xfrm>
            <a:off x="8972550" y="3124200"/>
            <a:ext cx="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grpSp>
        <p:nvGrpSpPr>
          <p:cNvPr id="63500" name="Group 67"/>
          <p:cNvGrpSpPr>
            <a:grpSpLocks/>
          </p:cNvGrpSpPr>
          <p:nvPr/>
        </p:nvGrpSpPr>
        <p:grpSpPr bwMode="auto">
          <a:xfrm>
            <a:off x="407988" y="3810000"/>
            <a:ext cx="8504237" cy="571500"/>
            <a:chOff x="228" y="2400"/>
            <a:chExt cx="4762" cy="360"/>
          </a:xfrm>
        </p:grpSpPr>
        <p:sp>
          <p:nvSpPr>
            <p:cNvPr id="63538" name="Rectangle 23"/>
            <p:cNvSpPr>
              <a:spLocks noChangeArrowheads="1"/>
            </p:cNvSpPr>
            <p:nvPr/>
          </p:nvSpPr>
          <p:spPr bwMode="auto">
            <a:xfrm>
              <a:off x="228" y="241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39" name="Rectangle 24"/>
            <p:cNvSpPr>
              <a:spLocks noChangeArrowheads="1"/>
            </p:cNvSpPr>
            <p:nvPr/>
          </p:nvSpPr>
          <p:spPr bwMode="auto">
            <a:xfrm>
              <a:off x="300" y="2411"/>
              <a:ext cx="41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ISS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40" name="Rectangle 25"/>
            <p:cNvSpPr>
              <a:spLocks noChangeArrowheads="1"/>
            </p:cNvSpPr>
            <p:nvPr/>
          </p:nvSpPr>
          <p:spPr bwMode="auto">
            <a:xfrm>
              <a:off x="764" y="241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41" name="Rectangle 26"/>
            <p:cNvSpPr>
              <a:spLocks noChangeArrowheads="1"/>
            </p:cNvSpPr>
            <p:nvPr/>
          </p:nvSpPr>
          <p:spPr bwMode="auto">
            <a:xfrm>
              <a:off x="1844" y="241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42" name="Rectangle 27"/>
            <p:cNvSpPr>
              <a:spLocks noChangeArrowheads="1"/>
            </p:cNvSpPr>
            <p:nvPr/>
          </p:nvSpPr>
          <p:spPr bwMode="auto">
            <a:xfrm>
              <a:off x="2636" y="2411"/>
              <a:ext cx="28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36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43" name="Rectangle 28"/>
            <p:cNvSpPr>
              <a:spLocks noChangeArrowheads="1"/>
            </p:cNvSpPr>
            <p:nvPr/>
          </p:nvSpPr>
          <p:spPr bwMode="auto">
            <a:xfrm>
              <a:off x="2956" y="241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44" name="Rectangle 29"/>
            <p:cNvSpPr>
              <a:spLocks noChangeArrowheads="1"/>
            </p:cNvSpPr>
            <p:nvPr/>
          </p:nvSpPr>
          <p:spPr bwMode="auto">
            <a:xfrm>
              <a:off x="3396" y="2435"/>
              <a:ext cx="70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0"/>
                <a:t>p &lt; .04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45" name="Rectangle 30"/>
            <p:cNvSpPr>
              <a:spLocks noChangeArrowheads="1"/>
            </p:cNvSpPr>
            <p:nvPr/>
          </p:nvSpPr>
          <p:spPr bwMode="auto">
            <a:xfrm>
              <a:off x="4204" y="24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46" name="Rectangle 31"/>
            <p:cNvSpPr>
              <a:spLocks noChangeArrowheads="1"/>
            </p:cNvSpPr>
            <p:nvPr/>
          </p:nvSpPr>
          <p:spPr bwMode="auto">
            <a:xfrm>
              <a:off x="4705" y="2400"/>
              <a:ext cx="28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30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63501" name="Rectangle 32"/>
          <p:cNvSpPr>
            <a:spLocks noChangeArrowheads="1"/>
          </p:cNvSpPr>
          <p:nvPr/>
        </p:nvSpPr>
        <p:spPr bwMode="auto">
          <a:xfrm>
            <a:off x="8972550" y="3810000"/>
            <a:ext cx="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grpSp>
        <p:nvGrpSpPr>
          <p:cNvPr id="63502" name="Group 68"/>
          <p:cNvGrpSpPr>
            <a:grpSpLocks/>
          </p:cNvGrpSpPr>
          <p:nvPr/>
        </p:nvGrpSpPr>
        <p:grpSpPr bwMode="auto">
          <a:xfrm>
            <a:off x="407988" y="4495800"/>
            <a:ext cx="8474075" cy="566738"/>
            <a:chOff x="228" y="2832"/>
            <a:chExt cx="4745" cy="357"/>
          </a:xfrm>
        </p:grpSpPr>
        <p:sp>
          <p:nvSpPr>
            <p:cNvPr id="63528" name="Rectangle 33"/>
            <p:cNvSpPr>
              <a:spLocks noChangeArrowheads="1"/>
            </p:cNvSpPr>
            <p:nvPr/>
          </p:nvSpPr>
          <p:spPr bwMode="auto">
            <a:xfrm>
              <a:off x="228" y="284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29" name="Rectangle 34"/>
            <p:cNvSpPr>
              <a:spLocks noChangeArrowheads="1"/>
            </p:cNvSpPr>
            <p:nvPr/>
          </p:nvSpPr>
          <p:spPr bwMode="auto">
            <a:xfrm>
              <a:off x="300" y="2843"/>
              <a:ext cx="55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GCS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30" name="Rectangle 35"/>
            <p:cNvSpPr>
              <a:spLocks noChangeArrowheads="1"/>
            </p:cNvSpPr>
            <p:nvPr/>
          </p:nvSpPr>
          <p:spPr bwMode="auto">
            <a:xfrm>
              <a:off x="924" y="284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31" name="Rectangle 36"/>
            <p:cNvSpPr>
              <a:spLocks noChangeArrowheads="1"/>
            </p:cNvSpPr>
            <p:nvPr/>
          </p:nvSpPr>
          <p:spPr bwMode="auto">
            <a:xfrm>
              <a:off x="1844" y="284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32" name="Rectangle 37"/>
            <p:cNvSpPr>
              <a:spLocks noChangeArrowheads="1"/>
            </p:cNvSpPr>
            <p:nvPr/>
          </p:nvSpPr>
          <p:spPr bwMode="auto">
            <a:xfrm>
              <a:off x="2636" y="2843"/>
              <a:ext cx="28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10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33" name="Rectangle 38"/>
            <p:cNvSpPr>
              <a:spLocks noChangeArrowheads="1"/>
            </p:cNvSpPr>
            <p:nvPr/>
          </p:nvSpPr>
          <p:spPr bwMode="auto">
            <a:xfrm>
              <a:off x="2956" y="284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34" name="Rectangle 39"/>
            <p:cNvSpPr>
              <a:spLocks noChangeArrowheads="1"/>
            </p:cNvSpPr>
            <p:nvPr/>
          </p:nvSpPr>
          <p:spPr bwMode="auto">
            <a:xfrm>
              <a:off x="3396" y="284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35" name="Rectangle 40"/>
            <p:cNvSpPr>
              <a:spLocks noChangeArrowheads="1"/>
            </p:cNvSpPr>
            <p:nvPr/>
          </p:nvSpPr>
          <p:spPr bwMode="auto">
            <a:xfrm>
              <a:off x="3684" y="284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36" name="Rectangle 41"/>
            <p:cNvSpPr>
              <a:spLocks noChangeArrowheads="1"/>
            </p:cNvSpPr>
            <p:nvPr/>
          </p:nvSpPr>
          <p:spPr bwMode="auto">
            <a:xfrm>
              <a:off x="4116" y="284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37" name="Rectangle 42"/>
            <p:cNvSpPr>
              <a:spLocks noChangeArrowheads="1"/>
            </p:cNvSpPr>
            <p:nvPr/>
          </p:nvSpPr>
          <p:spPr bwMode="auto">
            <a:xfrm>
              <a:off x="4705" y="2832"/>
              <a:ext cx="26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11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63503" name="Rectangle 43"/>
          <p:cNvSpPr>
            <a:spLocks noChangeArrowheads="1"/>
          </p:cNvSpPr>
          <p:nvPr/>
        </p:nvSpPr>
        <p:spPr bwMode="auto">
          <a:xfrm>
            <a:off x="8972550" y="4495800"/>
            <a:ext cx="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grpSp>
        <p:nvGrpSpPr>
          <p:cNvPr id="63504" name="Group 71"/>
          <p:cNvGrpSpPr>
            <a:grpSpLocks/>
          </p:cNvGrpSpPr>
          <p:nvPr/>
        </p:nvGrpSpPr>
        <p:grpSpPr bwMode="auto">
          <a:xfrm>
            <a:off x="407988" y="5181600"/>
            <a:ext cx="8504237" cy="571500"/>
            <a:chOff x="228" y="3264"/>
            <a:chExt cx="4762" cy="360"/>
          </a:xfrm>
        </p:grpSpPr>
        <p:grpSp>
          <p:nvGrpSpPr>
            <p:cNvPr id="63518" name="Group 69"/>
            <p:cNvGrpSpPr>
              <a:grpSpLocks/>
            </p:cNvGrpSpPr>
            <p:nvPr/>
          </p:nvGrpSpPr>
          <p:grpSpPr bwMode="auto">
            <a:xfrm>
              <a:off x="228" y="3275"/>
              <a:ext cx="3888" cy="349"/>
              <a:chOff x="228" y="3275"/>
              <a:chExt cx="3888" cy="349"/>
            </a:xfrm>
          </p:grpSpPr>
          <p:sp>
            <p:nvSpPr>
              <p:cNvPr id="63520" name="Rectangle 44"/>
              <p:cNvSpPr>
                <a:spLocks noChangeArrowheads="1"/>
              </p:cNvSpPr>
              <p:nvPr/>
            </p:nvSpPr>
            <p:spPr bwMode="auto">
              <a:xfrm>
                <a:off x="228" y="3275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521" name="Rectangle 45"/>
              <p:cNvSpPr>
                <a:spLocks noChangeArrowheads="1"/>
              </p:cNvSpPr>
              <p:nvPr/>
            </p:nvSpPr>
            <p:spPr bwMode="auto">
              <a:xfrm>
                <a:off x="300" y="3275"/>
                <a:ext cx="150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 b="0">
                    <a:solidFill>
                      <a:srgbClr val="FFFFFF"/>
                    </a:solidFill>
                  </a:rPr>
                  <a:t>% Pulm Cont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522" name="Rectangle 46"/>
              <p:cNvSpPr>
                <a:spLocks noChangeArrowheads="1"/>
              </p:cNvSpPr>
              <p:nvPr/>
            </p:nvSpPr>
            <p:spPr bwMode="auto">
              <a:xfrm>
                <a:off x="2076" y="3275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523" name="Rectangle 47"/>
              <p:cNvSpPr>
                <a:spLocks noChangeArrowheads="1"/>
              </p:cNvSpPr>
              <p:nvPr/>
            </p:nvSpPr>
            <p:spPr bwMode="auto">
              <a:xfrm>
                <a:off x="2636" y="3275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 b="0">
                    <a:solidFill>
                      <a:srgbClr val="FFFFFF"/>
                    </a:solidFill>
                  </a:rPr>
                  <a:t>65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524" name="Rectangle 48"/>
              <p:cNvSpPr>
                <a:spLocks noChangeArrowheads="1"/>
              </p:cNvSpPr>
              <p:nvPr/>
            </p:nvSpPr>
            <p:spPr bwMode="auto">
              <a:xfrm>
                <a:off x="2956" y="3275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525" name="Rectangle 49"/>
              <p:cNvSpPr>
                <a:spLocks noChangeArrowheads="1"/>
              </p:cNvSpPr>
              <p:nvPr/>
            </p:nvSpPr>
            <p:spPr bwMode="auto">
              <a:xfrm>
                <a:off x="3396" y="3275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526" name="Rectangle 50"/>
              <p:cNvSpPr>
                <a:spLocks noChangeArrowheads="1"/>
              </p:cNvSpPr>
              <p:nvPr/>
            </p:nvSpPr>
            <p:spPr bwMode="auto">
              <a:xfrm>
                <a:off x="3684" y="3275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527" name="Rectangle 51"/>
              <p:cNvSpPr>
                <a:spLocks noChangeArrowheads="1"/>
              </p:cNvSpPr>
              <p:nvPr/>
            </p:nvSpPr>
            <p:spPr bwMode="auto">
              <a:xfrm>
                <a:off x="4116" y="3275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sz="2400" b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519" name="Rectangle 52"/>
            <p:cNvSpPr>
              <a:spLocks noChangeArrowheads="1"/>
            </p:cNvSpPr>
            <p:nvPr/>
          </p:nvSpPr>
          <p:spPr bwMode="auto">
            <a:xfrm>
              <a:off x="4705" y="3264"/>
              <a:ext cx="28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60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63505" name="Rectangle 53"/>
          <p:cNvSpPr>
            <a:spLocks noChangeArrowheads="1"/>
          </p:cNvSpPr>
          <p:nvPr/>
        </p:nvSpPr>
        <p:spPr bwMode="auto">
          <a:xfrm>
            <a:off x="8972550" y="5181600"/>
            <a:ext cx="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grpSp>
        <p:nvGrpSpPr>
          <p:cNvPr id="63506" name="Group 70"/>
          <p:cNvGrpSpPr>
            <a:grpSpLocks/>
          </p:cNvGrpSpPr>
          <p:nvPr/>
        </p:nvGrpSpPr>
        <p:grpSpPr bwMode="auto">
          <a:xfrm>
            <a:off x="407988" y="5867400"/>
            <a:ext cx="8504237" cy="571500"/>
            <a:chOff x="228" y="3696"/>
            <a:chExt cx="4762" cy="360"/>
          </a:xfrm>
        </p:grpSpPr>
        <p:sp>
          <p:nvSpPr>
            <p:cNvPr id="63508" name="Rectangle 54"/>
            <p:cNvSpPr>
              <a:spLocks noChangeArrowheads="1"/>
            </p:cNvSpPr>
            <p:nvPr/>
          </p:nvSpPr>
          <p:spPr bwMode="auto">
            <a:xfrm>
              <a:off x="228" y="370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09" name="Rectangle 55"/>
            <p:cNvSpPr>
              <a:spLocks noChangeArrowheads="1"/>
            </p:cNvSpPr>
            <p:nvPr/>
          </p:nvSpPr>
          <p:spPr bwMode="auto">
            <a:xfrm>
              <a:off x="300" y="3707"/>
              <a:ext cx="127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% Mortality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10" name="Rectangle 56"/>
            <p:cNvSpPr>
              <a:spLocks noChangeArrowheads="1"/>
            </p:cNvSpPr>
            <p:nvPr/>
          </p:nvSpPr>
          <p:spPr bwMode="auto">
            <a:xfrm>
              <a:off x="1836" y="370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11" name="Rectangle 57"/>
            <p:cNvSpPr>
              <a:spLocks noChangeArrowheads="1"/>
            </p:cNvSpPr>
            <p:nvPr/>
          </p:nvSpPr>
          <p:spPr bwMode="auto">
            <a:xfrm>
              <a:off x="1844" y="370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12" name="Rectangle 58"/>
            <p:cNvSpPr>
              <a:spLocks noChangeArrowheads="1"/>
            </p:cNvSpPr>
            <p:nvPr/>
          </p:nvSpPr>
          <p:spPr bwMode="auto">
            <a:xfrm>
              <a:off x="2636" y="3707"/>
              <a:ext cx="28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24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13" name="Rectangle 59"/>
            <p:cNvSpPr>
              <a:spLocks noChangeArrowheads="1"/>
            </p:cNvSpPr>
            <p:nvPr/>
          </p:nvSpPr>
          <p:spPr bwMode="auto">
            <a:xfrm>
              <a:off x="2956" y="370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14" name="Rectangle 60"/>
            <p:cNvSpPr>
              <a:spLocks noChangeArrowheads="1"/>
            </p:cNvSpPr>
            <p:nvPr/>
          </p:nvSpPr>
          <p:spPr bwMode="auto">
            <a:xfrm>
              <a:off x="3396" y="370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15" name="Rectangle 61"/>
            <p:cNvSpPr>
              <a:spLocks noChangeArrowheads="1"/>
            </p:cNvSpPr>
            <p:nvPr/>
          </p:nvSpPr>
          <p:spPr bwMode="auto">
            <a:xfrm>
              <a:off x="3684" y="370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16" name="Rectangle 62"/>
            <p:cNvSpPr>
              <a:spLocks noChangeArrowheads="1"/>
            </p:cNvSpPr>
            <p:nvPr/>
          </p:nvSpPr>
          <p:spPr bwMode="auto">
            <a:xfrm>
              <a:off x="4116" y="370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63517" name="Rectangle 63"/>
            <p:cNvSpPr>
              <a:spLocks noChangeArrowheads="1"/>
            </p:cNvSpPr>
            <p:nvPr/>
          </p:nvSpPr>
          <p:spPr bwMode="auto">
            <a:xfrm>
              <a:off x="4705" y="3696"/>
              <a:ext cx="28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600" b="0">
                  <a:solidFill>
                    <a:srgbClr val="FFFFFF"/>
                  </a:solidFill>
                </a:rPr>
                <a:t>17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63507" name="Line 64"/>
          <p:cNvSpPr>
            <a:spLocks noChangeShapeType="1"/>
          </p:cNvSpPr>
          <p:nvPr/>
        </p:nvSpPr>
        <p:spPr bwMode="auto">
          <a:xfrm>
            <a:off x="0" y="3122613"/>
            <a:ext cx="10287000" cy="15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Quantitative Cultures</a:t>
            </a:r>
            <a:b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400" i="1">
                <a:solidFill>
                  <a:srgbClr val="00FFFF"/>
                </a:solidFill>
                <a:latin typeface="Arial" charset="0"/>
                <a:ea typeface="ＭＳ Ｐゴシック" charset="0"/>
                <a:cs typeface="ＭＳ Ｐゴシック" charset="0"/>
              </a:rPr>
              <a:t>- diagnostic threshold -</a:t>
            </a:r>
          </a:p>
        </p:txBody>
      </p:sp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514725" y="5486401"/>
            <a:ext cx="1846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3600" b="0">
              <a:solidFill>
                <a:schemeClr val="hlink"/>
              </a:solidFill>
            </a:endParaRPr>
          </a:p>
          <a:p>
            <a:endParaRPr lang="en-US" sz="3600" b="0">
              <a:solidFill>
                <a:schemeClr val="hlink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-33933" y="2286001"/>
            <a:ext cx="515064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 dirty="0">
                <a:solidFill>
                  <a:schemeClr val="bg1"/>
                </a:solidFill>
              </a:rPr>
              <a:t>Lower Threshold</a:t>
            </a:r>
          </a:p>
          <a:p>
            <a:pPr algn="ctr"/>
            <a:r>
              <a:rPr lang="en-US" b="0" i="1" dirty="0">
                <a:solidFill>
                  <a:srgbClr val="FFFF00"/>
                </a:solidFill>
              </a:rPr>
              <a:t>&lt;10</a:t>
            </a:r>
            <a:r>
              <a:rPr lang="en-US" b="0" i="1" baseline="30000" dirty="0">
                <a:solidFill>
                  <a:srgbClr val="FFFF00"/>
                </a:solidFill>
              </a:rPr>
              <a:t>5 </a:t>
            </a:r>
            <a:r>
              <a:rPr lang="en-US" b="0" i="1" dirty="0">
                <a:solidFill>
                  <a:srgbClr val="FFFF00"/>
                </a:solidFill>
              </a:rPr>
              <a:t>CFU/ml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502" y="3363914"/>
            <a:ext cx="5057775" cy="1711325"/>
            <a:chOff x="11113" y="3363913"/>
            <a:chExt cx="4495800" cy="1711241"/>
          </a:xfrm>
        </p:grpSpPr>
        <p:sp>
          <p:nvSpPr>
            <p:cNvPr id="7183" name="TextBox 11"/>
            <p:cNvSpPr txBox="1">
              <a:spLocks noChangeArrowheads="1"/>
            </p:cNvSpPr>
            <p:nvPr/>
          </p:nvSpPr>
          <p:spPr bwMode="auto">
            <a:xfrm>
              <a:off x="11113" y="3998188"/>
              <a:ext cx="4495800" cy="1076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solidFill>
                    <a:srgbClr val="FFFFFF"/>
                  </a:solidFill>
                </a:rPr>
                <a:t>Prolonged Exposure</a:t>
              </a:r>
            </a:p>
            <a:p>
              <a:pPr algn="ctr"/>
              <a:r>
                <a:rPr lang="en-US" b="0" dirty="0">
                  <a:solidFill>
                    <a:srgbClr val="FFFFFF"/>
                  </a:solidFill>
                </a:rPr>
                <a:t>Unnecessary Antibiotics</a:t>
              </a:r>
            </a:p>
          </p:txBody>
        </p:sp>
        <p:cxnSp>
          <p:nvCxnSpPr>
            <p:cNvPr id="7184" name="Straight Arrow Connector 21"/>
            <p:cNvCxnSpPr>
              <a:cxnSpLocks noChangeShapeType="1"/>
              <a:stCxn id="10" idx="2"/>
              <a:endCxn id="7183" idx="0"/>
            </p:cNvCxnSpPr>
            <p:nvPr/>
          </p:nvCxnSpPr>
          <p:spPr bwMode="auto">
            <a:xfrm>
              <a:off x="2259013" y="3363913"/>
              <a:ext cx="0" cy="634275"/>
            </a:xfrm>
            <a:prstGeom prst="straightConnector1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2502" y="5075238"/>
            <a:ext cx="5057775" cy="1249362"/>
            <a:chOff x="11113" y="5075154"/>
            <a:chExt cx="4495800" cy="1249446"/>
          </a:xfrm>
        </p:grpSpPr>
        <p:sp>
          <p:nvSpPr>
            <p:cNvPr id="7181" name="TextBox 14"/>
            <p:cNvSpPr txBox="1">
              <a:spLocks noChangeArrowheads="1"/>
            </p:cNvSpPr>
            <p:nvPr/>
          </p:nvSpPr>
          <p:spPr bwMode="auto">
            <a:xfrm>
              <a:off x="11113" y="5739962"/>
              <a:ext cx="4495800" cy="58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i="1">
                  <a:solidFill>
                    <a:srgbClr val="00FF00"/>
                  </a:solidFill>
                </a:rPr>
                <a:t>↑ Microbial Resistance</a:t>
              </a:r>
            </a:p>
          </p:txBody>
        </p:sp>
        <p:cxnSp>
          <p:nvCxnSpPr>
            <p:cNvPr id="7182" name="Straight Arrow Connector 29"/>
            <p:cNvCxnSpPr>
              <a:cxnSpLocks noChangeShapeType="1"/>
              <a:stCxn id="7183" idx="2"/>
              <a:endCxn id="7181" idx="0"/>
            </p:cNvCxnSpPr>
            <p:nvPr/>
          </p:nvCxnSpPr>
          <p:spPr bwMode="auto">
            <a:xfrm>
              <a:off x="2259013" y="5075154"/>
              <a:ext cx="0" cy="664808"/>
            </a:xfrm>
            <a:prstGeom prst="straightConnector1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16712" y="2286001"/>
            <a:ext cx="514885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 dirty="0">
                <a:solidFill>
                  <a:srgbClr val="FFFFFF"/>
                </a:solidFill>
              </a:rPr>
              <a:t>Higher Threshold</a:t>
            </a:r>
          </a:p>
          <a:p>
            <a:pPr algn="ctr"/>
            <a:r>
              <a:rPr lang="en-US" b="0" i="1" dirty="0">
                <a:solidFill>
                  <a:srgbClr val="FFFF00"/>
                </a:solidFill>
              </a:rPr>
              <a:t>≥10</a:t>
            </a:r>
            <a:r>
              <a:rPr lang="en-US" b="0" i="1" baseline="30000" dirty="0">
                <a:solidFill>
                  <a:srgbClr val="FFFF00"/>
                </a:solidFill>
              </a:rPr>
              <a:t>5 </a:t>
            </a:r>
            <a:r>
              <a:rPr lang="en-US" b="0" i="1" dirty="0">
                <a:solidFill>
                  <a:srgbClr val="FFFF00"/>
                </a:solidFill>
              </a:rPr>
              <a:t>CFU/ml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070278" y="5075238"/>
            <a:ext cx="5216723" cy="1249362"/>
            <a:chOff x="4506913" y="5075154"/>
            <a:chExt cx="4637087" cy="1249446"/>
          </a:xfrm>
        </p:grpSpPr>
        <p:sp>
          <p:nvSpPr>
            <p:cNvPr id="7179" name="TextBox 15"/>
            <p:cNvSpPr txBox="1">
              <a:spLocks noChangeArrowheads="1"/>
            </p:cNvSpPr>
            <p:nvPr/>
          </p:nvSpPr>
          <p:spPr bwMode="auto">
            <a:xfrm>
              <a:off x="4506913" y="5739962"/>
              <a:ext cx="4637087" cy="58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i="1">
                  <a:solidFill>
                    <a:srgbClr val="FF0000"/>
                  </a:solidFill>
                </a:rPr>
                <a:t>↑ Mortality</a:t>
              </a:r>
            </a:p>
          </p:txBody>
        </p:sp>
        <p:cxnSp>
          <p:nvCxnSpPr>
            <p:cNvPr id="7180" name="Straight Arrow Connector 4095"/>
            <p:cNvCxnSpPr>
              <a:cxnSpLocks noChangeShapeType="1"/>
              <a:stCxn id="7177" idx="2"/>
              <a:endCxn id="7179" idx="0"/>
            </p:cNvCxnSpPr>
            <p:nvPr/>
          </p:nvCxnSpPr>
          <p:spPr bwMode="auto">
            <a:xfrm>
              <a:off x="6825457" y="5075154"/>
              <a:ext cx="0" cy="664808"/>
            </a:xfrm>
            <a:prstGeom prst="straightConnector1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070278" y="3363914"/>
            <a:ext cx="5216723" cy="1711325"/>
            <a:chOff x="4506913" y="3363913"/>
            <a:chExt cx="4637087" cy="1711241"/>
          </a:xfrm>
        </p:grpSpPr>
        <p:sp>
          <p:nvSpPr>
            <p:cNvPr id="7177" name="TextBox 12"/>
            <p:cNvSpPr txBox="1">
              <a:spLocks noChangeArrowheads="1"/>
            </p:cNvSpPr>
            <p:nvPr/>
          </p:nvSpPr>
          <p:spPr bwMode="auto">
            <a:xfrm>
              <a:off x="4506913" y="3998189"/>
              <a:ext cx="4637087" cy="1076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solidFill>
                    <a:srgbClr val="FFFFFF"/>
                  </a:solidFill>
                </a:rPr>
                <a:t>↑ Untreated VAP</a:t>
              </a:r>
            </a:p>
            <a:p>
              <a:pPr algn="ctr"/>
              <a:r>
                <a:rPr lang="en-US" b="0" dirty="0">
                  <a:solidFill>
                    <a:srgbClr val="FFFFFF"/>
                  </a:solidFill>
                </a:rPr>
                <a:t>Treatment Delays</a:t>
              </a:r>
            </a:p>
          </p:txBody>
        </p:sp>
        <p:cxnSp>
          <p:nvCxnSpPr>
            <p:cNvPr id="7178" name="Straight Arrow Connector 4112"/>
            <p:cNvCxnSpPr>
              <a:cxnSpLocks noChangeShapeType="1"/>
              <a:stCxn id="17" idx="2"/>
              <a:endCxn id="7177" idx="0"/>
            </p:cNvCxnSpPr>
            <p:nvPr/>
          </p:nvCxnSpPr>
          <p:spPr bwMode="auto">
            <a:xfrm flipH="1">
              <a:off x="6825457" y="3363913"/>
              <a:ext cx="11112" cy="634276"/>
            </a:xfrm>
            <a:prstGeom prst="straightConnector1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4566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Overview of the problem</a:t>
            </a:r>
          </a:p>
          <a:p>
            <a:pPr>
              <a:defRPr/>
            </a:pPr>
            <a:r>
              <a:rPr lang="en-US" dirty="0" smtClean="0"/>
              <a:t>Optimal diagnostic method</a:t>
            </a:r>
          </a:p>
          <a:p>
            <a:pPr>
              <a:defRPr/>
            </a:pPr>
            <a:r>
              <a:rPr lang="en-US" dirty="0" smtClean="0"/>
              <a:t>Empiric therapy</a:t>
            </a:r>
          </a:p>
          <a:p>
            <a:pPr>
              <a:defRPr/>
            </a:pPr>
            <a:r>
              <a:rPr lang="en-US" dirty="0" smtClean="0"/>
              <a:t>Definitive therapy</a:t>
            </a:r>
          </a:p>
          <a:p>
            <a:pPr>
              <a:defRPr/>
            </a:pPr>
            <a:r>
              <a:rPr lang="en-US" dirty="0" smtClean="0"/>
              <a:t>Ventilator bundle</a:t>
            </a:r>
          </a:p>
          <a:p>
            <a:pPr>
              <a:defRPr/>
            </a:pPr>
            <a:r>
              <a:rPr lang="en-US" dirty="0" smtClean="0"/>
              <a:t>CDC surveillance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Study Population</a:t>
            </a:r>
            <a:b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400" i="1">
                <a:solidFill>
                  <a:srgbClr val="00FFFF"/>
                </a:solidFill>
                <a:latin typeface="Arial" charset="0"/>
                <a:ea typeface="ＭＳ Ｐゴシック" charset="0"/>
                <a:cs typeface="ＭＳ Ｐゴシック" charset="0"/>
              </a:rPr>
              <a:t>- 1679 patients -</a:t>
            </a: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514725" y="5486401"/>
            <a:ext cx="1846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3600" b="0">
              <a:solidFill>
                <a:schemeClr val="hlink"/>
              </a:solidFill>
            </a:endParaRPr>
          </a:p>
          <a:p>
            <a:endParaRPr lang="en-US" sz="3600" b="0">
              <a:solidFill>
                <a:schemeClr val="hlink"/>
              </a:solidFill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900488" y="2667000"/>
            <a:ext cx="2486025" cy="2209800"/>
            <a:chOff x="240" y="1728"/>
            <a:chExt cx="1392" cy="1296"/>
          </a:xfrm>
        </p:grpSpPr>
        <p:sp>
          <p:nvSpPr>
            <p:cNvPr id="23561" name="Rectangle 5"/>
            <p:cNvSpPr>
              <a:spLocks noChangeArrowheads="1"/>
            </p:cNvSpPr>
            <p:nvPr/>
          </p:nvSpPr>
          <p:spPr bwMode="auto">
            <a:xfrm>
              <a:off x="960" y="1831"/>
              <a:ext cx="391" cy="2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FFFFCC"/>
                  </a:solidFill>
                  <a:latin typeface="Helvetica" charset="0"/>
                </a:rPr>
                <a:t>21%</a:t>
              </a:r>
            </a:p>
          </p:txBody>
        </p:sp>
        <p:sp>
          <p:nvSpPr>
            <p:cNvPr id="23562" name="Rectangle 6"/>
            <p:cNvSpPr>
              <a:spLocks noChangeArrowheads="1"/>
            </p:cNvSpPr>
            <p:nvPr/>
          </p:nvSpPr>
          <p:spPr bwMode="auto">
            <a:xfrm>
              <a:off x="339" y="2117"/>
              <a:ext cx="391" cy="2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Helvetica" charset="0"/>
                </a:rPr>
                <a:t>79%</a:t>
              </a:r>
              <a:endParaRPr lang="en-US" sz="2000" b="0">
                <a:solidFill>
                  <a:schemeClr val="bg1"/>
                </a:solidFill>
                <a:latin typeface="Helvetica" charset="0"/>
              </a:endParaRPr>
            </a:p>
          </p:txBody>
        </p:sp>
        <p:grpSp>
          <p:nvGrpSpPr>
            <p:cNvPr id="23563" name="Group 7"/>
            <p:cNvGrpSpPr>
              <a:grpSpLocks/>
            </p:cNvGrpSpPr>
            <p:nvPr/>
          </p:nvGrpSpPr>
          <p:grpSpPr bwMode="auto">
            <a:xfrm>
              <a:off x="1234" y="2117"/>
              <a:ext cx="134" cy="259"/>
              <a:chOff x="384" y="1152"/>
              <a:chExt cx="144" cy="285"/>
            </a:xfrm>
          </p:grpSpPr>
          <p:sp>
            <p:nvSpPr>
              <p:cNvPr id="23571" name="Oval 8"/>
              <p:cNvSpPr>
                <a:spLocks noChangeArrowheads="1"/>
              </p:cNvSpPr>
              <p:nvPr/>
            </p:nvSpPr>
            <p:spPr bwMode="auto">
              <a:xfrm>
                <a:off x="384" y="1152"/>
                <a:ext cx="144" cy="14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3572" name="Line 9"/>
              <p:cNvSpPr>
                <a:spLocks noChangeShapeType="1"/>
              </p:cNvSpPr>
              <p:nvPr/>
            </p:nvSpPr>
            <p:spPr bwMode="auto">
              <a:xfrm>
                <a:off x="454" y="1293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3573" name="Line 10"/>
              <p:cNvSpPr>
                <a:spLocks noChangeShapeType="1"/>
              </p:cNvSpPr>
              <p:nvPr/>
            </p:nvSpPr>
            <p:spPr bwMode="auto">
              <a:xfrm rot="5400000">
                <a:off x="455" y="1324"/>
                <a:ext cx="0" cy="12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3564" name="Group 11"/>
            <p:cNvGrpSpPr>
              <a:grpSpLocks/>
            </p:cNvGrpSpPr>
            <p:nvPr/>
          </p:nvGrpSpPr>
          <p:grpSpPr bwMode="auto">
            <a:xfrm>
              <a:off x="527" y="2495"/>
              <a:ext cx="264" cy="230"/>
              <a:chOff x="192" y="1738"/>
              <a:chExt cx="259" cy="230"/>
            </a:xfrm>
          </p:grpSpPr>
          <p:sp>
            <p:nvSpPr>
              <p:cNvPr id="23569" name="Oval 12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3570" name="Line 13"/>
              <p:cNvSpPr>
                <a:spLocks noChangeShapeType="1"/>
              </p:cNvSpPr>
              <p:nvPr/>
            </p:nvSpPr>
            <p:spPr bwMode="auto">
              <a:xfrm flipV="1">
                <a:off x="320" y="1738"/>
                <a:ext cx="131" cy="10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3565" name="Group 14"/>
            <p:cNvGrpSpPr>
              <a:grpSpLocks/>
            </p:cNvGrpSpPr>
            <p:nvPr/>
          </p:nvGrpSpPr>
          <p:grpSpPr bwMode="auto">
            <a:xfrm>
              <a:off x="240" y="1728"/>
              <a:ext cx="1392" cy="1296"/>
              <a:chOff x="3456" y="2364"/>
              <a:chExt cx="1008" cy="960"/>
            </a:xfrm>
          </p:grpSpPr>
          <p:sp>
            <p:nvSpPr>
              <p:cNvPr id="23566" name="Oval 15"/>
              <p:cNvSpPr>
                <a:spLocks noChangeArrowheads="1"/>
              </p:cNvSpPr>
              <p:nvPr/>
            </p:nvSpPr>
            <p:spPr bwMode="auto">
              <a:xfrm>
                <a:off x="3456" y="2364"/>
                <a:ext cx="1008" cy="960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3567" name="Line 16"/>
              <p:cNvSpPr>
                <a:spLocks noChangeShapeType="1"/>
              </p:cNvSpPr>
              <p:nvPr/>
            </p:nvSpPr>
            <p:spPr bwMode="auto">
              <a:xfrm>
                <a:off x="3966" y="2372"/>
                <a:ext cx="0" cy="4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3568" name="Line 17"/>
              <p:cNvSpPr>
                <a:spLocks noChangeShapeType="1"/>
              </p:cNvSpPr>
              <p:nvPr/>
            </p:nvSpPr>
            <p:spPr bwMode="auto">
              <a:xfrm>
                <a:off x="3955" y="2852"/>
                <a:ext cx="443" cy="249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0" y="3138489"/>
            <a:ext cx="10287000" cy="595312"/>
            <a:chOff x="0" y="3138489"/>
            <a:chExt cx="10287000" cy="595312"/>
          </a:xfrm>
        </p:grpSpPr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0" y="3138489"/>
              <a:ext cx="3171825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0" dirty="0">
                  <a:solidFill>
                    <a:srgbClr val="00FFFF"/>
                  </a:solidFill>
                </a:rPr>
                <a:t>Age </a:t>
              </a:r>
              <a:r>
                <a:rPr lang="en-US" b="0" dirty="0">
                  <a:solidFill>
                    <a:srgbClr val="FFFFFF"/>
                  </a:solidFill>
                </a:rPr>
                <a:t>44 </a:t>
              </a:r>
              <a:r>
                <a:rPr lang="en-US" b="0" dirty="0" err="1">
                  <a:solidFill>
                    <a:srgbClr val="FFFFFF"/>
                  </a:solidFill>
                </a:rPr>
                <a:t>yrs</a:t>
              </a: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7115175" y="3154364"/>
              <a:ext cx="3171825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0">
                  <a:solidFill>
                    <a:srgbClr val="00FFFF"/>
                  </a:solidFill>
                </a:rPr>
                <a:t>ISS </a:t>
              </a:r>
              <a:r>
                <a:rPr lang="en-US" b="0">
                  <a:solidFill>
                    <a:srgbClr val="FFFFFF"/>
                  </a:solidFill>
                </a:rPr>
                <a:t>33</a:t>
              </a:r>
            </a:p>
          </p:txBody>
        </p:sp>
      </p:grp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0" y="1935164"/>
            <a:ext cx="10287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dirty="0">
                <a:solidFill>
                  <a:srgbClr val="FFFFFF"/>
                </a:solidFill>
              </a:rPr>
              <a:t>3202 BALs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" y="5257800"/>
            <a:ext cx="1028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 dirty="0">
                <a:solidFill>
                  <a:srgbClr val="00FFFF"/>
                </a:solidFill>
              </a:rPr>
              <a:t>False-negative Rate</a:t>
            </a:r>
            <a:r>
              <a:rPr lang="en-US" sz="3600" b="0" dirty="0">
                <a:solidFill>
                  <a:srgbClr val="66FFFF"/>
                </a:solidFill>
              </a:rPr>
              <a:t>: </a:t>
            </a:r>
            <a:r>
              <a:rPr lang="en-US" sz="3600" b="0" dirty="0" smtClean="0">
                <a:solidFill>
                  <a:srgbClr val="66FFFF"/>
                </a:solidFill>
              </a:rPr>
              <a:t>2.3%</a:t>
            </a:r>
            <a:endParaRPr lang="en-US" sz="3600" b="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1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Study Population</a:t>
            </a:r>
            <a:b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400" i="1">
              <a:solidFill>
                <a:srgbClr val="00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43337" y="2537918"/>
            <a:ext cx="184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7651" name="Group 53"/>
          <p:cNvGrpSpPr>
            <a:grpSpLocks/>
          </p:cNvGrpSpPr>
          <p:nvPr/>
        </p:nvGrpSpPr>
        <p:grpSpPr bwMode="auto">
          <a:xfrm>
            <a:off x="514350" y="2422526"/>
            <a:ext cx="8658225" cy="625475"/>
            <a:chOff x="288" y="1526"/>
            <a:chExt cx="4848" cy="394"/>
          </a:xfrm>
        </p:grpSpPr>
        <p:sp>
          <p:nvSpPr>
            <p:cNvPr id="27696" name="Rectangle 9"/>
            <p:cNvSpPr>
              <a:spLocks noChangeArrowheads="1"/>
            </p:cNvSpPr>
            <p:nvPr/>
          </p:nvSpPr>
          <p:spPr bwMode="auto">
            <a:xfrm>
              <a:off x="2688" y="1526"/>
              <a:ext cx="1019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7697" name="Rectangle 10"/>
            <p:cNvSpPr>
              <a:spLocks noChangeArrowheads="1"/>
            </p:cNvSpPr>
            <p:nvPr/>
          </p:nvSpPr>
          <p:spPr bwMode="auto">
            <a:xfrm>
              <a:off x="288" y="1526"/>
              <a:ext cx="240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7698" name="Rectangle 8"/>
            <p:cNvSpPr>
              <a:spLocks noChangeArrowheads="1"/>
            </p:cNvSpPr>
            <p:nvPr/>
          </p:nvSpPr>
          <p:spPr bwMode="auto">
            <a:xfrm>
              <a:off x="4335" y="1526"/>
              <a:ext cx="80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</p:grpSp>
      <p:grpSp>
        <p:nvGrpSpPr>
          <p:cNvPr id="27652" name="Group 52"/>
          <p:cNvGrpSpPr>
            <a:grpSpLocks/>
          </p:cNvGrpSpPr>
          <p:nvPr/>
        </p:nvGrpSpPr>
        <p:grpSpPr bwMode="auto">
          <a:xfrm>
            <a:off x="4800600" y="1524001"/>
            <a:ext cx="4543425" cy="898525"/>
            <a:chOff x="2688" y="960"/>
            <a:chExt cx="2544" cy="566"/>
          </a:xfrm>
        </p:grpSpPr>
        <p:sp>
          <p:nvSpPr>
            <p:cNvPr id="27694" name="Rectangle 35"/>
            <p:cNvSpPr>
              <a:spLocks noChangeArrowheads="1"/>
            </p:cNvSpPr>
            <p:nvPr/>
          </p:nvSpPr>
          <p:spPr bwMode="auto">
            <a:xfrm>
              <a:off x="4176" y="960"/>
              <a:ext cx="1056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 sz="3600"/>
            </a:p>
          </p:txBody>
        </p:sp>
        <p:sp>
          <p:nvSpPr>
            <p:cNvPr id="27695" name="Rectangle 36"/>
            <p:cNvSpPr>
              <a:spLocks noChangeArrowheads="1"/>
            </p:cNvSpPr>
            <p:nvPr/>
          </p:nvSpPr>
          <p:spPr bwMode="auto">
            <a:xfrm>
              <a:off x="2688" y="960"/>
              <a:ext cx="101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 sz="3600">
                <a:solidFill>
                  <a:srgbClr val="F7F7F7"/>
                </a:solidFill>
              </a:endParaRPr>
            </a:p>
          </p:txBody>
        </p:sp>
      </p:grp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3843337" y="2537918"/>
            <a:ext cx="184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843337" y="2537918"/>
            <a:ext cx="184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7655" name="Group 53"/>
          <p:cNvGrpSpPr>
            <a:grpSpLocks/>
          </p:cNvGrpSpPr>
          <p:nvPr/>
        </p:nvGrpSpPr>
        <p:grpSpPr bwMode="auto">
          <a:xfrm>
            <a:off x="514350" y="2422526"/>
            <a:ext cx="8658225" cy="625475"/>
            <a:chOff x="288" y="1526"/>
            <a:chExt cx="4848" cy="394"/>
          </a:xfrm>
        </p:grpSpPr>
        <p:sp>
          <p:nvSpPr>
            <p:cNvPr id="27691" name="Rectangle 9"/>
            <p:cNvSpPr>
              <a:spLocks noChangeArrowheads="1"/>
            </p:cNvSpPr>
            <p:nvPr/>
          </p:nvSpPr>
          <p:spPr bwMode="auto">
            <a:xfrm>
              <a:off x="2688" y="1526"/>
              <a:ext cx="1019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7692" name="Rectangle 10"/>
            <p:cNvSpPr>
              <a:spLocks noChangeArrowheads="1"/>
            </p:cNvSpPr>
            <p:nvPr/>
          </p:nvSpPr>
          <p:spPr bwMode="auto">
            <a:xfrm>
              <a:off x="288" y="1526"/>
              <a:ext cx="240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7693" name="Rectangle 8"/>
            <p:cNvSpPr>
              <a:spLocks noChangeArrowheads="1"/>
            </p:cNvSpPr>
            <p:nvPr/>
          </p:nvSpPr>
          <p:spPr bwMode="auto">
            <a:xfrm>
              <a:off x="4335" y="1526"/>
              <a:ext cx="80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</p:grpSp>
      <p:grpSp>
        <p:nvGrpSpPr>
          <p:cNvPr id="27656" name="Group 54"/>
          <p:cNvGrpSpPr>
            <a:grpSpLocks/>
          </p:cNvGrpSpPr>
          <p:nvPr/>
        </p:nvGrpSpPr>
        <p:grpSpPr bwMode="auto">
          <a:xfrm>
            <a:off x="514350" y="3048000"/>
            <a:ext cx="8658225" cy="1874838"/>
            <a:chOff x="288" y="1920"/>
            <a:chExt cx="4848" cy="1181"/>
          </a:xfrm>
        </p:grpSpPr>
        <p:sp>
          <p:nvSpPr>
            <p:cNvPr id="27682" name="Rectangle 23"/>
            <p:cNvSpPr>
              <a:spLocks noChangeArrowheads="1"/>
            </p:cNvSpPr>
            <p:nvPr/>
          </p:nvSpPr>
          <p:spPr bwMode="auto">
            <a:xfrm>
              <a:off x="2688" y="2708"/>
              <a:ext cx="101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7683" name="Rectangle 24"/>
            <p:cNvSpPr>
              <a:spLocks noChangeArrowheads="1"/>
            </p:cNvSpPr>
            <p:nvPr/>
          </p:nvSpPr>
          <p:spPr bwMode="auto">
            <a:xfrm>
              <a:off x="288" y="2708"/>
              <a:ext cx="240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7684" name="Rectangle 28"/>
            <p:cNvSpPr>
              <a:spLocks noChangeArrowheads="1"/>
            </p:cNvSpPr>
            <p:nvPr/>
          </p:nvSpPr>
          <p:spPr bwMode="auto">
            <a:xfrm>
              <a:off x="2688" y="2313"/>
              <a:ext cx="1019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7685" name="Rectangle 29"/>
            <p:cNvSpPr>
              <a:spLocks noChangeArrowheads="1"/>
            </p:cNvSpPr>
            <p:nvPr/>
          </p:nvSpPr>
          <p:spPr bwMode="auto">
            <a:xfrm>
              <a:off x="288" y="2313"/>
              <a:ext cx="2400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7686" name="Rectangle 32"/>
            <p:cNvSpPr>
              <a:spLocks noChangeArrowheads="1"/>
            </p:cNvSpPr>
            <p:nvPr/>
          </p:nvSpPr>
          <p:spPr bwMode="auto">
            <a:xfrm>
              <a:off x="2688" y="1920"/>
              <a:ext cx="101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7687" name="Rectangle 33"/>
            <p:cNvSpPr>
              <a:spLocks noChangeArrowheads="1"/>
            </p:cNvSpPr>
            <p:nvPr/>
          </p:nvSpPr>
          <p:spPr bwMode="auto">
            <a:xfrm>
              <a:off x="288" y="1920"/>
              <a:ext cx="240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7688" name="Rectangle 22"/>
            <p:cNvSpPr>
              <a:spLocks noChangeArrowheads="1"/>
            </p:cNvSpPr>
            <p:nvPr/>
          </p:nvSpPr>
          <p:spPr bwMode="auto">
            <a:xfrm>
              <a:off x="4335" y="2708"/>
              <a:ext cx="801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7689" name="Rectangle 27"/>
            <p:cNvSpPr>
              <a:spLocks noChangeArrowheads="1"/>
            </p:cNvSpPr>
            <p:nvPr/>
          </p:nvSpPr>
          <p:spPr bwMode="auto">
            <a:xfrm>
              <a:off x="4335" y="2313"/>
              <a:ext cx="801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27690" name="Rectangle 31"/>
            <p:cNvSpPr>
              <a:spLocks noChangeArrowheads="1"/>
            </p:cNvSpPr>
            <p:nvPr/>
          </p:nvSpPr>
          <p:spPr bwMode="auto">
            <a:xfrm>
              <a:off x="4335" y="1920"/>
              <a:ext cx="801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</p:grpSp>
      <p:grpSp>
        <p:nvGrpSpPr>
          <p:cNvPr id="27657" name="Group 52"/>
          <p:cNvGrpSpPr>
            <a:grpSpLocks/>
          </p:cNvGrpSpPr>
          <p:nvPr/>
        </p:nvGrpSpPr>
        <p:grpSpPr bwMode="auto">
          <a:xfrm>
            <a:off x="4800600" y="1524001"/>
            <a:ext cx="4543425" cy="898525"/>
            <a:chOff x="2688" y="960"/>
            <a:chExt cx="2544" cy="566"/>
          </a:xfrm>
        </p:grpSpPr>
        <p:sp>
          <p:nvSpPr>
            <p:cNvPr id="27680" name="Rectangle 35"/>
            <p:cNvSpPr>
              <a:spLocks noChangeArrowheads="1"/>
            </p:cNvSpPr>
            <p:nvPr/>
          </p:nvSpPr>
          <p:spPr bwMode="auto">
            <a:xfrm>
              <a:off x="4176" y="960"/>
              <a:ext cx="1056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 sz="3600"/>
            </a:p>
          </p:txBody>
        </p:sp>
        <p:sp>
          <p:nvSpPr>
            <p:cNvPr id="27681" name="Rectangle 36"/>
            <p:cNvSpPr>
              <a:spLocks noChangeArrowheads="1"/>
            </p:cNvSpPr>
            <p:nvPr/>
          </p:nvSpPr>
          <p:spPr bwMode="auto">
            <a:xfrm>
              <a:off x="2688" y="960"/>
              <a:ext cx="101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 sz="3600">
                <a:solidFill>
                  <a:srgbClr val="F7F7F7"/>
                </a:solidFill>
              </a:endParaRPr>
            </a:p>
          </p:txBody>
        </p:sp>
      </p:grp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433738"/>
              </p:ext>
            </p:extLst>
          </p:nvPr>
        </p:nvGraphicFramePr>
        <p:xfrm>
          <a:off x="428625" y="1524000"/>
          <a:ext cx="9515475" cy="4572000"/>
        </p:xfrm>
        <a:graphic>
          <a:graphicData uri="http://schemas.openxmlformats.org/drawingml/2006/table">
            <a:tbl>
              <a:tblPr/>
              <a:tblGrid>
                <a:gridCol w="5147956"/>
                <a:gridCol w="2163935"/>
                <a:gridCol w="2203584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False Negative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FC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False Negative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Number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65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1619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Age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39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44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Injury Severity Score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35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32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GCS Score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Admission BE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-6.4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-4.4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hr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RBC Transfusion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4.5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3.1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7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Outcomes</a:t>
            </a:r>
            <a:b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400" i="1">
              <a:solidFill>
                <a:srgbClr val="00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43337" y="2537918"/>
            <a:ext cx="184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5843" name="Group 53"/>
          <p:cNvGrpSpPr>
            <a:grpSpLocks/>
          </p:cNvGrpSpPr>
          <p:nvPr/>
        </p:nvGrpSpPr>
        <p:grpSpPr bwMode="auto">
          <a:xfrm>
            <a:off x="514350" y="2422526"/>
            <a:ext cx="8658225" cy="625475"/>
            <a:chOff x="288" y="1526"/>
            <a:chExt cx="4848" cy="394"/>
          </a:xfrm>
        </p:grpSpPr>
        <p:sp>
          <p:nvSpPr>
            <p:cNvPr id="35877" name="Rectangle 9"/>
            <p:cNvSpPr>
              <a:spLocks noChangeArrowheads="1"/>
            </p:cNvSpPr>
            <p:nvPr/>
          </p:nvSpPr>
          <p:spPr bwMode="auto">
            <a:xfrm>
              <a:off x="2688" y="1526"/>
              <a:ext cx="1019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35878" name="Rectangle 10"/>
            <p:cNvSpPr>
              <a:spLocks noChangeArrowheads="1"/>
            </p:cNvSpPr>
            <p:nvPr/>
          </p:nvSpPr>
          <p:spPr bwMode="auto">
            <a:xfrm>
              <a:off x="288" y="1526"/>
              <a:ext cx="240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35879" name="Rectangle 8"/>
            <p:cNvSpPr>
              <a:spLocks noChangeArrowheads="1"/>
            </p:cNvSpPr>
            <p:nvPr/>
          </p:nvSpPr>
          <p:spPr bwMode="auto">
            <a:xfrm>
              <a:off x="4335" y="1526"/>
              <a:ext cx="80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</p:grpSp>
      <p:grpSp>
        <p:nvGrpSpPr>
          <p:cNvPr id="35844" name="Group 52"/>
          <p:cNvGrpSpPr>
            <a:grpSpLocks/>
          </p:cNvGrpSpPr>
          <p:nvPr/>
        </p:nvGrpSpPr>
        <p:grpSpPr bwMode="auto">
          <a:xfrm>
            <a:off x="4800600" y="1524001"/>
            <a:ext cx="4543425" cy="898525"/>
            <a:chOff x="2688" y="960"/>
            <a:chExt cx="2544" cy="566"/>
          </a:xfrm>
        </p:grpSpPr>
        <p:sp>
          <p:nvSpPr>
            <p:cNvPr id="35875" name="Rectangle 35"/>
            <p:cNvSpPr>
              <a:spLocks noChangeArrowheads="1"/>
            </p:cNvSpPr>
            <p:nvPr/>
          </p:nvSpPr>
          <p:spPr bwMode="auto">
            <a:xfrm>
              <a:off x="4176" y="960"/>
              <a:ext cx="1056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 sz="3600"/>
            </a:p>
          </p:txBody>
        </p:sp>
        <p:sp>
          <p:nvSpPr>
            <p:cNvPr id="35876" name="Rectangle 36"/>
            <p:cNvSpPr>
              <a:spLocks noChangeArrowheads="1"/>
            </p:cNvSpPr>
            <p:nvPr/>
          </p:nvSpPr>
          <p:spPr bwMode="auto">
            <a:xfrm>
              <a:off x="2688" y="960"/>
              <a:ext cx="101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 sz="3600">
                <a:solidFill>
                  <a:srgbClr val="F7F7F7"/>
                </a:solidFill>
              </a:endParaRPr>
            </a:p>
          </p:txBody>
        </p:sp>
      </p:grp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3843337" y="2537918"/>
            <a:ext cx="184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3843337" y="2537918"/>
            <a:ext cx="184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5847" name="Group 53"/>
          <p:cNvGrpSpPr>
            <a:grpSpLocks/>
          </p:cNvGrpSpPr>
          <p:nvPr/>
        </p:nvGrpSpPr>
        <p:grpSpPr bwMode="auto">
          <a:xfrm>
            <a:off x="514350" y="2422526"/>
            <a:ext cx="8658225" cy="625475"/>
            <a:chOff x="288" y="1526"/>
            <a:chExt cx="4848" cy="394"/>
          </a:xfrm>
        </p:grpSpPr>
        <p:sp>
          <p:nvSpPr>
            <p:cNvPr id="35872" name="Rectangle 9"/>
            <p:cNvSpPr>
              <a:spLocks noChangeArrowheads="1"/>
            </p:cNvSpPr>
            <p:nvPr/>
          </p:nvSpPr>
          <p:spPr bwMode="auto">
            <a:xfrm>
              <a:off x="2688" y="1526"/>
              <a:ext cx="1019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35873" name="Rectangle 10"/>
            <p:cNvSpPr>
              <a:spLocks noChangeArrowheads="1"/>
            </p:cNvSpPr>
            <p:nvPr/>
          </p:nvSpPr>
          <p:spPr bwMode="auto">
            <a:xfrm>
              <a:off x="288" y="1526"/>
              <a:ext cx="240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35874" name="Rectangle 8"/>
            <p:cNvSpPr>
              <a:spLocks noChangeArrowheads="1"/>
            </p:cNvSpPr>
            <p:nvPr/>
          </p:nvSpPr>
          <p:spPr bwMode="auto">
            <a:xfrm>
              <a:off x="4335" y="1526"/>
              <a:ext cx="80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</p:grpSp>
      <p:grpSp>
        <p:nvGrpSpPr>
          <p:cNvPr id="35848" name="Group 52"/>
          <p:cNvGrpSpPr>
            <a:grpSpLocks/>
          </p:cNvGrpSpPr>
          <p:nvPr/>
        </p:nvGrpSpPr>
        <p:grpSpPr bwMode="auto">
          <a:xfrm>
            <a:off x="4800600" y="1524001"/>
            <a:ext cx="4543425" cy="898525"/>
            <a:chOff x="2688" y="960"/>
            <a:chExt cx="2544" cy="566"/>
          </a:xfrm>
        </p:grpSpPr>
        <p:sp>
          <p:nvSpPr>
            <p:cNvPr id="35870" name="Rectangle 35"/>
            <p:cNvSpPr>
              <a:spLocks noChangeArrowheads="1"/>
            </p:cNvSpPr>
            <p:nvPr/>
          </p:nvSpPr>
          <p:spPr bwMode="auto">
            <a:xfrm>
              <a:off x="4176" y="960"/>
              <a:ext cx="1056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 sz="3600"/>
            </a:p>
          </p:txBody>
        </p:sp>
        <p:sp>
          <p:nvSpPr>
            <p:cNvPr id="35871" name="Rectangle 36"/>
            <p:cNvSpPr>
              <a:spLocks noChangeArrowheads="1"/>
            </p:cNvSpPr>
            <p:nvPr/>
          </p:nvSpPr>
          <p:spPr bwMode="auto">
            <a:xfrm>
              <a:off x="2688" y="960"/>
              <a:ext cx="101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 sz="3600">
                <a:solidFill>
                  <a:srgbClr val="F7F7F7"/>
                </a:solidFill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630051"/>
              </p:ext>
            </p:extLst>
          </p:nvPr>
        </p:nvGraphicFramePr>
        <p:xfrm>
          <a:off x="257176" y="1676400"/>
          <a:ext cx="9858374" cy="4781552"/>
        </p:xfrm>
        <a:graphic>
          <a:graphicData uri="http://schemas.openxmlformats.org/drawingml/2006/table">
            <a:tbl>
              <a:tblPr/>
              <a:tblGrid>
                <a:gridCol w="3857624"/>
                <a:gridCol w="2228850"/>
                <a:gridCol w="2057400"/>
                <a:gridCol w="1714500"/>
              </a:tblGrid>
              <a:tr h="9448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False Negative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FC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False Negative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5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Ventilator Days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29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0.002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5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ICU Days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35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0.0002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5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Hospital Days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49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36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0.01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5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04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Outcomes</a:t>
            </a:r>
            <a:b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400" i="1">
              <a:solidFill>
                <a:srgbClr val="00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43337" y="2537918"/>
            <a:ext cx="184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5843" name="Group 53"/>
          <p:cNvGrpSpPr>
            <a:grpSpLocks/>
          </p:cNvGrpSpPr>
          <p:nvPr/>
        </p:nvGrpSpPr>
        <p:grpSpPr bwMode="auto">
          <a:xfrm>
            <a:off x="514350" y="2422526"/>
            <a:ext cx="8658225" cy="625475"/>
            <a:chOff x="288" y="1526"/>
            <a:chExt cx="4848" cy="394"/>
          </a:xfrm>
        </p:grpSpPr>
        <p:sp>
          <p:nvSpPr>
            <p:cNvPr id="35877" name="Rectangle 9"/>
            <p:cNvSpPr>
              <a:spLocks noChangeArrowheads="1"/>
            </p:cNvSpPr>
            <p:nvPr/>
          </p:nvSpPr>
          <p:spPr bwMode="auto">
            <a:xfrm>
              <a:off x="2688" y="1526"/>
              <a:ext cx="1019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35878" name="Rectangle 10"/>
            <p:cNvSpPr>
              <a:spLocks noChangeArrowheads="1"/>
            </p:cNvSpPr>
            <p:nvPr/>
          </p:nvSpPr>
          <p:spPr bwMode="auto">
            <a:xfrm>
              <a:off x="288" y="1526"/>
              <a:ext cx="240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35879" name="Rectangle 8"/>
            <p:cNvSpPr>
              <a:spLocks noChangeArrowheads="1"/>
            </p:cNvSpPr>
            <p:nvPr/>
          </p:nvSpPr>
          <p:spPr bwMode="auto">
            <a:xfrm>
              <a:off x="4335" y="1526"/>
              <a:ext cx="80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</p:grpSp>
      <p:grpSp>
        <p:nvGrpSpPr>
          <p:cNvPr id="35844" name="Group 52"/>
          <p:cNvGrpSpPr>
            <a:grpSpLocks/>
          </p:cNvGrpSpPr>
          <p:nvPr/>
        </p:nvGrpSpPr>
        <p:grpSpPr bwMode="auto">
          <a:xfrm>
            <a:off x="4800600" y="1524001"/>
            <a:ext cx="4543425" cy="898525"/>
            <a:chOff x="2688" y="960"/>
            <a:chExt cx="2544" cy="566"/>
          </a:xfrm>
        </p:grpSpPr>
        <p:sp>
          <p:nvSpPr>
            <p:cNvPr id="35875" name="Rectangle 35"/>
            <p:cNvSpPr>
              <a:spLocks noChangeArrowheads="1"/>
            </p:cNvSpPr>
            <p:nvPr/>
          </p:nvSpPr>
          <p:spPr bwMode="auto">
            <a:xfrm>
              <a:off x="4176" y="960"/>
              <a:ext cx="1056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 sz="3600"/>
            </a:p>
          </p:txBody>
        </p:sp>
        <p:sp>
          <p:nvSpPr>
            <p:cNvPr id="35876" name="Rectangle 36"/>
            <p:cNvSpPr>
              <a:spLocks noChangeArrowheads="1"/>
            </p:cNvSpPr>
            <p:nvPr/>
          </p:nvSpPr>
          <p:spPr bwMode="auto">
            <a:xfrm>
              <a:off x="2688" y="960"/>
              <a:ext cx="101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 sz="3600">
                <a:solidFill>
                  <a:srgbClr val="F7F7F7"/>
                </a:solidFill>
              </a:endParaRPr>
            </a:p>
          </p:txBody>
        </p:sp>
      </p:grp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3843337" y="2537918"/>
            <a:ext cx="184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3843337" y="2537918"/>
            <a:ext cx="184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5847" name="Group 53"/>
          <p:cNvGrpSpPr>
            <a:grpSpLocks/>
          </p:cNvGrpSpPr>
          <p:nvPr/>
        </p:nvGrpSpPr>
        <p:grpSpPr bwMode="auto">
          <a:xfrm>
            <a:off x="514350" y="2422526"/>
            <a:ext cx="8658225" cy="625475"/>
            <a:chOff x="288" y="1526"/>
            <a:chExt cx="4848" cy="394"/>
          </a:xfrm>
        </p:grpSpPr>
        <p:sp>
          <p:nvSpPr>
            <p:cNvPr id="35872" name="Rectangle 9"/>
            <p:cNvSpPr>
              <a:spLocks noChangeArrowheads="1"/>
            </p:cNvSpPr>
            <p:nvPr/>
          </p:nvSpPr>
          <p:spPr bwMode="auto">
            <a:xfrm>
              <a:off x="2688" y="1526"/>
              <a:ext cx="1019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35873" name="Rectangle 10"/>
            <p:cNvSpPr>
              <a:spLocks noChangeArrowheads="1"/>
            </p:cNvSpPr>
            <p:nvPr/>
          </p:nvSpPr>
          <p:spPr bwMode="auto">
            <a:xfrm>
              <a:off x="288" y="1526"/>
              <a:ext cx="240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35874" name="Rectangle 8"/>
            <p:cNvSpPr>
              <a:spLocks noChangeArrowheads="1"/>
            </p:cNvSpPr>
            <p:nvPr/>
          </p:nvSpPr>
          <p:spPr bwMode="auto">
            <a:xfrm>
              <a:off x="4335" y="1526"/>
              <a:ext cx="80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</p:grpSp>
      <p:grpSp>
        <p:nvGrpSpPr>
          <p:cNvPr id="35848" name="Group 52"/>
          <p:cNvGrpSpPr>
            <a:grpSpLocks/>
          </p:cNvGrpSpPr>
          <p:nvPr/>
        </p:nvGrpSpPr>
        <p:grpSpPr bwMode="auto">
          <a:xfrm>
            <a:off x="4800600" y="1524001"/>
            <a:ext cx="4543425" cy="898525"/>
            <a:chOff x="2688" y="960"/>
            <a:chExt cx="2544" cy="566"/>
          </a:xfrm>
        </p:grpSpPr>
        <p:sp>
          <p:nvSpPr>
            <p:cNvPr id="35870" name="Rectangle 35"/>
            <p:cNvSpPr>
              <a:spLocks noChangeArrowheads="1"/>
            </p:cNvSpPr>
            <p:nvPr/>
          </p:nvSpPr>
          <p:spPr bwMode="auto">
            <a:xfrm>
              <a:off x="4176" y="960"/>
              <a:ext cx="1056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 sz="3600"/>
            </a:p>
          </p:txBody>
        </p:sp>
        <p:sp>
          <p:nvSpPr>
            <p:cNvPr id="35871" name="Rectangle 36"/>
            <p:cNvSpPr>
              <a:spLocks noChangeArrowheads="1"/>
            </p:cNvSpPr>
            <p:nvPr/>
          </p:nvSpPr>
          <p:spPr bwMode="auto">
            <a:xfrm>
              <a:off x="2688" y="960"/>
              <a:ext cx="101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 sz="3600">
                <a:solidFill>
                  <a:srgbClr val="F7F7F7"/>
                </a:solidFill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80405"/>
              </p:ext>
            </p:extLst>
          </p:nvPr>
        </p:nvGraphicFramePr>
        <p:xfrm>
          <a:off x="257176" y="1676400"/>
          <a:ext cx="9858374" cy="4781552"/>
        </p:xfrm>
        <a:graphic>
          <a:graphicData uri="http://schemas.openxmlformats.org/drawingml/2006/table">
            <a:tbl>
              <a:tblPr/>
              <a:tblGrid>
                <a:gridCol w="3857624"/>
                <a:gridCol w="2228850"/>
                <a:gridCol w="2057400"/>
                <a:gridCol w="1714500"/>
              </a:tblGrid>
              <a:tr h="9448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False Negative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FC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False Negative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5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Ventilator Days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29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0.002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5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ICU Days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35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0.0002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5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Hospital Days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49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36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0.01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5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Mortality (%)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0.35</a:t>
                      </a:r>
                    </a:p>
                  </a:txBody>
                  <a:tcPr marL="102870" marR="102870"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4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Charge Reduction</a:t>
            </a:r>
            <a:b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400" i="1">
              <a:solidFill>
                <a:srgbClr val="00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43337" y="2537918"/>
            <a:ext cx="184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3843337" y="2537918"/>
            <a:ext cx="184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1988" name="Group 53"/>
          <p:cNvGrpSpPr>
            <a:grpSpLocks/>
          </p:cNvGrpSpPr>
          <p:nvPr/>
        </p:nvGrpSpPr>
        <p:grpSpPr bwMode="auto">
          <a:xfrm>
            <a:off x="514350" y="2422526"/>
            <a:ext cx="8658225" cy="625475"/>
            <a:chOff x="288" y="1526"/>
            <a:chExt cx="4848" cy="394"/>
          </a:xfrm>
        </p:grpSpPr>
        <p:sp>
          <p:nvSpPr>
            <p:cNvPr id="42028" name="Rectangle 9"/>
            <p:cNvSpPr>
              <a:spLocks noChangeArrowheads="1"/>
            </p:cNvSpPr>
            <p:nvPr/>
          </p:nvSpPr>
          <p:spPr bwMode="auto">
            <a:xfrm>
              <a:off x="2688" y="1526"/>
              <a:ext cx="1019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2029" name="Rectangle 10"/>
            <p:cNvSpPr>
              <a:spLocks noChangeArrowheads="1"/>
            </p:cNvSpPr>
            <p:nvPr/>
          </p:nvSpPr>
          <p:spPr bwMode="auto">
            <a:xfrm>
              <a:off x="288" y="1526"/>
              <a:ext cx="240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2030" name="Rectangle 8"/>
            <p:cNvSpPr>
              <a:spLocks noChangeArrowheads="1"/>
            </p:cNvSpPr>
            <p:nvPr/>
          </p:nvSpPr>
          <p:spPr bwMode="auto">
            <a:xfrm>
              <a:off x="4335" y="1526"/>
              <a:ext cx="801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</p:grpSp>
      <p:grpSp>
        <p:nvGrpSpPr>
          <p:cNvPr id="41989" name="Group 54"/>
          <p:cNvGrpSpPr>
            <a:grpSpLocks/>
          </p:cNvGrpSpPr>
          <p:nvPr/>
        </p:nvGrpSpPr>
        <p:grpSpPr bwMode="auto">
          <a:xfrm>
            <a:off x="514350" y="3048000"/>
            <a:ext cx="8658225" cy="1874838"/>
            <a:chOff x="288" y="1920"/>
            <a:chExt cx="4848" cy="1181"/>
          </a:xfrm>
        </p:grpSpPr>
        <p:sp>
          <p:nvSpPr>
            <p:cNvPr id="42019" name="Rectangle 23"/>
            <p:cNvSpPr>
              <a:spLocks noChangeArrowheads="1"/>
            </p:cNvSpPr>
            <p:nvPr/>
          </p:nvSpPr>
          <p:spPr bwMode="auto">
            <a:xfrm>
              <a:off x="2688" y="2708"/>
              <a:ext cx="101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2020" name="Rectangle 24"/>
            <p:cNvSpPr>
              <a:spLocks noChangeArrowheads="1"/>
            </p:cNvSpPr>
            <p:nvPr/>
          </p:nvSpPr>
          <p:spPr bwMode="auto">
            <a:xfrm>
              <a:off x="288" y="2708"/>
              <a:ext cx="240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2021" name="Rectangle 28"/>
            <p:cNvSpPr>
              <a:spLocks noChangeArrowheads="1"/>
            </p:cNvSpPr>
            <p:nvPr/>
          </p:nvSpPr>
          <p:spPr bwMode="auto">
            <a:xfrm>
              <a:off x="2688" y="2313"/>
              <a:ext cx="1019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2022" name="Rectangle 29"/>
            <p:cNvSpPr>
              <a:spLocks noChangeArrowheads="1"/>
            </p:cNvSpPr>
            <p:nvPr/>
          </p:nvSpPr>
          <p:spPr bwMode="auto">
            <a:xfrm>
              <a:off x="288" y="2313"/>
              <a:ext cx="2400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2023" name="Rectangle 32"/>
            <p:cNvSpPr>
              <a:spLocks noChangeArrowheads="1"/>
            </p:cNvSpPr>
            <p:nvPr/>
          </p:nvSpPr>
          <p:spPr bwMode="auto">
            <a:xfrm>
              <a:off x="2688" y="1920"/>
              <a:ext cx="101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2024" name="Rectangle 33"/>
            <p:cNvSpPr>
              <a:spLocks noChangeArrowheads="1"/>
            </p:cNvSpPr>
            <p:nvPr/>
          </p:nvSpPr>
          <p:spPr bwMode="auto">
            <a:xfrm>
              <a:off x="288" y="1920"/>
              <a:ext cx="240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2025" name="Rectangle 22"/>
            <p:cNvSpPr>
              <a:spLocks noChangeArrowheads="1"/>
            </p:cNvSpPr>
            <p:nvPr/>
          </p:nvSpPr>
          <p:spPr bwMode="auto">
            <a:xfrm>
              <a:off x="4335" y="2708"/>
              <a:ext cx="801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2026" name="Rectangle 27"/>
            <p:cNvSpPr>
              <a:spLocks noChangeArrowheads="1"/>
            </p:cNvSpPr>
            <p:nvPr/>
          </p:nvSpPr>
          <p:spPr bwMode="auto">
            <a:xfrm>
              <a:off x="4335" y="2313"/>
              <a:ext cx="801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42027" name="Rectangle 31"/>
            <p:cNvSpPr>
              <a:spLocks noChangeArrowheads="1"/>
            </p:cNvSpPr>
            <p:nvPr/>
          </p:nvSpPr>
          <p:spPr bwMode="auto">
            <a:xfrm>
              <a:off x="4335" y="1920"/>
              <a:ext cx="801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/>
            </a:p>
          </p:txBody>
        </p:sp>
      </p:grpSp>
      <p:grpSp>
        <p:nvGrpSpPr>
          <p:cNvPr id="41990" name="Group 52"/>
          <p:cNvGrpSpPr>
            <a:grpSpLocks/>
          </p:cNvGrpSpPr>
          <p:nvPr/>
        </p:nvGrpSpPr>
        <p:grpSpPr bwMode="auto">
          <a:xfrm>
            <a:off x="4800600" y="1524001"/>
            <a:ext cx="4543425" cy="898525"/>
            <a:chOff x="2688" y="960"/>
            <a:chExt cx="2544" cy="566"/>
          </a:xfrm>
        </p:grpSpPr>
        <p:sp>
          <p:nvSpPr>
            <p:cNvPr id="42017" name="Rectangle 35"/>
            <p:cNvSpPr>
              <a:spLocks noChangeArrowheads="1"/>
            </p:cNvSpPr>
            <p:nvPr/>
          </p:nvSpPr>
          <p:spPr bwMode="auto">
            <a:xfrm>
              <a:off x="4176" y="960"/>
              <a:ext cx="1056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 sz="3600"/>
            </a:p>
          </p:txBody>
        </p:sp>
        <p:sp>
          <p:nvSpPr>
            <p:cNvPr id="42018" name="Rectangle 36"/>
            <p:cNvSpPr>
              <a:spLocks noChangeArrowheads="1"/>
            </p:cNvSpPr>
            <p:nvPr/>
          </p:nvSpPr>
          <p:spPr bwMode="auto">
            <a:xfrm>
              <a:off x="2688" y="960"/>
              <a:ext cx="101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endParaRPr lang="en-US" sz="3600">
                <a:solidFill>
                  <a:srgbClr val="F7F7F7"/>
                </a:solidFill>
              </a:endParaRP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329117"/>
              </p:ext>
            </p:extLst>
          </p:nvPr>
        </p:nvGraphicFramePr>
        <p:xfrm>
          <a:off x="342900" y="1752600"/>
          <a:ext cx="9429751" cy="3962400"/>
        </p:xfrm>
        <a:graphic>
          <a:graphicData uri="http://schemas.openxmlformats.org/drawingml/2006/table">
            <a:tbl>
              <a:tblPr/>
              <a:tblGrid>
                <a:gridCol w="2914650"/>
                <a:gridCol w="1800225"/>
                <a:gridCol w="2357438"/>
                <a:gridCol w="2357438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Antibiotic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Charge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Duration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Unasyn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311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$280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 Days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Vancomycin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94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$210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 Days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Cefepime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125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$210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 Days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Primaxin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31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$1000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 Days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Bactrim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94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$225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 Days</a:t>
                      </a:r>
                    </a:p>
                  </a:txBody>
                  <a:tcPr marL="102870" marR="1028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0" y="5922963"/>
            <a:ext cx="1028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b="0" dirty="0">
                <a:solidFill>
                  <a:srgbClr val="00FF00"/>
                </a:solidFill>
              </a:rPr>
              <a:t>Mean charge per VAP episode = $2500</a:t>
            </a:r>
          </a:p>
        </p:txBody>
      </p:sp>
    </p:spTree>
    <p:extLst>
      <p:ext uri="{BB962C8B-B14F-4D97-AF65-F5344CB8AC3E}">
        <p14:creationId xmlns:p14="http://schemas.microsoft.com/office/powerpoint/2010/main" val="12258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Charge Reduction</a:t>
            </a:r>
            <a:b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400" i="1">
              <a:solidFill>
                <a:srgbClr val="00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43337" y="2537918"/>
            <a:ext cx="184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3843337" y="2537918"/>
            <a:ext cx="184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4036" name="Rectangle 9"/>
          <p:cNvSpPr>
            <a:spLocks noChangeArrowheads="1"/>
          </p:cNvSpPr>
          <p:nvPr/>
        </p:nvSpPr>
        <p:spPr bwMode="auto">
          <a:xfrm>
            <a:off x="4800601" y="2422526"/>
            <a:ext cx="1819871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514350" y="2422526"/>
            <a:ext cx="42862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7742040" y="2422526"/>
            <a:ext cx="143053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4039" name="Rectangle 23"/>
          <p:cNvSpPr>
            <a:spLocks noChangeArrowheads="1"/>
          </p:cNvSpPr>
          <p:nvPr/>
        </p:nvSpPr>
        <p:spPr bwMode="auto">
          <a:xfrm>
            <a:off x="4800601" y="4298950"/>
            <a:ext cx="1819871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4040" name="Rectangle 24"/>
          <p:cNvSpPr>
            <a:spLocks noChangeArrowheads="1"/>
          </p:cNvSpPr>
          <p:nvPr/>
        </p:nvSpPr>
        <p:spPr bwMode="auto">
          <a:xfrm>
            <a:off x="514350" y="4298950"/>
            <a:ext cx="42862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4041" name="Rectangle 28"/>
          <p:cNvSpPr>
            <a:spLocks noChangeArrowheads="1"/>
          </p:cNvSpPr>
          <p:nvPr/>
        </p:nvSpPr>
        <p:spPr bwMode="auto">
          <a:xfrm>
            <a:off x="4800601" y="3671888"/>
            <a:ext cx="1819871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4042" name="Rectangle 29"/>
          <p:cNvSpPr>
            <a:spLocks noChangeArrowheads="1"/>
          </p:cNvSpPr>
          <p:nvPr/>
        </p:nvSpPr>
        <p:spPr bwMode="auto">
          <a:xfrm>
            <a:off x="514350" y="3671888"/>
            <a:ext cx="42862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4043" name="Rectangle 32"/>
          <p:cNvSpPr>
            <a:spLocks noChangeArrowheads="1"/>
          </p:cNvSpPr>
          <p:nvPr/>
        </p:nvSpPr>
        <p:spPr bwMode="auto">
          <a:xfrm>
            <a:off x="4800601" y="3048000"/>
            <a:ext cx="1819871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4044" name="Rectangle 33"/>
          <p:cNvSpPr>
            <a:spLocks noChangeArrowheads="1"/>
          </p:cNvSpPr>
          <p:nvPr/>
        </p:nvSpPr>
        <p:spPr bwMode="auto">
          <a:xfrm>
            <a:off x="514350" y="3048000"/>
            <a:ext cx="42862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4045" name="Rectangle 22"/>
          <p:cNvSpPr>
            <a:spLocks noChangeArrowheads="1"/>
          </p:cNvSpPr>
          <p:nvPr/>
        </p:nvSpPr>
        <p:spPr bwMode="auto">
          <a:xfrm>
            <a:off x="7742040" y="4298950"/>
            <a:ext cx="143053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4046" name="Rectangle 27"/>
          <p:cNvSpPr>
            <a:spLocks noChangeArrowheads="1"/>
          </p:cNvSpPr>
          <p:nvPr/>
        </p:nvSpPr>
        <p:spPr bwMode="auto">
          <a:xfrm>
            <a:off x="7742040" y="3671888"/>
            <a:ext cx="143053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4047" name="Rectangle 31"/>
          <p:cNvSpPr>
            <a:spLocks noChangeArrowheads="1"/>
          </p:cNvSpPr>
          <p:nvPr/>
        </p:nvSpPr>
        <p:spPr bwMode="auto">
          <a:xfrm>
            <a:off x="7742040" y="3048000"/>
            <a:ext cx="143053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4048" name="Rectangle 35"/>
          <p:cNvSpPr>
            <a:spLocks noChangeArrowheads="1"/>
          </p:cNvSpPr>
          <p:nvPr/>
        </p:nvSpPr>
        <p:spPr bwMode="auto">
          <a:xfrm>
            <a:off x="7458075" y="1524001"/>
            <a:ext cx="1885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sz="3600" b="0">
              <a:solidFill>
                <a:srgbClr val="FFFFFF"/>
              </a:solidFill>
            </a:endParaRPr>
          </a:p>
        </p:txBody>
      </p:sp>
      <p:sp>
        <p:nvSpPr>
          <p:cNvPr id="44049" name="Rectangle 36"/>
          <p:cNvSpPr>
            <a:spLocks noChangeArrowheads="1"/>
          </p:cNvSpPr>
          <p:nvPr/>
        </p:nvSpPr>
        <p:spPr bwMode="auto">
          <a:xfrm>
            <a:off x="4800601" y="1524001"/>
            <a:ext cx="1819871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sz="3600" b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0" y="1524001"/>
            <a:ext cx="10287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solidFill>
                  <a:srgbClr val="FFFFFF"/>
                </a:solidFill>
              </a:rPr>
              <a:t>   968 BALs with 10</a:t>
            </a:r>
            <a:r>
              <a:rPr lang="en-US" b="0" baseline="30000">
                <a:solidFill>
                  <a:srgbClr val="FFFFFF"/>
                </a:solidFill>
              </a:rPr>
              <a:t>4</a:t>
            </a:r>
            <a:r>
              <a:rPr lang="en-US" b="0">
                <a:solidFill>
                  <a:srgbClr val="FFFFFF"/>
                </a:solidFill>
              </a:rPr>
              <a:t> CFU/ml</a:t>
            </a:r>
          </a:p>
          <a:p>
            <a:pPr algn="ctr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0" y="3606800"/>
            <a:ext cx="1028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solidFill>
                  <a:srgbClr val="FFFFFF"/>
                </a:solidFill>
              </a:rPr>
              <a:t>   655 episodes unnecessary antibiotics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800600" y="2895600"/>
            <a:ext cx="942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800600" y="4945064"/>
            <a:ext cx="9429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0">
                <a:solidFill>
                  <a:srgbClr val="FFFFFF"/>
                </a:solidFill>
              </a:rPr>
              <a:t>=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3810000"/>
            <a:ext cx="10287000" cy="1079500"/>
            <a:chOff x="0" y="3810000"/>
            <a:chExt cx="9144000" cy="1080076"/>
          </a:xfrm>
        </p:grpSpPr>
        <p:sp>
          <p:nvSpPr>
            <p:cNvPr id="44058" name="TextBox 5"/>
            <p:cNvSpPr txBox="1">
              <a:spLocks noChangeArrowheads="1"/>
            </p:cNvSpPr>
            <p:nvPr/>
          </p:nvSpPr>
          <p:spPr bwMode="auto">
            <a:xfrm>
              <a:off x="0" y="3810000"/>
              <a:ext cx="91440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endParaRPr lang="en-US" b="0">
                <a:solidFill>
                  <a:srgbClr val="FFFFFF"/>
                </a:solidFill>
              </a:endParaRPr>
            </a:p>
            <a:p>
              <a:pPr algn="ctr"/>
              <a:r>
                <a:rPr lang="en-US" b="0">
                  <a:solidFill>
                    <a:srgbClr val="FFFFFF"/>
                  </a:solidFill>
                </a:rPr>
                <a:t>$2500 per 10</a:t>
              </a:r>
              <a:r>
                <a:rPr lang="en-US" b="0" baseline="30000">
                  <a:solidFill>
                    <a:srgbClr val="FFFFFF"/>
                  </a:solidFill>
                </a:rPr>
                <a:t>4</a:t>
              </a:r>
              <a:r>
                <a:rPr lang="en-US" b="0">
                  <a:solidFill>
                    <a:srgbClr val="FFFFFF"/>
                  </a:solidFill>
                </a:rPr>
                <a:t> unnecessary episode</a:t>
              </a:r>
            </a:p>
          </p:txBody>
        </p:sp>
        <p:sp>
          <p:nvSpPr>
            <p:cNvPr id="44059" name="TextBox 25"/>
            <p:cNvSpPr txBox="1">
              <a:spLocks noChangeArrowheads="1"/>
            </p:cNvSpPr>
            <p:nvPr/>
          </p:nvSpPr>
          <p:spPr bwMode="auto">
            <a:xfrm>
              <a:off x="736600" y="4305300"/>
              <a:ext cx="8382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>
                  <a:solidFill>
                    <a:srgbClr val="FFFFFF"/>
                  </a:solidFill>
                </a:rPr>
                <a:t>X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0" y="2100264"/>
            <a:ext cx="10287000" cy="769937"/>
            <a:chOff x="0" y="2100759"/>
            <a:chExt cx="9144000" cy="769441"/>
          </a:xfrm>
        </p:grpSpPr>
        <p:sp>
          <p:nvSpPr>
            <p:cNvPr id="44056" name="TextBox 24"/>
            <p:cNvSpPr txBox="1">
              <a:spLocks noChangeArrowheads="1"/>
            </p:cNvSpPr>
            <p:nvPr/>
          </p:nvSpPr>
          <p:spPr bwMode="auto">
            <a:xfrm>
              <a:off x="0" y="2235200"/>
              <a:ext cx="91440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solidFill>
                    <a:srgbClr val="FFFFFF"/>
                  </a:solidFill>
                </a:rPr>
                <a:t>  313 with VAP from another organism</a:t>
              </a:r>
            </a:p>
          </p:txBody>
        </p:sp>
        <p:sp>
          <p:nvSpPr>
            <p:cNvPr id="44057" name="TextBox 27"/>
            <p:cNvSpPr txBox="1">
              <a:spLocks noChangeArrowheads="1"/>
            </p:cNvSpPr>
            <p:nvPr/>
          </p:nvSpPr>
          <p:spPr bwMode="auto">
            <a:xfrm>
              <a:off x="787400" y="2100759"/>
              <a:ext cx="8382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4400" b="0">
                  <a:solidFill>
                    <a:srgbClr val="FFFFFF"/>
                  </a:solidFill>
                </a:rPr>
                <a:t>-</a:t>
              </a:r>
            </a:p>
          </p:txBody>
        </p:sp>
      </p:grp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0" y="5588000"/>
            <a:ext cx="10287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dirty="0">
                <a:solidFill>
                  <a:srgbClr val="00FF00"/>
                </a:solidFill>
              </a:rPr>
              <a:t>&gt; $1.6 million antibiotic charges</a:t>
            </a:r>
          </a:p>
        </p:txBody>
      </p:sp>
    </p:spTree>
    <p:extLst>
      <p:ext uri="{BB962C8B-B14F-4D97-AF65-F5344CB8AC3E}">
        <p14:creationId xmlns:p14="http://schemas.microsoft.com/office/powerpoint/2010/main" val="37533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2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828800"/>
            <a:ext cx="9515475" cy="4876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rgbClr val="FF0080"/>
              </a:buClr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results of the current study do not support the purported benefit of a lower diagnostic threshold for VAP </a:t>
            </a:r>
          </a:p>
          <a:p>
            <a:pPr eaLnBrk="1" hangingPunct="1">
              <a:lnSpc>
                <a:spcPct val="110000"/>
              </a:lnSpc>
              <a:buClr>
                <a:srgbClr val="FF0080"/>
              </a:buClr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ts val="3600"/>
              </a:spcAft>
              <a:buClr>
                <a:srgbClr val="FF0066"/>
              </a:buClr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diagnostic threshold for VAP in trauma patients should be ≥10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5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0" y="304801"/>
            <a:ext cx="1028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0" dirty="0">
                <a:solidFill>
                  <a:srgbClr val="FFFF66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0833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828800"/>
            <a:ext cx="9515475" cy="4876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FF0080"/>
              </a:buClr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Continued adherence to this diagnostic threshold for quantitative BAL in trauma patients </a:t>
            </a:r>
            <a:endParaRPr lang="en-US" dirty="0">
              <a:solidFill>
                <a:srgbClr val="00FF8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130000"/>
              </a:lnSpc>
              <a:buClr>
                <a:srgbClr val="FF0080"/>
              </a:buClr>
            </a:pPr>
            <a:r>
              <a:rPr lang="en-US" dirty="0">
                <a:solidFill>
                  <a:srgbClr val="00FFFF"/>
                </a:solidFill>
                <a:latin typeface="Arial" charset="0"/>
                <a:ea typeface="ＭＳ Ｐゴシック" charset="0"/>
              </a:rPr>
              <a:t>has maintained low false-negative rates  </a:t>
            </a:r>
          </a:p>
          <a:p>
            <a:pPr lvl="1" eaLnBrk="1" hangingPunct="1">
              <a:lnSpc>
                <a:spcPct val="130000"/>
              </a:lnSpc>
              <a:buClr>
                <a:srgbClr val="FF0080"/>
              </a:buClr>
            </a:pPr>
            <a:r>
              <a:rPr lang="en-US" dirty="0">
                <a:solidFill>
                  <a:srgbClr val="00FFFF"/>
                </a:solidFill>
                <a:latin typeface="Arial" charset="0"/>
                <a:ea typeface="ＭＳ Ｐゴシック" charset="0"/>
              </a:rPr>
              <a:t>reduced patient charges </a:t>
            </a:r>
          </a:p>
          <a:p>
            <a:pPr lvl="1" eaLnBrk="1" hangingPunct="1">
              <a:lnSpc>
                <a:spcPct val="130000"/>
              </a:lnSpc>
              <a:buClr>
                <a:srgbClr val="FF0080"/>
              </a:buClr>
            </a:pPr>
            <a:r>
              <a:rPr lang="en-US" dirty="0">
                <a:solidFill>
                  <a:srgbClr val="00FFFF"/>
                </a:solidFill>
                <a:latin typeface="Arial" charset="0"/>
                <a:ea typeface="ＭＳ Ｐゴシック" charset="0"/>
              </a:rPr>
              <a:t>has not increased mortality</a:t>
            </a:r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0" y="304801"/>
            <a:ext cx="1028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0" dirty="0">
                <a:solidFill>
                  <a:srgbClr val="FFFF66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73985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Overview of the problem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Optimal diagnostic method</a:t>
            </a:r>
          </a:p>
          <a:p>
            <a:pPr>
              <a:defRPr/>
            </a:pPr>
            <a:r>
              <a:rPr lang="en-US" dirty="0" smtClean="0"/>
              <a:t>Empiric therapy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Definitive therapy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Ventilator bundle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CDC surveillance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/>
        </p:nvSpPr>
        <p:spPr bwMode="auto">
          <a:xfrm>
            <a:off x="933450" y="430213"/>
            <a:ext cx="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" b="0">
                <a:solidFill>
                  <a:srgbClr val="FFFF40"/>
                </a:solidFill>
              </a:rPr>
              <a:t> </a:t>
            </a: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933450" y="417513"/>
            <a:ext cx="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" b="0">
                <a:solidFill>
                  <a:srgbClr val="FFFF40"/>
                </a:solidFill>
                <a:latin typeface="Charcoal" charset="0"/>
              </a:rPr>
              <a:t> </a:t>
            </a:r>
            <a:endParaRPr lang="en-US" sz="2400" b="0">
              <a:solidFill>
                <a:schemeClr val="tx1"/>
              </a:solidFill>
            </a:endParaRPr>
          </a:p>
        </p:txBody>
      </p:sp>
      <p:grpSp>
        <p:nvGrpSpPr>
          <p:cNvPr id="324612" name="Group 4"/>
          <p:cNvGrpSpPr>
            <a:grpSpLocks/>
          </p:cNvGrpSpPr>
          <p:nvPr/>
        </p:nvGrpSpPr>
        <p:grpSpPr bwMode="auto">
          <a:xfrm>
            <a:off x="2970213" y="2976563"/>
            <a:ext cx="4429125" cy="2108200"/>
            <a:chOff x="1663" y="1875"/>
            <a:chExt cx="2480" cy="1328"/>
          </a:xfrm>
        </p:grpSpPr>
        <p:sp>
          <p:nvSpPr>
            <p:cNvPr id="77876" name="Freeform 5"/>
            <p:cNvSpPr>
              <a:spLocks/>
            </p:cNvSpPr>
            <p:nvPr/>
          </p:nvSpPr>
          <p:spPr bwMode="auto">
            <a:xfrm>
              <a:off x="1695" y="1907"/>
              <a:ext cx="2400" cy="1240"/>
            </a:xfrm>
            <a:custGeom>
              <a:avLst/>
              <a:gdLst>
                <a:gd name="T0" fmla="*/ 0 w 2400"/>
                <a:gd name="T1" fmla="*/ 0 h 1240"/>
                <a:gd name="T2" fmla="*/ 1200 w 2400"/>
                <a:gd name="T3" fmla="*/ 1152 h 1240"/>
                <a:gd name="T4" fmla="*/ 2400 w 2400"/>
                <a:gd name="T5" fmla="*/ 1240 h 1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0" h="1240">
                  <a:moveTo>
                    <a:pt x="0" y="0"/>
                  </a:moveTo>
                  <a:lnTo>
                    <a:pt x="1200" y="1152"/>
                  </a:lnTo>
                  <a:lnTo>
                    <a:pt x="2400" y="1240"/>
                  </a:lnTo>
                </a:path>
              </a:pathLst>
            </a:custGeom>
            <a:noFill/>
            <a:ln w="38100">
              <a:solidFill>
                <a:srgbClr val="FF7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7" name="Rectangle 6"/>
            <p:cNvSpPr>
              <a:spLocks noChangeArrowheads="1"/>
            </p:cNvSpPr>
            <p:nvPr/>
          </p:nvSpPr>
          <p:spPr bwMode="auto">
            <a:xfrm>
              <a:off x="1663" y="1875"/>
              <a:ext cx="80" cy="80"/>
            </a:xfrm>
            <a:prstGeom prst="rect">
              <a:avLst/>
            </a:prstGeom>
            <a:solidFill>
              <a:srgbClr val="FF7FFF"/>
            </a:solidFill>
            <a:ln w="12700">
              <a:solidFill>
                <a:srgbClr val="FF7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77878" name="Rectangle 7"/>
            <p:cNvSpPr>
              <a:spLocks noChangeArrowheads="1"/>
            </p:cNvSpPr>
            <p:nvPr/>
          </p:nvSpPr>
          <p:spPr bwMode="auto">
            <a:xfrm>
              <a:off x="2863" y="3027"/>
              <a:ext cx="80" cy="80"/>
            </a:xfrm>
            <a:prstGeom prst="rect">
              <a:avLst/>
            </a:prstGeom>
            <a:solidFill>
              <a:srgbClr val="FF7FFF"/>
            </a:solidFill>
            <a:ln w="12700">
              <a:solidFill>
                <a:srgbClr val="FF7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77879" name="Rectangle 8"/>
            <p:cNvSpPr>
              <a:spLocks noChangeArrowheads="1"/>
            </p:cNvSpPr>
            <p:nvPr/>
          </p:nvSpPr>
          <p:spPr bwMode="auto">
            <a:xfrm>
              <a:off x="4063" y="3123"/>
              <a:ext cx="80" cy="80"/>
            </a:xfrm>
            <a:prstGeom prst="rect">
              <a:avLst/>
            </a:prstGeom>
            <a:solidFill>
              <a:srgbClr val="FF7FFF"/>
            </a:solidFill>
            <a:ln w="12700">
              <a:solidFill>
                <a:srgbClr val="FF7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</p:grpSp>
      <p:grpSp>
        <p:nvGrpSpPr>
          <p:cNvPr id="324617" name="Group 9"/>
          <p:cNvGrpSpPr>
            <a:grpSpLocks/>
          </p:cNvGrpSpPr>
          <p:nvPr/>
        </p:nvGrpSpPr>
        <p:grpSpPr bwMode="auto">
          <a:xfrm>
            <a:off x="2970213" y="2252663"/>
            <a:ext cx="4429125" cy="2095500"/>
            <a:chOff x="1663" y="1419"/>
            <a:chExt cx="2480" cy="1320"/>
          </a:xfrm>
        </p:grpSpPr>
        <p:sp>
          <p:nvSpPr>
            <p:cNvPr id="77872" name="Freeform 10"/>
            <p:cNvSpPr>
              <a:spLocks/>
            </p:cNvSpPr>
            <p:nvPr/>
          </p:nvSpPr>
          <p:spPr bwMode="auto">
            <a:xfrm>
              <a:off x="1695" y="1443"/>
              <a:ext cx="2400" cy="1248"/>
            </a:xfrm>
            <a:custGeom>
              <a:avLst/>
              <a:gdLst>
                <a:gd name="T0" fmla="*/ 0 w 2400"/>
                <a:gd name="T1" fmla="*/ 1248 h 1248"/>
                <a:gd name="T2" fmla="*/ 1200 w 2400"/>
                <a:gd name="T3" fmla="*/ 96 h 1248"/>
                <a:gd name="T4" fmla="*/ 2400 w 2400"/>
                <a:gd name="T5" fmla="*/ 0 h 1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0" h="1248">
                  <a:moveTo>
                    <a:pt x="0" y="1248"/>
                  </a:moveTo>
                  <a:lnTo>
                    <a:pt x="1200" y="96"/>
                  </a:lnTo>
                  <a:lnTo>
                    <a:pt x="2400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3" name="Oval 11"/>
            <p:cNvSpPr>
              <a:spLocks noChangeArrowheads="1"/>
            </p:cNvSpPr>
            <p:nvPr/>
          </p:nvSpPr>
          <p:spPr bwMode="auto">
            <a:xfrm>
              <a:off x="1663" y="2659"/>
              <a:ext cx="80" cy="8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77874" name="Oval 12"/>
            <p:cNvSpPr>
              <a:spLocks noChangeArrowheads="1"/>
            </p:cNvSpPr>
            <p:nvPr/>
          </p:nvSpPr>
          <p:spPr bwMode="auto">
            <a:xfrm>
              <a:off x="2863" y="1507"/>
              <a:ext cx="80" cy="8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77875" name="Oval 13"/>
            <p:cNvSpPr>
              <a:spLocks noChangeArrowheads="1"/>
            </p:cNvSpPr>
            <p:nvPr/>
          </p:nvSpPr>
          <p:spPr bwMode="auto">
            <a:xfrm>
              <a:off x="4063" y="1419"/>
              <a:ext cx="80" cy="72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</p:grpSp>
      <p:grpSp>
        <p:nvGrpSpPr>
          <p:cNvPr id="77829" name="Group 14"/>
          <p:cNvGrpSpPr>
            <a:grpSpLocks/>
          </p:cNvGrpSpPr>
          <p:nvPr/>
        </p:nvGrpSpPr>
        <p:grpSpPr bwMode="auto">
          <a:xfrm>
            <a:off x="985838" y="1725613"/>
            <a:ext cx="7400925" cy="4643437"/>
            <a:chOff x="552" y="1087"/>
            <a:chExt cx="4144" cy="2925"/>
          </a:xfrm>
        </p:grpSpPr>
        <p:sp>
          <p:nvSpPr>
            <p:cNvPr id="77839" name="Line 15"/>
            <p:cNvSpPr>
              <a:spLocks noChangeShapeType="1"/>
            </p:cNvSpPr>
            <p:nvPr/>
          </p:nvSpPr>
          <p:spPr bwMode="auto">
            <a:xfrm>
              <a:off x="1047" y="3451"/>
              <a:ext cx="48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0" name="Line 16"/>
            <p:cNvSpPr>
              <a:spLocks noChangeShapeType="1"/>
            </p:cNvSpPr>
            <p:nvPr/>
          </p:nvSpPr>
          <p:spPr bwMode="auto">
            <a:xfrm>
              <a:off x="1047" y="3219"/>
              <a:ext cx="48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1" name="Line 17"/>
            <p:cNvSpPr>
              <a:spLocks noChangeShapeType="1"/>
            </p:cNvSpPr>
            <p:nvPr/>
          </p:nvSpPr>
          <p:spPr bwMode="auto">
            <a:xfrm>
              <a:off x="1047" y="2987"/>
              <a:ext cx="48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2" name="Line 18"/>
            <p:cNvSpPr>
              <a:spLocks noChangeShapeType="1"/>
            </p:cNvSpPr>
            <p:nvPr/>
          </p:nvSpPr>
          <p:spPr bwMode="auto">
            <a:xfrm>
              <a:off x="1047" y="2755"/>
              <a:ext cx="48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3" name="Line 19"/>
            <p:cNvSpPr>
              <a:spLocks noChangeShapeType="1"/>
            </p:cNvSpPr>
            <p:nvPr/>
          </p:nvSpPr>
          <p:spPr bwMode="auto">
            <a:xfrm>
              <a:off x="1047" y="2523"/>
              <a:ext cx="48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4" name="Line 20"/>
            <p:cNvSpPr>
              <a:spLocks noChangeShapeType="1"/>
            </p:cNvSpPr>
            <p:nvPr/>
          </p:nvSpPr>
          <p:spPr bwMode="auto">
            <a:xfrm>
              <a:off x="1047" y="2299"/>
              <a:ext cx="48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5" name="Line 21"/>
            <p:cNvSpPr>
              <a:spLocks noChangeShapeType="1"/>
            </p:cNvSpPr>
            <p:nvPr/>
          </p:nvSpPr>
          <p:spPr bwMode="auto">
            <a:xfrm>
              <a:off x="1047" y="2067"/>
              <a:ext cx="48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Line 22"/>
            <p:cNvSpPr>
              <a:spLocks noChangeShapeType="1"/>
            </p:cNvSpPr>
            <p:nvPr/>
          </p:nvSpPr>
          <p:spPr bwMode="auto">
            <a:xfrm>
              <a:off x="1047" y="1835"/>
              <a:ext cx="48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7" name="Line 23"/>
            <p:cNvSpPr>
              <a:spLocks noChangeShapeType="1"/>
            </p:cNvSpPr>
            <p:nvPr/>
          </p:nvSpPr>
          <p:spPr bwMode="auto">
            <a:xfrm>
              <a:off x="1047" y="1603"/>
              <a:ext cx="48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8" name="Line 24"/>
            <p:cNvSpPr>
              <a:spLocks noChangeShapeType="1"/>
            </p:cNvSpPr>
            <p:nvPr/>
          </p:nvSpPr>
          <p:spPr bwMode="auto">
            <a:xfrm>
              <a:off x="1047" y="1371"/>
              <a:ext cx="48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9" name="Line 25"/>
            <p:cNvSpPr>
              <a:spLocks noChangeShapeType="1"/>
            </p:cNvSpPr>
            <p:nvPr/>
          </p:nvSpPr>
          <p:spPr bwMode="auto">
            <a:xfrm>
              <a:off x="1047" y="1147"/>
              <a:ext cx="48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0" name="Line 26"/>
            <p:cNvSpPr>
              <a:spLocks noChangeShapeType="1"/>
            </p:cNvSpPr>
            <p:nvPr/>
          </p:nvSpPr>
          <p:spPr bwMode="auto">
            <a:xfrm flipV="1">
              <a:off x="1095" y="3451"/>
              <a:ext cx="1" cy="4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1" name="Line 27"/>
            <p:cNvSpPr>
              <a:spLocks noChangeShapeType="1"/>
            </p:cNvSpPr>
            <p:nvPr/>
          </p:nvSpPr>
          <p:spPr bwMode="auto">
            <a:xfrm flipV="1">
              <a:off x="2295" y="3451"/>
              <a:ext cx="1" cy="4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2" name="Line 28"/>
            <p:cNvSpPr>
              <a:spLocks noChangeShapeType="1"/>
            </p:cNvSpPr>
            <p:nvPr/>
          </p:nvSpPr>
          <p:spPr bwMode="auto">
            <a:xfrm flipV="1">
              <a:off x="3495" y="3451"/>
              <a:ext cx="1" cy="4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3" name="Line 29"/>
            <p:cNvSpPr>
              <a:spLocks noChangeShapeType="1"/>
            </p:cNvSpPr>
            <p:nvPr/>
          </p:nvSpPr>
          <p:spPr bwMode="auto">
            <a:xfrm flipV="1">
              <a:off x="4695" y="3451"/>
              <a:ext cx="1" cy="4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4" name="Line 30"/>
            <p:cNvSpPr>
              <a:spLocks noChangeShapeType="1"/>
            </p:cNvSpPr>
            <p:nvPr/>
          </p:nvSpPr>
          <p:spPr bwMode="auto">
            <a:xfrm flipV="1">
              <a:off x="1095" y="1147"/>
              <a:ext cx="1" cy="2304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5" name="Line 31"/>
            <p:cNvSpPr>
              <a:spLocks noChangeShapeType="1"/>
            </p:cNvSpPr>
            <p:nvPr/>
          </p:nvSpPr>
          <p:spPr bwMode="auto">
            <a:xfrm>
              <a:off x="1095" y="3451"/>
              <a:ext cx="360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6" name="Rectangle 32"/>
            <p:cNvSpPr>
              <a:spLocks noChangeArrowheads="1"/>
            </p:cNvSpPr>
            <p:nvPr/>
          </p:nvSpPr>
          <p:spPr bwMode="auto">
            <a:xfrm>
              <a:off x="1371" y="3543"/>
              <a:ext cx="5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FFFF40"/>
                  </a:solidFill>
                </a:rPr>
                <a:t>Week 1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7857" name="Rectangle 33"/>
            <p:cNvSpPr>
              <a:spLocks noChangeArrowheads="1"/>
            </p:cNvSpPr>
            <p:nvPr/>
          </p:nvSpPr>
          <p:spPr bwMode="auto">
            <a:xfrm>
              <a:off x="2571" y="3543"/>
              <a:ext cx="5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FFFF40"/>
                  </a:solidFill>
                </a:rPr>
                <a:t>Week 2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7858" name="Rectangle 34"/>
            <p:cNvSpPr>
              <a:spLocks noChangeArrowheads="1"/>
            </p:cNvSpPr>
            <p:nvPr/>
          </p:nvSpPr>
          <p:spPr bwMode="auto">
            <a:xfrm>
              <a:off x="3771" y="3543"/>
              <a:ext cx="5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FFFF40"/>
                  </a:solidFill>
                </a:rPr>
                <a:t>Week 3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7859" name="Rectangle 35"/>
            <p:cNvSpPr>
              <a:spLocks noChangeArrowheads="1"/>
            </p:cNvSpPr>
            <p:nvPr/>
          </p:nvSpPr>
          <p:spPr bwMode="auto">
            <a:xfrm>
              <a:off x="963" y="3391"/>
              <a:ext cx="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40"/>
                  </a:solidFill>
                </a:rPr>
                <a:t>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7860" name="Rectangle 36"/>
            <p:cNvSpPr>
              <a:spLocks noChangeArrowheads="1"/>
            </p:cNvSpPr>
            <p:nvPr/>
          </p:nvSpPr>
          <p:spPr bwMode="auto">
            <a:xfrm>
              <a:off x="883" y="3159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40"/>
                  </a:solidFill>
                </a:rPr>
                <a:t>10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7861" name="Rectangle 37"/>
            <p:cNvSpPr>
              <a:spLocks noChangeArrowheads="1"/>
            </p:cNvSpPr>
            <p:nvPr/>
          </p:nvSpPr>
          <p:spPr bwMode="auto">
            <a:xfrm>
              <a:off x="883" y="2927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40"/>
                  </a:solidFill>
                </a:rPr>
                <a:t>20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7862" name="Rectangle 38"/>
            <p:cNvSpPr>
              <a:spLocks noChangeArrowheads="1"/>
            </p:cNvSpPr>
            <p:nvPr/>
          </p:nvSpPr>
          <p:spPr bwMode="auto">
            <a:xfrm>
              <a:off x="883" y="2695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40"/>
                  </a:solidFill>
                </a:rPr>
                <a:t>30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7863" name="Rectangle 39"/>
            <p:cNvSpPr>
              <a:spLocks noChangeArrowheads="1"/>
            </p:cNvSpPr>
            <p:nvPr/>
          </p:nvSpPr>
          <p:spPr bwMode="auto">
            <a:xfrm>
              <a:off x="883" y="2463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40"/>
                  </a:solidFill>
                </a:rPr>
                <a:t>40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7864" name="Rectangle 40"/>
            <p:cNvSpPr>
              <a:spLocks noChangeArrowheads="1"/>
            </p:cNvSpPr>
            <p:nvPr/>
          </p:nvSpPr>
          <p:spPr bwMode="auto">
            <a:xfrm>
              <a:off x="883" y="2239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40"/>
                  </a:solidFill>
                </a:rPr>
                <a:t>50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7865" name="Rectangle 41"/>
            <p:cNvSpPr>
              <a:spLocks noChangeArrowheads="1"/>
            </p:cNvSpPr>
            <p:nvPr/>
          </p:nvSpPr>
          <p:spPr bwMode="auto">
            <a:xfrm>
              <a:off x="883" y="2007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40"/>
                  </a:solidFill>
                </a:rPr>
                <a:t>60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7866" name="Rectangle 42"/>
            <p:cNvSpPr>
              <a:spLocks noChangeArrowheads="1"/>
            </p:cNvSpPr>
            <p:nvPr/>
          </p:nvSpPr>
          <p:spPr bwMode="auto">
            <a:xfrm>
              <a:off x="883" y="1775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40"/>
                  </a:solidFill>
                </a:rPr>
                <a:t>70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7867" name="Rectangle 43"/>
            <p:cNvSpPr>
              <a:spLocks noChangeArrowheads="1"/>
            </p:cNvSpPr>
            <p:nvPr/>
          </p:nvSpPr>
          <p:spPr bwMode="auto">
            <a:xfrm>
              <a:off x="883" y="1543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40"/>
                  </a:solidFill>
                </a:rPr>
                <a:t>80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7868" name="Rectangle 44"/>
            <p:cNvSpPr>
              <a:spLocks noChangeArrowheads="1"/>
            </p:cNvSpPr>
            <p:nvPr/>
          </p:nvSpPr>
          <p:spPr bwMode="auto">
            <a:xfrm>
              <a:off x="883" y="1311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40"/>
                  </a:solidFill>
                </a:rPr>
                <a:t>90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7869" name="Rectangle 45"/>
            <p:cNvSpPr>
              <a:spLocks noChangeArrowheads="1"/>
            </p:cNvSpPr>
            <p:nvPr/>
          </p:nvSpPr>
          <p:spPr bwMode="auto">
            <a:xfrm>
              <a:off x="803" y="1087"/>
              <a:ext cx="2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FFFF40"/>
                  </a:solidFill>
                </a:rPr>
                <a:t>100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7870" name="Rectangle 46"/>
            <p:cNvSpPr>
              <a:spLocks noChangeArrowheads="1"/>
            </p:cNvSpPr>
            <p:nvPr/>
          </p:nvSpPr>
          <p:spPr bwMode="auto">
            <a:xfrm rot="-5400000">
              <a:off x="-31" y="2181"/>
              <a:ext cx="1408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0">
                  <a:solidFill>
                    <a:srgbClr val="FFFFFF"/>
                  </a:solidFill>
                </a:rPr>
                <a:t>% Pneumonia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7871" name="Rectangle 47"/>
            <p:cNvSpPr>
              <a:spLocks noChangeArrowheads="1"/>
            </p:cNvSpPr>
            <p:nvPr/>
          </p:nvSpPr>
          <p:spPr bwMode="auto">
            <a:xfrm>
              <a:off x="2443" y="3743"/>
              <a:ext cx="81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0">
                  <a:solidFill>
                    <a:srgbClr val="FFFFFF"/>
                  </a:solidFill>
                </a:rPr>
                <a:t>ICU Stay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324656" name="Group 48"/>
          <p:cNvGrpSpPr>
            <a:grpSpLocks/>
          </p:cNvGrpSpPr>
          <p:nvPr/>
        </p:nvGrpSpPr>
        <p:grpSpPr bwMode="auto">
          <a:xfrm>
            <a:off x="5813425" y="3192463"/>
            <a:ext cx="3357563" cy="800100"/>
            <a:chOff x="3255" y="2011"/>
            <a:chExt cx="1880" cy="504"/>
          </a:xfrm>
        </p:grpSpPr>
        <p:sp>
          <p:nvSpPr>
            <p:cNvPr id="77832" name="Rectangle 49"/>
            <p:cNvSpPr>
              <a:spLocks noChangeArrowheads="1"/>
            </p:cNvSpPr>
            <p:nvPr/>
          </p:nvSpPr>
          <p:spPr bwMode="auto">
            <a:xfrm>
              <a:off x="3255" y="2011"/>
              <a:ext cx="1880" cy="50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77833" name="Line 50"/>
            <p:cNvSpPr>
              <a:spLocks noChangeShapeType="1"/>
            </p:cNvSpPr>
            <p:nvPr/>
          </p:nvSpPr>
          <p:spPr bwMode="auto">
            <a:xfrm>
              <a:off x="3335" y="2131"/>
              <a:ext cx="224" cy="1"/>
            </a:xfrm>
            <a:prstGeom prst="line">
              <a:avLst/>
            </a:prstGeom>
            <a:noFill/>
            <a:ln w="38100">
              <a:solidFill>
                <a:srgbClr val="FF7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4" name="Rectangle 51"/>
            <p:cNvSpPr>
              <a:spLocks noChangeArrowheads="1"/>
            </p:cNvSpPr>
            <p:nvPr/>
          </p:nvSpPr>
          <p:spPr bwMode="auto">
            <a:xfrm>
              <a:off x="3415" y="2099"/>
              <a:ext cx="80" cy="80"/>
            </a:xfrm>
            <a:prstGeom prst="rect">
              <a:avLst/>
            </a:prstGeom>
            <a:solidFill>
              <a:srgbClr val="FF7FFF"/>
            </a:solidFill>
            <a:ln w="12700">
              <a:solidFill>
                <a:srgbClr val="FF7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77835" name="Rectangle 52"/>
            <p:cNvSpPr>
              <a:spLocks noChangeArrowheads="1"/>
            </p:cNvSpPr>
            <p:nvPr/>
          </p:nvSpPr>
          <p:spPr bwMode="auto">
            <a:xfrm>
              <a:off x="3651" y="2063"/>
              <a:ext cx="11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292929"/>
                  </a:solidFill>
                </a:rPr>
                <a:t>Gram pos. &amp; H. flu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77836" name="Line 53"/>
            <p:cNvSpPr>
              <a:spLocks noChangeShapeType="1"/>
            </p:cNvSpPr>
            <p:nvPr/>
          </p:nvSpPr>
          <p:spPr bwMode="auto">
            <a:xfrm>
              <a:off x="3335" y="2371"/>
              <a:ext cx="224" cy="1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7" name="Oval 54"/>
            <p:cNvSpPr>
              <a:spLocks noChangeArrowheads="1"/>
            </p:cNvSpPr>
            <p:nvPr/>
          </p:nvSpPr>
          <p:spPr bwMode="auto">
            <a:xfrm>
              <a:off x="3415" y="2339"/>
              <a:ext cx="80" cy="8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77838" name="Rectangle 55"/>
            <p:cNvSpPr>
              <a:spLocks noChangeArrowheads="1"/>
            </p:cNvSpPr>
            <p:nvPr/>
          </p:nvSpPr>
          <p:spPr bwMode="auto">
            <a:xfrm>
              <a:off x="3651" y="2303"/>
              <a:ext cx="7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292929"/>
                  </a:solidFill>
                </a:rPr>
                <a:t>Gram neg.</a:t>
              </a:r>
              <a:endParaRPr lang="en-US" sz="2400" b="0">
                <a:solidFill>
                  <a:srgbClr val="292929"/>
                </a:solidFill>
              </a:endParaRPr>
            </a:p>
          </p:txBody>
        </p:sp>
      </p:grpSp>
      <p:sp>
        <p:nvSpPr>
          <p:cNvPr id="77831" name="Rectangle 56"/>
          <p:cNvSpPr>
            <a:spLocks noChangeArrowheads="1"/>
          </p:cNvSpPr>
          <p:nvPr/>
        </p:nvSpPr>
        <p:spPr bwMode="auto">
          <a:xfrm>
            <a:off x="0" y="468313"/>
            <a:ext cx="10287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5200" b="0">
                <a:solidFill>
                  <a:srgbClr val="FFFF40"/>
                </a:solidFill>
              </a:rPr>
              <a:t>VAP Pathogens Over Time</a:t>
            </a:r>
            <a:endParaRPr lang="en-US" sz="52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Overview of the problem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Optimal diagnostic method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Empiric therapy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Definitive therapy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Ventilator bundle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CDC surveillance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ext Box 2"/>
          <p:cNvSpPr txBox="1">
            <a:spLocks noChangeArrowheads="1"/>
          </p:cNvSpPr>
          <p:nvPr/>
        </p:nvSpPr>
        <p:spPr bwMode="auto">
          <a:xfrm>
            <a:off x="0" y="812800"/>
            <a:ext cx="1028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>
                <a:solidFill>
                  <a:schemeClr val="bg1"/>
                </a:solidFill>
                <a:cs typeface="+mn-cs"/>
              </a:rPr>
              <a:t>Clinical Evidence of VAP</a:t>
            </a:r>
            <a:endParaRPr lang="en-US" sz="3600" b="0">
              <a:solidFill>
                <a:srgbClr val="94FFFF"/>
              </a:solidFill>
              <a:cs typeface="+mn-cs"/>
            </a:endParaRPr>
          </a:p>
        </p:txBody>
      </p:sp>
      <p:grpSp>
        <p:nvGrpSpPr>
          <p:cNvPr id="326659" name="Group 3"/>
          <p:cNvGrpSpPr>
            <a:grpSpLocks/>
          </p:cNvGrpSpPr>
          <p:nvPr/>
        </p:nvGrpSpPr>
        <p:grpSpPr bwMode="auto">
          <a:xfrm>
            <a:off x="5072063" y="1422400"/>
            <a:ext cx="2397125" cy="1600200"/>
            <a:chOff x="2840" y="896"/>
            <a:chExt cx="1342" cy="1008"/>
          </a:xfrm>
        </p:grpSpPr>
        <p:sp>
          <p:nvSpPr>
            <p:cNvPr id="326660" name="Line 4"/>
            <p:cNvSpPr>
              <a:spLocks noChangeShapeType="1"/>
            </p:cNvSpPr>
            <p:nvPr/>
          </p:nvSpPr>
          <p:spPr bwMode="auto">
            <a:xfrm>
              <a:off x="2840" y="896"/>
              <a:ext cx="0" cy="1008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326661" name="Text Box 5"/>
            <p:cNvSpPr txBox="1">
              <a:spLocks noChangeArrowheads="1"/>
            </p:cNvSpPr>
            <p:nvPr/>
          </p:nvSpPr>
          <p:spPr bwMode="auto">
            <a:xfrm>
              <a:off x="2928" y="917"/>
              <a:ext cx="1254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0">
                  <a:solidFill>
                    <a:srgbClr val="94FFFF"/>
                  </a:solidFill>
                  <a:cs typeface="+mn-cs"/>
                </a:rPr>
                <a:t>Fever</a:t>
              </a:r>
            </a:p>
            <a:p>
              <a:pPr>
                <a:defRPr/>
              </a:pPr>
              <a:r>
                <a:rPr lang="en-US" sz="2200" b="0">
                  <a:solidFill>
                    <a:srgbClr val="94FFFF"/>
                  </a:solidFill>
                  <a:cs typeface="+mn-cs"/>
                </a:rPr>
                <a:t>Leukocytosis</a:t>
              </a:r>
            </a:p>
            <a:p>
              <a:pPr>
                <a:defRPr/>
              </a:pPr>
              <a:r>
                <a:rPr lang="en-US" sz="2200" b="0">
                  <a:solidFill>
                    <a:srgbClr val="94FFFF"/>
                  </a:solidFill>
                  <a:cs typeface="+mn-cs"/>
                </a:rPr>
                <a:t>Purulent sputum</a:t>
              </a:r>
            </a:p>
            <a:p>
              <a:pPr>
                <a:defRPr/>
              </a:pPr>
              <a:r>
                <a:rPr lang="en-US" sz="2200" b="0">
                  <a:solidFill>
                    <a:srgbClr val="94FFFF"/>
                  </a:solidFill>
                  <a:cs typeface="+mn-cs"/>
                </a:rPr>
                <a:t>CXR infiltrate</a:t>
              </a:r>
              <a:endParaRPr lang="en-US" sz="3600" b="0">
                <a:solidFill>
                  <a:schemeClr val="bg1"/>
                </a:solidFill>
                <a:cs typeface="+mn-cs"/>
              </a:endParaRPr>
            </a:p>
          </p:txBody>
        </p:sp>
      </p:grp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0" y="2971800"/>
            <a:ext cx="1028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0">
                <a:solidFill>
                  <a:schemeClr val="bg1"/>
                </a:solidFill>
                <a:cs typeface="+mn-cs"/>
              </a:rPr>
              <a:t>Bronchoscopy &amp; BAL</a:t>
            </a:r>
            <a:endParaRPr lang="en-US" sz="36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428625" y="5024438"/>
            <a:ext cx="14573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0">
                <a:solidFill>
                  <a:schemeClr val="bg1"/>
                </a:solidFill>
                <a:cs typeface="+mn-cs"/>
              </a:rPr>
              <a:t>1 - 7 days</a:t>
            </a:r>
            <a:endParaRPr lang="en-US" sz="36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26664" name="Line 8"/>
          <p:cNvSpPr>
            <a:spLocks noChangeShapeType="1"/>
          </p:cNvSpPr>
          <p:nvPr/>
        </p:nvSpPr>
        <p:spPr bwMode="auto">
          <a:xfrm flipH="1">
            <a:off x="1104900" y="3582988"/>
            <a:ext cx="3975100" cy="1350962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8143875" y="5024438"/>
            <a:ext cx="1295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0">
                <a:solidFill>
                  <a:schemeClr val="bg1"/>
                </a:solidFill>
                <a:cs typeface="+mn-cs"/>
              </a:rPr>
              <a:t>&gt; 7 days</a:t>
            </a:r>
          </a:p>
        </p:txBody>
      </p:sp>
      <p:grpSp>
        <p:nvGrpSpPr>
          <p:cNvPr id="326666" name="Group 10"/>
          <p:cNvGrpSpPr>
            <a:grpSpLocks/>
          </p:cNvGrpSpPr>
          <p:nvPr/>
        </p:nvGrpSpPr>
        <p:grpSpPr bwMode="auto">
          <a:xfrm>
            <a:off x="450850" y="5410200"/>
            <a:ext cx="1395413" cy="1260475"/>
            <a:chOff x="252" y="3408"/>
            <a:chExt cx="782" cy="794"/>
          </a:xfrm>
        </p:grpSpPr>
        <p:sp>
          <p:nvSpPr>
            <p:cNvPr id="326667" name="Line 11"/>
            <p:cNvSpPr>
              <a:spLocks noChangeShapeType="1"/>
            </p:cNvSpPr>
            <p:nvPr/>
          </p:nvSpPr>
          <p:spPr bwMode="auto">
            <a:xfrm>
              <a:off x="624" y="3408"/>
              <a:ext cx="0" cy="336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326668" name="Text Box 12"/>
            <p:cNvSpPr txBox="1">
              <a:spLocks noChangeArrowheads="1"/>
            </p:cNvSpPr>
            <p:nvPr/>
          </p:nvSpPr>
          <p:spPr bwMode="auto">
            <a:xfrm>
              <a:off x="252" y="3756"/>
              <a:ext cx="78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chemeClr val="bg1"/>
                  </a:solidFill>
                  <a:cs typeface="+mn-cs"/>
                </a:rPr>
                <a:t>Ampicillin/</a:t>
              </a:r>
            </a:p>
            <a:p>
              <a:pPr algn="ctr">
                <a:defRPr/>
              </a:pPr>
              <a:r>
                <a:rPr lang="en-US" sz="2000" b="0">
                  <a:solidFill>
                    <a:schemeClr val="bg1"/>
                  </a:solidFill>
                  <a:cs typeface="+mn-cs"/>
                </a:rPr>
                <a:t>Sulbactam</a:t>
              </a:r>
              <a:endParaRPr lang="en-US" sz="3600" b="0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326669" name="Group 13"/>
          <p:cNvGrpSpPr>
            <a:grpSpLocks/>
          </p:cNvGrpSpPr>
          <p:nvPr/>
        </p:nvGrpSpPr>
        <p:grpSpPr bwMode="auto">
          <a:xfrm>
            <a:off x="8135938" y="5410200"/>
            <a:ext cx="1574800" cy="1249363"/>
            <a:chOff x="4556" y="3408"/>
            <a:chExt cx="882" cy="787"/>
          </a:xfrm>
        </p:grpSpPr>
        <p:sp>
          <p:nvSpPr>
            <p:cNvPr id="326670" name="Line 14"/>
            <p:cNvSpPr>
              <a:spLocks noChangeShapeType="1"/>
            </p:cNvSpPr>
            <p:nvPr/>
          </p:nvSpPr>
          <p:spPr bwMode="auto">
            <a:xfrm>
              <a:off x="5040" y="3408"/>
              <a:ext cx="0" cy="336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326671" name="Text Box 15"/>
            <p:cNvSpPr txBox="1">
              <a:spLocks noChangeArrowheads="1"/>
            </p:cNvSpPr>
            <p:nvPr/>
          </p:nvSpPr>
          <p:spPr bwMode="auto">
            <a:xfrm>
              <a:off x="4556" y="3749"/>
              <a:ext cx="88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0">
                  <a:solidFill>
                    <a:schemeClr val="bg1"/>
                  </a:solidFill>
                  <a:cs typeface="+mn-cs"/>
                </a:rPr>
                <a:t>Cefipime +</a:t>
              </a:r>
            </a:p>
            <a:p>
              <a:pPr algn="ctr">
                <a:defRPr/>
              </a:pPr>
              <a:r>
                <a:rPr lang="en-US" sz="2000" b="0">
                  <a:solidFill>
                    <a:schemeClr val="bg1"/>
                  </a:solidFill>
                  <a:cs typeface="+mn-cs"/>
                </a:rPr>
                <a:t>Vancomycin</a:t>
              </a:r>
              <a:endParaRPr lang="en-US" sz="3600" b="0">
                <a:solidFill>
                  <a:schemeClr val="bg1"/>
                </a:solidFill>
                <a:cs typeface="+mn-cs"/>
              </a:endParaRPr>
            </a:p>
          </p:txBody>
        </p:sp>
      </p:grpSp>
      <p:sp>
        <p:nvSpPr>
          <p:cNvPr id="326672" name="Text Box 16"/>
          <p:cNvSpPr txBox="1">
            <a:spLocks noChangeArrowheads="1"/>
          </p:cNvSpPr>
          <p:nvPr/>
        </p:nvSpPr>
        <p:spPr bwMode="auto">
          <a:xfrm>
            <a:off x="0" y="0"/>
            <a:ext cx="1028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0">
                <a:cs typeface="+mn-cs"/>
              </a:rPr>
              <a:t>Clinical Pathway</a:t>
            </a:r>
          </a:p>
        </p:txBody>
      </p:sp>
      <p:sp>
        <p:nvSpPr>
          <p:cNvPr id="326673" name="Line 17"/>
          <p:cNvSpPr>
            <a:spLocks noChangeShapeType="1"/>
          </p:cNvSpPr>
          <p:nvPr/>
        </p:nvSpPr>
        <p:spPr bwMode="auto">
          <a:xfrm>
            <a:off x="5057775" y="3581400"/>
            <a:ext cx="3973513" cy="1350963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26674" name="Line 18"/>
          <p:cNvSpPr>
            <a:spLocks noChangeShapeType="1"/>
          </p:cNvSpPr>
          <p:nvPr/>
        </p:nvSpPr>
        <p:spPr bwMode="auto">
          <a:xfrm>
            <a:off x="2057400" y="5257800"/>
            <a:ext cx="6086475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grpSp>
        <p:nvGrpSpPr>
          <p:cNvPr id="326675" name="Group 19"/>
          <p:cNvGrpSpPr>
            <a:grpSpLocks/>
          </p:cNvGrpSpPr>
          <p:nvPr/>
        </p:nvGrpSpPr>
        <p:grpSpPr bwMode="auto">
          <a:xfrm>
            <a:off x="2825750" y="5257800"/>
            <a:ext cx="4573588" cy="1449388"/>
            <a:chOff x="1582" y="3312"/>
            <a:chExt cx="2561" cy="913"/>
          </a:xfrm>
        </p:grpSpPr>
        <p:sp>
          <p:nvSpPr>
            <p:cNvPr id="326676" name="Line 20"/>
            <p:cNvSpPr>
              <a:spLocks noChangeShapeType="1"/>
            </p:cNvSpPr>
            <p:nvPr/>
          </p:nvSpPr>
          <p:spPr bwMode="auto">
            <a:xfrm flipH="1">
              <a:off x="1968" y="3312"/>
              <a:ext cx="864" cy="432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326677" name="Line 21"/>
            <p:cNvSpPr>
              <a:spLocks noChangeShapeType="1"/>
            </p:cNvSpPr>
            <p:nvPr/>
          </p:nvSpPr>
          <p:spPr bwMode="auto">
            <a:xfrm>
              <a:off x="2832" y="3312"/>
              <a:ext cx="864" cy="432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326678" name="Rectangle 22"/>
            <p:cNvSpPr>
              <a:spLocks noChangeArrowheads="1"/>
            </p:cNvSpPr>
            <p:nvPr/>
          </p:nvSpPr>
          <p:spPr bwMode="auto">
            <a:xfrm>
              <a:off x="1582" y="3702"/>
              <a:ext cx="82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>
                  <a:solidFill>
                    <a:schemeClr val="bg1"/>
                  </a:solidFill>
                  <a:cs typeface="+mn-cs"/>
                </a:rPr>
                <a:t>&lt;10</a:t>
              </a:r>
              <a:r>
                <a:rPr lang="en-US" sz="2400" b="0" baseline="30000">
                  <a:solidFill>
                    <a:schemeClr val="bg1"/>
                  </a:solidFill>
                  <a:cs typeface="+mn-cs"/>
                </a:rPr>
                <a:t>5 </a:t>
              </a:r>
              <a:r>
                <a:rPr lang="en-US" sz="2400" b="0">
                  <a:solidFill>
                    <a:schemeClr val="bg1"/>
                  </a:solidFill>
                  <a:cs typeface="+mn-cs"/>
                </a:rPr>
                <a:t>cfu -</a:t>
              </a:r>
            </a:p>
            <a:p>
              <a:pPr>
                <a:defRPr/>
              </a:pPr>
              <a:r>
                <a:rPr lang="en-US" sz="2400" b="0">
                  <a:solidFill>
                    <a:schemeClr val="bg1"/>
                  </a:solidFill>
                  <a:cs typeface="+mn-cs"/>
                </a:rPr>
                <a:t>Stop tx</a:t>
              </a:r>
            </a:p>
          </p:txBody>
        </p:sp>
        <p:sp>
          <p:nvSpPr>
            <p:cNvPr id="326679" name="Rectangle 23"/>
            <p:cNvSpPr>
              <a:spLocks noChangeArrowheads="1"/>
            </p:cNvSpPr>
            <p:nvPr/>
          </p:nvSpPr>
          <p:spPr bwMode="auto">
            <a:xfrm>
              <a:off x="3168" y="3692"/>
              <a:ext cx="97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>
                  <a:solidFill>
                    <a:schemeClr val="bg1"/>
                  </a:solidFill>
                  <a:cs typeface="+mn-cs"/>
                </a:rPr>
                <a:t>≥10</a:t>
              </a:r>
              <a:r>
                <a:rPr lang="en-US" sz="2400" b="0" baseline="30000">
                  <a:solidFill>
                    <a:schemeClr val="bg1"/>
                  </a:solidFill>
                  <a:cs typeface="+mn-cs"/>
                </a:rPr>
                <a:t>5 </a:t>
              </a:r>
              <a:r>
                <a:rPr lang="en-US" sz="2400" b="0">
                  <a:solidFill>
                    <a:schemeClr val="bg1"/>
                  </a:solidFill>
                  <a:cs typeface="+mn-cs"/>
                </a:rPr>
                <a:t>cfu -</a:t>
              </a:r>
            </a:p>
            <a:p>
              <a:pPr>
                <a:defRPr/>
              </a:pPr>
              <a:r>
                <a:rPr lang="en-US" sz="2400" b="0">
                  <a:solidFill>
                    <a:schemeClr val="bg1"/>
                  </a:solidFill>
                  <a:cs typeface="+mn-cs"/>
                </a:rPr>
                <a:t>Continue tx</a:t>
              </a:r>
            </a:p>
          </p:txBody>
        </p:sp>
      </p:grpSp>
      <p:sp>
        <p:nvSpPr>
          <p:cNvPr id="326680" name="Text Box 24"/>
          <p:cNvSpPr txBox="1">
            <a:spLocks noChangeArrowheads="1"/>
          </p:cNvSpPr>
          <p:nvPr/>
        </p:nvSpPr>
        <p:spPr bwMode="auto">
          <a:xfrm>
            <a:off x="0" y="3886200"/>
            <a:ext cx="1028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>
                <a:solidFill>
                  <a:schemeClr val="bg1"/>
                </a:solidFill>
                <a:cs typeface="+mn-cs"/>
              </a:rPr>
              <a:t>Empiric therapy based on number of ICU days</a:t>
            </a:r>
            <a:endParaRPr lang="en-US" sz="3200" b="0">
              <a:solidFill>
                <a:srgbClr val="94FF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utoUpdateAnimBg="0"/>
      <p:bldP spid="326662" grpId="0" autoUpdateAnimBg="0"/>
      <p:bldP spid="326663" grpId="0" autoUpdateAnimBg="0"/>
      <p:bldP spid="326665" grpId="0" autoUpdateAnimBg="0"/>
      <p:bldP spid="32668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304800"/>
            <a:ext cx="87439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ea typeface="ＭＳ Ｐゴシック" charset="0"/>
              </a:rPr>
              <a:t>TICU Compared to National Data</a:t>
            </a:r>
          </a:p>
        </p:txBody>
      </p:sp>
      <p:graphicFrame>
        <p:nvGraphicFramePr>
          <p:cNvPr id="9407" name="Group 191"/>
          <p:cNvGraphicFramePr>
            <a:graphicFrameLocks noGrp="1"/>
          </p:cNvGraphicFramePr>
          <p:nvPr>
            <p:ph idx="1"/>
          </p:nvPr>
        </p:nvGraphicFramePr>
        <p:xfrm>
          <a:off x="342900" y="1524000"/>
          <a:ext cx="9515475" cy="5053014"/>
        </p:xfrm>
        <a:graphic>
          <a:graphicData uri="http://schemas.openxmlformats.org/drawingml/2006/table">
            <a:tbl>
              <a:tblPr/>
              <a:tblGrid>
                <a:gridCol w="4400550"/>
                <a:gridCol w="1619250"/>
                <a:gridCol w="1600200"/>
                <a:gridCol w="1895475"/>
              </a:tblGrid>
              <a:tr h="1097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Med TICU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2009-2010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Med TICU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2011-2012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MYSTIC 2009     NHSN 2008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MRSA</a:t>
                      </a:r>
                    </a:p>
                  </a:txBody>
                  <a:tcPr marL="102870" marR="102870" marT="45729" marB="4572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52%</a:t>
                      </a: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46%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56%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Cefepime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resistant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E.coli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10%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5%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Cefepime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resistant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Klebsiella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4%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7%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7%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7FF37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Cefepime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7FF37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resistant Pseudomonas</a:t>
                      </a:r>
                    </a:p>
                  </a:txBody>
                  <a:tcPr marL="102870" marR="102870" marT="45729" marB="4572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4%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10%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37FF37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Cefepime resistant Enterobacter</a:t>
                      </a:r>
                    </a:p>
                  </a:txBody>
                  <a:tcPr marL="102870" marR="102870" marT="45729" marB="4572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1%</a:t>
                      </a: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1%</a:t>
                      </a: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7%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37FF37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Imi resistant Pseudomonas</a:t>
                      </a:r>
                    </a:p>
                  </a:txBody>
                  <a:tcPr marL="102870" marR="102870" marT="45729" marB="4572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9%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6%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16%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37FF37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Cipro resistant Pseudomonas</a:t>
                      </a:r>
                    </a:p>
                  </a:txBody>
                  <a:tcPr marL="102870" marR="102870" marT="45729" marB="4572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17%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7FF37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Imi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7FF37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resistant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7FF37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Acinetobacter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7FF37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32%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35%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48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%</a:t>
                      </a:r>
                    </a:p>
                  </a:txBody>
                  <a:tcPr marL="102870" marR="102870"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Overview of the problem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Optimal diagnostic method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Empiric therapy</a:t>
            </a:r>
          </a:p>
          <a:p>
            <a:pPr>
              <a:defRPr/>
            </a:pPr>
            <a:r>
              <a:rPr lang="en-US" dirty="0" smtClean="0"/>
              <a:t>Definitive therapy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Ventilator bundle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CDC surveillance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Changing Recommendations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981200"/>
            <a:ext cx="9686925" cy="4876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FF0080"/>
              </a:buClr>
              <a:buFont typeface="Times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Recent clinical studies have questioned the appropriate duration of antimicrobial therapy for VAP </a:t>
            </a:r>
          </a:p>
          <a:p>
            <a:pPr eaLnBrk="1" hangingPunct="1">
              <a:lnSpc>
                <a:spcPct val="130000"/>
              </a:lnSpc>
              <a:buClr>
                <a:srgbClr val="FF0080"/>
              </a:buClr>
              <a:buFont typeface="Times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Limiting therapy</a:t>
            </a:r>
          </a:p>
          <a:p>
            <a:pPr lvl="1" eaLnBrk="1" hangingPunct="1">
              <a:lnSpc>
                <a:spcPct val="130000"/>
              </a:lnSpc>
              <a:buClr>
                <a:srgbClr val="FF0080"/>
              </a:buClr>
              <a:buFont typeface="Times" charset="0"/>
              <a:buChar char="–"/>
              <a:defRPr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consider abbreviated therapy in non-</a:t>
            </a:r>
            <a:r>
              <a:rPr lang="en-US" dirty="0" err="1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Pseudomonal</a:t>
            </a: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 VAP if clinical signs resolve </a:t>
            </a:r>
          </a:p>
          <a:p>
            <a:pPr lvl="2" eaLnBrk="1" hangingPunct="1">
              <a:lnSpc>
                <a:spcPct val="130000"/>
              </a:lnSpc>
              <a:buClr>
                <a:srgbClr val="FF0080"/>
              </a:buClr>
              <a:buFont typeface="Times" charset="0"/>
              <a:buChar char="–"/>
              <a:defRPr/>
            </a:pPr>
            <a:r>
              <a:rPr lang="en-US" i="1" dirty="0" err="1" smtClean="0">
                <a:solidFill>
                  <a:srgbClr val="66FFFF"/>
                </a:solidFill>
                <a:latin typeface="Arial" charset="0"/>
                <a:ea typeface="ＭＳ Ｐゴシック" charset="0"/>
              </a:rPr>
              <a:t>Chastre</a:t>
            </a:r>
            <a:r>
              <a:rPr lang="en-US" i="1" dirty="0" smtClean="0">
                <a:solidFill>
                  <a:srgbClr val="66FFFF"/>
                </a:solidFill>
                <a:latin typeface="Arial" charset="0"/>
                <a:ea typeface="ＭＳ Ｐゴシック" charset="0"/>
              </a:rPr>
              <a:t> et al. 2003</a:t>
            </a: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3514725" y="5486400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3600">
              <a:solidFill>
                <a:schemeClr val="hlink"/>
              </a:solidFill>
            </a:endParaRPr>
          </a:p>
          <a:p>
            <a:endParaRPr lang="en-US" sz="3600">
              <a:solidFill>
                <a:schemeClr val="hlink"/>
              </a:solidFill>
            </a:endParaRPr>
          </a:p>
        </p:txBody>
      </p:sp>
      <p:sp>
        <p:nvSpPr>
          <p:cNvPr id="82948" name="Line 5"/>
          <p:cNvSpPr>
            <a:spLocks noChangeShapeType="1"/>
          </p:cNvSpPr>
          <p:nvPr/>
        </p:nvSpPr>
        <p:spPr bwMode="auto">
          <a:xfrm>
            <a:off x="0" y="1828800"/>
            <a:ext cx="10287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Not So Fast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981200"/>
            <a:ext cx="99441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rgbClr val="FF0080"/>
              </a:buClr>
              <a:buFont typeface="Times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Resolution of clinical signs may be non-specific in trauma patients with other reasons for systemic inflammation</a:t>
            </a:r>
          </a:p>
          <a:p>
            <a:pPr eaLnBrk="1" hangingPunct="1">
              <a:lnSpc>
                <a:spcPct val="110000"/>
              </a:lnSpc>
              <a:buClr>
                <a:srgbClr val="FF0080"/>
              </a:buClr>
              <a:buFont typeface="Times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Potentially leading to subjectively prolonged therapy</a:t>
            </a:r>
          </a:p>
          <a:p>
            <a:pPr eaLnBrk="1" hangingPunct="1">
              <a:lnSpc>
                <a:spcPct val="110000"/>
              </a:lnSpc>
              <a:buClr>
                <a:srgbClr val="FF0080"/>
              </a:buClr>
              <a:buFont typeface="Times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Use of an arbitrary day cutoff or clinical signs may be suboptimal for some patients with VAP secondary to late pathogens resulting in relapse and/or antibiotic resistance  </a:t>
            </a: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3514725" y="5486400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3600">
              <a:solidFill>
                <a:schemeClr val="hlink"/>
              </a:solidFill>
            </a:endParaRPr>
          </a:p>
          <a:p>
            <a:endParaRPr lang="en-US" sz="3600">
              <a:solidFill>
                <a:schemeClr val="hlink"/>
              </a:solidFill>
            </a:endParaRPr>
          </a:p>
        </p:txBody>
      </p:sp>
      <p:sp>
        <p:nvSpPr>
          <p:cNvPr id="84996" name="Line 5"/>
          <p:cNvSpPr>
            <a:spLocks noChangeShapeType="1"/>
          </p:cNvSpPr>
          <p:nvPr/>
        </p:nvSpPr>
        <p:spPr bwMode="auto">
          <a:xfrm>
            <a:off x="0" y="1676400"/>
            <a:ext cx="10287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Objective Evidence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981200"/>
            <a:ext cx="9686925" cy="4876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FF0080"/>
              </a:buClr>
              <a:buFont typeface="Times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Use of a defined bacteriologic strategy overcomes need for arbitrary antibiotic therapy endpoints by objectively identifying patients with MR of VAP </a:t>
            </a:r>
          </a:p>
          <a:p>
            <a:pPr eaLnBrk="1" hangingPunct="1">
              <a:lnSpc>
                <a:spcPct val="130000"/>
              </a:lnSpc>
              <a:buClr>
                <a:srgbClr val="FF0080"/>
              </a:buClr>
              <a:buFont typeface="Times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Optimal duration</a:t>
            </a:r>
          </a:p>
          <a:p>
            <a:pPr lvl="1" eaLnBrk="1" hangingPunct="1">
              <a:lnSpc>
                <a:spcPct val="130000"/>
              </a:lnSpc>
              <a:buClr>
                <a:srgbClr val="FF0080"/>
              </a:buClr>
              <a:buFont typeface="Times" charset="0"/>
              <a:buChar char="–"/>
              <a:defRPr/>
            </a:pPr>
            <a:r>
              <a:rPr lang="en-US" dirty="0" smtClean="0">
                <a:solidFill>
                  <a:srgbClr val="66CCFF"/>
                </a:solidFill>
                <a:latin typeface="Arial" charset="0"/>
                <a:ea typeface="ＭＳ Ｐゴシック" charset="0"/>
              </a:rPr>
              <a:t>repeat BAL could be used to guide antimicrobial duration for community-acquired VAP  </a:t>
            </a:r>
          </a:p>
          <a:p>
            <a:pPr lvl="2" eaLnBrk="1" hangingPunct="1">
              <a:lnSpc>
                <a:spcPct val="130000"/>
              </a:lnSpc>
              <a:buClr>
                <a:srgbClr val="FF0080"/>
              </a:buClr>
              <a:buFont typeface="Times" charset="0"/>
              <a:buChar char="–"/>
              <a:defRPr/>
            </a:pPr>
            <a:r>
              <a:rPr lang="en-US" i="1" dirty="0" smtClean="0">
                <a:solidFill>
                  <a:srgbClr val="66FFFF"/>
                </a:solidFill>
                <a:latin typeface="Arial" charset="0"/>
                <a:ea typeface="ＭＳ Ｐゴシック" charset="0"/>
              </a:rPr>
              <a:t>Mueller et al. 2007</a:t>
            </a: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3514725" y="5486400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3600">
              <a:solidFill>
                <a:schemeClr val="hlink"/>
              </a:solidFill>
            </a:endParaRPr>
          </a:p>
          <a:p>
            <a:endParaRPr lang="en-US" sz="3600">
              <a:solidFill>
                <a:schemeClr val="hlink"/>
              </a:solidFill>
            </a:endParaRPr>
          </a:p>
        </p:txBody>
      </p:sp>
      <p:sp>
        <p:nvSpPr>
          <p:cNvPr id="87044" name="Line 5"/>
          <p:cNvSpPr>
            <a:spLocks noChangeShapeType="1"/>
          </p:cNvSpPr>
          <p:nvPr/>
        </p:nvSpPr>
        <p:spPr bwMode="auto">
          <a:xfrm>
            <a:off x="0" y="1828800"/>
            <a:ext cx="10287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5"/>
          <p:cNvSpPr txBox="1">
            <a:spLocks noChangeArrowheads="1"/>
          </p:cNvSpPr>
          <p:nvPr/>
        </p:nvSpPr>
        <p:spPr bwMode="auto">
          <a:xfrm>
            <a:off x="0" y="228600"/>
            <a:ext cx="1028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</a:rPr>
              <a:t>Hospital-acquired VAP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11213" y="2865438"/>
            <a:ext cx="4332287" cy="1209675"/>
            <a:chOff x="721080" y="2865438"/>
            <a:chExt cx="3850920" cy="1209020"/>
          </a:xfrm>
        </p:grpSpPr>
        <p:sp>
          <p:nvSpPr>
            <p:cNvPr id="89112" name="Text Box 9"/>
            <p:cNvSpPr txBox="1">
              <a:spLocks noChangeArrowheads="1"/>
            </p:cNvSpPr>
            <p:nvPr/>
          </p:nvSpPr>
          <p:spPr bwMode="auto">
            <a:xfrm>
              <a:off x="721080" y="3551238"/>
              <a:ext cx="3124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bg1"/>
                  </a:solidFill>
                </a:rPr>
                <a:t>Antibiotics 7 Days</a:t>
              </a:r>
            </a:p>
          </p:txBody>
        </p:sp>
        <p:sp>
          <p:nvSpPr>
            <p:cNvPr id="89113" name="Line 14"/>
            <p:cNvSpPr>
              <a:spLocks noChangeShapeType="1"/>
            </p:cNvSpPr>
            <p:nvPr/>
          </p:nvSpPr>
          <p:spPr bwMode="auto">
            <a:xfrm flipH="1">
              <a:off x="2286000" y="2865438"/>
              <a:ext cx="2286000" cy="685800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4" name="Text Box 17"/>
            <p:cNvSpPr txBox="1">
              <a:spLocks noChangeArrowheads="1"/>
            </p:cNvSpPr>
            <p:nvPr/>
          </p:nvSpPr>
          <p:spPr bwMode="auto">
            <a:xfrm>
              <a:off x="2590800" y="2865438"/>
              <a:ext cx="838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731838"/>
            <a:ext cx="10287000" cy="1046162"/>
            <a:chOff x="0" y="731838"/>
            <a:chExt cx="9143999" cy="1046162"/>
          </a:xfrm>
        </p:grpSpPr>
        <p:sp>
          <p:nvSpPr>
            <p:cNvPr id="89110" name="Text Box 7"/>
            <p:cNvSpPr txBox="1">
              <a:spLocks noChangeArrowheads="1"/>
            </p:cNvSpPr>
            <p:nvPr/>
          </p:nvSpPr>
          <p:spPr bwMode="auto">
            <a:xfrm>
              <a:off x="0" y="1254780"/>
              <a:ext cx="91439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bg1"/>
                  </a:solidFill>
                </a:rPr>
                <a:t>Repeat BAL on Day 4 of Appropriate Therapy</a:t>
              </a:r>
            </a:p>
          </p:txBody>
        </p:sp>
        <p:sp>
          <p:nvSpPr>
            <p:cNvPr id="89111" name="Line 12"/>
            <p:cNvSpPr>
              <a:spLocks noChangeShapeType="1"/>
            </p:cNvSpPr>
            <p:nvPr/>
          </p:nvSpPr>
          <p:spPr bwMode="auto">
            <a:xfrm>
              <a:off x="4572000" y="731838"/>
              <a:ext cx="0" cy="523875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140325" y="2865438"/>
            <a:ext cx="4975225" cy="1209675"/>
            <a:chOff x="4568825" y="2865438"/>
            <a:chExt cx="4422775" cy="1209020"/>
          </a:xfrm>
        </p:grpSpPr>
        <p:sp>
          <p:nvSpPr>
            <p:cNvPr id="89107" name="Text Box 10"/>
            <p:cNvSpPr txBox="1">
              <a:spLocks noChangeArrowheads="1"/>
            </p:cNvSpPr>
            <p:nvPr/>
          </p:nvSpPr>
          <p:spPr bwMode="auto">
            <a:xfrm>
              <a:off x="4648200" y="3551238"/>
              <a:ext cx="4343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bg1"/>
                  </a:solidFill>
                </a:rPr>
                <a:t>Repeat BAL on Day 7-10 </a:t>
              </a:r>
            </a:p>
          </p:txBody>
        </p:sp>
        <p:sp>
          <p:nvSpPr>
            <p:cNvPr id="89108" name="Line 15"/>
            <p:cNvSpPr>
              <a:spLocks noChangeShapeType="1"/>
            </p:cNvSpPr>
            <p:nvPr/>
          </p:nvSpPr>
          <p:spPr bwMode="auto">
            <a:xfrm>
              <a:off x="4568825" y="2865438"/>
              <a:ext cx="2289175" cy="685800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9" name="Text Box 19"/>
            <p:cNvSpPr txBox="1">
              <a:spLocks noChangeArrowheads="1"/>
            </p:cNvSpPr>
            <p:nvPr/>
          </p:nvSpPr>
          <p:spPr bwMode="auto">
            <a:xfrm>
              <a:off x="5715000" y="2865438"/>
              <a:ext cx="838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0">
                  <a:solidFill>
                    <a:schemeClr val="bg1"/>
                  </a:solidFill>
                </a:rPr>
                <a:t>No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85725" y="1787525"/>
            <a:ext cx="10287000" cy="992188"/>
            <a:chOff x="76200" y="1788180"/>
            <a:chExt cx="9143999" cy="990878"/>
          </a:xfrm>
        </p:grpSpPr>
        <p:sp>
          <p:nvSpPr>
            <p:cNvPr id="89105" name="Text Box 8"/>
            <p:cNvSpPr txBox="1">
              <a:spLocks noChangeArrowheads="1"/>
            </p:cNvSpPr>
            <p:nvPr/>
          </p:nvSpPr>
          <p:spPr bwMode="auto">
            <a:xfrm>
              <a:off x="76200" y="2255838"/>
              <a:ext cx="91439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bg1"/>
                  </a:solidFill>
                </a:rPr>
                <a:t>VAP pathogens ≤10</a:t>
              </a:r>
              <a:r>
                <a:rPr lang="en-US" sz="2800" b="0" baseline="30000">
                  <a:solidFill>
                    <a:schemeClr val="bg1"/>
                  </a:solidFill>
                </a:rPr>
                <a:t>3</a:t>
              </a:r>
              <a:r>
                <a:rPr lang="en-US" sz="2800" b="0">
                  <a:solidFill>
                    <a:schemeClr val="bg1"/>
                  </a:solidFill>
                </a:rPr>
                <a:t> CFU/ml</a:t>
              </a:r>
            </a:p>
          </p:txBody>
        </p:sp>
        <p:sp>
          <p:nvSpPr>
            <p:cNvPr id="89106" name="Line 12"/>
            <p:cNvSpPr>
              <a:spLocks noChangeShapeType="1"/>
            </p:cNvSpPr>
            <p:nvPr/>
          </p:nvSpPr>
          <p:spPr bwMode="auto">
            <a:xfrm>
              <a:off x="4572000" y="1788180"/>
              <a:ext cx="0" cy="523875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0" y="4084638"/>
            <a:ext cx="10287000" cy="944562"/>
            <a:chOff x="0" y="4084639"/>
            <a:chExt cx="9144000" cy="944561"/>
          </a:xfrm>
        </p:grpSpPr>
        <p:sp>
          <p:nvSpPr>
            <p:cNvPr id="89103" name="Text Box 8"/>
            <p:cNvSpPr txBox="1">
              <a:spLocks noChangeArrowheads="1"/>
            </p:cNvSpPr>
            <p:nvPr/>
          </p:nvSpPr>
          <p:spPr bwMode="auto">
            <a:xfrm>
              <a:off x="0" y="4505980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bg1"/>
                  </a:solidFill>
                </a:rPr>
                <a:t>VAP pathogens ≤10</a:t>
              </a:r>
              <a:r>
                <a:rPr lang="en-US" sz="2800" b="0" baseline="30000">
                  <a:solidFill>
                    <a:schemeClr val="bg1"/>
                  </a:solidFill>
                </a:rPr>
                <a:t>3</a:t>
              </a:r>
              <a:r>
                <a:rPr lang="en-US" sz="2800" b="0">
                  <a:solidFill>
                    <a:schemeClr val="bg1"/>
                  </a:solidFill>
                </a:rPr>
                <a:t> CFU/ml</a:t>
              </a:r>
            </a:p>
          </p:txBody>
        </p:sp>
        <p:sp>
          <p:nvSpPr>
            <p:cNvPr id="89104" name="Line 12"/>
            <p:cNvSpPr>
              <a:spLocks noChangeShapeType="1"/>
            </p:cNvSpPr>
            <p:nvPr/>
          </p:nvSpPr>
          <p:spPr bwMode="auto">
            <a:xfrm flipH="1">
              <a:off x="4572000" y="4084639"/>
              <a:ext cx="2286000" cy="411162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600075" y="5105400"/>
            <a:ext cx="4543425" cy="1209675"/>
            <a:chOff x="533400" y="5105400"/>
            <a:chExt cx="4038600" cy="1209020"/>
          </a:xfrm>
        </p:grpSpPr>
        <p:sp>
          <p:nvSpPr>
            <p:cNvPr id="89100" name="Text Box 9"/>
            <p:cNvSpPr txBox="1">
              <a:spLocks noChangeArrowheads="1"/>
            </p:cNvSpPr>
            <p:nvPr/>
          </p:nvSpPr>
          <p:spPr bwMode="auto">
            <a:xfrm>
              <a:off x="533400" y="5791200"/>
              <a:ext cx="3505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bg1"/>
                  </a:solidFill>
                </a:rPr>
                <a:t>Antibiotics 10 Days</a:t>
              </a:r>
            </a:p>
          </p:txBody>
        </p:sp>
        <p:sp>
          <p:nvSpPr>
            <p:cNvPr id="89101" name="Line 14"/>
            <p:cNvSpPr>
              <a:spLocks noChangeShapeType="1"/>
            </p:cNvSpPr>
            <p:nvPr/>
          </p:nvSpPr>
          <p:spPr bwMode="auto">
            <a:xfrm flipH="1">
              <a:off x="2286000" y="5105400"/>
              <a:ext cx="2286000" cy="685800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2" name="Text Box 17"/>
            <p:cNvSpPr txBox="1">
              <a:spLocks noChangeArrowheads="1"/>
            </p:cNvSpPr>
            <p:nvPr/>
          </p:nvSpPr>
          <p:spPr bwMode="auto">
            <a:xfrm>
              <a:off x="2590800" y="5105400"/>
              <a:ext cx="838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140325" y="5105400"/>
            <a:ext cx="4889500" cy="1209675"/>
            <a:chOff x="4568825" y="5105400"/>
            <a:chExt cx="4346575" cy="1209020"/>
          </a:xfrm>
        </p:grpSpPr>
        <p:sp>
          <p:nvSpPr>
            <p:cNvPr id="89097" name="Text Box 9"/>
            <p:cNvSpPr txBox="1">
              <a:spLocks noChangeArrowheads="1"/>
            </p:cNvSpPr>
            <p:nvPr/>
          </p:nvSpPr>
          <p:spPr bwMode="auto">
            <a:xfrm>
              <a:off x="5410200" y="5791200"/>
              <a:ext cx="3505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0">
                  <a:solidFill>
                    <a:schemeClr val="bg1"/>
                  </a:solidFill>
                </a:rPr>
                <a:t>Antibiotics 14 Days</a:t>
              </a:r>
            </a:p>
          </p:txBody>
        </p:sp>
        <p:sp>
          <p:nvSpPr>
            <p:cNvPr id="89098" name="Line 15"/>
            <p:cNvSpPr>
              <a:spLocks noChangeShapeType="1"/>
            </p:cNvSpPr>
            <p:nvPr/>
          </p:nvSpPr>
          <p:spPr bwMode="auto">
            <a:xfrm>
              <a:off x="4568825" y="5105400"/>
              <a:ext cx="2289175" cy="685800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9" name="Text Box 19"/>
            <p:cNvSpPr txBox="1">
              <a:spLocks noChangeArrowheads="1"/>
            </p:cNvSpPr>
            <p:nvPr/>
          </p:nvSpPr>
          <p:spPr bwMode="auto">
            <a:xfrm>
              <a:off x="5715000" y="5105400"/>
              <a:ext cx="838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0">
                  <a:solidFill>
                    <a:schemeClr val="bg1"/>
                  </a:solidFill>
                </a:rPr>
                <a:t>No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2"/>
          <p:cNvSpPr>
            <a:spLocks noGrp="1"/>
          </p:cNvSpPr>
          <p:nvPr>
            <p:ph type="title"/>
          </p:nvPr>
        </p:nvSpPr>
        <p:spPr>
          <a:xfrm>
            <a:off x="771525" y="3810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Clinical Signs</a:t>
            </a:r>
          </a:p>
        </p:txBody>
      </p:sp>
      <p:graphicFrame>
        <p:nvGraphicFramePr>
          <p:cNvPr id="91138" name="Content Placeholder 4"/>
          <p:cNvGraphicFramePr>
            <a:graphicFrameLocks noGrp="1"/>
          </p:cNvGraphicFramePr>
          <p:nvPr>
            <p:ph idx="1"/>
          </p:nvPr>
        </p:nvGraphicFramePr>
        <p:xfrm>
          <a:off x="342900" y="1981200"/>
          <a:ext cx="95154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3" name="Chart" r:id="rId4" imgW="8460549" imgH="4114460" progId="Excel.Chart.8">
                  <p:embed/>
                </p:oleObj>
              </mc:Choice>
              <mc:Fallback>
                <p:oleObj name="Chart" r:id="rId4" imgW="8460549" imgH="4114460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981200"/>
                        <a:ext cx="95154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9" name="TextBox 5"/>
          <p:cNvSpPr txBox="1">
            <a:spLocks noChangeArrowheads="1"/>
          </p:cNvSpPr>
          <p:nvPr/>
        </p:nvSpPr>
        <p:spPr bwMode="auto">
          <a:xfrm>
            <a:off x="0" y="1295400"/>
            <a:ext cx="1028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0" i="1">
                <a:solidFill>
                  <a:srgbClr val="66FFFF"/>
                </a:solidFill>
              </a:rPr>
              <a:t>- Temperature -</a:t>
            </a:r>
          </a:p>
        </p:txBody>
      </p:sp>
      <p:sp>
        <p:nvSpPr>
          <p:cNvPr id="91140" name="TextBox 6"/>
          <p:cNvSpPr txBox="1">
            <a:spLocks noChangeArrowheads="1"/>
          </p:cNvSpPr>
          <p:nvPr/>
        </p:nvSpPr>
        <p:spPr bwMode="auto">
          <a:xfrm>
            <a:off x="3706813" y="5943600"/>
            <a:ext cx="2700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>
                <a:solidFill>
                  <a:schemeClr val="bg1"/>
                </a:solidFill>
              </a:rPr>
              <a:t>Days of therapy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2"/>
          <p:cNvSpPr>
            <a:spLocks noGrp="1"/>
          </p:cNvSpPr>
          <p:nvPr>
            <p:ph type="title"/>
          </p:nvPr>
        </p:nvSpPr>
        <p:spPr>
          <a:xfrm>
            <a:off x="771525" y="3810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Clinical Signs</a:t>
            </a:r>
          </a:p>
        </p:txBody>
      </p:sp>
      <p:graphicFrame>
        <p:nvGraphicFramePr>
          <p:cNvPr id="92162" name="Content Placeholder 4"/>
          <p:cNvGraphicFramePr>
            <a:graphicFrameLocks noGrp="1"/>
          </p:cNvGraphicFramePr>
          <p:nvPr>
            <p:ph idx="1"/>
          </p:nvPr>
        </p:nvGraphicFramePr>
        <p:xfrm>
          <a:off x="342900" y="1981200"/>
          <a:ext cx="95154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7" name="Chart" r:id="rId4" imgW="8460549" imgH="4114460" progId="Excel.Chart.8">
                  <p:embed/>
                </p:oleObj>
              </mc:Choice>
              <mc:Fallback>
                <p:oleObj name="Chart" r:id="rId4" imgW="8460549" imgH="4114460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981200"/>
                        <a:ext cx="95154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3" name="TextBox 5"/>
          <p:cNvSpPr txBox="1">
            <a:spLocks noChangeArrowheads="1"/>
          </p:cNvSpPr>
          <p:nvPr/>
        </p:nvSpPr>
        <p:spPr bwMode="auto">
          <a:xfrm>
            <a:off x="0" y="1295400"/>
            <a:ext cx="1028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0" i="1">
                <a:solidFill>
                  <a:srgbClr val="66FFFF"/>
                </a:solidFill>
              </a:rPr>
              <a:t>- White Blood Cell Counts -</a:t>
            </a:r>
          </a:p>
        </p:txBody>
      </p:sp>
      <p:sp>
        <p:nvSpPr>
          <p:cNvPr id="92164" name="TextBox 6"/>
          <p:cNvSpPr txBox="1">
            <a:spLocks noChangeArrowheads="1"/>
          </p:cNvSpPr>
          <p:nvPr/>
        </p:nvSpPr>
        <p:spPr bwMode="auto">
          <a:xfrm>
            <a:off x="3706813" y="5943600"/>
            <a:ext cx="2700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>
                <a:solidFill>
                  <a:schemeClr val="bg1"/>
                </a:solidFill>
              </a:rPr>
              <a:t>Days of therapy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2"/>
          <p:cNvSpPr>
            <a:spLocks noGrp="1"/>
          </p:cNvSpPr>
          <p:nvPr>
            <p:ph type="title"/>
          </p:nvPr>
        </p:nvSpPr>
        <p:spPr>
          <a:xfrm>
            <a:off x="771525" y="3810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Clinical Signs</a:t>
            </a:r>
          </a:p>
        </p:txBody>
      </p:sp>
      <p:graphicFrame>
        <p:nvGraphicFramePr>
          <p:cNvPr id="93186" name="Content Placeholder 4"/>
          <p:cNvGraphicFramePr>
            <a:graphicFrameLocks noGrp="1"/>
          </p:cNvGraphicFramePr>
          <p:nvPr>
            <p:ph idx="1"/>
          </p:nvPr>
        </p:nvGraphicFramePr>
        <p:xfrm>
          <a:off x="342900" y="1981200"/>
          <a:ext cx="95154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1" name="Chart" r:id="rId4" imgW="8460549" imgH="4114460" progId="Excel.Chart.8">
                  <p:embed/>
                </p:oleObj>
              </mc:Choice>
              <mc:Fallback>
                <p:oleObj name="Chart" r:id="rId4" imgW="8460549" imgH="4114460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981200"/>
                        <a:ext cx="95154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7" name="TextBox 5"/>
          <p:cNvSpPr txBox="1">
            <a:spLocks noChangeArrowheads="1"/>
          </p:cNvSpPr>
          <p:nvPr/>
        </p:nvSpPr>
        <p:spPr bwMode="auto">
          <a:xfrm>
            <a:off x="0" y="1295400"/>
            <a:ext cx="1028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0" i="1">
                <a:solidFill>
                  <a:srgbClr val="66FFFF"/>
                </a:solidFill>
              </a:rPr>
              <a:t>- PaO</a:t>
            </a:r>
            <a:r>
              <a:rPr lang="en-US" sz="3200" b="0" i="1" baseline="-25000">
                <a:solidFill>
                  <a:srgbClr val="66FFFF"/>
                </a:solidFill>
              </a:rPr>
              <a:t>2 </a:t>
            </a:r>
            <a:r>
              <a:rPr lang="en-US" sz="3200" b="0" i="1">
                <a:solidFill>
                  <a:srgbClr val="66FFFF"/>
                </a:solidFill>
              </a:rPr>
              <a:t>/ FiO</a:t>
            </a:r>
            <a:r>
              <a:rPr lang="en-US" sz="3200" b="0" i="1" baseline="-25000">
                <a:solidFill>
                  <a:srgbClr val="66FFFF"/>
                </a:solidFill>
              </a:rPr>
              <a:t>2</a:t>
            </a:r>
            <a:r>
              <a:rPr lang="en-US" sz="3200" b="0" i="1">
                <a:solidFill>
                  <a:srgbClr val="66FFFF"/>
                </a:solidFill>
              </a:rPr>
              <a:t> -</a:t>
            </a:r>
          </a:p>
        </p:txBody>
      </p:sp>
      <p:sp>
        <p:nvSpPr>
          <p:cNvPr id="93188" name="TextBox 6"/>
          <p:cNvSpPr txBox="1">
            <a:spLocks noChangeArrowheads="1"/>
          </p:cNvSpPr>
          <p:nvPr/>
        </p:nvSpPr>
        <p:spPr bwMode="auto">
          <a:xfrm>
            <a:off x="3706813" y="5943600"/>
            <a:ext cx="2700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>
                <a:solidFill>
                  <a:schemeClr val="bg1"/>
                </a:solidFill>
              </a:rPr>
              <a:t>Days of therapy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115300" y="6248400"/>
            <a:ext cx="2085975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0" i="1" u="none" dirty="0" err="1" smtClean="0">
                <a:solidFill>
                  <a:srgbClr val="66FFFF"/>
                </a:solidFill>
                <a:latin typeface="+mn-lt"/>
              </a:rPr>
              <a:t>Rello</a:t>
            </a:r>
            <a:r>
              <a:rPr lang="en-US" sz="1800" b="0" i="1" u="none" dirty="0" smtClean="0">
                <a:solidFill>
                  <a:srgbClr val="66FFFF"/>
                </a:solidFill>
                <a:latin typeface="+mn-lt"/>
              </a:rPr>
              <a:t>, Chest 2002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VAP in the United States</a:t>
            </a:r>
          </a:p>
        </p:txBody>
      </p:sp>
      <p:graphicFrame>
        <p:nvGraphicFramePr>
          <p:cNvPr id="47235" name="Group 131"/>
          <p:cNvGraphicFramePr>
            <a:graphicFrameLocks noGrp="1"/>
          </p:cNvGraphicFramePr>
          <p:nvPr>
            <p:ph type="tbl" idx="1"/>
          </p:nvPr>
        </p:nvGraphicFramePr>
        <p:xfrm>
          <a:off x="600075" y="1981200"/>
          <a:ext cx="9258300" cy="3762375"/>
        </p:xfrm>
        <a:graphic>
          <a:graphicData uri="http://schemas.openxmlformats.org/drawingml/2006/table">
            <a:tbl>
              <a:tblPr/>
              <a:tblGrid>
                <a:gridCol w="3857625"/>
                <a:gridCol w="2057400"/>
                <a:gridCol w="1971675"/>
                <a:gridCol w="13716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VAP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(n = 816)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 VAP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(n = 2,243)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Mechanical Ventilation, mean </a:t>
                      </a: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SD days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14.3 </a:t>
                      </a: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15.5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4.7 </a:t>
                      </a: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7.0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&lt; 0.001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ICU stay, mean </a:t>
                      </a: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SD days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25.2 </a:t>
                      </a: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22.8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14.0 </a:t>
                      </a: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14.6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&lt; 0.001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Hospital charges, mean </a:t>
                      </a: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SD dollars</a:t>
                      </a:r>
                      <a:endParaRPr kumimoji="0" lang="en-US" sz="2000" b="0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104,983 </a:t>
                      </a: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91,080</a:t>
                      </a:r>
                      <a:endParaRPr kumimoji="0" 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63,689 </a:t>
                      </a: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75,030</a:t>
                      </a:r>
                      <a:endParaRPr kumimoji="0" lang="en-US" sz="2000" b="0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&lt; 0.001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Mortality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30.5%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30.4%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0.713</a:t>
                      </a:r>
                    </a:p>
                  </a:txBody>
                  <a:tcPr marL="102870" marR="10287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10287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Microbiological Resolution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697566"/>
              </p:ext>
            </p:extLst>
          </p:nvPr>
        </p:nvGraphicFramePr>
        <p:xfrm>
          <a:off x="114300" y="1143000"/>
          <a:ext cx="10058399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4211" name="Rectangle 5"/>
          <p:cNvSpPr>
            <a:spLocks noChangeArrowheads="1"/>
          </p:cNvSpPr>
          <p:nvPr/>
        </p:nvSpPr>
        <p:spPr bwMode="auto">
          <a:xfrm>
            <a:off x="3390900" y="6335713"/>
            <a:ext cx="404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FF80"/>
                </a:solidFill>
              </a:rPr>
              <a:t>PA</a:t>
            </a:r>
            <a:endParaRPr lang="en-US" sz="4000">
              <a:solidFill>
                <a:srgbClr val="00FF80"/>
              </a:solidFill>
            </a:endParaRPr>
          </a:p>
        </p:txBody>
      </p:sp>
      <p:sp>
        <p:nvSpPr>
          <p:cNvPr id="94212" name="Rectangle 6"/>
          <p:cNvSpPr>
            <a:spLocks noChangeArrowheads="1"/>
          </p:cNvSpPr>
          <p:nvPr/>
        </p:nvSpPr>
        <p:spPr bwMode="auto">
          <a:xfrm>
            <a:off x="1333500" y="6335713"/>
            <a:ext cx="906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FFCC66"/>
                </a:solidFill>
              </a:rPr>
              <a:t>MRSA</a:t>
            </a:r>
            <a:endParaRPr lang="en-US" sz="4000">
              <a:solidFill>
                <a:srgbClr val="FFCC66"/>
              </a:solidFill>
            </a:endParaRPr>
          </a:p>
        </p:txBody>
      </p:sp>
      <p:sp>
        <p:nvSpPr>
          <p:cNvPr id="94213" name="Rectangle 7"/>
          <p:cNvSpPr>
            <a:spLocks noChangeArrowheads="1"/>
          </p:cNvSpPr>
          <p:nvPr/>
        </p:nvSpPr>
        <p:spPr bwMode="auto">
          <a:xfrm>
            <a:off x="5219700" y="6335713"/>
            <a:ext cx="44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FFFF66"/>
                </a:solidFill>
              </a:rPr>
              <a:t>AB</a:t>
            </a:r>
            <a:endParaRPr lang="en-US" sz="4000">
              <a:solidFill>
                <a:srgbClr val="FFFF66"/>
              </a:solidFill>
            </a:endParaRPr>
          </a:p>
        </p:txBody>
      </p:sp>
      <p:sp>
        <p:nvSpPr>
          <p:cNvPr id="94214" name="Rectangle 8"/>
          <p:cNvSpPr>
            <a:spLocks noChangeArrowheads="1"/>
          </p:cNvSpPr>
          <p:nvPr/>
        </p:nvSpPr>
        <p:spPr bwMode="auto">
          <a:xfrm>
            <a:off x="7043738" y="6335713"/>
            <a:ext cx="461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FF6FCF"/>
                </a:solidFill>
              </a:rPr>
              <a:t>SM</a:t>
            </a:r>
            <a:endParaRPr lang="en-US" sz="4000">
              <a:solidFill>
                <a:srgbClr val="FF6FCF"/>
              </a:solidFill>
            </a:endParaRPr>
          </a:p>
        </p:txBody>
      </p:sp>
      <p:sp>
        <p:nvSpPr>
          <p:cNvPr id="94215" name="Rectangle 9"/>
          <p:cNvSpPr>
            <a:spLocks noChangeArrowheads="1"/>
          </p:cNvSpPr>
          <p:nvPr/>
        </p:nvSpPr>
        <p:spPr bwMode="auto">
          <a:xfrm>
            <a:off x="8836025" y="6335713"/>
            <a:ext cx="65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FF0080"/>
                </a:solidFill>
              </a:rPr>
              <a:t>ENB</a:t>
            </a:r>
            <a:endParaRPr lang="en-US" sz="4000">
              <a:solidFill>
                <a:srgbClr val="FF008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0" y="533400"/>
            <a:ext cx="942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0">
                <a:solidFill>
                  <a:srgbClr val="FFFFFF"/>
                </a:solidFill>
              </a:rPr>
              <a:t>Hospital-acquired VAP?</a:t>
            </a:r>
            <a:endParaRPr lang="en-US" sz="2400" b="0">
              <a:solidFill>
                <a:srgbClr val="FFFFFF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31950" y="3179763"/>
            <a:ext cx="6257925" cy="1514475"/>
            <a:chOff x="914" y="2003"/>
            <a:chExt cx="3504" cy="954"/>
          </a:xfrm>
        </p:grpSpPr>
        <p:sp>
          <p:nvSpPr>
            <p:cNvPr id="95251" name="Text Box 8"/>
            <p:cNvSpPr txBox="1">
              <a:spLocks noChangeArrowheads="1"/>
            </p:cNvSpPr>
            <p:nvPr/>
          </p:nvSpPr>
          <p:spPr bwMode="auto">
            <a:xfrm>
              <a:off x="914" y="2592"/>
              <a:ext cx="350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0">
                  <a:solidFill>
                    <a:srgbClr val="FFFFFF"/>
                  </a:solidFill>
                </a:rPr>
                <a:t>VAP pathogens ≤10</a:t>
              </a:r>
              <a:r>
                <a:rPr lang="en-US" sz="3200" b="0" baseline="30000">
                  <a:solidFill>
                    <a:srgbClr val="FFFFFF"/>
                  </a:solidFill>
                </a:rPr>
                <a:t>3</a:t>
              </a:r>
              <a:r>
                <a:rPr lang="en-US" sz="3200" b="0">
                  <a:solidFill>
                    <a:srgbClr val="FFFFFF"/>
                  </a:solidFill>
                </a:rPr>
                <a:t> CFU/ml</a:t>
              </a:r>
              <a:endParaRPr lang="en-US" sz="2400" b="0">
                <a:solidFill>
                  <a:srgbClr val="FFFFFF"/>
                </a:solidFill>
              </a:endParaRPr>
            </a:p>
          </p:txBody>
        </p:sp>
        <p:sp>
          <p:nvSpPr>
            <p:cNvPr id="95252" name="Line 13"/>
            <p:cNvSpPr>
              <a:spLocks noChangeShapeType="1"/>
            </p:cNvSpPr>
            <p:nvPr/>
          </p:nvSpPr>
          <p:spPr bwMode="auto">
            <a:xfrm flipH="1">
              <a:off x="2642" y="2003"/>
              <a:ext cx="1488" cy="576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85725" y="1122363"/>
            <a:ext cx="4632325" cy="2058987"/>
            <a:chOff x="48" y="707"/>
            <a:chExt cx="2594" cy="1297"/>
          </a:xfrm>
        </p:grpSpPr>
        <p:sp>
          <p:nvSpPr>
            <p:cNvPr id="95248" name="Text Box 6"/>
            <p:cNvSpPr txBox="1">
              <a:spLocks noChangeArrowheads="1"/>
            </p:cNvSpPr>
            <p:nvPr/>
          </p:nvSpPr>
          <p:spPr bwMode="auto">
            <a:xfrm>
              <a:off x="48" y="1325"/>
              <a:ext cx="240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0">
                  <a:solidFill>
                    <a:srgbClr val="FFFFFF"/>
                  </a:solidFill>
                </a:rPr>
                <a:t>Continue Antibiotics for 14 Days</a:t>
              </a:r>
              <a:endParaRPr lang="en-US" sz="2400" b="0">
                <a:solidFill>
                  <a:srgbClr val="FFFFFF"/>
                </a:solidFill>
              </a:endParaRPr>
            </a:p>
          </p:txBody>
        </p:sp>
        <p:sp>
          <p:nvSpPr>
            <p:cNvPr id="95249" name="Line 11"/>
            <p:cNvSpPr>
              <a:spLocks noChangeShapeType="1"/>
            </p:cNvSpPr>
            <p:nvPr/>
          </p:nvSpPr>
          <p:spPr bwMode="auto">
            <a:xfrm flipH="1">
              <a:off x="1252" y="707"/>
              <a:ext cx="1390" cy="624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0" name="Text Box 16"/>
            <p:cNvSpPr txBox="1">
              <a:spLocks noChangeArrowheads="1"/>
            </p:cNvSpPr>
            <p:nvPr/>
          </p:nvSpPr>
          <p:spPr bwMode="auto">
            <a:xfrm>
              <a:off x="816" y="861"/>
              <a:ext cx="105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0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0" dirty="0">
                  <a:solidFill>
                    <a:srgbClr val="00FF80"/>
                  </a:solidFill>
                </a:rPr>
                <a:t>PA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17525" y="4703763"/>
            <a:ext cx="4197350" cy="1595437"/>
            <a:chOff x="290" y="2963"/>
            <a:chExt cx="2350" cy="1005"/>
          </a:xfrm>
        </p:grpSpPr>
        <p:sp>
          <p:nvSpPr>
            <p:cNvPr id="95245" name="Text Box 9"/>
            <p:cNvSpPr txBox="1">
              <a:spLocks noChangeArrowheads="1"/>
            </p:cNvSpPr>
            <p:nvPr/>
          </p:nvSpPr>
          <p:spPr bwMode="auto">
            <a:xfrm>
              <a:off x="290" y="3600"/>
              <a:ext cx="230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0">
                  <a:solidFill>
                    <a:srgbClr val="FFFFFF"/>
                  </a:solidFill>
                </a:rPr>
                <a:t>Antibiotics 10 Days </a:t>
              </a:r>
            </a:p>
          </p:txBody>
        </p:sp>
        <p:sp>
          <p:nvSpPr>
            <p:cNvPr id="95246" name="Line 14"/>
            <p:cNvSpPr>
              <a:spLocks noChangeShapeType="1"/>
            </p:cNvSpPr>
            <p:nvPr/>
          </p:nvSpPr>
          <p:spPr bwMode="auto">
            <a:xfrm flipH="1">
              <a:off x="1250" y="2963"/>
              <a:ext cx="1390" cy="624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7" name="Text Box 17"/>
            <p:cNvSpPr txBox="1">
              <a:spLocks noChangeArrowheads="1"/>
            </p:cNvSpPr>
            <p:nvPr/>
          </p:nvSpPr>
          <p:spPr bwMode="auto">
            <a:xfrm>
              <a:off x="1346" y="3059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0">
                  <a:solidFill>
                    <a:srgbClr val="FFFFFF"/>
                  </a:solidFill>
                </a:rPr>
                <a:t>Yes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714875" y="1122363"/>
            <a:ext cx="5486400" cy="2058987"/>
            <a:chOff x="2640" y="707"/>
            <a:chExt cx="3072" cy="1297"/>
          </a:xfrm>
        </p:grpSpPr>
        <p:sp>
          <p:nvSpPr>
            <p:cNvPr id="95242" name="Text Box 7"/>
            <p:cNvSpPr txBox="1">
              <a:spLocks noChangeArrowheads="1"/>
            </p:cNvSpPr>
            <p:nvPr/>
          </p:nvSpPr>
          <p:spPr bwMode="auto">
            <a:xfrm>
              <a:off x="2738" y="1325"/>
              <a:ext cx="297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0">
                  <a:solidFill>
                    <a:srgbClr val="FFFFFF"/>
                  </a:solidFill>
                </a:rPr>
                <a:t>Repeat BAL on Day </a:t>
              </a:r>
              <a:r>
                <a:rPr lang="en-US" sz="3200" b="0">
                  <a:solidFill>
                    <a:srgbClr val="FFFF66"/>
                  </a:solidFill>
                </a:rPr>
                <a:t>7</a:t>
              </a:r>
              <a:r>
                <a:rPr lang="en-US" sz="3200" b="0">
                  <a:solidFill>
                    <a:schemeClr val="tx1"/>
                  </a:solidFill>
                </a:rPr>
                <a:t> </a:t>
              </a:r>
              <a:r>
                <a:rPr lang="en-US" sz="3200" b="0">
                  <a:solidFill>
                    <a:srgbClr val="FFFFFF"/>
                  </a:solidFill>
                </a:rPr>
                <a:t>of</a:t>
              </a:r>
              <a:r>
                <a:rPr lang="en-US" sz="3200" b="0">
                  <a:solidFill>
                    <a:schemeClr val="tx1"/>
                  </a:solidFill>
                </a:rPr>
                <a:t> </a:t>
              </a:r>
              <a:r>
                <a:rPr lang="en-US" sz="3200" b="0">
                  <a:solidFill>
                    <a:srgbClr val="FFFFFF"/>
                  </a:solidFill>
                </a:rPr>
                <a:t>Appropriate Therapy</a:t>
              </a:r>
              <a:endParaRPr lang="en-US" sz="2400" b="0">
                <a:solidFill>
                  <a:srgbClr val="FFFFFF"/>
                </a:solidFill>
              </a:endParaRPr>
            </a:p>
          </p:txBody>
        </p:sp>
        <p:sp>
          <p:nvSpPr>
            <p:cNvPr id="95243" name="Line 12"/>
            <p:cNvSpPr>
              <a:spLocks noChangeShapeType="1"/>
            </p:cNvSpPr>
            <p:nvPr/>
          </p:nvSpPr>
          <p:spPr bwMode="auto">
            <a:xfrm>
              <a:off x="2640" y="707"/>
              <a:ext cx="1394" cy="624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4" name="Text Box 18"/>
            <p:cNvSpPr txBox="1">
              <a:spLocks noChangeArrowheads="1"/>
            </p:cNvSpPr>
            <p:nvPr/>
          </p:nvSpPr>
          <p:spPr bwMode="auto">
            <a:xfrm>
              <a:off x="3410" y="859"/>
              <a:ext cx="177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0" dirty="0"/>
                <a:t>AB</a:t>
              </a:r>
              <a:r>
                <a:rPr lang="en-US" sz="2400" b="0" dirty="0">
                  <a:solidFill>
                    <a:schemeClr val="tx1"/>
                  </a:solidFill>
                </a:rPr>
                <a:t>, </a:t>
              </a:r>
              <a:r>
                <a:rPr lang="en-US" sz="2400" b="0" dirty="0">
                  <a:solidFill>
                    <a:srgbClr val="FF6FCF"/>
                  </a:solidFill>
                </a:rPr>
                <a:t>SM</a:t>
              </a:r>
              <a:r>
                <a:rPr lang="en-US" sz="2400" b="0" dirty="0">
                  <a:solidFill>
                    <a:schemeClr val="tx1"/>
                  </a:solidFill>
                </a:rPr>
                <a:t>, </a:t>
              </a:r>
              <a:r>
                <a:rPr lang="en-US" sz="2400" b="0" dirty="0" smtClean="0">
                  <a:solidFill>
                    <a:srgbClr val="FF0080"/>
                  </a:solidFill>
                </a:rPr>
                <a:t>ENB  </a:t>
              </a:r>
              <a:r>
                <a:rPr lang="en-US" sz="2400" b="0" dirty="0" smtClean="0">
                  <a:solidFill>
                    <a:srgbClr val="FFCC66"/>
                  </a:solidFill>
                </a:rPr>
                <a:t>MRSA</a:t>
              </a:r>
              <a:endParaRPr lang="en-US" sz="2400" b="0" dirty="0">
                <a:solidFill>
                  <a:srgbClr val="FF0080"/>
                </a:solidFill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718050" y="4703763"/>
            <a:ext cx="4629150" cy="1590675"/>
            <a:chOff x="2642" y="2963"/>
            <a:chExt cx="2592" cy="1002"/>
          </a:xfrm>
        </p:grpSpPr>
        <p:sp>
          <p:nvSpPr>
            <p:cNvPr id="95239" name="Text Box 10"/>
            <p:cNvSpPr txBox="1">
              <a:spLocks noChangeArrowheads="1"/>
            </p:cNvSpPr>
            <p:nvPr/>
          </p:nvSpPr>
          <p:spPr bwMode="auto">
            <a:xfrm>
              <a:off x="2690" y="3600"/>
              <a:ext cx="254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0">
                  <a:solidFill>
                    <a:srgbClr val="FFFFFF"/>
                  </a:solidFill>
                </a:rPr>
                <a:t>Antibiotics 14 Days</a:t>
              </a:r>
              <a:endParaRPr lang="en-US" sz="2400" b="0">
                <a:solidFill>
                  <a:srgbClr val="FFFFFF"/>
                </a:solidFill>
              </a:endParaRPr>
            </a:p>
          </p:txBody>
        </p:sp>
        <p:sp>
          <p:nvSpPr>
            <p:cNvPr id="95240" name="Line 15"/>
            <p:cNvSpPr>
              <a:spLocks noChangeShapeType="1"/>
            </p:cNvSpPr>
            <p:nvPr/>
          </p:nvSpPr>
          <p:spPr bwMode="auto">
            <a:xfrm>
              <a:off x="2642" y="2963"/>
              <a:ext cx="1394" cy="624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1" name="Text Box 19"/>
            <p:cNvSpPr txBox="1">
              <a:spLocks noChangeArrowheads="1"/>
            </p:cNvSpPr>
            <p:nvPr/>
          </p:nvSpPr>
          <p:spPr bwMode="auto">
            <a:xfrm>
              <a:off x="3410" y="3059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0">
                  <a:solidFill>
                    <a:srgbClr val="FFFFFF"/>
                  </a:solidFill>
                </a:rPr>
                <a:t>No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Charge Reduction</a:t>
            </a:r>
            <a:b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400" i="1">
              <a:solidFill>
                <a:srgbClr val="00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43337" y="2309318"/>
            <a:ext cx="184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3843337" y="2309318"/>
            <a:ext cx="184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4036" name="Rectangle 9"/>
          <p:cNvSpPr>
            <a:spLocks noChangeArrowheads="1"/>
          </p:cNvSpPr>
          <p:nvPr/>
        </p:nvSpPr>
        <p:spPr bwMode="auto">
          <a:xfrm>
            <a:off x="4800601" y="2193926"/>
            <a:ext cx="1819871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514350" y="2193926"/>
            <a:ext cx="42862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7742040" y="2193926"/>
            <a:ext cx="143053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4039" name="Rectangle 23"/>
          <p:cNvSpPr>
            <a:spLocks noChangeArrowheads="1"/>
          </p:cNvSpPr>
          <p:nvPr/>
        </p:nvSpPr>
        <p:spPr bwMode="auto">
          <a:xfrm>
            <a:off x="4800601" y="4070350"/>
            <a:ext cx="1819871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4040" name="Rectangle 24"/>
          <p:cNvSpPr>
            <a:spLocks noChangeArrowheads="1"/>
          </p:cNvSpPr>
          <p:nvPr/>
        </p:nvSpPr>
        <p:spPr bwMode="auto">
          <a:xfrm>
            <a:off x="514350" y="4070350"/>
            <a:ext cx="42862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4041" name="Rectangle 28"/>
          <p:cNvSpPr>
            <a:spLocks noChangeArrowheads="1"/>
          </p:cNvSpPr>
          <p:nvPr/>
        </p:nvSpPr>
        <p:spPr bwMode="auto">
          <a:xfrm>
            <a:off x="4800601" y="3443288"/>
            <a:ext cx="1819871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4042" name="Rectangle 29"/>
          <p:cNvSpPr>
            <a:spLocks noChangeArrowheads="1"/>
          </p:cNvSpPr>
          <p:nvPr/>
        </p:nvSpPr>
        <p:spPr bwMode="auto">
          <a:xfrm>
            <a:off x="514350" y="3443288"/>
            <a:ext cx="42862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4043" name="Rectangle 32"/>
          <p:cNvSpPr>
            <a:spLocks noChangeArrowheads="1"/>
          </p:cNvSpPr>
          <p:nvPr/>
        </p:nvSpPr>
        <p:spPr bwMode="auto">
          <a:xfrm>
            <a:off x="4800601" y="2819400"/>
            <a:ext cx="1819871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4044" name="Rectangle 33"/>
          <p:cNvSpPr>
            <a:spLocks noChangeArrowheads="1"/>
          </p:cNvSpPr>
          <p:nvPr/>
        </p:nvSpPr>
        <p:spPr bwMode="auto">
          <a:xfrm>
            <a:off x="514350" y="2819400"/>
            <a:ext cx="42862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4045" name="Rectangle 22"/>
          <p:cNvSpPr>
            <a:spLocks noChangeArrowheads="1"/>
          </p:cNvSpPr>
          <p:nvPr/>
        </p:nvSpPr>
        <p:spPr bwMode="auto">
          <a:xfrm>
            <a:off x="7742040" y="4070350"/>
            <a:ext cx="143053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4046" name="Rectangle 27"/>
          <p:cNvSpPr>
            <a:spLocks noChangeArrowheads="1"/>
          </p:cNvSpPr>
          <p:nvPr/>
        </p:nvSpPr>
        <p:spPr bwMode="auto">
          <a:xfrm>
            <a:off x="7742040" y="3443288"/>
            <a:ext cx="143053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4047" name="Rectangle 31"/>
          <p:cNvSpPr>
            <a:spLocks noChangeArrowheads="1"/>
          </p:cNvSpPr>
          <p:nvPr/>
        </p:nvSpPr>
        <p:spPr bwMode="auto">
          <a:xfrm>
            <a:off x="7742040" y="2819400"/>
            <a:ext cx="143053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44048" name="Rectangle 35"/>
          <p:cNvSpPr>
            <a:spLocks noChangeArrowheads="1"/>
          </p:cNvSpPr>
          <p:nvPr/>
        </p:nvSpPr>
        <p:spPr bwMode="auto">
          <a:xfrm>
            <a:off x="7458075" y="1295401"/>
            <a:ext cx="1885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sz="3600" b="0">
              <a:solidFill>
                <a:schemeClr val="bg1"/>
              </a:solidFill>
            </a:endParaRPr>
          </a:p>
        </p:txBody>
      </p:sp>
      <p:sp>
        <p:nvSpPr>
          <p:cNvPr id="44049" name="Rectangle 36"/>
          <p:cNvSpPr>
            <a:spLocks noChangeArrowheads="1"/>
          </p:cNvSpPr>
          <p:nvPr/>
        </p:nvSpPr>
        <p:spPr bwMode="auto">
          <a:xfrm>
            <a:off x="4800601" y="1295401"/>
            <a:ext cx="1819871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sz="3600" b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0" y="1295401"/>
            <a:ext cx="10287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solidFill>
                  <a:schemeClr val="bg1"/>
                </a:solidFill>
              </a:rPr>
              <a:t>   30% reduction in #BALs per patient</a:t>
            </a:r>
          </a:p>
          <a:p>
            <a:pPr algn="ctr"/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0" y="3378200"/>
            <a:ext cx="1028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solidFill>
                  <a:schemeClr val="bg1"/>
                </a:solidFill>
              </a:rPr>
              <a:t>   4.8 less antibiotic days per VAP episode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800600" y="2667000"/>
            <a:ext cx="942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800600" y="4716464"/>
            <a:ext cx="9429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52250" name="TextBox 5"/>
          <p:cNvSpPr txBox="1">
            <a:spLocks noChangeArrowheads="1"/>
          </p:cNvSpPr>
          <p:nvPr/>
        </p:nvSpPr>
        <p:spPr bwMode="auto">
          <a:xfrm>
            <a:off x="0" y="3581401"/>
            <a:ext cx="10287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b="0">
              <a:solidFill>
                <a:schemeClr val="bg1"/>
              </a:solidFill>
            </a:endParaRPr>
          </a:p>
          <a:p>
            <a:pPr algn="ctr"/>
            <a:r>
              <a:rPr lang="en-US" b="0">
                <a:solidFill>
                  <a:schemeClr val="bg1"/>
                </a:solidFill>
              </a:rPr>
              <a:t>$1813.45 per patient</a:t>
            </a:r>
          </a:p>
        </p:txBody>
      </p:sp>
      <p:sp>
        <p:nvSpPr>
          <p:cNvPr id="52248" name="TextBox 24"/>
          <p:cNvSpPr txBox="1">
            <a:spLocks noChangeArrowheads="1"/>
          </p:cNvSpPr>
          <p:nvPr/>
        </p:nvSpPr>
        <p:spPr bwMode="auto">
          <a:xfrm>
            <a:off x="0" y="2006600"/>
            <a:ext cx="1028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 dirty="0">
                <a:solidFill>
                  <a:schemeClr val="bg1"/>
                </a:solidFill>
              </a:rPr>
              <a:t>  $1721.64 per patient (BAL + quantitative culture) </a:t>
            </a: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0" y="5359400"/>
            <a:ext cx="1028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solidFill>
                  <a:schemeClr val="bg1"/>
                </a:solidFill>
              </a:rPr>
              <a:t>$3535.09 per patient</a:t>
            </a:r>
          </a:p>
        </p:txBody>
      </p:sp>
    </p:spTree>
    <p:extLst>
      <p:ext uri="{BB962C8B-B14F-4D97-AF65-F5344CB8AC3E}">
        <p14:creationId xmlns:p14="http://schemas.microsoft.com/office/powerpoint/2010/main" val="110727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2" grpId="0"/>
      <p:bldP spid="52250" grpId="0"/>
      <p:bldP spid="52248" grpId="0"/>
      <p:bldP spid="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  <a:t>Charge Reduction</a:t>
            </a:r>
            <a:br>
              <a:rPr lang="en-US" sz="4400">
                <a:solidFill>
                  <a:srgbClr val="FFFF6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400" i="1">
              <a:solidFill>
                <a:srgbClr val="00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43337" y="2309318"/>
            <a:ext cx="184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b="0">
              <a:solidFill>
                <a:srgbClr val="969696"/>
              </a:solidFill>
            </a:endParaRP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3843337" y="2309318"/>
            <a:ext cx="184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b="0">
              <a:solidFill>
                <a:srgbClr val="969696"/>
              </a:solidFill>
            </a:endParaRPr>
          </a:p>
        </p:txBody>
      </p:sp>
      <p:sp>
        <p:nvSpPr>
          <p:cNvPr id="46084" name="Rectangle 9"/>
          <p:cNvSpPr>
            <a:spLocks noChangeArrowheads="1"/>
          </p:cNvSpPr>
          <p:nvPr/>
        </p:nvSpPr>
        <p:spPr bwMode="auto">
          <a:xfrm>
            <a:off x="4800601" y="2193926"/>
            <a:ext cx="1819871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969696"/>
              </a:solidFill>
            </a:endParaRPr>
          </a:p>
        </p:txBody>
      </p:sp>
      <p:sp>
        <p:nvSpPr>
          <p:cNvPr id="46085" name="Rectangle 10"/>
          <p:cNvSpPr>
            <a:spLocks noChangeArrowheads="1"/>
          </p:cNvSpPr>
          <p:nvPr/>
        </p:nvSpPr>
        <p:spPr bwMode="auto">
          <a:xfrm>
            <a:off x="514350" y="2193926"/>
            <a:ext cx="42862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969696"/>
              </a:solidFill>
            </a:endParaRP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7742040" y="2193926"/>
            <a:ext cx="143053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969696"/>
              </a:solidFill>
            </a:endParaRPr>
          </a:p>
        </p:txBody>
      </p:sp>
      <p:sp>
        <p:nvSpPr>
          <p:cNvPr id="46087" name="Rectangle 23"/>
          <p:cNvSpPr>
            <a:spLocks noChangeArrowheads="1"/>
          </p:cNvSpPr>
          <p:nvPr/>
        </p:nvSpPr>
        <p:spPr bwMode="auto">
          <a:xfrm>
            <a:off x="4800601" y="4070350"/>
            <a:ext cx="1819871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969696"/>
              </a:solidFill>
            </a:endParaRPr>
          </a:p>
        </p:txBody>
      </p:sp>
      <p:sp>
        <p:nvSpPr>
          <p:cNvPr id="46088" name="Rectangle 24"/>
          <p:cNvSpPr>
            <a:spLocks noChangeArrowheads="1"/>
          </p:cNvSpPr>
          <p:nvPr/>
        </p:nvSpPr>
        <p:spPr bwMode="auto">
          <a:xfrm>
            <a:off x="514350" y="4070350"/>
            <a:ext cx="42862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969696"/>
              </a:solidFill>
            </a:endParaRPr>
          </a:p>
        </p:txBody>
      </p:sp>
      <p:sp>
        <p:nvSpPr>
          <p:cNvPr id="46089" name="Rectangle 28"/>
          <p:cNvSpPr>
            <a:spLocks noChangeArrowheads="1"/>
          </p:cNvSpPr>
          <p:nvPr/>
        </p:nvSpPr>
        <p:spPr bwMode="auto">
          <a:xfrm>
            <a:off x="4800601" y="3443288"/>
            <a:ext cx="1819871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969696"/>
              </a:solidFill>
            </a:endParaRPr>
          </a:p>
        </p:txBody>
      </p:sp>
      <p:sp>
        <p:nvSpPr>
          <p:cNvPr id="46090" name="Rectangle 29"/>
          <p:cNvSpPr>
            <a:spLocks noChangeArrowheads="1"/>
          </p:cNvSpPr>
          <p:nvPr/>
        </p:nvSpPr>
        <p:spPr bwMode="auto">
          <a:xfrm>
            <a:off x="514350" y="3443288"/>
            <a:ext cx="42862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969696"/>
              </a:solidFill>
            </a:endParaRPr>
          </a:p>
        </p:txBody>
      </p:sp>
      <p:sp>
        <p:nvSpPr>
          <p:cNvPr id="46091" name="Rectangle 32"/>
          <p:cNvSpPr>
            <a:spLocks noChangeArrowheads="1"/>
          </p:cNvSpPr>
          <p:nvPr/>
        </p:nvSpPr>
        <p:spPr bwMode="auto">
          <a:xfrm>
            <a:off x="4800601" y="2819400"/>
            <a:ext cx="1819871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969696"/>
              </a:solidFill>
            </a:endParaRPr>
          </a:p>
        </p:txBody>
      </p:sp>
      <p:sp>
        <p:nvSpPr>
          <p:cNvPr id="46092" name="Rectangle 33"/>
          <p:cNvSpPr>
            <a:spLocks noChangeArrowheads="1"/>
          </p:cNvSpPr>
          <p:nvPr/>
        </p:nvSpPr>
        <p:spPr bwMode="auto">
          <a:xfrm>
            <a:off x="514350" y="2819400"/>
            <a:ext cx="42862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969696"/>
              </a:solidFill>
            </a:endParaRPr>
          </a:p>
        </p:txBody>
      </p:sp>
      <p:sp>
        <p:nvSpPr>
          <p:cNvPr id="46093" name="Rectangle 22"/>
          <p:cNvSpPr>
            <a:spLocks noChangeArrowheads="1"/>
          </p:cNvSpPr>
          <p:nvPr/>
        </p:nvSpPr>
        <p:spPr bwMode="auto">
          <a:xfrm>
            <a:off x="7742040" y="4070350"/>
            <a:ext cx="143053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969696"/>
              </a:solidFill>
            </a:endParaRPr>
          </a:p>
        </p:txBody>
      </p:sp>
      <p:sp>
        <p:nvSpPr>
          <p:cNvPr id="46094" name="Rectangle 27"/>
          <p:cNvSpPr>
            <a:spLocks noChangeArrowheads="1"/>
          </p:cNvSpPr>
          <p:nvPr/>
        </p:nvSpPr>
        <p:spPr bwMode="auto">
          <a:xfrm>
            <a:off x="7742040" y="3443288"/>
            <a:ext cx="143053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969696"/>
              </a:solidFill>
            </a:endParaRPr>
          </a:p>
        </p:txBody>
      </p:sp>
      <p:sp>
        <p:nvSpPr>
          <p:cNvPr id="46095" name="Rectangle 31"/>
          <p:cNvSpPr>
            <a:spLocks noChangeArrowheads="1"/>
          </p:cNvSpPr>
          <p:nvPr/>
        </p:nvSpPr>
        <p:spPr bwMode="auto">
          <a:xfrm>
            <a:off x="7742040" y="2819400"/>
            <a:ext cx="143053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b="0">
              <a:solidFill>
                <a:srgbClr val="969696"/>
              </a:solidFill>
            </a:endParaRPr>
          </a:p>
        </p:txBody>
      </p:sp>
      <p:sp>
        <p:nvSpPr>
          <p:cNvPr id="46096" name="Rectangle 35"/>
          <p:cNvSpPr>
            <a:spLocks noChangeArrowheads="1"/>
          </p:cNvSpPr>
          <p:nvPr/>
        </p:nvSpPr>
        <p:spPr bwMode="auto">
          <a:xfrm>
            <a:off x="7458075" y="1295401"/>
            <a:ext cx="18859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sz="3600" b="0">
              <a:solidFill>
                <a:srgbClr val="969696"/>
              </a:solidFill>
            </a:endParaRPr>
          </a:p>
        </p:txBody>
      </p:sp>
      <p:sp>
        <p:nvSpPr>
          <p:cNvPr id="46097" name="Rectangle 36"/>
          <p:cNvSpPr>
            <a:spLocks noChangeArrowheads="1"/>
          </p:cNvSpPr>
          <p:nvPr/>
        </p:nvSpPr>
        <p:spPr bwMode="auto">
          <a:xfrm>
            <a:off x="4800601" y="1295401"/>
            <a:ext cx="1819871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endParaRPr lang="en-US" sz="3600" b="0">
              <a:solidFill>
                <a:srgbClr val="969696"/>
              </a:solidFill>
            </a:endParaRPr>
          </a:p>
        </p:txBody>
      </p:sp>
      <p:sp>
        <p:nvSpPr>
          <p:cNvPr id="46098" name="TextBox 22"/>
          <p:cNvSpPr txBox="1">
            <a:spLocks noChangeArrowheads="1"/>
          </p:cNvSpPr>
          <p:nvPr/>
        </p:nvSpPr>
        <p:spPr bwMode="auto">
          <a:xfrm>
            <a:off x="0" y="1295401"/>
            <a:ext cx="10287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solidFill>
                  <a:srgbClr val="969696"/>
                </a:solidFill>
              </a:rPr>
              <a:t>   30% reduction in #BALs per patient</a:t>
            </a:r>
          </a:p>
          <a:p>
            <a:pPr algn="ctr"/>
            <a:endParaRPr lang="en-US" b="0">
              <a:solidFill>
                <a:srgbClr val="969696"/>
              </a:solidFill>
            </a:endParaRPr>
          </a:p>
        </p:txBody>
      </p:sp>
      <p:sp>
        <p:nvSpPr>
          <p:cNvPr id="46099" name="TextBox 4"/>
          <p:cNvSpPr txBox="1">
            <a:spLocks noChangeArrowheads="1"/>
          </p:cNvSpPr>
          <p:nvPr/>
        </p:nvSpPr>
        <p:spPr bwMode="auto">
          <a:xfrm>
            <a:off x="0" y="3378200"/>
            <a:ext cx="1028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solidFill>
                  <a:srgbClr val="969696"/>
                </a:solidFill>
              </a:rPr>
              <a:t>   4.8 less antibiotic days per VAP episode</a:t>
            </a:r>
          </a:p>
        </p:txBody>
      </p:sp>
      <p:sp>
        <p:nvSpPr>
          <p:cNvPr id="46100" name="TextBox 30"/>
          <p:cNvSpPr txBox="1">
            <a:spLocks noChangeArrowheads="1"/>
          </p:cNvSpPr>
          <p:nvPr/>
        </p:nvSpPr>
        <p:spPr bwMode="auto">
          <a:xfrm>
            <a:off x="4800600" y="2667000"/>
            <a:ext cx="942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0">
                <a:solidFill>
                  <a:srgbClr val="969696"/>
                </a:solidFill>
              </a:rPr>
              <a:t>+</a:t>
            </a:r>
          </a:p>
        </p:txBody>
      </p:sp>
      <p:sp>
        <p:nvSpPr>
          <p:cNvPr id="46101" name="TextBox 31"/>
          <p:cNvSpPr txBox="1">
            <a:spLocks noChangeArrowheads="1"/>
          </p:cNvSpPr>
          <p:nvPr/>
        </p:nvSpPr>
        <p:spPr bwMode="auto">
          <a:xfrm>
            <a:off x="4800600" y="4716464"/>
            <a:ext cx="9429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0">
                <a:solidFill>
                  <a:srgbClr val="969696"/>
                </a:solidFill>
              </a:rPr>
              <a:t>=</a:t>
            </a:r>
          </a:p>
        </p:txBody>
      </p:sp>
      <p:sp>
        <p:nvSpPr>
          <p:cNvPr id="46102" name="TextBox 5"/>
          <p:cNvSpPr txBox="1">
            <a:spLocks noChangeArrowheads="1"/>
          </p:cNvSpPr>
          <p:nvPr/>
        </p:nvSpPr>
        <p:spPr bwMode="auto">
          <a:xfrm>
            <a:off x="0" y="3581401"/>
            <a:ext cx="10287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b="0">
              <a:solidFill>
                <a:srgbClr val="969696"/>
              </a:solidFill>
            </a:endParaRPr>
          </a:p>
          <a:p>
            <a:pPr algn="ctr"/>
            <a:r>
              <a:rPr lang="en-US" b="0">
                <a:solidFill>
                  <a:srgbClr val="969696"/>
                </a:solidFill>
              </a:rPr>
              <a:t>$1813.45 per patient</a:t>
            </a:r>
          </a:p>
        </p:txBody>
      </p:sp>
      <p:sp>
        <p:nvSpPr>
          <p:cNvPr id="46103" name="TextBox 24"/>
          <p:cNvSpPr txBox="1">
            <a:spLocks noChangeArrowheads="1"/>
          </p:cNvSpPr>
          <p:nvPr/>
        </p:nvSpPr>
        <p:spPr bwMode="auto">
          <a:xfrm>
            <a:off x="0" y="2006600"/>
            <a:ext cx="1028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solidFill>
                  <a:srgbClr val="969696"/>
                </a:solidFill>
              </a:rPr>
              <a:t>  $1721.64 per patient (BAL + quantitative culture) </a:t>
            </a:r>
          </a:p>
        </p:txBody>
      </p:sp>
      <p:sp>
        <p:nvSpPr>
          <p:cNvPr id="46104" name="TextBox 6"/>
          <p:cNvSpPr txBox="1">
            <a:spLocks noChangeArrowheads="1"/>
          </p:cNvSpPr>
          <p:nvPr/>
        </p:nvSpPr>
        <p:spPr bwMode="auto">
          <a:xfrm>
            <a:off x="0" y="5359400"/>
            <a:ext cx="1028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solidFill>
                  <a:srgbClr val="969696"/>
                </a:solidFill>
              </a:rPr>
              <a:t>$3535.09 per patient</a:t>
            </a:r>
          </a:p>
        </p:txBody>
      </p:sp>
      <p:sp>
        <p:nvSpPr>
          <p:cNvPr id="46105" name="TextBox 6"/>
          <p:cNvSpPr txBox="1">
            <a:spLocks noChangeArrowheads="1"/>
          </p:cNvSpPr>
          <p:nvPr/>
        </p:nvSpPr>
        <p:spPr bwMode="auto">
          <a:xfrm>
            <a:off x="0" y="6075364"/>
            <a:ext cx="10287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>
                <a:solidFill>
                  <a:srgbClr val="00FF00"/>
                </a:solidFill>
              </a:rPr>
              <a:t>$1.35 million over the study period</a:t>
            </a:r>
          </a:p>
        </p:txBody>
      </p:sp>
    </p:spTree>
    <p:extLst>
      <p:ext uri="{BB962C8B-B14F-4D97-AF65-F5344CB8AC3E}">
        <p14:creationId xmlns:p14="http://schemas.microsoft.com/office/powerpoint/2010/main" val="104195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Overview of the problem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Optimal diagnostic method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Empiric therapy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Definitive therapy</a:t>
            </a:r>
          </a:p>
          <a:p>
            <a:pPr>
              <a:defRPr/>
            </a:pPr>
            <a:r>
              <a:rPr lang="en-US" dirty="0" smtClean="0"/>
              <a:t>Ventilator bundle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CDC surveillance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What’s a Bundle?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884363"/>
            <a:ext cx="9258300" cy="397192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“Small set of evidence based practices – generally 3 to 5 – that, when performed collectively and reliably have been proven to improve patient outcomes.”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97283" name="TextBox 3"/>
          <p:cNvSpPr txBox="1">
            <a:spLocks noChangeArrowheads="1"/>
          </p:cNvSpPr>
          <p:nvPr/>
        </p:nvSpPr>
        <p:spPr bwMode="auto">
          <a:xfrm>
            <a:off x="6543675" y="6397625"/>
            <a:ext cx="3552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 i="1">
                <a:solidFill>
                  <a:srgbClr val="66FFFF"/>
                </a:solidFill>
              </a:rPr>
              <a:t>Institute for Healthcare Improvement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0287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What’s the IHI Ventilator Bundle?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835150"/>
            <a:ext cx="9258300" cy="4525963"/>
          </a:xfr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en-US" dirty="0" smtClean="0">
                <a:cs typeface="+mn-cs"/>
              </a:rPr>
              <a:t>Stress ulcer prophylaxis</a:t>
            </a:r>
          </a:p>
          <a:p>
            <a:pPr>
              <a:lnSpc>
                <a:spcPct val="130000"/>
              </a:lnSpc>
              <a:defRPr/>
            </a:pPr>
            <a:r>
              <a:rPr lang="en-US" dirty="0" smtClean="0">
                <a:cs typeface="+mn-cs"/>
              </a:rPr>
              <a:t>Deep venous thrombosis prophylaxis</a:t>
            </a:r>
          </a:p>
          <a:p>
            <a:pPr>
              <a:lnSpc>
                <a:spcPct val="130000"/>
              </a:lnSpc>
              <a:defRPr/>
            </a:pPr>
            <a:r>
              <a:rPr lang="en-US" dirty="0" smtClean="0">
                <a:cs typeface="+mn-cs"/>
              </a:rPr>
              <a:t>Head of bed elevation</a:t>
            </a:r>
          </a:p>
          <a:p>
            <a:pPr>
              <a:lnSpc>
                <a:spcPct val="130000"/>
              </a:lnSpc>
              <a:defRPr/>
            </a:pPr>
            <a:r>
              <a:rPr lang="en-US" dirty="0" smtClean="0">
                <a:cs typeface="+mn-cs"/>
              </a:rPr>
              <a:t>Daily sedation vacation with weaning assessment</a:t>
            </a:r>
          </a:p>
          <a:p>
            <a:pPr>
              <a:lnSpc>
                <a:spcPct val="130000"/>
              </a:lnSpc>
              <a:defRPr/>
            </a:pPr>
            <a:r>
              <a:rPr lang="en-US" dirty="0" err="1" smtClean="0">
                <a:cs typeface="+mn-cs"/>
              </a:rPr>
              <a:t>Chlorhexidine</a:t>
            </a:r>
            <a:r>
              <a:rPr lang="en-US" dirty="0" smtClean="0">
                <a:cs typeface="+mn-cs"/>
              </a:rPr>
              <a:t> mouth care*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What’s the Evidence?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400" y="2344738"/>
            <a:ext cx="7612063" cy="4159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dirty="0" smtClean="0">
                <a:cs typeface="+mn-cs"/>
              </a:rPr>
              <a:t>Reduced VAP by 59%</a:t>
            </a:r>
          </a:p>
          <a:p>
            <a:pPr marL="3090863" lvl="4" indent="219075">
              <a:lnSpc>
                <a:spcPct val="130000"/>
              </a:lnSpc>
              <a:defRPr/>
            </a:pPr>
            <a:r>
              <a:rPr lang="en-US" dirty="0" err="1" smtClean="0"/>
              <a:t>Resar</a:t>
            </a:r>
            <a:r>
              <a:rPr lang="en-US" dirty="0" smtClean="0"/>
              <a:t> 2005</a:t>
            </a:r>
          </a:p>
          <a:p>
            <a:pPr>
              <a:lnSpc>
                <a:spcPct val="130000"/>
              </a:lnSpc>
              <a:defRPr/>
            </a:pPr>
            <a:r>
              <a:rPr lang="en-US" dirty="0" smtClean="0">
                <a:cs typeface="+mn-cs"/>
              </a:rPr>
              <a:t>Reduced VAP by 68%</a:t>
            </a:r>
          </a:p>
          <a:p>
            <a:pPr marL="3090863" lvl="4" indent="219075">
              <a:lnSpc>
                <a:spcPct val="130000"/>
              </a:lnSpc>
              <a:defRPr/>
            </a:pPr>
            <a:r>
              <a:rPr lang="en-US" dirty="0" smtClean="0"/>
              <a:t>Bird 2010</a:t>
            </a:r>
          </a:p>
          <a:p>
            <a:pPr>
              <a:lnSpc>
                <a:spcPct val="130000"/>
              </a:lnSpc>
              <a:defRPr/>
            </a:pPr>
            <a:r>
              <a:rPr lang="en-US" dirty="0" smtClean="0">
                <a:cs typeface="+mn-cs"/>
              </a:rPr>
              <a:t>Reduced VAP by 87%</a:t>
            </a:r>
          </a:p>
          <a:p>
            <a:pPr marL="3309938" lvl="4" indent="-219075">
              <a:lnSpc>
                <a:spcPct val="130000"/>
              </a:lnSpc>
              <a:defRPr/>
            </a:pPr>
            <a:r>
              <a:rPr lang="en-US" dirty="0" err="1" smtClean="0"/>
              <a:t>Cachecho</a:t>
            </a:r>
            <a:r>
              <a:rPr lang="en-US" dirty="0" smtClean="0"/>
              <a:t> 2012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084263" y="1401763"/>
            <a:ext cx="77200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0"/>
              <a:t>IHI bundle compliance</a:t>
            </a:r>
          </a:p>
        </p:txBody>
      </p:sp>
      <p:pic>
        <p:nvPicPr>
          <p:cNvPr id="5" name="Picture 4" descr="Sliced Br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286000"/>
            <a:ext cx="71882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0287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Why is the IHI Bundle Important?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600200"/>
            <a:ext cx="9669463" cy="4911725"/>
          </a:xfr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Hospitals have jumped on bandwagon, boasting dramatic reductions in VAP</a:t>
            </a:r>
          </a:p>
          <a:p>
            <a:pPr>
              <a:lnSpc>
                <a:spcPct val="13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CMS took notice, now considering VAP as a “never event”</a:t>
            </a:r>
          </a:p>
          <a:p>
            <a:pPr>
              <a:lnSpc>
                <a:spcPct val="13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May result in financial penalties to hospitals with higher VAP rates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Problems with the Evidence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73868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dirty="0" smtClean="0">
                <a:cs typeface="+mn-cs"/>
              </a:rPr>
              <a:t>Credit for bundle compliance if component not medically indicated</a:t>
            </a:r>
          </a:p>
          <a:p>
            <a:pPr>
              <a:lnSpc>
                <a:spcPct val="130000"/>
              </a:lnSpc>
              <a:defRPr/>
            </a:pPr>
            <a:r>
              <a:rPr lang="en-US" dirty="0" smtClean="0">
                <a:cs typeface="+mn-cs"/>
              </a:rPr>
              <a:t>No consensus on VAP diagnosis</a:t>
            </a:r>
          </a:p>
          <a:p>
            <a:pPr>
              <a:lnSpc>
                <a:spcPct val="130000"/>
              </a:lnSpc>
              <a:defRPr/>
            </a:pPr>
            <a:r>
              <a:rPr lang="en-US" dirty="0" smtClean="0">
                <a:cs typeface="+mn-cs"/>
              </a:rPr>
              <a:t>Poorly defined patient populations</a:t>
            </a:r>
          </a:p>
          <a:p>
            <a:pPr>
              <a:lnSpc>
                <a:spcPct val="130000"/>
              </a:lnSpc>
              <a:defRPr/>
            </a:pPr>
            <a:r>
              <a:rPr lang="en-US" dirty="0" smtClean="0">
                <a:cs typeface="+mn-cs"/>
              </a:rPr>
              <a:t>Compliance measured as a “static” as opposed to “dynamic” variable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7200900" y="6324600"/>
            <a:ext cx="2971800" cy="381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0" i="1" u="none" dirty="0" err="1" smtClean="0">
                <a:solidFill>
                  <a:srgbClr val="66FFFF"/>
                </a:solidFill>
                <a:latin typeface="+mn-lt"/>
              </a:rPr>
              <a:t>Magnotti</a:t>
            </a:r>
            <a:r>
              <a:rPr lang="en-US" sz="1800" b="0" i="1" u="none" dirty="0" smtClean="0">
                <a:solidFill>
                  <a:srgbClr val="66FFFF"/>
                </a:solidFill>
                <a:latin typeface="+mn-lt"/>
              </a:rPr>
              <a:t>, </a:t>
            </a:r>
            <a:r>
              <a:rPr lang="en-US" sz="1800" b="0" i="1" u="none" dirty="0" err="1" smtClean="0">
                <a:solidFill>
                  <a:srgbClr val="66FFFF"/>
                </a:solidFill>
                <a:latin typeface="+mn-lt"/>
              </a:rPr>
              <a:t>Surg</a:t>
            </a:r>
            <a:r>
              <a:rPr lang="en-US" sz="1800" b="0" i="1" u="none" dirty="0" smtClean="0">
                <a:solidFill>
                  <a:srgbClr val="66FFFF"/>
                </a:solidFill>
                <a:latin typeface="+mn-lt"/>
              </a:rPr>
              <a:t> Infect, 2002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VAP at the EPMTC</a:t>
            </a:r>
          </a:p>
        </p:txBody>
      </p:sp>
      <p:graphicFrame>
        <p:nvGraphicFramePr>
          <p:cNvPr id="34241" name="Group 449"/>
          <p:cNvGraphicFramePr>
            <a:graphicFrameLocks noGrp="1"/>
          </p:cNvGraphicFramePr>
          <p:nvPr/>
        </p:nvGraphicFramePr>
        <p:xfrm>
          <a:off x="514350" y="1752600"/>
          <a:ext cx="9344026" cy="4664075"/>
        </p:xfrm>
        <a:graphic>
          <a:graphicData uri="http://schemas.openxmlformats.org/drawingml/2006/table">
            <a:tbl>
              <a:tblPr/>
              <a:tblGrid>
                <a:gridCol w="1957388"/>
                <a:gridCol w="957263"/>
                <a:gridCol w="1628775"/>
                <a:gridCol w="1371600"/>
                <a:gridCol w="1371600"/>
                <a:gridCol w="2057400"/>
              </a:tblGrid>
              <a:tr h="457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Mortality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Odds Ratio (95% CI)</a:t>
                      </a:r>
                    </a:p>
                  </a:txBody>
                  <a:tcPr marL="102870" marR="102870" marT="45726" marB="45726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VAP Incidence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VAP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No VAP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Mechanical ventilation</a:t>
                      </a:r>
                    </a:p>
                  </a:txBody>
                  <a:tcPr marL="102870" marR="102870"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1,362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35%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3.41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(2.4 to 5.2)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ISS &lt; 16</a:t>
                      </a:r>
                    </a:p>
                  </a:txBody>
                  <a:tcPr marL="102870" marR="102870"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2,402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5.41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(3.5 to 7.2)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ISS 16 - 24</a:t>
                      </a:r>
                    </a:p>
                  </a:txBody>
                  <a:tcPr marL="102870" marR="102870"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1,709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2%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5.36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(3.8 to 6.9) 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ISS </a:t>
                      </a: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 25</a:t>
                      </a:r>
                    </a:p>
                  </a:txBody>
                  <a:tcPr marL="102870" marR="102870"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1,749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0.98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Arial" charset="0"/>
                        </a:rPr>
                        <a:t>(0.91 to 1.3)</a:t>
                      </a:r>
                    </a:p>
                  </a:txBody>
                  <a:tcPr marL="102870" marR="102870"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6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26" marB="45726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Compliance Measurement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2027238"/>
            <a:ext cx="9931400" cy="4525962"/>
          </a:xfrm>
        </p:spPr>
        <p:txBody>
          <a:bodyPr/>
          <a:lstStyle/>
          <a:p>
            <a:pPr marL="0" indent="0">
              <a:buFontTx/>
              <a:buNone/>
              <a:tabLst>
                <a:tab pos="2166938" algn="l"/>
                <a:tab pos="3262313" algn="l"/>
              </a:tabLst>
              <a:defRPr/>
            </a:pPr>
            <a:r>
              <a:rPr lang="en-US" dirty="0" smtClean="0">
                <a:cs typeface="+mn-cs"/>
              </a:rPr>
              <a:t>Static	=	</a:t>
            </a:r>
            <a:r>
              <a:rPr lang="en-US" dirty="0" smtClean="0">
                <a:solidFill>
                  <a:srgbClr val="CCFFCC"/>
                </a:solidFill>
                <a:cs typeface="+mn-cs"/>
              </a:rPr>
              <a:t>Individual patient</a:t>
            </a:r>
          </a:p>
          <a:p>
            <a:pPr marL="0" indent="0">
              <a:buFontTx/>
              <a:buNone/>
              <a:tabLst>
                <a:tab pos="1195388" algn="l"/>
                <a:tab pos="2627313" algn="l"/>
                <a:tab pos="4519613" algn="l"/>
              </a:tabLst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	- all patients weighted equally</a:t>
            </a:r>
          </a:p>
          <a:p>
            <a:pPr marL="0" indent="0">
              <a:buFontTx/>
              <a:buNone/>
              <a:tabLst>
                <a:tab pos="1195388" algn="l"/>
                <a:tab pos="2627313" algn="l"/>
                <a:tab pos="4519613" algn="l"/>
              </a:tabLst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	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- no accounting for duration or variability</a:t>
            </a:r>
          </a:p>
          <a:p>
            <a:pPr marL="0" indent="0">
              <a:buFontTx/>
              <a:buNone/>
              <a:tabLst>
                <a:tab pos="1319213" algn="l"/>
                <a:tab pos="2627313" algn="l"/>
                <a:tab pos="4519613" algn="l"/>
              </a:tabLst>
              <a:defRPr/>
            </a:pPr>
            <a:endParaRPr lang="en-US" dirty="0">
              <a:cs typeface="+mn-cs"/>
            </a:endParaRPr>
          </a:p>
          <a:p>
            <a:pPr marL="0" indent="0">
              <a:buFontTx/>
              <a:buNone/>
              <a:tabLst>
                <a:tab pos="1319213" algn="l"/>
                <a:tab pos="2166938" algn="l"/>
                <a:tab pos="3262313" algn="l"/>
              </a:tabLst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Dynamic	=</a:t>
            </a:r>
            <a:r>
              <a:rPr lang="en-US" dirty="0" smtClean="0">
                <a:cs typeface="+mn-cs"/>
              </a:rPr>
              <a:t>	</a:t>
            </a:r>
            <a:r>
              <a:rPr lang="en-US" dirty="0" smtClean="0">
                <a:solidFill>
                  <a:srgbClr val="FF66FF"/>
                </a:solidFill>
                <a:cs typeface="+mn-cs"/>
              </a:rPr>
              <a:t>Patient-days</a:t>
            </a:r>
          </a:p>
          <a:p>
            <a:pPr marL="0" indent="0">
              <a:buFontTx/>
              <a:buNone/>
              <a:tabLst>
                <a:tab pos="1195388" algn="l"/>
                <a:tab pos="2627313" algn="l"/>
                <a:tab pos="4519613" algn="l"/>
              </a:tabLst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	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- weighted according to duration</a:t>
            </a:r>
          </a:p>
          <a:p>
            <a:pPr marL="0" indent="0">
              <a:buFontTx/>
              <a:buNone/>
              <a:tabLst>
                <a:tab pos="1195388" algn="l"/>
                <a:tab pos="2627313" algn="l"/>
                <a:tab pos="4519613" algn="l"/>
              </a:tabLst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	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- accounts for day to day variation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Study Purpose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011363"/>
            <a:ext cx="9258300" cy="3816350"/>
          </a:xfrm>
        </p:spPr>
        <p:txBody>
          <a:bodyPr/>
          <a:lstStyle/>
          <a:p>
            <a:pPr marL="0" indent="0" algn="ctr">
              <a:lnSpc>
                <a:spcPct val="140000"/>
              </a:lnSpc>
              <a:buFontTx/>
              <a:buNone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To provide evidence for use of the IHI ventilator bundle in trauma patients by evaluating compliance in a dynamic time-dependent manner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325"/>
            <a:ext cx="10287000" cy="21542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cs typeface="+mj-cs"/>
              </a:rPr>
              <a:t>Prospective multi-institutional observational study sponsored by the National Trauma Institute</a:t>
            </a:r>
            <a:endParaRPr lang="en-US" sz="3600" dirty="0">
              <a:cs typeface="+mj-cs"/>
            </a:endParaRPr>
          </a:p>
        </p:txBody>
      </p:sp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1736725" y="2179638"/>
            <a:ext cx="7032625" cy="4584700"/>
            <a:chOff x="1736971" y="2179120"/>
            <a:chExt cx="7031934" cy="4585564"/>
          </a:xfrm>
        </p:grpSpPr>
        <p:pic>
          <p:nvPicPr>
            <p:cNvPr id="104451" name="Picture 3" descr="blank-map-of-the-united-state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971" y="2179120"/>
              <a:ext cx="7031934" cy="4585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940258" y="4806927"/>
              <a:ext cx="303183" cy="335026"/>
            </a:xfrm>
            <a:prstGeom prst="star5">
              <a:avLst/>
            </a:prstGeom>
            <a:solidFill>
              <a:srgbClr val="FF000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51426" y="3611315"/>
              <a:ext cx="303183" cy="333438"/>
            </a:xfrm>
            <a:prstGeom prst="star5">
              <a:avLst/>
            </a:prstGeom>
            <a:solidFill>
              <a:srgbClr val="FF000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05372" y="4551292"/>
              <a:ext cx="303182" cy="333438"/>
            </a:xfrm>
            <a:prstGeom prst="star5">
              <a:avLst/>
            </a:prstGeom>
            <a:solidFill>
              <a:srgbClr val="FF000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70420" y="3731988"/>
              <a:ext cx="303183" cy="335025"/>
            </a:xfrm>
            <a:prstGeom prst="star5">
              <a:avLst/>
            </a:prstGeom>
            <a:solidFill>
              <a:srgbClr val="FF000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40301" y="3866950"/>
              <a:ext cx="303183" cy="333438"/>
            </a:xfrm>
            <a:prstGeom prst="star5">
              <a:avLst/>
            </a:prstGeom>
            <a:solidFill>
              <a:srgbClr val="FF000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78261" y="4846623"/>
              <a:ext cx="303182" cy="335025"/>
            </a:xfrm>
            <a:prstGeom prst="star5">
              <a:avLst/>
            </a:prstGeom>
            <a:solidFill>
              <a:srgbClr val="FF000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Study Criteria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600200"/>
            <a:ext cx="9955212" cy="47625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 smtClean="0">
                <a:cs typeface="+mn-cs"/>
              </a:rPr>
              <a:t>Trauma patients with ICU admission and at least 2 days mechanical ventilation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>
                <a:cs typeface="+mn-cs"/>
              </a:rPr>
              <a:t>Demographic data, markers of injury severity 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>
                <a:cs typeface="+mn-cs"/>
              </a:rPr>
              <a:t>Patients followed daily for bundle compliance until VAP, discharge, death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>
                <a:solidFill>
                  <a:srgbClr val="FFFF00"/>
                </a:solidFill>
                <a:cs typeface="+mn-cs"/>
              </a:rPr>
              <a:t>No credit</a:t>
            </a:r>
            <a:r>
              <a:rPr lang="en-US" dirty="0" smtClean="0">
                <a:cs typeface="+mn-cs"/>
              </a:rPr>
              <a:t> for compliance if bundle component not medically indicated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>
                <a:cs typeface="+mn-cs"/>
              </a:rPr>
              <a:t>Logistic regression, Cox regression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Study Patients</a:t>
            </a:r>
            <a:endParaRPr lang="en-US" dirty="0">
              <a:cs typeface="+mj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2311400"/>
            <a:ext cx="20558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>
                <a:solidFill>
                  <a:srgbClr val="EADAA0"/>
                </a:solidFill>
              </a:rPr>
              <a:t>47 years</a:t>
            </a:r>
          </a:p>
          <a:p>
            <a:r>
              <a:rPr lang="en-US" sz="3200" b="0">
                <a:solidFill>
                  <a:srgbClr val="EADAA0"/>
                </a:solidFill>
              </a:rPr>
              <a:t>72% male</a:t>
            </a:r>
          </a:p>
          <a:p>
            <a:r>
              <a:rPr lang="en-US" sz="3200" b="0">
                <a:solidFill>
                  <a:srgbClr val="EADAA0"/>
                </a:solidFill>
              </a:rPr>
              <a:t>24 ISS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9463" y="2311400"/>
            <a:ext cx="49069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>
                <a:solidFill>
                  <a:srgbClr val="EADAA0"/>
                </a:solidFill>
              </a:rPr>
              <a:t>44% smokers</a:t>
            </a:r>
          </a:p>
          <a:p>
            <a:r>
              <a:rPr lang="en-US" sz="3200" b="0">
                <a:solidFill>
                  <a:srgbClr val="EADAA0"/>
                </a:solidFill>
              </a:rPr>
              <a:t>45% rib fractures</a:t>
            </a:r>
          </a:p>
          <a:p>
            <a:r>
              <a:rPr lang="en-US" sz="3200" b="0">
                <a:solidFill>
                  <a:srgbClr val="EADAA0"/>
                </a:solidFill>
              </a:rPr>
              <a:t>33% pulmonary contusion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4394200"/>
            <a:ext cx="2784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>
                <a:solidFill>
                  <a:srgbClr val="EADAA0"/>
                </a:solidFill>
              </a:rPr>
              <a:t>Adm GCS 9.0</a:t>
            </a:r>
          </a:p>
          <a:p>
            <a:r>
              <a:rPr lang="en-US" sz="3200" b="0">
                <a:solidFill>
                  <a:srgbClr val="EADAA0"/>
                </a:solidFill>
              </a:rPr>
              <a:t>24hr GCS 8.7</a:t>
            </a:r>
          </a:p>
          <a:p>
            <a:r>
              <a:rPr lang="en-US" sz="3200" b="0">
                <a:solidFill>
                  <a:srgbClr val="EADAA0"/>
                </a:solidFill>
              </a:rPr>
              <a:t>48hr GCS 8.8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14963" y="4648200"/>
            <a:ext cx="2670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>
                <a:solidFill>
                  <a:srgbClr val="EADAA0"/>
                </a:solidFill>
              </a:rPr>
              <a:t>VAP 36%</a:t>
            </a:r>
          </a:p>
          <a:p>
            <a:r>
              <a:rPr lang="en-US" sz="3200" b="0">
                <a:solidFill>
                  <a:srgbClr val="EADAA0"/>
                </a:solidFill>
              </a:rPr>
              <a:t>Mortality 15%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35100"/>
            <a:ext cx="10287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chemeClr val="accent3">
                    <a:lumMod val="20000"/>
                    <a:lumOff val="80000"/>
                  </a:schemeClr>
                </a:solidFill>
                <a:cs typeface="+mn-cs"/>
              </a:rPr>
              <a:t>630 patients, 1,492 patient days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VAP Distribution</a:t>
            </a:r>
            <a:endParaRPr lang="en-US" dirty="0">
              <a:cs typeface="+mj-cs"/>
            </a:endParaRPr>
          </a:p>
        </p:txBody>
      </p:sp>
      <p:pic>
        <p:nvPicPr>
          <p:cNvPr id="107522" name="Picture 5" descr="his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63700"/>
            <a:ext cx="96393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/>
          <p:cNvSpPr/>
          <p:nvPr/>
        </p:nvSpPr>
        <p:spPr>
          <a:xfrm>
            <a:off x="928688" y="1752600"/>
            <a:ext cx="5349875" cy="3949700"/>
          </a:xfrm>
          <a:prstGeom prst="frame">
            <a:avLst>
              <a:gd name="adj1" fmla="val 131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278563" y="3465513"/>
            <a:ext cx="3140075" cy="523875"/>
            <a:chOff x="5581648" y="3465840"/>
            <a:chExt cx="2790087" cy="523220"/>
          </a:xfrm>
        </p:grpSpPr>
        <p:sp>
          <p:nvSpPr>
            <p:cNvPr id="107525" name="TextBox 7"/>
            <p:cNvSpPr txBox="1">
              <a:spLocks noChangeArrowheads="1"/>
            </p:cNvSpPr>
            <p:nvPr/>
          </p:nvSpPr>
          <p:spPr bwMode="auto">
            <a:xfrm>
              <a:off x="6019800" y="3465840"/>
              <a:ext cx="23519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 b="1">
                  <a:solidFill>
                    <a:srgbClr val="FFFF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FF0000"/>
                  </a:solidFill>
                </a:rPr>
                <a:t>93% of all VAP</a:t>
              </a:r>
            </a:p>
          </p:txBody>
        </p:sp>
        <p:cxnSp>
          <p:nvCxnSpPr>
            <p:cNvPr id="10" name="Straight Arrow Connector 9"/>
            <p:cNvCxnSpPr>
              <a:stCxn id="7" idx="3"/>
              <a:endCxn id="107525" idx="1"/>
            </p:cNvCxnSpPr>
            <p:nvPr/>
          </p:nvCxnSpPr>
          <p:spPr>
            <a:xfrm>
              <a:off x="5581648" y="3727450"/>
              <a:ext cx="438684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Early </a:t>
            </a:r>
            <a:r>
              <a:rPr lang="en-US" dirty="0" err="1" smtClean="0">
                <a:cs typeface="+mj-cs"/>
              </a:rPr>
              <a:t>vs</a:t>
            </a:r>
            <a:r>
              <a:rPr lang="en-US" dirty="0" smtClean="0">
                <a:cs typeface="+mj-cs"/>
              </a:rPr>
              <a:t> No VAP</a:t>
            </a:r>
            <a:endParaRPr lang="en-US" dirty="0"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4438" y="1485900"/>
          <a:ext cx="8143876" cy="475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969"/>
                <a:gridCol w="2035969"/>
                <a:gridCol w="2443163"/>
                <a:gridCol w="1628775"/>
              </a:tblGrid>
              <a:tr h="39621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5FFD6"/>
                          </a:solidFill>
                        </a:rPr>
                        <a:t>VAP</a:t>
                      </a:r>
                      <a:endParaRPr lang="en-US" sz="2000" b="1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5FFD6"/>
                          </a:solidFill>
                        </a:rPr>
                        <a:t>No VAP</a:t>
                      </a:r>
                      <a:endParaRPr lang="en-US" sz="2000" b="1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5FFD6"/>
                          </a:solidFill>
                        </a:rPr>
                        <a:t>p value</a:t>
                      </a:r>
                      <a:endParaRPr lang="en-US" sz="2000" b="1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Number 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210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403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Age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46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.64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% male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79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69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.009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5FFD6"/>
                          </a:solidFill>
                        </a:rPr>
                        <a:t>Pulm</a:t>
                      </a:r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5FFD6"/>
                          </a:solidFill>
                        </a:rPr>
                        <a:t>cont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.002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Chest AIS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2.1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1.8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.02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ISS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.18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24hr GCS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8.2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8.8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.05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48hr GCS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8.4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8.9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.04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24hr APACHE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18.0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17.4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.38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48hr APACHE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16.2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15.6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.79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Mortality 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.79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Early </a:t>
            </a:r>
            <a:r>
              <a:rPr lang="en-US" dirty="0" err="1" smtClean="0">
                <a:cs typeface="+mj-cs"/>
              </a:rPr>
              <a:t>vs</a:t>
            </a:r>
            <a:r>
              <a:rPr lang="en-US" dirty="0" smtClean="0">
                <a:cs typeface="+mj-cs"/>
              </a:rPr>
              <a:t> No VAP</a:t>
            </a:r>
            <a:endParaRPr lang="en-US" dirty="0"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4438" y="1485900"/>
          <a:ext cx="8143876" cy="475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969"/>
                <a:gridCol w="2035969"/>
                <a:gridCol w="2443163"/>
                <a:gridCol w="1628775"/>
              </a:tblGrid>
              <a:tr h="39621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5FFD6"/>
                          </a:solidFill>
                        </a:rPr>
                        <a:t>VAP</a:t>
                      </a:r>
                      <a:endParaRPr lang="en-US" sz="2000" b="1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5FFD6"/>
                          </a:solidFill>
                        </a:rPr>
                        <a:t>No VAP</a:t>
                      </a:r>
                      <a:endParaRPr lang="en-US" sz="2000" b="1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5FFD6"/>
                          </a:solidFill>
                        </a:rPr>
                        <a:t>p value</a:t>
                      </a:r>
                      <a:endParaRPr lang="en-US" sz="2000" b="1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Number 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210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403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Age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46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.64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% male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79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69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.009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5FFD6"/>
                          </a:solidFill>
                        </a:rPr>
                        <a:t>Pulm</a:t>
                      </a:r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5FFD6"/>
                          </a:solidFill>
                        </a:rPr>
                        <a:t>cont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.002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Chest AIS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2.1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1.8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.02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ISS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.18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24hr GCS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8.2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8.8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.05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48hr GCS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8.4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8.9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.04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24hr APACHE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18.0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17.4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.38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48hr APACHE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16.2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15.6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.79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Mortality 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.79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Early </a:t>
            </a:r>
            <a:r>
              <a:rPr lang="en-US" dirty="0" err="1" smtClean="0">
                <a:cs typeface="+mj-cs"/>
              </a:rPr>
              <a:t>vs</a:t>
            </a:r>
            <a:r>
              <a:rPr lang="en-US" dirty="0" smtClean="0">
                <a:cs typeface="+mj-cs"/>
              </a:rPr>
              <a:t> No VAP</a:t>
            </a:r>
            <a:endParaRPr lang="en-US" dirty="0"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4438" y="1485900"/>
          <a:ext cx="8143876" cy="475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969"/>
                <a:gridCol w="2035969"/>
                <a:gridCol w="2443163"/>
                <a:gridCol w="1628775"/>
              </a:tblGrid>
              <a:tr h="39621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5FFD6"/>
                          </a:solidFill>
                        </a:rPr>
                        <a:t>VAP</a:t>
                      </a:r>
                      <a:endParaRPr lang="en-US" sz="2000" b="1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5FFD6"/>
                          </a:solidFill>
                        </a:rPr>
                        <a:t>No VAP</a:t>
                      </a:r>
                      <a:endParaRPr lang="en-US" sz="2000" b="1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5FFD6"/>
                          </a:solidFill>
                        </a:rPr>
                        <a:t>p value</a:t>
                      </a:r>
                      <a:endParaRPr lang="en-US" sz="2000" b="1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Number 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210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403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Age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46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47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.64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% male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79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69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.009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5FFD6"/>
                          </a:solidFill>
                        </a:rPr>
                        <a:t>Pulm</a:t>
                      </a:r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5FFD6"/>
                          </a:solidFill>
                        </a:rPr>
                        <a:t>cont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40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28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.002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Chest AIS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2.1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1.8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.02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ISS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24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23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.18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24hr GCS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8.2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8.8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.05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48hr GCS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8.4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8.9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.04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24hr APACHE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18.0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17.4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.38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48hr APACHE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16.2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15.6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.79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Mortality 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14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15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.79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Early </a:t>
            </a:r>
            <a:r>
              <a:rPr lang="en-US" dirty="0" err="1" smtClean="0">
                <a:cs typeface="+mj-cs"/>
              </a:rPr>
              <a:t>vs</a:t>
            </a:r>
            <a:r>
              <a:rPr lang="en-US" dirty="0" smtClean="0">
                <a:cs typeface="+mj-cs"/>
              </a:rPr>
              <a:t> No VAP</a:t>
            </a:r>
            <a:endParaRPr lang="en-US" dirty="0"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4438" y="1485900"/>
          <a:ext cx="8143876" cy="475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969"/>
                <a:gridCol w="2035969"/>
                <a:gridCol w="2443163"/>
                <a:gridCol w="1628775"/>
              </a:tblGrid>
              <a:tr h="39621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5FFD6"/>
                          </a:solidFill>
                        </a:rPr>
                        <a:t>VAP</a:t>
                      </a:r>
                      <a:endParaRPr lang="en-US" sz="2000" b="1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5FFD6"/>
                          </a:solidFill>
                        </a:rPr>
                        <a:t>No VAP</a:t>
                      </a:r>
                      <a:endParaRPr lang="en-US" sz="2000" b="1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5FFD6"/>
                          </a:solidFill>
                        </a:rPr>
                        <a:t>p value</a:t>
                      </a:r>
                      <a:endParaRPr lang="en-US" sz="2000" b="1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Number 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210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403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Age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46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.64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% male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79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69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.009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5FFD6"/>
                          </a:solidFill>
                        </a:rPr>
                        <a:t>Pulm</a:t>
                      </a:r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5FFD6"/>
                          </a:solidFill>
                        </a:rPr>
                        <a:t>cont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.002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Chest AIS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2.1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1.8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.02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ISS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.18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24hr GCS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8.2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8.8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.05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48hr GCS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8.4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8.9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.04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24hr APACHE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18.0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17.4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.38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48hr APACHE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16.2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15.6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.79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  <a:tr h="3962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FFD6"/>
                          </a:solidFill>
                        </a:rPr>
                        <a:t>Mortality </a:t>
                      </a:r>
                      <a:endParaRPr lang="en-US" sz="20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.79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08" marB="4570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Overview of the problem</a:t>
            </a:r>
          </a:p>
          <a:p>
            <a:pPr>
              <a:defRPr/>
            </a:pPr>
            <a:r>
              <a:rPr lang="en-US" dirty="0" smtClean="0"/>
              <a:t>Optimal diagnostic method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Empiric therapy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Definitive therapy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Ventilator bundle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CDC surveillance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630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Logistic Regression for VAP</a:t>
            </a:r>
            <a:br>
              <a:rPr lang="en-US" dirty="0" smtClean="0">
                <a:cs typeface="+mj-cs"/>
              </a:rPr>
            </a:br>
            <a:r>
              <a:rPr lang="en-US" sz="4000" i="1" dirty="0" smtClean="0">
                <a:solidFill>
                  <a:srgbClr val="CCFFCC"/>
                </a:solidFill>
                <a:cs typeface="+mj-cs"/>
              </a:rPr>
              <a:t>- individual patient -</a:t>
            </a:r>
            <a:endParaRPr lang="en-US" sz="4000" i="1" dirty="0">
              <a:solidFill>
                <a:srgbClr val="CCFFCC"/>
              </a:solidFill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4350" y="2324100"/>
          <a:ext cx="9258301" cy="4030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0563"/>
                <a:gridCol w="1785938"/>
                <a:gridCol w="2971800"/>
              </a:tblGrid>
              <a:tr h="100766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02870" marR="102870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5FFD6"/>
                          </a:solidFill>
                        </a:rPr>
                        <a:t>OR</a:t>
                      </a:r>
                      <a:endParaRPr lang="en-US" sz="32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5FFD6"/>
                          </a:solidFill>
                        </a:rPr>
                        <a:t>95% CI</a:t>
                      </a:r>
                      <a:endParaRPr lang="en-US" sz="32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26" marB="45726" anchor="ctr"/>
                </a:tc>
              </a:tr>
              <a:tr h="1007666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rgbClr val="F5FFD6"/>
                          </a:solidFill>
                        </a:rPr>
                        <a:t>Pulmonary contusion</a:t>
                      </a:r>
                      <a:endParaRPr lang="en-US" sz="32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1.601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1.110, 2.316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26" marB="45726" anchor="ctr"/>
                </a:tc>
              </a:tr>
              <a:tr h="1007666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rgbClr val="F5FFD6"/>
                          </a:solidFill>
                        </a:rPr>
                        <a:t>Male gender</a:t>
                      </a:r>
                      <a:endParaRPr lang="en-US" sz="32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1.681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1.131, 2.529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26" marB="45726" anchor="ctr"/>
                </a:tc>
              </a:tr>
              <a:tr h="1007666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rgbClr val="F5FFD6"/>
                          </a:solidFill>
                        </a:rPr>
                        <a:t>Bundle compliance</a:t>
                      </a:r>
                      <a:endParaRPr lang="en-US" sz="32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0.277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0.182, 0.412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45726" marB="45726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630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Cox Regression for VAP</a:t>
            </a:r>
            <a:br>
              <a:rPr lang="en-US" dirty="0" smtClean="0">
                <a:cs typeface="+mj-cs"/>
              </a:rPr>
            </a:br>
            <a:r>
              <a:rPr lang="en-US" sz="4000" i="1" dirty="0" smtClean="0">
                <a:solidFill>
                  <a:srgbClr val="FF66FF"/>
                </a:solidFill>
                <a:cs typeface="+mj-cs"/>
              </a:rPr>
              <a:t>- patient-days -</a:t>
            </a:r>
            <a:endParaRPr lang="en-US" sz="4000" i="1" dirty="0">
              <a:solidFill>
                <a:srgbClr val="FF66FF"/>
              </a:solidFill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4350" y="2324100"/>
          <a:ext cx="9258301" cy="3022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4850"/>
                <a:gridCol w="1757363"/>
                <a:gridCol w="2986088"/>
              </a:tblGrid>
              <a:tr h="1007533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02870" marR="10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5FFD6"/>
                          </a:solidFill>
                        </a:rPr>
                        <a:t>OR</a:t>
                      </a:r>
                      <a:endParaRPr lang="en-US" sz="32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5FFD6"/>
                          </a:solidFill>
                        </a:rPr>
                        <a:t>95% CI</a:t>
                      </a:r>
                      <a:endParaRPr lang="en-US" sz="32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75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rgbClr val="F5FFD6"/>
                          </a:solidFill>
                        </a:rPr>
                        <a:t>Male gender</a:t>
                      </a:r>
                      <a:endParaRPr lang="en-US" sz="32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</a:rPr>
                        <a:t>1.750</a:t>
                      </a:r>
                      <a:endParaRPr lang="en-US" sz="32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</a:rPr>
                        <a:t>1.233, 2.483</a:t>
                      </a:r>
                      <a:endParaRPr lang="en-US" sz="32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7533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rgbClr val="F5FFD6"/>
                          </a:solidFill>
                        </a:rPr>
                        <a:t>Bundle compliance</a:t>
                      </a:r>
                      <a:endParaRPr lang="en-US" sz="3200" dirty="0">
                        <a:solidFill>
                          <a:srgbClr val="F5FFD6"/>
                        </a:solidFill>
                      </a:endParaRPr>
                    </a:p>
                  </a:txBody>
                  <a:tcPr marL="102870" marR="10287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1.260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 marL="102870" marR="1028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0.845, 1.877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 marL="102870" marR="1028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Overview of the problem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Optimal diagnostic method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Empiric therapy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Definitive therapy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Ventilator bundle</a:t>
            </a:r>
          </a:p>
          <a:p>
            <a:pPr>
              <a:defRPr/>
            </a:pPr>
            <a:r>
              <a:rPr lang="en-US" dirty="0" smtClean="0"/>
              <a:t>CDC surveillance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28589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FFFFFF"/>
                </a:solidFill>
              </a:rPr>
              <a:t>Ventilator Associated Event</a:t>
            </a:r>
            <a:endParaRPr lang="en-US" sz="2800" b="0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4350" y="274320"/>
            <a:ext cx="92583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Simplified CDC Criteria</a:t>
            </a:r>
            <a:endParaRPr lang="en-US" sz="4400" dirty="0">
              <a:solidFill>
                <a:srgbClr val="FFFF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2151810"/>
            <a:ext cx="10287000" cy="1202769"/>
            <a:chOff x="0" y="2151809"/>
            <a:chExt cx="9144000" cy="1202769"/>
          </a:xfrm>
        </p:grpSpPr>
        <p:sp>
          <p:nvSpPr>
            <p:cNvPr id="3" name="TextBox 2"/>
            <p:cNvSpPr txBox="1"/>
            <p:nvPr/>
          </p:nvSpPr>
          <p:spPr>
            <a:xfrm>
              <a:off x="0" y="2831358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dirty="0" smtClean="0">
                  <a:solidFill>
                    <a:srgbClr val="FFFFFF"/>
                  </a:solidFill>
                </a:rPr>
                <a:t>Ventilator Associated Condition</a:t>
              </a:r>
              <a:endParaRPr lang="en-US" sz="2800" b="0" dirty="0">
                <a:solidFill>
                  <a:srgbClr val="FFFFFF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2" idx="2"/>
              <a:endCxn id="3" idx="0"/>
            </p:cNvCxnSpPr>
            <p:nvPr/>
          </p:nvCxnSpPr>
          <p:spPr bwMode="auto">
            <a:xfrm>
              <a:off x="4572000" y="2151809"/>
              <a:ext cx="0" cy="679549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FF6FC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106" y="3354579"/>
            <a:ext cx="10287000" cy="1165407"/>
            <a:chOff x="1872" y="3354578"/>
            <a:chExt cx="9144000" cy="1165407"/>
          </a:xfrm>
        </p:grpSpPr>
        <p:sp>
          <p:nvSpPr>
            <p:cNvPr id="5" name="TextBox 4"/>
            <p:cNvSpPr txBox="1"/>
            <p:nvPr/>
          </p:nvSpPr>
          <p:spPr>
            <a:xfrm>
              <a:off x="1872" y="3996765"/>
              <a:ext cx="91440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dirty="0">
                  <a:solidFill>
                    <a:srgbClr val="FFFFFF"/>
                  </a:solidFill>
                </a:rPr>
                <a:t>Infection-related Ventilator Associated Condition</a:t>
              </a:r>
            </a:p>
          </p:txBody>
        </p:sp>
        <p:cxnSp>
          <p:nvCxnSpPr>
            <p:cNvPr id="14" name="Straight Arrow Connector 13"/>
            <p:cNvCxnSpPr>
              <a:stCxn id="3" idx="2"/>
              <a:endCxn id="5" idx="0"/>
            </p:cNvCxnSpPr>
            <p:nvPr/>
          </p:nvCxnSpPr>
          <p:spPr bwMode="auto">
            <a:xfrm>
              <a:off x="4572000" y="3354578"/>
              <a:ext cx="1872" cy="642187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FF6FC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84044" y="4519986"/>
            <a:ext cx="5086779" cy="1878065"/>
            <a:chOff x="74705" y="4519985"/>
            <a:chExt cx="4521581" cy="1878065"/>
          </a:xfrm>
        </p:grpSpPr>
        <p:sp>
          <p:nvSpPr>
            <p:cNvPr id="6" name="TextBox 5"/>
            <p:cNvSpPr txBox="1"/>
            <p:nvPr/>
          </p:nvSpPr>
          <p:spPr>
            <a:xfrm>
              <a:off x="74705" y="5443943"/>
              <a:ext cx="45215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dirty="0" smtClean="0">
                  <a:solidFill>
                    <a:srgbClr val="FFFFFF"/>
                  </a:solidFill>
                </a:rPr>
                <a:t>Possible Ventilator Associated Pneumonia</a:t>
              </a:r>
              <a:endParaRPr lang="en-US" sz="2800" b="0" dirty="0">
                <a:solidFill>
                  <a:srgbClr val="FFFFFF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5" idx="2"/>
              <a:endCxn id="6" idx="0"/>
            </p:cNvCxnSpPr>
            <p:nvPr/>
          </p:nvCxnSpPr>
          <p:spPr bwMode="auto">
            <a:xfrm flipH="1">
              <a:off x="2335496" y="4519985"/>
              <a:ext cx="2238376" cy="923958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FF6FC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5145606" y="4519986"/>
            <a:ext cx="5141394" cy="1878065"/>
            <a:chOff x="4573872" y="4519985"/>
            <a:chExt cx="4570128" cy="1878065"/>
          </a:xfrm>
        </p:grpSpPr>
        <p:sp>
          <p:nvSpPr>
            <p:cNvPr id="7" name="TextBox 6"/>
            <p:cNvSpPr txBox="1"/>
            <p:nvPr/>
          </p:nvSpPr>
          <p:spPr>
            <a:xfrm>
              <a:off x="4596286" y="5443943"/>
              <a:ext cx="45477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dirty="0" smtClean="0">
                  <a:solidFill>
                    <a:srgbClr val="FFFFFF"/>
                  </a:solidFill>
                </a:rPr>
                <a:t>Probable Ventilator Associated Pneumonia</a:t>
              </a:r>
              <a:endParaRPr lang="en-US" sz="2800" b="0" dirty="0">
                <a:solidFill>
                  <a:srgbClr val="FFFFFF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5" idx="2"/>
              <a:endCxn id="7" idx="0"/>
            </p:cNvCxnSpPr>
            <p:nvPr/>
          </p:nvCxnSpPr>
          <p:spPr bwMode="auto">
            <a:xfrm>
              <a:off x="4573872" y="4519985"/>
              <a:ext cx="2296271" cy="923958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FF6FC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093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287000" cy="1143000"/>
          </a:xfrm>
        </p:spPr>
        <p:txBody>
          <a:bodyPr/>
          <a:lstStyle/>
          <a:p>
            <a:r>
              <a:rPr lang="en-US" sz="4400" dirty="0" smtClean="0"/>
              <a:t>Ventilator Associated Events (VAE)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81200"/>
            <a:ext cx="9686925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Tier 1 – Ventilator Associated Condition (VAC)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Episodes of sustained respiratory deterioration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Infectious and non-infectious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&gt;2 days stab then &gt;2 days increased FiO</a:t>
            </a:r>
            <a:r>
              <a:rPr lang="en-US" baseline="-25000" dirty="0" smtClean="0"/>
              <a:t>2</a:t>
            </a:r>
            <a:r>
              <a:rPr lang="en-US" dirty="0" smtClean="0"/>
              <a:t>/PEEP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Tier 2 – Infection-related Ventilator Associated Condition (IVAC)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VACs potentially infection related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Abnormal WBC or temperature + new antimicrobial agent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286999" cy="1143000"/>
          </a:xfrm>
        </p:spPr>
        <p:txBody>
          <a:bodyPr/>
          <a:lstStyle/>
          <a:p>
            <a:r>
              <a:rPr lang="en-US" sz="4400" dirty="0" smtClean="0"/>
              <a:t>Ventilator Associated Events (VAE)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981200"/>
            <a:ext cx="9236869" cy="4495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Tier 3 – Possible VAP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IVAC with purulent secretions and/or positive microbiologic tests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Tier 3 – Probable VAP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IVAC with purulent secretions </a:t>
            </a:r>
            <a:r>
              <a:rPr lang="en-US" dirty="0" smtClean="0"/>
              <a:t>and positive (semi)quantitative microbiologic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1143000"/>
          </a:xfrm>
        </p:spPr>
        <p:txBody>
          <a:bodyPr/>
          <a:lstStyle/>
          <a:p>
            <a:r>
              <a:rPr lang="en-US" dirty="0" smtClean="0"/>
              <a:t>Problems with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965700"/>
          </a:xfrm>
        </p:spPr>
        <p:txBody>
          <a:bodyPr/>
          <a:lstStyle/>
          <a:p>
            <a:r>
              <a:rPr lang="en-US" dirty="0" smtClean="0"/>
              <a:t>Mainly a measure of complications of mechanical ventilation</a:t>
            </a:r>
          </a:p>
          <a:p>
            <a:r>
              <a:rPr lang="en-US" dirty="0" smtClean="0"/>
              <a:t>Not intended as definitive diagnostic criteria (wink wink nudge nudge)</a:t>
            </a:r>
          </a:p>
          <a:p>
            <a:r>
              <a:rPr lang="en-US" dirty="0" smtClean="0"/>
              <a:t>Primarily reflects medical patients</a:t>
            </a:r>
          </a:p>
          <a:p>
            <a:r>
              <a:rPr lang="en-US" dirty="0" smtClean="0"/>
              <a:t>No accounting for other reasons for inflammation</a:t>
            </a:r>
          </a:p>
          <a:p>
            <a:r>
              <a:rPr lang="en-US" dirty="0" smtClean="0"/>
              <a:t>Requires at least 3 days mechanical ventilation for VAP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cs typeface="+mj-cs"/>
              </a:rPr>
              <a:t>VAP Distribution</a:t>
            </a:r>
            <a:endParaRPr lang="en-US" dirty="0">
              <a:solidFill>
                <a:srgbClr val="FFFF00"/>
              </a:solidFill>
              <a:cs typeface="+mj-cs"/>
            </a:endParaRPr>
          </a:p>
        </p:txBody>
      </p:sp>
      <p:pic>
        <p:nvPicPr>
          <p:cNvPr id="149506" name="Picture 5" descr="his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663700"/>
            <a:ext cx="96393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/>
          <p:cNvSpPr/>
          <p:nvPr/>
        </p:nvSpPr>
        <p:spPr>
          <a:xfrm>
            <a:off x="1034143" y="1752600"/>
            <a:ext cx="1034143" cy="3949700"/>
          </a:xfrm>
          <a:prstGeom prst="frame">
            <a:avLst>
              <a:gd name="adj1" fmla="val 1315"/>
            </a:avLst>
          </a:prstGeom>
          <a:solidFill>
            <a:srgbClr val="FF0000"/>
          </a:solidFill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68285" y="2518710"/>
            <a:ext cx="5769430" cy="1200328"/>
            <a:chOff x="1838476" y="2518710"/>
            <a:chExt cx="5128382" cy="1200328"/>
          </a:xfrm>
        </p:grpSpPr>
        <p:sp>
          <p:nvSpPr>
            <p:cNvPr id="4" name="TextBox 3"/>
            <p:cNvSpPr txBox="1"/>
            <p:nvPr/>
          </p:nvSpPr>
          <p:spPr>
            <a:xfrm>
              <a:off x="4487334" y="2518710"/>
              <a:ext cx="2479524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Would have missed 25% with VAP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H="1" flipV="1">
              <a:off x="1838476" y="3096382"/>
              <a:ext cx="2648858" cy="24028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81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068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41" y="1634564"/>
            <a:ext cx="9074504" cy="4004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2490" y="6412547"/>
            <a:ext cx="1522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>
                <a:solidFill>
                  <a:srgbClr val="66FFFF"/>
                </a:solidFill>
              </a:rPr>
              <a:t>J Trauma, 2012</a:t>
            </a:r>
            <a:endParaRPr lang="en-US" sz="1400" b="0" i="1" dirty="0">
              <a:solidFill>
                <a:srgbClr val="66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Rates of VAP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7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Calculates the VAP Rate?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707133"/>
              </p:ext>
            </p:extLst>
          </p:nvPr>
        </p:nvGraphicFramePr>
        <p:xfrm>
          <a:off x="514350" y="2061880"/>
          <a:ext cx="9258301" cy="39733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4239"/>
                <a:gridCol w="4017309"/>
                <a:gridCol w="1586753"/>
              </a:tblGrid>
              <a:tr h="92822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02870" marR="1028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66FFFF"/>
                          </a:solidFill>
                        </a:rPr>
                        <a:t>VAP cases per 1000 ventilator days</a:t>
                      </a:r>
                      <a:endParaRPr lang="en-US" sz="2400" dirty="0">
                        <a:solidFill>
                          <a:srgbClr val="66FFFF"/>
                        </a:solidFill>
                      </a:endParaRPr>
                    </a:p>
                  </a:txBody>
                  <a:tcPr marL="102870" marR="1028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66FFFF"/>
                          </a:solidFill>
                        </a:rPr>
                        <a:t>p value</a:t>
                      </a:r>
                      <a:endParaRPr lang="en-US" sz="2400" dirty="0">
                        <a:solidFill>
                          <a:srgbClr val="66FFFF"/>
                        </a:solidFill>
                      </a:endParaRPr>
                    </a:p>
                  </a:txBody>
                  <a:tcPr marL="102870" marR="1028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2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E4E672"/>
                          </a:solidFill>
                        </a:rPr>
                        <a:t>Trauma service</a:t>
                      </a:r>
                      <a:endParaRPr lang="en-US" sz="2400" dirty="0">
                        <a:solidFill>
                          <a:srgbClr val="E4E672"/>
                        </a:solidFill>
                      </a:endParaRPr>
                    </a:p>
                  </a:txBody>
                  <a:tcPr marL="102870" marR="1028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27.5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0.001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2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E4E672"/>
                          </a:solidFill>
                        </a:rPr>
                        <a:t>Collaborative effort between trauma and other department</a:t>
                      </a:r>
                      <a:endParaRPr lang="en-US" sz="2400" dirty="0">
                        <a:solidFill>
                          <a:srgbClr val="E4E672"/>
                        </a:solidFill>
                      </a:endParaRPr>
                    </a:p>
                  </a:txBody>
                  <a:tcPr marL="102870" marR="1028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19.9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282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E4E672"/>
                          </a:solidFill>
                        </a:rPr>
                        <a:t>Infection control</a:t>
                      </a:r>
                      <a:endParaRPr lang="en-US" sz="2400" dirty="0">
                        <a:solidFill>
                          <a:srgbClr val="E4E672"/>
                        </a:solidFill>
                      </a:endParaRPr>
                    </a:p>
                  </a:txBody>
                  <a:tcPr marL="102870" marR="1028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11.9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marL="102870" marR="1028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62490" y="6412547"/>
            <a:ext cx="1522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>
                <a:solidFill>
                  <a:srgbClr val="66FFFF"/>
                </a:solidFill>
              </a:rPr>
              <a:t>J Trauma, 2012</a:t>
            </a:r>
            <a:endParaRPr lang="en-US" sz="1400" b="0" i="1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3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57150" y="414338"/>
            <a:ext cx="1018698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b="0"/>
              <a:t>Diagnosis of VAP</a:t>
            </a:r>
          </a:p>
          <a:p>
            <a:pPr algn="ctr"/>
            <a:r>
              <a:rPr lang="en-US" sz="3200" b="0" i="1">
                <a:solidFill>
                  <a:srgbClr val="66FFFF"/>
                </a:solidFill>
              </a:rPr>
              <a:t>- evolution -</a:t>
            </a:r>
            <a:endParaRPr lang="en-US" sz="3200" b="0">
              <a:solidFill>
                <a:schemeClr val="bg1"/>
              </a:solidFill>
            </a:endParaRP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593725" y="1600200"/>
            <a:ext cx="8131175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771900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771900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771900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771900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771900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1900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1900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1900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1900" algn="l"/>
              </a:tabLst>
              <a:defRPr sz="54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66FFFF"/>
              </a:buClr>
              <a:buFont typeface="Arial" charset="0"/>
              <a:buChar char="•"/>
            </a:pPr>
            <a:r>
              <a:rPr lang="en-US" sz="3400" b="0">
                <a:solidFill>
                  <a:srgbClr val="FFFF66"/>
                </a:solidFill>
              </a:rPr>
              <a:t> </a:t>
            </a:r>
            <a:r>
              <a:rPr lang="en-US" sz="3000" b="0">
                <a:solidFill>
                  <a:srgbClr val="FFFF66"/>
                </a:solidFill>
              </a:rPr>
              <a:t>Sputum culture</a:t>
            </a:r>
            <a:r>
              <a:rPr lang="en-US" sz="3600" b="0">
                <a:solidFill>
                  <a:schemeClr val="bg1"/>
                </a:solidFill>
              </a:rPr>
              <a:t>  </a:t>
            </a:r>
          </a:p>
          <a:p>
            <a:pPr lvl="1">
              <a:buClr>
                <a:srgbClr val="66FFFF"/>
              </a:buClr>
              <a:buFont typeface="Arial" charset="0"/>
              <a:buChar char="-"/>
            </a:pPr>
            <a:r>
              <a:rPr lang="en-US" sz="2400" b="0">
                <a:solidFill>
                  <a:schemeClr val="bg1"/>
                </a:solidFill>
              </a:rPr>
              <a:t> simple </a:t>
            </a:r>
          </a:p>
          <a:p>
            <a:pPr lvl="1">
              <a:buClr>
                <a:srgbClr val="66FFFF"/>
              </a:buClr>
              <a:buFont typeface="Arial" charset="0"/>
              <a:buChar char="-"/>
            </a:pPr>
            <a:r>
              <a:rPr lang="en-US" sz="2400" b="0">
                <a:solidFill>
                  <a:schemeClr val="bg1"/>
                </a:solidFill>
              </a:rPr>
              <a:t> sensitive, not specific 	</a:t>
            </a:r>
          </a:p>
          <a:p>
            <a:pPr lvl="1">
              <a:buClr>
                <a:srgbClr val="66FFFF"/>
              </a:buClr>
              <a:buFont typeface="Arial" charset="0"/>
              <a:buChar char="-"/>
            </a:pPr>
            <a:r>
              <a:rPr lang="en-US" sz="2400" b="0">
                <a:solidFill>
                  <a:schemeClr val="bg1"/>
                </a:solidFill>
              </a:rPr>
              <a:t> unnecessary antibiotics</a:t>
            </a:r>
            <a:endParaRPr lang="en-US" sz="3200" b="0">
              <a:solidFill>
                <a:srgbClr val="66FFFF"/>
              </a:solidFill>
            </a:endParaRPr>
          </a:p>
          <a:p>
            <a:pPr>
              <a:buClr>
                <a:srgbClr val="66FFFF"/>
              </a:buClr>
              <a:buFont typeface="Arial" charset="0"/>
              <a:buChar char="•"/>
            </a:pPr>
            <a:r>
              <a:rPr lang="en-US" sz="3400" b="0">
                <a:solidFill>
                  <a:srgbClr val="FFFF66"/>
                </a:solidFill>
              </a:rPr>
              <a:t> </a:t>
            </a:r>
            <a:r>
              <a:rPr lang="en-US" sz="3000" b="0">
                <a:solidFill>
                  <a:srgbClr val="FFFF66"/>
                </a:solidFill>
              </a:rPr>
              <a:t>Invasive techniques</a:t>
            </a:r>
            <a:r>
              <a:rPr lang="en-US" sz="3600" b="0">
                <a:solidFill>
                  <a:schemeClr val="bg1"/>
                </a:solidFill>
              </a:rPr>
              <a:t>	</a:t>
            </a:r>
          </a:p>
          <a:p>
            <a:pPr lvl="1">
              <a:buClr>
                <a:srgbClr val="66FFFF"/>
              </a:buClr>
              <a:buFont typeface="Arial" charset="0"/>
              <a:buChar char="-"/>
            </a:pPr>
            <a:r>
              <a:rPr lang="en-US" sz="2400" b="0">
                <a:solidFill>
                  <a:schemeClr val="bg1"/>
                </a:solidFill>
              </a:rPr>
              <a:t> more labor intensive		</a:t>
            </a:r>
          </a:p>
          <a:p>
            <a:pPr lvl="1">
              <a:buClr>
                <a:srgbClr val="66FFFF"/>
              </a:buClr>
              <a:buFont typeface="Arial" charset="0"/>
              <a:buChar char="-"/>
            </a:pPr>
            <a:r>
              <a:rPr lang="en-US" sz="2400" b="0">
                <a:solidFill>
                  <a:schemeClr val="bg1"/>
                </a:solidFill>
              </a:rPr>
              <a:t> sensitive &amp; specific </a:t>
            </a:r>
          </a:p>
          <a:p>
            <a:pPr lvl="1">
              <a:buClr>
                <a:srgbClr val="66FFFF"/>
              </a:buClr>
              <a:buFont typeface="Arial" charset="0"/>
              <a:buChar char="-"/>
            </a:pPr>
            <a:r>
              <a:rPr lang="en-US" sz="2400" b="0">
                <a:solidFill>
                  <a:schemeClr val="bg1"/>
                </a:solidFill>
              </a:rPr>
              <a:t> more appropriate antibiotics</a:t>
            </a:r>
            <a:endParaRPr lang="en-US" sz="3200" b="0">
              <a:solidFill>
                <a:schemeClr val="bg1"/>
              </a:solidFill>
            </a:endParaRPr>
          </a:p>
          <a:p>
            <a:pPr>
              <a:buClr>
                <a:srgbClr val="66FFFF"/>
              </a:buClr>
              <a:buFont typeface="Arial" charset="0"/>
              <a:buChar char="•"/>
            </a:pPr>
            <a:r>
              <a:rPr lang="en-US" sz="3400" b="0">
                <a:solidFill>
                  <a:srgbClr val="FFFF66"/>
                </a:solidFill>
              </a:rPr>
              <a:t> </a:t>
            </a:r>
            <a:r>
              <a:rPr lang="en-US" sz="3000" b="0">
                <a:solidFill>
                  <a:srgbClr val="FFFF66"/>
                </a:solidFill>
              </a:rPr>
              <a:t>Clinical Pulmonary</a:t>
            </a:r>
            <a:r>
              <a:rPr lang="en-US" sz="3000" b="0">
                <a:solidFill>
                  <a:schemeClr val="bg1"/>
                </a:solidFill>
              </a:rPr>
              <a:t> </a:t>
            </a:r>
            <a:r>
              <a:rPr lang="en-US" sz="3000" b="0">
                <a:solidFill>
                  <a:srgbClr val="FFFF66"/>
                </a:solidFill>
              </a:rPr>
              <a:t>Infection Score</a:t>
            </a:r>
            <a:r>
              <a:rPr lang="en-US" sz="3200" b="0">
                <a:solidFill>
                  <a:srgbClr val="66FFFF"/>
                </a:solidFill>
              </a:rPr>
              <a:t> </a:t>
            </a:r>
          </a:p>
          <a:p>
            <a:pPr lvl="1">
              <a:buClr>
                <a:srgbClr val="66FFFF"/>
              </a:buClr>
              <a:buFont typeface="Arial" charset="0"/>
              <a:buChar char="-"/>
            </a:pPr>
            <a:r>
              <a:rPr lang="en-US" sz="2400" b="0">
                <a:solidFill>
                  <a:schemeClr val="bg1"/>
                </a:solidFill>
              </a:rPr>
              <a:t> simple </a:t>
            </a:r>
          </a:p>
          <a:p>
            <a:pPr lvl="1">
              <a:buClr>
                <a:srgbClr val="66FFFF"/>
              </a:buClr>
              <a:buFont typeface="Arial" charset="0"/>
              <a:buChar char="-"/>
            </a:pPr>
            <a:r>
              <a:rPr lang="en-US" sz="2400" b="0">
                <a:solidFill>
                  <a:schemeClr val="bg1"/>
                </a:solidFill>
              </a:rPr>
              <a:t> pulmonary inflammatory response</a:t>
            </a:r>
          </a:p>
          <a:p>
            <a:pPr lvl="1">
              <a:buClr>
                <a:srgbClr val="66FFFF"/>
              </a:buClr>
              <a:buFont typeface="Arial" charset="0"/>
              <a:buChar char="-"/>
            </a:pPr>
            <a:r>
              <a:rPr lang="en-US" sz="2400" b="0">
                <a:solidFill>
                  <a:schemeClr val="bg1"/>
                </a:solidFill>
              </a:rPr>
              <a:t> antibiotic duration </a:t>
            </a:r>
            <a:endParaRPr lang="en-US" sz="2400" b="0">
              <a:solidFill>
                <a:srgbClr val="66FFFF"/>
              </a:solidFill>
            </a:endParaRPr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0" y="1676400"/>
            <a:ext cx="10287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1143000"/>
          </a:xfrm>
        </p:spPr>
        <p:txBody>
          <a:bodyPr/>
          <a:lstStyle/>
          <a:p>
            <a:r>
              <a:rPr lang="en-US" dirty="0" smtClean="0"/>
              <a:t>CDC Definitions </a:t>
            </a:r>
            <a:r>
              <a:rPr lang="en-US" dirty="0" err="1" smtClean="0"/>
              <a:t>vs</a:t>
            </a:r>
            <a:r>
              <a:rPr lang="en-US" dirty="0" smtClean="0"/>
              <a:t> BAL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815585"/>
              </p:ext>
            </p:extLst>
          </p:nvPr>
        </p:nvGraphicFramePr>
        <p:xfrm>
          <a:off x="541564" y="1600201"/>
          <a:ext cx="92583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29100" y="6162449"/>
            <a:ext cx="2220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/>
              <a:t>2013 quarter</a:t>
            </a:r>
            <a:endParaRPr lang="en-US" sz="2800" b="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23648" y="3449361"/>
            <a:ext cx="127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/>
              <a:t>Number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97160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Trauma Patients: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81200"/>
            <a:ext cx="9677400" cy="4572000"/>
          </a:xfrm>
        </p:spPr>
        <p:txBody>
          <a:bodyPr/>
          <a:lstStyle/>
          <a:p>
            <a:pPr>
              <a:lnSpc>
                <a:spcPct val="140000"/>
              </a:lnSpc>
              <a:buClr>
                <a:srgbClr val="FF66FF"/>
              </a:buClr>
              <a:defRPr/>
            </a:pPr>
            <a:r>
              <a:rPr lang="en-US" sz="2800" dirty="0" smtClean="0"/>
              <a:t>VAP associated with mortality</a:t>
            </a:r>
          </a:p>
          <a:p>
            <a:pPr>
              <a:lnSpc>
                <a:spcPct val="140000"/>
              </a:lnSpc>
              <a:buClr>
                <a:srgbClr val="FF66FF"/>
              </a:buClr>
              <a:defRPr/>
            </a:pPr>
            <a:r>
              <a:rPr lang="en-US" sz="2800" dirty="0" smtClean="0"/>
              <a:t>VAP diagnosis best made by quantitative cultures</a:t>
            </a:r>
          </a:p>
          <a:p>
            <a:pPr>
              <a:lnSpc>
                <a:spcPct val="140000"/>
              </a:lnSpc>
              <a:buClr>
                <a:srgbClr val="FF66FF"/>
              </a:buClr>
              <a:defRPr/>
            </a:pPr>
            <a:r>
              <a:rPr lang="en-US" sz="2800" dirty="0" smtClean="0"/>
              <a:t>Empiric therapy based on duration in ICU</a:t>
            </a:r>
          </a:p>
          <a:p>
            <a:pPr>
              <a:lnSpc>
                <a:spcPct val="140000"/>
              </a:lnSpc>
              <a:buClr>
                <a:srgbClr val="FF66FF"/>
              </a:buClr>
              <a:defRPr/>
            </a:pPr>
            <a:r>
              <a:rPr lang="en-US" sz="2800" dirty="0" smtClean="0"/>
              <a:t>Therapy based on organism</a:t>
            </a:r>
          </a:p>
          <a:p>
            <a:pPr>
              <a:lnSpc>
                <a:spcPct val="140000"/>
              </a:lnSpc>
              <a:buClr>
                <a:srgbClr val="FF66FF"/>
              </a:buClr>
              <a:defRPr/>
            </a:pPr>
            <a:r>
              <a:rPr lang="en-US" sz="2800" dirty="0" smtClean="0"/>
              <a:t>VAP associated with gender and chest injury severity</a:t>
            </a:r>
          </a:p>
          <a:p>
            <a:pPr>
              <a:lnSpc>
                <a:spcPct val="140000"/>
              </a:lnSpc>
              <a:buClr>
                <a:srgbClr val="FF66FF"/>
              </a:buClr>
              <a:defRPr/>
            </a:pPr>
            <a:r>
              <a:rPr lang="en-US" sz="2800" dirty="0" smtClean="0"/>
              <a:t>Surveillance math does not help prevention efforts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0" y="76200"/>
            <a:ext cx="10287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b="0">
                <a:cs typeface="+mn-cs"/>
              </a:rPr>
              <a:t>Diagnostic Algorithm for VAP </a:t>
            </a: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0" y="762000"/>
            <a:ext cx="102870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100" b="0">
                <a:solidFill>
                  <a:srgbClr val="66FFFF"/>
                </a:solidFill>
                <a:cs typeface="+mn-cs"/>
              </a:rPr>
              <a:t>Clinical evidence of VAP</a:t>
            </a:r>
            <a:endParaRPr lang="en-US" sz="3100" b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316420" name="Group 4"/>
          <p:cNvGrpSpPr>
            <a:grpSpLocks/>
          </p:cNvGrpSpPr>
          <p:nvPr/>
        </p:nvGrpSpPr>
        <p:grpSpPr bwMode="auto">
          <a:xfrm>
            <a:off x="5156200" y="1295400"/>
            <a:ext cx="2770188" cy="1447800"/>
            <a:chOff x="2887" y="816"/>
            <a:chExt cx="1551" cy="912"/>
          </a:xfrm>
        </p:grpSpPr>
        <p:sp>
          <p:nvSpPr>
            <p:cNvPr id="316421" name="Line 5"/>
            <p:cNvSpPr>
              <a:spLocks noChangeShapeType="1"/>
            </p:cNvSpPr>
            <p:nvPr/>
          </p:nvSpPr>
          <p:spPr bwMode="auto">
            <a:xfrm>
              <a:off x="2887" y="816"/>
              <a:ext cx="0" cy="9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316422" name="Text Box 6"/>
            <p:cNvSpPr txBox="1">
              <a:spLocks noChangeArrowheads="1"/>
            </p:cNvSpPr>
            <p:nvPr/>
          </p:nvSpPr>
          <p:spPr bwMode="auto">
            <a:xfrm>
              <a:off x="3079" y="828"/>
              <a:ext cx="1359" cy="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2400" b="0">
                  <a:solidFill>
                    <a:schemeClr val="bg1"/>
                  </a:solidFill>
                  <a:cs typeface="+mn-cs"/>
                </a:rPr>
                <a:t>Fever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2400" b="0">
                  <a:solidFill>
                    <a:schemeClr val="bg1"/>
                  </a:solidFill>
                  <a:cs typeface="+mn-cs"/>
                </a:rPr>
                <a:t>Leukocytosis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2400" b="0">
                  <a:solidFill>
                    <a:schemeClr val="bg1"/>
                  </a:solidFill>
                  <a:cs typeface="+mn-cs"/>
                </a:rPr>
                <a:t>Purulent sputum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2400" b="0">
                  <a:solidFill>
                    <a:schemeClr val="bg1"/>
                  </a:solidFill>
                  <a:cs typeface="+mn-cs"/>
                </a:rPr>
                <a:t>Infiltrate</a:t>
              </a:r>
            </a:p>
          </p:txBody>
        </p:sp>
      </p:grp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0" y="2819400"/>
            <a:ext cx="102870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100" b="0">
                <a:solidFill>
                  <a:srgbClr val="66FFFF"/>
                </a:solidFill>
                <a:cs typeface="+mn-cs"/>
              </a:rPr>
              <a:t>FOB with BAL, Empiric therapy</a:t>
            </a:r>
            <a:endParaRPr lang="en-US" sz="3100" b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316424" name="Group 8"/>
          <p:cNvGrpSpPr>
            <a:grpSpLocks/>
          </p:cNvGrpSpPr>
          <p:nvPr/>
        </p:nvGrpSpPr>
        <p:grpSpPr bwMode="auto">
          <a:xfrm>
            <a:off x="257175" y="3352800"/>
            <a:ext cx="4029075" cy="1143000"/>
            <a:chOff x="144" y="2112"/>
            <a:chExt cx="2256" cy="720"/>
          </a:xfrm>
        </p:grpSpPr>
        <p:sp>
          <p:nvSpPr>
            <p:cNvPr id="316425" name="Text Box 9"/>
            <p:cNvSpPr txBox="1">
              <a:spLocks noChangeArrowheads="1"/>
            </p:cNvSpPr>
            <p:nvPr/>
          </p:nvSpPr>
          <p:spPr bwMode="auto">
            <a:xfrm>
              <a:off x="144" y="2208"/>
              <a:ext cx="2256" cy="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400" b="0">
                  <a:solidFill>
                    <a:schemeClr val="bg1"/>
                  </a:solidFill>
                  <a:cs typeface="+mn-cs"/>
                </a:rPr>
                <a:t>ICU &lt; 7 days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400" b="0">
                  <a:solidFill>
                    <a:schemeClr val="bg1"/>
                  </a:solidFill>
                  <a:cs typeface="+mn-cs"/>
                </a:rPr>
                <a:t>Ampicillin/Sulbactam</a:t>
              </a:r>
            </a:p>
          </p:txBody>
        </p:sp>
        <p:sp>
          <p:nvSpPr>
            <p:cNvPr id="316426" name="Line 10"/>
            <p:cNvSpPr>
              <a:spLocks noChangeShapeType="1"/>
            </p:cNvSpPr>
            <p:nvPr/>
          </p:nvSpPr>
          <p:spPr bwMode="auto">
            <a:xfrm>
              <a:off x="2352" y="2112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</p:grpSp>
      <p:grpSp>
        <p:nvGrpSpPr>
          <p:cNvPr id="316430" name="Group 14"/>
          <p:cNvGrpSpPr>
            <a:grpSpLocks/>
          </p:cNvGrpSpPr>
          <p:nvPr/>
        </p:nvGrpSpPr>
        <p:grpSpPr bwMode="auto">
          <a:xfrm>
            <a:off x="5143500" y="5381625"/>
            <a:ext cx="4129088" cy="492125"/>
            <a:chOff x="2880" y="3390"/>
            <a:chExt cx="2312" cy="310"/>
          </a:xfrm>
        </p:grpSpPr>
        <p:sp>
          <p:nvSpPr>
            <p:cNvPr id="316431" name="Text Box 15"/>
            <p:cNvSpPr txBox="1">
              <a:spLocks noChangeArrowheads="1"/>
            </p:cNvSpPr>
            <p:nvPr/>
          </p:nvSpPr>
          <p:spPr bwMode="auto">
            <a:xfrm>
              <a:off x="4070" y="3390"/>
              <a:ext cx="112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5000"/>
                </a:lnSpc>
                <a:defRPr/>
              </a:pPr>
              <a:r>
                <a:rPr lang="en-US" sz="2500" b="0">
                  <a:solidFill>
                    <a:schemeClr val="bg1"/>
                  </a:solidFill>
                  <a:cs typeface="+mn-cs"/>
                </a:rPr>
                <a:t> ≥ 10</a:t>
              </a:r>
              <a:r>
                <a:rPr lang="en-US" sz="2500" b="0" baseline="30000">
                  <a:solidFill>
                    <a:schemeClr val="bg1"/>
                  </a:solidFill>
                  <a:cs typeface="+mn-cs"/>
                </a:rPr>
                <a:t>5 </a:t>
              </a:r>
              <a:r>
                <a:rPr lang="en-US" sz="2500" b="0">
                  <a:solidFill>
                    <a:schemeClr val="bg1"/>
                  </a:solidFill>
                  <a:cs typeface="+mn-cs"/>
                </a:rPr>
                <a:t>cfu/ml</a:t>
              </a:r>
              <a:endParaRPr lang="en-US" sz="2700" b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316432" name="Line 16"/>
            <p:cNvSpPr>
              <a:spLocks noChangeShapeType="1"/>
            </p:cNvSpPr>
            <p:nvPr/>
          </p:nvSpPr>
          <p:spPr bwMode="auto">
            <a:xfrm>
              <a:off x="2880" y="3456"/>
              <a:ext cx="1008" cy="9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</p:grpSp>
      <p:grpSp>
        <p:nvGrpSpPr>
          <p:cNvPr id="316433" name="Group 17"/>
          <p:cNvGrpSpPr>
            <a:grpSpLocks/>
          </p:cNvGrpSpPr>
          <p:nvPr/>
        </p:nvGrpSpPr>
        <p:grpSpPr bwMode="auto">
          <a:xfrm>
            <a:off x="6000750" y="3352800"/>
            <a:ext cx="4114800" cy="1143000"/>
            <a:chOff x="3360" y="2112"/>
            <a:chExt cx="2304" cy="720"/>
          </a:xfrm>
        </p:grpSpPr>
        <p:sp>
          <p:nvSpPr>
            <p:cNvPr id="316434" name="Text Box 18"/>
            <p:cNvSpPr txBox="1">
              <a:spLocks noChangeArrowheads="1"/>
            </p:cNvSpPr>
            <p:nvPr/>
          </p:nvSpPr>
          <p:spPr bwMode="auto">
            <a:xfrm>
              <a:off x="3360" y="2208"/>
              <a:ext cx="2304" cy="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400" b="0">
                  <a:solidFill>
                    <a:schemeClr val="bg1"/>
                  </a:solidFill>
                  <a:cs typeface="+mn-cs"/>
                </a:rPr>
                <a:t>ICU &gt; 7 days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400" b="0">
                  <a:solidFill>
                    <a:schemeClr val="bg1"/>
                  </a:solidFill>
                  <a:cs typeface="+mn-cs"/>
                </a:rPr>
                <a:t>Cefipime+Vancomycin</a:t>
              </a:r>
            </a:p>
          </p:txBody>
        </p:sp>
        <p:sp>
          <p:nvSpPr>
            <p:cNvPr id="316435" name="Line 19"/>
            <p:cNvSpPr>
              <a:spLocks noChangeShapeType="1"/>
            </p:cNvSpPr>
            <p:nvPr/>
          </p:nvSpPr>
          <p:spPr bwMode="auto">
            <a:xfrm>
              <a:off x="3408" y="2112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</p:grpSp>
      <p:grpSp>
        <p:nvGrpSpPr>
          <p:cNvPr id="316446" name="Group 30"/>
          <p:cNvGrpSpPr>
            <a:grpSpLocks/>
          </p:cNvGrpSpPr>
          <p:nvPr/>
        </p:nvGrpSpPr>
        <p:grpSpPr bwMode="auto">
          <a:xfrm>
            <a:off x="1109663" y="4483100"/>
            <a:ext cx="4976812" cy="1392238"/>
            <a:chOff x="699" y="2824"/>
            <a:chExt cx="3135" cy="877"/>
          </a:xfrm>
        </p:grpSpPr>
        <p:grpSp>
          <p:nvGrpSpPr>
            <p:cNvPr id="119823" name="Group 11"/>
            <p:cNvGrpSpPr>
              <a:grpSpLocks/>
            </p:cNvGrpSpPr>
            <p:nvPr/>
          </p:nvGrpSpPr>
          <p:grpSpPr bwMode="auto">
            <a:xfrm>
              <a:off x="699" y="3390"/>
              <a:ext cx="2541" cy="311"/>
              <a:chOff x="621" y="3390"/>
              <a:chExt cx="2259" cy="311"/>
            </a:xfrm>
          </p:grpSpPr>
          <p:sp>
            <p:nvSpPr>
              <p:cNvPr id="316428" name="Text Box 12"/>
              <p:cNvSpPr txBox="1">
                <a:spLocks noChangeArrowheads="1"/>
              </p:cNvSpPr>
              <p:nvPr/>
            </p:nvSpPr>
            <p:spPr bwMode="auto">
              <a:xfrm>
                <a:off x="621" y="3390"/>
                <a:ext cx="1036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5000"/>
                  </a:lnSpc>
                  <a:defRPr/>
                </a:pPr>
                <a:r>
                  <a:rPr lang="en-US" sz="2500" b="0">
                    <a:solidFill>
                      <a:schemeClr val="bg1"/>
                    </a:solidFill>
                    <a:cs typeface="+mn-cs"/>
                  </a:rPr>
                  <a:t>&lt; 10</a:t>
                </a:r>
                <a:r>
                  <a:rPr lang="en-US" sz="2500" b="0" baseline="30000">
                    <a:solidFill>
                      <a:schemeClr val="bg1"/>
                    </a:solidFill>
                    <a:cs typeface="+mn-cs"/>
                  </a:rPr>
                  <a:t>5 </a:t>
                </a:r>
                <a:r>
                  <a:rPr lang="en-US" sz="2500" b="0">
                    <a:solidFill>
                      <a:schemeClr val="bg1"/>
                    </a:solidFill>
                    <a:cs typeface="+mn-cs"/>
                  </a:rPr>
                  <a:t>cfu/ml</a:t>
                </a:r>
                <a:endParaRPr lang="en-US" sz="2700" b="0">
                  <a:solidFill>
                    <a:schemeClr val="bg1"/>
                  </a:solidFill>
                  <a:cs typeface="+mn-cs"/>
                </a:endParaRPr>
              </a:p>
            </p:txBody>
          </p:sp>
          <p:sp>
            <p:nvSpPr>
              <p:cNvPr id="316429" name="Line 13"/>
              <p:cNvSpPr>
                <a:spLocks noChangeShapeType="1"/>
              </p:cNvSpPr>
              <p:nvPr/>
            </p:nvSpPr>
            <p:spPr bwMode="auto">
              <a:xfrm flipH="1">
                <a:off x="1872" y="3456"/>
                <a:ext cx="1008" cy="96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cs typeface="+mn-cs"/>
                </a:endParaRPr>
              </a:p>
            </p:txBody>
          </p:sp>
        </p:grpSp>
        <p:grpSp>
          <p:nvGrpSpPr>
            <p:cNvPr id="119824" name="Group 20"/>
            <p:cNvGrpSpPr>
              <a:grpSpLocks/>
            </p:cNvGrpSpPr>
            <p:nvPr/>
          </p:nvGrpSpPr>
          <p:grpSpPr bwMode="auto">
            <a:xfrm>
              <a:off x="2637" y="2824"/>
              <a:ext cx="1197" cy="632"/>
              <a:chOff x="2344" y="2824"/>
              <a:chExt cx="1064" cy="632"/>
            </a:xfrm>
          </p:grpSpPr>
          <p:sp>
            <p:nvSpPr>
              <p:cNvPr id="316437" name="Line 21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cs typeface="+mn-cs"/>
                </a:endParaRPr>
              </a:p>
            </p:txBody>
          </p:sp>
          <p:sp>
            <p:nvSpPr>
              <p:cNvPr id="316438" name="Line 22"/>
              <p:cNvSpPr>
                <a:spLocks noChangeShapeType="1"/>
              </p:cNvSpPr>
              <p:nvPr/>
            </p:nvSpPr>
            <p:spPr bwMode="auto">
              <a:xfrm>
                <a:off x="2344" y="2824"/>
                <a:ext cx="532" cy="16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cs typeface="+mn-cs"/>
                </a:endParaRPr>
              </a:p>
            </p:txBody>
          </p:sp>
          <p:sp>
            <p:nvSpPr>
              <p:cNvPr id="316439" name="Line 23"/>
              <p:cNvSpPr>
                <a:spLocks noChangeShapeType="1"/>
              </p:cNvSpPr>
              <p:nvPr/>
            </p:nvSpPr>
            <p:spPr bwMode="auto">
              <a:xfrm flipH="1">
                <a:off x="2872" y="2824"/>
                <a:ext cx="536" cy="16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cs typeface="+mn-cs"/>
                </a:endParaRPr>
              </a:p>
            </p:txBody>
          </p:sp>
        </p:grpSp>
      </p:grpSp>
      <p:grpSp>
        <p:nvGrpSpPr>
          <p:cNvPr id="316440" name="Group 24"/>
          <p:cNvGrpSpPr>
            <a:grpSpLocks/>
          </p:cNvGrpSpPr>
          <p:nvPr/>
        </p:nvGrpSpPr>
        <p:grpSpPr bwMode="auto">
          <a:xfrm>
            <a:off x="609600" y="5867400"/>
            <a:ext cx="3086100" cy="776288"/>
            <a:chOff x="314" y="3696"/>
            <a:chExt cx="1076" cy="489"/>
          </a:xfrm>
        </p:grpSpPr>
        <p:sp>
          <p:nvSpPr>
            <p:cNvPr id="316441" name="Line 25"/>
            <p:cNvSpPr>
              <a:spLocks noChangeShapeType="1"/>
            </p:cNvSpPr>
            <p:nvPr/>
          </p:nvSpPr>
          <p:spPr bwMode="auto">
            <a:xfrm>
              <a:off x="859" y="3696"/>
              <a:ext cx="0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316442" name="Rectangle 26"/>
            <p:cNvSpPr>
              <a:spLocks noChangeArrowheads="1"/>
            </p:cNvSpPr>
            <p:nvPr/>
          </p:nvSpPr>
          <p:spPr bwMode="auto">
            <a:xfrm>
              <a:off x="314" y="3884"/>
              <a:ext cx="1076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500" b="0" dirty="0">
                  <a:solidFill>
                    <a:schemeClr val="bg1"/>
                  </a:solidFill>
                  <a:cs typeface="+mn-cs"/>
                </a:rPr>
                <a:t>Stop antibiotics</a:t>
              </a:r>
            </a:p>
          </p:txBody>
        </p:sp>
      </p:grpSp>
      <p:grpSp>
        <p:nvGrpSpPr>
          <p:cNvPr id="316443" name="Group 27"/>
          <p:cNvGrpSpPr>
            <a:grpSpLocks/>
          </p:cNvGrpSpPr>
          <p:nvPr/>
        </p:nvGrpSpPr>
        <p:grpSpPr bwMode="auto">
          <a:xfrm>
            <a:off x="6743700" y="5867400"/>
            <a:ext cx="3352800" cy="776288"/>
            <a:chOff x="3586" y="3696"/>
            <a:chExt cx="1508" cy="489"/>
          </a:xfrm>
        </p:grpSpPr>
        <p:sp>
          <p:nvSpPr>
            <p:cNvPr id="316444" name="Line 28"/>
            <p:cNvSpPr>
              <a:spLocks noChangeShapeType="1"/>
            </p:cNvSpPr>
            <p:nvPr/>
          </p:nvSpPr>
          <p:spPr bwMode="auto">
            <a:xfrm>
              <a:off x="4340" y="3696"/>
              <a:ext cx="0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316445" name="Rectangle 29"/>
            <p:cNvSpPr>
              <a:spLocks noChangeArrowheads="1"/>
            </p:cNvSpPr>
            <p:nvPr/>
          </p:nvSpPr>
          <p:spPr bwMode="auto">
            <a:xfrm>
              <a:off x="3586" y="3884"/>
              <a:ext cx="150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500" b="0" dirty="0">
                  <a:solidFill>
                    <a:schemeClr val="bg1"/>
                  </a:solidFill>
                  <a:cs typeface="+mn-cs"/>
                </a:rPr>
                <a:t>Continue antibiotics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autoUpdateAnimBg="0"/>
      <p:bldP spid="316423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3" descr="eptc n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9220200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0" y="222250"/>
            <a:ext cx="10287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cs typeface="+mn-cs"/>
              </a:rPr>
              <a:t>Systemic Inflammatory Response Syndrome</a:t>
            </a:r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457200" y="2039938"/>
            <a:ext cx="921385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F00FF"/>
              </a:buClr>
              <a:buFontTx/>
              <a:buChar char="•"/>
              <a:defRPr/>
            </a:pPr>
            <a:r>
              <a:rPr lang="en-US" sz="4000" b="0">
                <a:solidFill>
                  <a:schemeClr val="bg1"/>
                </a:solidFill>
                <a:cs typeface="+mn-cs"/>
              </a:rPr>
              <a:t> Temperature &gt; 38</a:t>
            </a:r>
            <a:r>
              <a:rPr lang="en-US" sz="4000" b="0" baseline="30000">
                <a:solidFill>
                  <a:schemeClr val="bg1"/>
                </a:solidFill>
                <a:cs typeface="+mn-cs"/>
              </a:rPr>
              <a:t>o</a:t>
            </a:r>
            <a:r>
              <a:rPr lang="en-US" sz="4000" b="0">
                <a:solidFill>
                  <a:schemeClr val="bg1"/>
                </a:solidFill>
                <a:cs typeface="+mn-cs"/>
              </a:rPr>
              <a:t> &lt; 36</a:t>
            </a:r>
            <a:r>
              <a:rPr lang="en-US" sz="4000" b="0" baseline="30000">
                <a:solidFill>
                  <a:schemeClr val="bg1"/>
                </a:solidFill>
                <a:cs typeface="+mn-cs"/>
              </a:rPr>
              <a:t>o</a:t>
            </a:r>
            <a:r>
              <a:rPr lang="en-US" sz="4000" b="0">
                <a:solidFill>
                  <a:schemeClr val="bg1"/>
                </a:solidFill>
                <a:cs typeface="+mn-cs"/>
              </a:rPr>
              <a:t>C</a:t>
            </a:r>
          </a:p>
          <a:p>
            <a:pPr>
              <a:lnSpc>
                <a:spcPct val="150000"/>
              </a:lnSpc>
              <a:buClr>
                <a:srgbClr val="FF00FF"/>
              </a:buClr>
              <a:buFontTx/>
              <a:buChar char="•"/>
              <a:defRPr/>
            </a:pPr>
            <a:r>
              <a:rPr lang="en-US" sz="4000" b="0">
                <a:solidFill>
                  <a:schemeClr val="bg1"/>
                </a:solidFill>
                <a:cs typeface="+mn-cs"/>
              </a:rPr>
              <a:t> Heart rate &gt; 90</a:t>
            </a:r>
          </a:p>
          <a:p>
            <a:pPr>
              <a:lnSpc>
                <a:spcPct val="150000"/>
              </a:lnSpc>
              <a:buClr>
                <a:srgbClr val="FF00FF"/>
              </a:buClr>
              <a:buFontTx/>
              <a:buChar char="•"/>
              <a:defRPr/>
            </a:pPr>
            <a:r>
              <a:rPr lang="en-US" sz="4000" b="0">
                <a:solidFill>
                  <a:schemeClr val="bg1"/>
                </a:solidFill>
                <a:cs typeface="+mn-cs"/>
              </a:rPr>
              <a:t> Respiratory rate &gt; 20, PaCO</a:t>
            </a:r>
            <a:r>
              <a:rPr lang="en-US" sz="4000" b="0" baseline="-25000">
                <a:solidFill>
                  <a:schemeClr val="bg1"/>
                </a:solidFill>
                <a:cs typeface="+mn-cs"/>
              </a:rPr>
              <a:t>2</a:t>
            </a:r>
            <a:r>
              <a:rPr lang="en-US" sz="4000" b="0">
                <a:solidFill>
                  <a:schemeClr val="bg1"/>
                </a:solidFill>
                <a:cs typeface="+mn-cs"/>
              </a:rPr>
              <a:t> &lt; 32</a:t>
            </a:r>
          </a:p>
          <a:p>
            <a:pPr>
              <a:lnSpc>
                <a:spcPct val="150000"/>
              </a:lnSpc>
              <a:buClr>
                <a:srgbClr val="FF00FF"/>
              </a:buClr>
              <a:buFontTx/>
              <a:buChar char="•"/>
              <a:defRPr/>
            </a:pPr>
            <a:r>
              <a:rPr lang="en-US" sz="4000" b="0">
                <a:solidFill>
                  <a:schemeClr val="bg1"/>
                </a:solidFill>
                <a:cs typeface="+mn-cs"/>
              </a:rPr>
              <a:t> WBC &gt; 12,000, &lt; 4,000, &gt; 10% bands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Nancy's Mac:APPLICATIONS:Microsoft Office 98:Templates:Blank Presentation</Template>
  <TotalTime>2252</TotalTime>
  <Words>2776</Words>
  <Application>Microsoft Macintosh PowerPoint</Application>
  <PresentationFormat>35mm Slides</PresentationFormat>
  <Paragraphs>1021</Paragraphs>
  <Slides>83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5" baseType="lpstr">
      <vt:lpstr>Blank Presentation</vt:lpstr>
      <vt:lpstr>Chart</vt:lpstr>
      <vt:lpstr>Ventilator Associated Pneumonia:  From Soup to Nuts</vt:lpstr>
      <vt:lpstr>PowerPoint Presentation</vt:lpstr>
      <vt:lpstr>Outline</vt:lpstr>
      <vt:lpstr>Outline</vt:lpstr>
      <vt:lpstr>VAP in the United States</vt:lpstr>
      <vt:lpstr>VAP at the EPMTC</vt:lpstr>
      <vt:lpstr>Outline</vt:lpstr>
      <vt:lpstr>PowerPoint Presentation</vt:lpstr>
      <vt:lpstr>PowerPoint Presentation</vt:lpstr>
      <vt:lpstr>PowerPoint Presentation</vt:lpstr>
      <vt:lpstr>PowerPoint Presentation</vt:lpstr>
      <vt:lpstr>Standard Clinical Criteria  - Problems -</vt:lpstr>
      <vt:lpstr>CPIS</vt:lpstr>
      <vt:lpstr>PowerPoint Presentation</vt:lpstr>
      <vt:lpstr>CPIS and VAP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Quantitative Cultures - diagnostic threshold -</vt:lpstr>
      <vt:lpstr>Study Population - 1679 patients -</vt:lpstr>
      <vt:lpstr>Study Population </vt:lpstr>
      <vt:lpstr>Outcomes </vt:lpstr>
      <vt:lpstr>Outcomes </vt:lpstr>
      <vt:lpstr>Charge Reduction </vt:lpstr>
      <vt:lpstr>Charge Reduction </vt:lpstr>
      <vt:lpstr> </vt:lpstr>
      <vt:lpstr> </vt:lpstr>
      <vt:lpstr>Outline</vt:lpstr>
      <vt:lpstr>PowerPoint Presentation</vt:lpstr>
      <vt:lpstr>PowerPoint Presentation</vt:lpstr>
      <vt:lpstr>TICU Compared to National Data</vt:lpstr>
      <vt:lpstr>Outline</vt:lpstr>
      <vt:lpstr>Changing Recommendations</vt:lpstr>
      <vt:lpstr>Not So Fast</vt:lpstr>
      <vt:lpstr>Objective Evidence</vt:lpstr>
      <vt:lpstr>PowerPoint Presentation</vt:lpstr>
      <vt:lpstr>Clinical Signs</vt:lpstr>
      <vt:lpstr>Clinical Signs</vt:lpstr>
      <vt:lpstr>Clinical Signs</vt:lpstr>
      <vt:lpstr>Microbiological Resolution</vt:lpstr>
      <vt:lpstr>PowerPoint Presentation</vt:lpstr>
      <vt:lpstr>Charge Reduction </vt:lpstr>
      <vt:lpstr>Charge Reduction </vt:lpstr>
      <vt:lpstr>Outline</vt:lpstr>
      <vt:lpstr>What’s a Bundle?</vt:lpstr>
      <vt:lpstr>What’s the IHI Ventilator Bundle?</vt:lpstr>
      <vt:lpstr>What’s the Evidence?</vt:lpstr>
      <vt:lpstr>Why is the IHI Bundle Important?</vt:lpstr>
      <vt:lpstr>Problems with the Evidence</vt:lpstr>
      <vt:lpstr>Compliance Measurement</vt:lpstr>
      <vt:lpstr>Study Purpose</vt:lpstr>
      <vt:lpstr>Prospective multi-institutional observational study sponsored by the National Trauma Institute</vt:lpstr>
      <vt:lpstr>Study Criteria</vt:lpstr>
      <vt:lpstr>Study Patients</vt:lpstr>
      <vt:lpstr>VAP Distribution</vt:lpstr>
      <vt:lpstr>Early vs No VAP</vt:lpstr>
      <vt:lpstr>Early vs No VAP</vt:lpstr>
      <vt:lpstr>Early vs No VAP</vt:lpstr>
      <vt:lpstr>Early vs No VAP</vt:lpstr>
      <vt:lpstr>Logistic Regression for VAP - individual patient -</vt:lpstr>
      <vt:lpstr>Cox Regression for VAP - patient-days -</vt:lpstr>
      <vt:lpstr>Outline</vt:lpstr>
      <vt:lpstr>Simplified CDC Criteria</vt:lpstr>
      <vt:lpstr>Ventilator Associated Events (VAE) </vt:lpstr>
      <vt:lpstr>Ventilator Associated Events (VAE) </vt:lpstr>
      <vt:lpstr>Problems with Definitions</vt:lpstr>
      <vt:lpstr>VAP Distribution</vt:lpstr>
      <vt:lpstr>Rates of VAP</vt:lpstr>
      <vt:lpstr>Who Calculates the VAP Rate?</vt:lpstr>
      <vt:lpstr>CDC Definitions vs BAL</vt:lpstr>
      <vt:lpstr>In Trauma Patients:</vt:lpstr>
      <vt:lpstr>PowerPoint Presentation</vt:lpstr>
      <vt:lpstr>PowerPoint Presentation</vt:lpstr>
    </vt:vector>
  </TitlesOfParts>
  <Company>UT Department of Surgery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Martin A. Croce, MD</dc:creator>
  <cp:lastModifiedBy>Martin Croce</cp:lastModifiedBy>
  <cp:revision>94</cp:revision>
  <cp:lastPrinted>2000-02-01T18:19:41Z</cp:lastPrinted>
  <dcterms:created xsi:type="dcterms:W3CDTF">1998-09-30T20:34:32Z</dcterms:created>
  <dcterms:modified xsi:type="dcterms:W3CDTF">2015-02-05T14:14:04Z</dcterms:modified>
</cp:coreProperties>
</file>