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m" ContentType="application/vnd.ms-excel.sheet.macroEnabled.12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2.xml" ContentType="application/vnd.openxmlformats-officedocument.presentationml.notesSlide+xml"/>
  <Override PartName="/ppt/embeddings/oleObject8.bin" ContentType="application/vnd.openxmlformats-officedocument.oleObject"/>
  <Override PartName="/ppt/notesSlides/notesSlide33.xml" ContentType="application/vnd.openxmlformats-officedocument.presentationml.notesSlide+xml"/>
  <Override PartName="/ppt/embeddings/oleObject9.bin" ContentType="application/vnd.openxmlformats-officedocument.oleObject"/>
  <Override PartName="/ppt/notesSlides/notesSlide34.xml" ContentType="application/vnd.openxmlformats-officedocument.presentationml.notesSlide+xml"/>
  <Override PartName="/ppt/embeddings/oleObject10.bin" ContentType="application/vnd.openxmlformats-officedocument.oleObject"/>
  <Override PartName="/ppt/notesSlides/notesSlide35.xml" ContentType="application/vnd.openxmlformats-officedocument.presentationml.notesSlide+xml"/>
  <Override PartName="/ppt/embeddings/oleObject11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12.bin" ContentType="application/vnd.openxmlformats-officedocument.oleObject"/>
  <Override PartName="/ppt/notesSlides/notesSlide38.xml" ContentType="application/vnd.openxmlformats-officedocument.presentationml.notesSlide+xml"/>
  <Override PartName="/ppt/embeddings/oleObject13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embeddings/oleObject14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embeddings/oleObject15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embeddings/oleObject16.bin" ContentType="application/vnd.openxmlformats-officedocument.oleObject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embeddings/oleObject17.bin" ContentType="application/vnd.openxmlformats-officedocument.oleObject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3" r:id="rId2"/>
    <p:sldMasterId id="2147483651" r:id="rId3"/>
    <p:sldMasterId id="2147483654" r:id="rId4"/>
  </p:sldMasterIdLst>
  <p:notesMasterIdLst>
    <p:notesMasterId r:id="rId67"/>
  </p:notesMasterIdLst>
  <p:handoutMasterIdLst>
    <p:handoutMasterId r:id="rId68"/>
  </p:handoutMasterIdLst>
  <p:sldIdLst>
    <p:sldId id="256" r:id="rId5"/>
    <p:sldId id="350" r:id="rId6"/>
    <p:sldId id="377" r:id="rId7"/>
    <p:sldId id="378" r:id="rId8"/>
    <p:sldId id="379" r:id="rId9"/>
    <p:sldId id="380" r:id="rId10"/>
    <p:sldId id="270" r:id="rId11"/>
    <p:sldId id="356" r:id="rId12"/>
    <p:sldId id="260" r:id="rId13"/>
    <p:sldId id="303" r:id="rId14"/>
    <p:sldId id="271" r:id="rId15"/>
    <p:sldId id="262" r:id="rId16"/>
    <p:sldId id="304" r:id="rId17"/>
    <p:sldId id="264" r:id="rId18"/>
    <p:sldId id="307" r:id="rId19"/>
    <p:sldId id="324" r:id="rId20"/>
    <p:sldId id="325" r:id="rId21"/>
    <p:sldId id="274" r:id="rId22"/>
    <p:sldId id="298" r:id="rId23"/>
    <p:sldId id="326" r:id="rId24"/>
    <p:sldId id="327" r:id="rId25"/>
    <p:sldId id="328" r:id="rId26"/>
    <p:sldId id="329" r:id="rId27"/>
    <p:sldId id="330" r:id="rId28"/>
    <p:sldId id="277" r:id="rId29"/>
    <p:sldId id="381" r:id="rId30"/>
    <p:sldId id="333" r:id="rId31"/>
    <p:sldId id="334" r:id="rId32"/>
    <p:sldId id="273" r:id="rId33"/>
    <p:sldId id="349" r:id="rId34"/>
    <p:sldId id="351" r:id="rId35"/>
    <p:sldId id="335" r:id="rId36"/>
    <p:sldId id="336" r:id="rId37"/>
    <p:sldId id="331" r:id="rId38"/>
    <p:sldId id="332" r:id="rId39"/>
    <p:sldId id="337" r:id="rId40"/>
    <p:sldId id="339" r:id="rId41"/>
    <p:sldId id="357" r:id="rId42"/>
    <p:sldId id="340" r:id="rId43"/>
    <p:sldId id="352" r:id="rId44"/>
    <p:sldId id="323" r:id="rId45"/>
    <p:sldId id="359" r:id="rId46"/>
    <p:sldId id="282" r:id="rId47"/>
    <p:sldId id="368" r:id="rId48"/>
    <p:sldId id="369" r:id="rId49"/>
    <p:sldId id="370" r:id="rId50"/>
    <p:sldId id="371" r:id="rId51"/>
    <p:sldId id="321" r:id="rId52"/>
    <p:sldId id="283" r:id="rId53"/>
    <p:sldId id="322" r:id="rId54"/>
    <p:sldId id="284" r:id="rId55"/>
    <p:sldId id="285" r:id="rId56"/>
    <p:sldId id="290" r:id="rId57"/>
    <p:sldId id="344" r:id="rId58"/>
    <p:sldId id="345" r:id="rId59"/>
    <p:sldId id="354" r:id="rId60"/>
    <p:sldId id="355" r:id="rId61"/>
    <p:sldId id="292" r:id="rId62"/>
    <p:sldId id="293" r:id="rId63"/>
    <p:sldId id="382" r:id="rId64"/>
    <p:sldId id="342" r:id="rId65"/>
    <p:sldId id="372" r:id="rId6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0000"/>
    <a:srgbClr val="FFFFCC"/>
    <a:srgbClr val="FFFF00"/>
    <a:srgbClr val="004644"/>
    <a:srgbClr val="003E3D"/>
    <a:srgbClr val="003B3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 w="25398">
          <a:noFill/>
        </a:ln>
      </c:spPr>
    </c:title>
    <c:autoTitleDeleted val="0"/>
    <c:view3D>
      <c:rotX val="3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984126984126984"/>
          <c:y val="0.0837320574162679"/>
          <c:w val="0.806349206349206"/>
          <c:h val="0.83732057416267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3174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CC00"/>
              </a:solidFill>
              <a:ln w="3174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6600"/>
              </a:solidFill>
              <a:ln w="3174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None</c:v>
                </c:pt>
                <c:pt idx="1">
                  <c:v>Pancreas-Related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240.0</c:v>
                </c:pt>
                <c:pt idx="1">
                  <c:v>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1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0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 w="25388">
          <a:noFill/>
        </a:ln>
      </c:spPr>
    </c:title>
    <c:autoTitleDeleted val="0"/>
    <c:view3D>
      <c:rotX val="3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968253968253968"/>
          <c:y val="0.0623501199040767"/>
          <c:w val="0.836507936507936"/>
          <c:h val="0.8729016786570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3173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CC99"/>
              </a:solidFill>
              <a:ln w="3173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993300"/>
              </a:solidFill>
              <a:ln w="3173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None</c:v>
                </c:pt>
                <c:pt idx="1">
                  <c:v>Complications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263.0</c:v>
                </c:pt>
                <c:pt idx="1">
                  <c:v>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6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682CA905-C79F-0645-B2AF-9D8D356A43B7}" type="datetimeFigureOut">
              <a:rPr lang="en-US"/>
              <a:pPr>
                <a:defRPr/>
              </a:pPr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B188348-CA97-1648-9F4B-F306811AA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81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7BD54B06-1159-784D-93F9-EDA97D9B3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53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1056C26-7806-1E46-8F0D-8A91548B2B40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376F445-9E16-5240-9D19-79FE351C190B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1B57F3F-32C0-124A-AEA8-FD41C9158A6E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262981E-1993-7C4E-A667-D0395FC49158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B73086F-1BF1-E34E-80B9-822CD6DDF3B5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3C12495-DB02-334B-AC57-E8740659AA5C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27213" y="52388"/>
            <a:ext cx="10628313" cy="7972425"/>
          </a:xfrm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CF8B401-9C71-F14B-AC34-BF27DFABE841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228239D-86DC-2B4A-88AD-262518B9FE82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183EA46-38DB-204D-BDAF-D3CB6F1F3A71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2BC26AB-B441-D14C-9668-8B4B29514E64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51D6152-3013-3D4A-861F-F8282E5710E7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AE40FE8-57BA-794A-AC75-885ABB2C0EFC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E535C40-F9A4-5C41-83CA-111B5649A588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72B05EC-C3F2-0840-BD18-3C235797A58C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3150" tIns="46576" rIns="93150" bIns="46576"/>
          <a:lstStyle/>
          <a:p>
            <a:pPr eaLnBrk="1" hangingPunct="1">
              <a:defRPr/>
            </a:pPr>
            <a:r>
              <a:rPr lang="en-US" sz="2000">
                <a:cs typeface="+mn-cs"/>
              </a:rPr>
              <a:t>Juday, Krista:</a:t>
            </a:r>
          </a:p>
          <a:p>
            <a:pPr eaLnBrk="1" hangingPunct="1">
              <a:defRPr/>
            </a:pPr>
            <a:endParaRPr lang="en-US" sz="2000">
              <a:cs typeface="+mn-cs"/>
            </a:endParaRPr>
          </a:p>
          <a:p>
            <a:pPr eaLnBrk="1" hangingPunct="1">
              <a:defRPr/>
            </a:pPr>
            <a:r>
              <a:rPr lang="en-US" sz="2000">
                <a:cs typeface="+mn-cs"/>
              </a:rPr>
              <a:t>5-413-670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12/13/00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MEN-I syndrome</a:t>
            </a:r>
          </a:p>
          <a:p>
            <a:pPr eaLnBrk="1" hangingPunct="1">
              <a:defRPr/>
            </a:pPr>
            <a:r>
              <a:rPr lang="en-US" sz="2000">
                <a:cs typeface="+mn-cs"/>
              </a:rPr>
              <a:t>Non-functioning pancreatic tumors</a:t>
            </a:r>
          </a:p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BAA9831-5F92-1643-90B6-83DE5952EA85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AFFBA86-8D88-6F42-B098-487868F6E3CC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EF8223E-E1F3-6942-86FF-B12EEC612059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6A673D5-6CEB-1C40-9355-D8A53A0A58FB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0AA5E96-E640-BE42-BD98-304526FDE4D1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CB4C2F5-3331-F043-83A2-7463ED47484A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FFBD79C-219A-2945-94EC-424EBA3AF16B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93E26EF-1738-7142-B2F4-D5D077560BFC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8B3F444-B6E3-8848-98D1-D6ACBB757978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2495736-9CC6-1542-A28B-9F5B60D04DB1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F35AE55-CD0D-E440-8624-E2EB39A41855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69D3B86-2B02-0B40-9820-A42389BE789F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F9669F6-A9BB-BC4C-B9E0-7EC38FF4FE3D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F6F1ACC-0D18-3143-99F7-0B9A7D3707C4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A8AFEB2-56C5-F04A-89D8-E96B39E367D1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C2C40F6-ED4A-554A-AF6F-06A5EA132BB1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CA8EAEE-1C04-B04B-A70A-70D3AEDBD3ED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8C782F8-3CAB-F440-BA68-F78162B9CB94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403435B-D546-2142-8692-14C9A92DC572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FA42192-90BD-BA45-AB72-1E16C31F6F44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5716087-5779-EB4A-8302-A9784919D069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D0D5223-1AC5-8C41-A3EE-82EF822DE3F8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27213" y="52388"/>
            <a:ext cx="10628313" cy="7972425"/>
          </a:xfrm>
          <a:ln/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This tumor proved to be a malignant insulinoma, resected with a Whipple procedure.  As with many other malignancies, in addition to traditional chemotherapy, targeted therapy has been introduced.</a:t>
            </a: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4143453-5F1B-534F-9D18-4657DA56ED1F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6DEA510-16D0-754B-9BD2-86B1083D69FF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27213" y="52388"/>
            <a:ext cx="10628313" cy="7972425"/>
          </a:xfrm>
          <a:ln/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32A611A-10CC-A84C-B66A-80663D2F7845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06B2E67-23BA-8546-A278-09614E2A236E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8EB0096-D7E2-2249-B35D-DCB0CCB3415B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C69889D-DE28-3841-8AC9-A6D5732B2E43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1D875BC-3D17-3B40-8B7E-4133A8E4D609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134033B-1E8D-4340-9895-B8C1887B2B8C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135F748-404F-B24C-81BE-A7BA108E6840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03DA07A-D749-5C4B-9DE2-AB5BCA65DF6C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41BCFAA-89A1-394D-8787-F3B5ED4722DF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B05FBF0-C178-CD49-BF20-BF9ADB890738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2338370-9A01-0C4D-B108-65E1422D6417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4B1D2EC-F7C1-3B48-B59E-B163157212D5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8C1E2A1-044D-2144-9248-F1A48EA8B583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CA452BE-5CBC-8B45-B84E-030F66246B7D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6F8B63B-2D3C-6347-93F2-9F03FB590BE1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2BF2401-66FE-A649-AA60-7974C9DA5CAC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7DDE3B7-7B58-254F-96F4-25935D42300A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19880FE-02C7-A247-9361-A64844F94899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09353A1-0699-E842-924A-FE78D29C1A81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9B0BE9F-BD24-BB4A-BFD3-92F195C55CEB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43F45B5-87C4-2443-A0C2-53D41E345E64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1B09E66-6720-6B4F-85FD-B5353AD2A10A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27213" y="52388"/>
            <a:ext cx="10628313" cy="7972425"/>
          </a:xfrm>
          <a:ln/>
        </p:spPr>
      </p:sp>
      <p:sp>
        <p:nvSpPr>
          <p:cNvPr id="90116" name="Notes Placeholder 1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A.  Chlorpropamide (Tolinase</a:t>
            </a:r>
            <a:r>
              <a:rPr lang="en-US">
                <a:cs typeface="+mn-cs"/>
                <a:sym typeface="Symbol" charset="0"/>
              </a:rPr>
              <a:t></a:t>
            </a:r>
            <a:r>
              <a:rPr lang="en-US">
                <a:cs typeface="+mn-cs"/>
              </a:rPr>
              <a:t>); used in type 2 diabetics to stimulate insulin release from the pancreas to lower blood sugar</a:t>
            </a:r>
          </a:p>
          <a:p>
            <a:pPr>
              <a:defRPr/>
            </a:pPr>
            <a:r>
              <a:rPr lang="en-US">
                <a:cs typeface="+mn-cs"/>
              </a:rPr>
              <a:t>B.  Metoprolol (Lopressor</a:t>
            </a:r>
            <a:r>
              <a:rPr lang="en-US">
                <a:cs typeface="+mn-cs"/>
                <a:sym typeface="Symbol" charset="0"/>
              </a:rPr>
              <a:t></a:t>
            </a:r>
            <a:r>
              <a:rPr lang="en-US">
                <a:cs typeface="+mn-cs"/>
              </a:rPr>
              <a:t>) 100 mg tablet, used for blood pressure regulation</a:t>
            </a:r>
          </a:p>
          <a:p>
            <a:pPr>
              <a:defRPr/>
            </a:pPr>
            <a:r>
              <a:rPr lang="en-US">
                <a:cs typeface="+mn-cs"/>
              </a:rPr>
              <a:t>C.  Tolbutamide (Orinase</a:t>
            </a:r>
            <a:r>
              <a:rPr lang="en-US">
                <a:cs typeface="+mn-cs"/>
                <a:sym typeface="Symbol" charset="0"/>
              </a:rPr>
              <a:t></a:t>
            </a:r>
            <a:r>
              <a:rPr lang="en-US">
                <a:cs typeface="+mn-cs"/>
              </a:rPr>
              <a:t>), used in type 2 diabetics to stimulate insulin release from the pancreas to lower blood sugar.</a:t>
            </a:r>
          </a:p>
          <a:p>
            <a:pPr>
              <a:defRPr/>
            </a:pPr>
            <a:r>
              <a:rPr lang="en-US">
                <a:cs typeface="+mn-cs"/>
              </a:rPr>
              <a:t>D.  Metoprolol (Lopressor</a:t>
            </a:r>
            <a:r>
              <a:rPr lang="en-US">
                <a:cs typeface="+mn-cs"/>
                <a:sym typeface="Symbol" charset="0"/>
              </a:rPr>
              <a:t></a:t>
            </a:r>
            <a:r>
              <a:rPr lang="en-US">
                <a:cs typeface="+mn-cs"/>
              </a:rPr>
              <a:t>) 50 mg tablet, used for blood pressure regulation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A03AD328-59D6-CB42-9760-6364DC332DA1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E3BF0A5-A5C0-0448-A1BA-8B39C496AAA0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2975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4414838"/>
            <a:ext cx="5257800" cy="41846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312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18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09600"/>
            <a:ext cx="2286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09600"/>
            <a:ext cx="6705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028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908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117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2232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729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45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88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13734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6090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6199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40074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1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114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048000"/>
            <a:ext cx="9144000" cy="1524000"/>
          </a:xfrm>
          <a:prstGeom prst="rect">
            <a:avLst/>
          </a:prstGeom>
          <a:solidFill>
            <a:srgbClr val="0022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3048000"/>
            <a:ext cx="9144000" cy="15240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642525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C778-86D1-104A-9F3A-ACCA8620F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040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0114F-D774-4E4D-A263-FD67C372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953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6D954-BE6E-9942-9A6F-2CFA529C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45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6289D-29D6-7A4A-82CD-0420AC7C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9184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6866-42C6-7B49-A784-F72F06726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524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FA012-7FB7-0941-9CB2-ADC409D93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54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2238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454A1-9268-4D4F-BC69-3ECC4AFED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539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ACAB2-262D-4246-A373-303BBE91A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68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8786-3D69-184C-8911-53EDC4C60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313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2860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67056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3D3D1-AD92-B44D-8812-B587425CB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99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07704-29F2-6245-A014-A0E87DD1A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037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68C08-E4FE-9847-9725-2EBA80DA0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80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CDCD7-8C45-CB48-A580-574B80B57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21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018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2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25583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93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87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533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767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77112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7026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5199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894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10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2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46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8401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89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041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533400" y="457200"/>
            <a:ext cx="10134600" cy="1371600"/>
          </a:xfrm>
          <a:prstGeom prst="rect">
            <a:avLst/>
          </a:prstGeom>
          <a:solidFill>
            <a:srgbClr val="00222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400" b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ECCB3C86-03F5-9A43-9C8A-21B9D4564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4572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7" r:id="rId13"/>
    <p:sldLayoutId id="2147484408" r:id="rId14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FF00"/>
        </a:buClr>
        <a:buFont typeface="Wingdings" charset="0"/>
        <a:buChar char="§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Font typeface="Wingdings" charset="0"/>
        <a:buChar char="Ø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v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2.png"/><Relationship Id="rId8" Type="http://schemas.openxmlformats.org/officeDocument/2006/relationships/image" Target="../media/image24.jpe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xcel_97_-_2004_Worksheet3.xls"/><Relationship Id="rId12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4.xml"/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9.png"/><Relationship Id="rId7" Type="http://schemas.openxmlformats.org/officeDocument/2006/relationships/oleObject" Target="../embeddings/oleObject6.bin"/><Relationship Id="rId8" Type="http://schemas.openxmlformats.org/officeDocument/2006/relationships/oleObject" Target="../embeddings/Microsoft_Excel_97_-_2004_Worksheet2.xls"/><Relationship Id="rId9" Type="http://schemas.openxmlformats.org/officeDocument/2006/relationships/image" Target="../media/image30.png"/><Relationship Id="rId10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Microsoft_Excel_97_-_2004_Worksheet4.xls"/><Relationship Id="rId6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Microsoft_Excel_97_-_2004_Worksheet5.xls"/><Relationship Id="rId6" Type="http://schemas.openxmlformats.org/officeDocument/2006/relationships/image" Target="../media/image3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Microsoft_Excel_97_-_2004_Worksheet6.xls"/><Relationship Id="rId6" Type="http://schemas.openxmlformats.org/officeDocument/2006/relationships/image" Target="../media/image3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Microsoft_Excel_97_-_2004_Worksheet7.xls"/><Relationship Id="rId6" Type="http://schemas.openxmlformats.org/officeDocument/2006/relationships/image" Target="../media/image3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Microsoft_Excel_97_-_2004_Worksheet8.xls"/><Relationship Id="rId6" Type="http://schemas.openxmlformats.org/officeDocument/2006/relationships/image" Target="../media/image3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Microsoft_Excel_97_-_2004_Worksheet9.xls"/><Relationship Id="rId6" Type="http://schemas.openxmlformats.org/officeDocument/2006/relationships/image" Target="../media/image3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Microsoft_Excel_97_-_2004_Worksheet10.xls"/><Relationship Id="rId6" Type="http://schemas.openxmlformats.org/officeDocument/2006/relationships/image" Target="../media/image4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7475" y="4876800"/>
            <a:ext cx="6400800" cy="12954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+mn-ea"/>
                <a:cs typeface="+mn-cs"/>
              </a:rPr>
              <a:t>Clive Grant</a:t>
            </a:r>
          </a:p>
          <a:p>
            <a:pPr>
              <a:defRPr/>
            </a:pPr>
            <a:r>
              <a:rPr lang="en-US" altLang="en-US" dirty="0" smtClean="0">
                <a:ea typeface="+mn-ea"/>
                <a:cs typeface="+mn-cs"/>
              </a:rPr>
              <a:t>Mayo Clinic</a:t>
            </a:r>
          </a:p>
          <a:p>
            <a:pPr>
              <a:defRPr/>
            </a:pPr>
            <a:endParaRPr lang="en-US" altLang="en-US" dirty="0" smtClean="0">
              <a:ea typeface="+mn-ea"/>
              <a:cs typeface="+mn-cs"/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ctrTitle"/>
          </p:nvPr>
        </p:nvSpPr>
        <p:spPr>
          <a:ln w="12700"/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Hyperinsulinism and the Surgeon</a:t>
            </a:r>
          </a:p>
        </p:txBody>
      </p:sp>
      <p:pic>
        <p:nvPicPr>
          <p:cNvPr id="21507" name="Picture 1" descr="Phoenix 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513"/>
            <a:ext cx="88392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Whipple’s Triad</a:t>
            </a:r>
          </a:p>
        </p:txBody>
      </p:sp>
      <p:grpSp>
        <p:nvGrpSpPr>
          <p:cNvPr id="41986" name="Group 7"/>
          <p:cNvGrpSpPr>
            <a:grpSpLocks/>
          </p:cNvGrpSpPr>
          <p:nvPr/>
        </p:nvGrpSpPr>
        <p:grpSpPr bwMode="auto">
          <a:xfrm>
            <a:off x="1181100" y="2133600"/>
            <a:ext cx="7048500" cy="4114800"/>
            <a:chOff x="744" y="1588"/>
            <a:chExt cx="4440" cy="2131"/>
          </a:xfrm>
        </p:grpSpPr>
        <p:sp>
          <p:nvSpPr>
            <p:cNvPr id="16388" name="AutoShape 2"/>
            <p:cNvSpPr>
              <a:spLocks noChangeArrowheads="1"/>
            </p:cNvSpPr>
            <p:nvPr/>
          </p:nvSpPr>
          <p:spPr bwMode="auto">
            <a:xfrm>
              <a:off x="2614" y="2644"/>
              <a:ext cx="717" cy="57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800">
                  <a:cs typeface="+mn-cs"/>
                </a:rPr>
                <a:t>Dx</a:t>
              </a:r>
            </a:p>
          </p:txBody>
        </p:sp>
        <p:sp>
          <p:nvSpPr>
            <p:cNvPr id="16389" name="Oval 4"/>
            <p:cNvSpPr>
              <a:spLocks noChangeArrowheads="1"/>
            </p:cNvSpPr>
            <p:nvPr/>
          </p:nvSpPr>
          <p:spPr bwMode="auto">
            <a:xfrm>
              <a:off x="744" y="2567"/>
              <a:ext cx="1968" cy="1152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chemeClr val="tx1"/>
                  </a:solidFill>
                  <a:cs typeface="+mn-cs"/>
                </a:rPr>
                <a:t>Glucose </a:t>
              </a:r>
              <a:r>
                <a:rPr lang="en-US" sz="2400">
                  <a:solidFill>
                    <a:schemeClr val="tx1"/>
                  </a:solidFill>
                  <a:cs typeface="+mn-cs"/>
                  <a:sym typeface="Symbol" charset="0"/>
                </a:rPr>
                <a:t>&lt;</a:t>
              </a:r>
              <a:r>
                <a:rPr lang="en-US" sz="2400">
                  <a:solidFill>
                    <a:schemeClr val="tx1"/>
                  </a:solidFill>
                  <a:cs typeface="+mn-cs"/>
                </a:rPr>
                <a:t> 50 mg/dl</a:t>
              </a:r>
              <a:endParaRPr lang="en-US" sz="24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6390" name="Oval 5"/>
            <p:cNvSpPr>
              <a:spLocks noChangeArrowheads="1"/>
            </p:cNvSpPr>
            <p:nvPr/>
          </p:nvSpPr>
          <p:spPr bwMode="auto">
            <a:xfrm>
              <a:off x="3216" y="2544"/>
              <a:ext cx="1968" cy="1152"/>
            </a:xfrm>
            <a:prstGeom prst="ellipse">
              <a:avLst/>
            </a:prstGeom>
            <a:solidFill>
              <a:srgbClr val="6699F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chemeClr val="tx1"/>
                  </a:solidFill>
                  <a:cs typeface="+mn-cs"/>
                </a:rPr>
                <a:t>Relief of Sxs</a:t>
              </a:r>
            </a:p>
            <a:p>
              <a:pPr algn="ctr" eaLnBrk="0" hangingPunct="0">
                <a:defRPr/>
              </a:pPr>
              <a:r>
                <a:rPr lang="en-US" sz="2400">
                  <a:solidFill>
                    <a:schemeClr val="tx1"/>
                  </a:solidFill>
                  <a:cs typeface="+mn-cs"/>
                </a:rPr>
                <a:t>with Glucose</a:t>
              </a:r>
            </a:p>
            <a:p>
              <a:pPr algn="ctr" eaLnBrk="0" hangingPunct="0">
                <a:defRPr/>
              </a:pPr>
              <a:r>
                <a:rPr lang="en-US" sz="2400">
                  <a:solidFill>
                    <a:schemeClr val="tx1"/>
                  </a:solidFill>
                  <a:cs typeface="+mn-cs"/>
                </a:rPr>
                <a:t>Administration</a:t>
              </a:r>
              <a:endParaRPr lang="en-US" sz="2800">
                <a:solidFill>
                  <a:srgbClr val="FFCC00"/>
                </a:solidFill>
                <a:cs typeface="+mn-cs"/>
              </a:endParaRPr>
            </a:p>
          </p:txBody>
        </p:sp>
        <p:sp>
          <p:nvSpPr>
            <p:cNvPr id="16391" name="Oval 6"/>
            <p:cNvSpPr>
              <a:spLocks noChangeArrowheads="1"/>
            </p:cNvSpPr>
            <p:nvPr/>
          </p:nvSpPr>
          <p:spPr bwMode="auto">
            <a:xfrm>
              <a:off x="1968" y="1588"/>
              <a:ext cx="1968" cy="1152"/>
            </a:xfrm>
            <a:prstGeom prst="ellipse">
              <a:avLst/>
            </a:prstGeom>
            <a:solidFill>
              <a:srgbClr val="CC0066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800">
                  <a:cs typeface="+mn-cs"/>
                </a:rPr>
                <a:t>Sxs of </a:t>
              </a:r>
            </a:p>
            <a:p>
              <a:pPr algn="ctr" eaLnBrk="0" hangingPunct="0">
                <a:defRPr/>
              </a:pPr>
              <a:r>
                <a:rPr lang="en-US" sz="2800">
                  <a:cs typeface="+mn-cs"/>
                </a:rPr>
                <a:t>Hypoglycemia</a:t>
              </a:r>
              <a:endParaRPr lang="en-US" sz="2800">
                <a:solidFill>
                  <a:srgbClr val="FFCC00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Symptoms: 2 Classes</a:t>
            </a:r>
          </a:p>
        </p:txBody>
      </p:sp>
      <p:grpSp>
        <p:nvGrpSpPr>
          <p:cNvPr id="36881" name="Group 17"/>
          <p:cNvGrpSpPr>
            <a:grpSpLocks/>
          </p:cNvGrpSpPr>
          <p:nvPr/>
        </p:nvGrpSpPr>
        <p:grpSpPr bwMode="auto">
          <a:xfrm>
            <a:off x="381000" y="2286000"/>
            <a:ext cx="8304213" cy="4084638"/>
            <a:chOff x="384" y="1690"/>
            <a:chExt cx="5231" cy="2573"/>
          </a:xfrm>
        </p:grpSpPr>
        <p:sp>
          <p:nvSpPr>
            <p:cNvPr id="36876" name="Text Box 12"/>
            <p:cNvSpPr txBox="1">
              <a:spLocks noChangeArrowheads="1"/>
            </p:cNvSpPr>
            <p:nvPr/>
          </p:nvSpPr>
          <p:spPr bwMode="auto">
            <a:xfrm>
              <a:off x="384" y="2544"/>
              <a:ext cx="14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Symptoms</a:t>
              </a:r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 rot="880467" flipV="1">
              <a:off x="1968" y="1776"/>
              <a:ext cx="912" cy="110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 rot="5143817" flipV="1">
              <a:off x="1968" y="2592"/>
              <a:ext cx="912" cy="110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79" name="Text Box 15"/>
            <p:cNvSpPr txBox="1">
              <a:spLocks noChangeArrowheads="1"/>
            </p:cNvSpPr>
            <p:nvPr/>
          </p:nvSpPr>
          <p:spPr bwMode="auto">
            <a:xfrm>
              <a:off x="3062" y="1690"/>
              <a:ext cx="2457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altLang="en-US" sz="320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</a:rPr>
                <a:t>CNS Dysfunction</a:t>
              </a:r>
            </a:p>
            <a:p>
              <a:pPr>
                <a:defRPr/>
              </a:pPr>
              <a:r>
                <a:rPr lang="en-US" altLang="en-US" sz="2800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</a:rPr>
                <a:t>	Neuroglycopenia	</a:t>
              </a:r>
            </a:p>
            <a:p>
              <a:pPr>
                <a:defRPr/>
              </a:pPr>
              <a:r>
                <a:rPr lang="en-US" altLang="en-US" sz="2800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</a:rPr>
                <a:t>	Glucose &lt; 50 mg/dL</a:t>
              </a:r>
              <a:endParaRPr lang="en-US" altLang="en-US" sz="320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80" name="Text Box 16"/>
            <p:cNvSpPr txBox="1">
              <a:spLocks noChangeArrowheads="1"/>
            </p:cNvSpPr>
            <p:nvPr/>
          </p:nvSpPr>
          <p:spPr bwMode="auto">
            <a:xfrm>
              <a:off x="3158" y="3322"/>
              <a:ext cx="2457" cy="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444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altLang="en-US" sz="32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</a:rPr>
                <a:t>Autonomic</a:t>
              </a:r>
            </a:p>
            <a:p>
              <a:pPr>
                <a:defRPr/>
              </a:pPr>
              <a:r>
                <a:rPr lang="en-US" altLang="en-US" sz="32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</a:rPr>
                <a:t>	</a:t>
              </a:r>
              <a:r>
                <a:rPr lang="en-US" altLang="en-US" sz="280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</a:rPr>
                <a:t>Sweating, </a:t>
              </a:r>
              <a:r>
                <a:rPr lang="en-US" altLang="en-US" sz="280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  <a:sym typeface="Symbol" pitchFamily="18" charset="2"/>
                </a:rPr>
                <a:t> pulse</a:t>
              </a:r>
            </a:p>
            <a:p>
              <a:pPr>
                <a:defRPr/>
              </a:pPr>
              <a:r>
                <a:rPr lang="en-US" altLang="en-US" sz="280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+mn-ea"/>
                  <a:cs typeface="+mn-cs"/>
                  <a:sym typeface="Symbol" pitchFamily="18" charset="2"/>
                </a:rPr>
                <a:t>	Glucose &lt; 55 mg/dL</a:t>
              </a:r>
              <a:endParaRPr lang="en-US" altLang="en-US" sz="320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  <a:sym typeface="Symbol" pitchFamily="18" charset="2"/>
              </a:endParaRPr>
            </a:p>
          </p:txBody>
        </p:sp>
      </p:grp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4953000" y="2743200"/>
            <a:ext cx="3082925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CC66"/>
                </a:solidFill>
                <a:cs typeface="+mn-cs"/>
              </a:rPr>
              <a:t>Neuroglycopenia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900113" y="5146675"/>
            <a:ext cx="66500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en-US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Seizures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Clinical Presentation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4953000"/>
            <a:ext cx="6650037" cy="838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600">
                <a:solidFill>
                  <a:schemeClr val="bg1"/>
                </a:solidFill>
                <a:latin typeface="Arial" charset="0"/>
                <a:cs typeface="+mn-cs"/>
              </a:rPr>
              <a:t>Amnesia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600">
                <a:solidFill>
                  <a:schemeClr val="bg1"/>
                </a:solidFill>
                <a:latin typeface="Arial" charset="0"/>
                <a:cs typeface="+mn-cs"/>
              </a:rPr>
              <a:t>Coma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943600" y="2743200"/>
            <a:ext cx="1219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  <a:defRPr/>
            </a:pPr>
            <a:r>
              <a:rPr lang="en-US" altLang="en-US" sz="26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85%</a:t>
            </a:r>
            <a:endParaRPr lang="en-US" altLang="en-US" sz="2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18439" name="AutoShape 7"/>
          <p:cNvSpPr>
            <a:spLocks/>
          </p:cNvSpPr>
          <p:nvPr/>
        </p:nvSpPr>
        <p:spPr bwMode="auto">
          <a:xfrm>
            <a:off x="5181600" y="2286000"/>
            <a:ext cx="415925" cy="1333500"/>
          </a:xfrm>
          <a:prstGeom prst="rightBrace">
            <a:avLst>
              <a:gd name="adj1" fmla="val 26718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914400" y="2133600"/>
            <a:ext cx="6650038" cy="450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Visual disturbances</a:t>
            </a:r>
          </a:p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Palpitations</a:t>
            </a:r>
          </a:p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Sweating</a:t>
            </a:r>
          </a:p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Profound weakness</a:t>
            </a: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en-US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900113" y="3292475"/>
            <a:ext cx="66500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en-US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Confusion</a:t>
            </a:r>
          </a:p>
          <a:p>
            <a:pPr marL="342900" indent="-342900" eaLnBrk="0" hangingPunct="0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Abnormal behavior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en-US" sz="2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8443" name="AutoShape 11"/>
          <p:cNvSpPr>
            <a:spLocks/>
          </p:cNvSpPr>
          <p:nvPr/>
        </p:nvSpPr>
        <p:spPr bwMode="auto">
          <a:xfrm>
            <a:off x="5264150" y="4132263"/>
            <a:ext cx="347663" cy="546100"/>
          </a:xfrm>
          <a:prstGeom prst="rightBrace">
            <a:avLst>
              <a:gd name="adj1" fmla="val 34033"/>
              <a:gd name="adj2" fmla="val 5375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943600" y="4191000"/>
            <a:ext cx="1371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5000"/>
              </a:spcBef>
              <a:defRPr/>
            </a:pPr>
            <a:r>
              <a:rPr lang="en-US" altLang="en-US" sz="26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80%</a:t>
            </a:r>
            <a:endParaRPr lang="en-US" altLang="en-US" sz="26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8446" name="AutoShape 14"/>
          <p:cNvSpPr>
            <a:spLocks/>
          </p:cNvSpPr>
          <p:nvPr/>
        </p:nvSpPr>
        <p:spPr bwMode="auto">
          <a:xfrm>
            <a:off x="5264150" y="4989513"/>
            <a:ext cx="347663" cy="623887"/>
          </a:xfrm>
          <a:prstGeom prst="rightBrace">
            <a:avLst>
              <a:gd name="adj1" fmla="val 38881"/>
              <a:gd name="adj2" fmla="val 5375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5943600" y="5029200"/>
            <a:ext cx="1219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35000"/>
              </a:spcBef>
              <a:defRPr/>
            </a:pPr>
            <a:r>
              <a:rPr lang="en-US" sz="26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53%</a:t>
            </a:r>
          </a:p>
        </p:txBody>
      </p:sp>
      <p:sp>
        <p:nvSpPr>
          <p:cNvPr id="18449" name="AutoShape 17"/>
          <p:cNvSpPr>
            <a:spLocks/>
          </p:cNvSpPr>
          <p:nvPr/>
        </p:nvSpPr>
        <p:spPr bwMode="auto">
          <a:xfrm>
            <a:off x="5264150" y="5848350"/>
            <a:ext cx="347663" cy="622300"/>
          </a:xfrm>
          <a:prstGeom prst="rightBrace">
            <a:avLst>
              <a:gd name="adj1" fmla="val 38782"/>
              <a:gd name="adj2" fmla="val 5375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943600" y="5867400"/>
            <a:ext cx="10461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35000"/>
              </a:spcBef>
              <a:defRPr/>
            </a:pPr>
            <a:r>
              <a:rPr lang="en-US" sz="26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12%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4114800" y="3810000"/>
            <a:ext cx="1214438" cy="1214438"/>
          </a:xfrm>
          <a:prstGeom prst="diamond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>
                <a:cs typeface="+mn-cs"/>
              </a:rPr>
              <a:t>Dx</a:t>
            </a:r>
            <a:endParaRPr lang="en-US" sz="2800">
              <a:solidFill>
                <a:srgbClr val="FFCC00"/>
              </a:solidFill>
              <a:cs typeface="+mn-cs"/>
            </a:endParaRPr>
          </a:p>
        </p:txBody>
      </p:sp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3276600" y="4800600"/>
            <a:ext cx="3048000" cy="2057400"/>
          </a:xfrm>
          <a:prstGeom prst="ellipse">
            <a:avLst/>
          </a:prstGeom>
          <a:solidFill>
            <a:srgbClr val="6699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>
              <a:solidFill>
                <a:srgbClr val="FFCC00"/>
              </a:solidFill>
              <a:cs typeface="+mn-cs"/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Diagnosis</a:t>
            </a: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124200" y="1905000"/>
            <a:ext cx="3048000" cy="2057400"/>
          </a:xfrm>
          <a:prstGeom prst="ellipse">
            <a:avLst/>
          </a:prstGeom>
          <a:solidFill>
            <a:srgbClr val="CC0066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>
              <a:solidFill>
                <a:srgbClr val="FFCC00"/>
              </a:solidFill>
              <a:cs typeface="+mn-cs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200400" y="2667000"/>
            <a:ext cx="2967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400" smtClean="0">
                <a:cs typeface="+mn-cs"/>
              </a:rPr>
              <a:t>Glucose &lt; 50 mg/dl</a:t>
            </a:r>
            <a:endParaRPr lang="en-US" sz="280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1295400" y="3429000"/>
            <a:ext cx="3048000" cy="20574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>
              <a:solidFill>
                <a:srgbClr val="FFCC00"/>
              </a:solidFill>
              <a:cs typeface="+mn-cs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5181600" y="3352800"/>
            <a:ext cx="3048000" cy="20574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800">
              <a:solidFill>
                <a:srgbClr val="FFCC00"/>
              </a:solidFill>
              <a:cs typeface="+mn-cs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438275" y="4105275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400" smtClean="0">
                <a:solidFill>
                  <a:schemeClr val="tx1"/>
                </a:solidFill>
                <a:cs typeface="+mn-cs"/>
              </a:rPr>
              <a:t>Insulin </a:t>
            </a:r>
            <a:r>
              <a:rPr lang="en-US" sz="2400" smtClean="0">
                <a:solidFill>
                  <a:schemeClr val="tx1"/>
                </a:solidFill>
                <a:cs typeface="+mn-cs"/>
                <a:sym typeface="Symbol" charset="0"/>
              </a:rPr>
              <a:t> 3 U/ml</a:t>
            </a:r>
            <a:endParaRPr lang="en-US" sz="240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221288" y="4119563"/>
            <a:ext cx="317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200" smtClean="0">
                <a:solidFill>
                  <a:schemeClr val="tx1"/>
                </a:solidFill>
                <a:cs typeface="+mn-cs"/>
              </a:rPr>
              <a:t>C-peptide </a:t>
            </a:r>
            <a:r>
              <a:rPr lang="en-US" sz="2200" smtClean="0">
                <a:solidFill>
                  <a:schemeClr val="tx1"/>
                </a:solidFill>
                <a:cs typeface="+mn-cs"/>
                <a:sym typeface="Symbol" charset="0"/>
              </a:rPr>
              <a:t> 0.2 nmol/l</a:t>
            </a:r>
            <a:r>
              <a:rPr lang="en-US" sz="2800" smtClean="0">
                <a:solidFill>
                  <a:schemeClr val="tx1"/>
                </a:solidFill>
                <a:cs typeface="+mn-cs"/>
              </a:rPr>
              <a:t> 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505200" y="5638800"/>
            <a:ext cx="265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400" smtClean="0">
                <a:solidFill>
                  <a:schemeClr val="tx1"/>
                </a:solidFill>
                <a:cs typeface="+mn-cs"/>
              </a:rPr>
              <a:t>Sulfonylurea neg</a:t>
            </a:r>
            <a:endParaRPr lang="en-US" sz="2800" smtClean="0">
              <a:solidFill>
                <a:srgbClr val="FFCC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90800" y="2667000"/>
            <a:ext cx="5029200" cy="3429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ctr"/>
                <a:tab pos="3937000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3900" smtClean="0">
                <a:solidFill>
                  <a:schemeClr val="accent1"/>
                </a:solidFill>
                <a:cs typeface="+mn-cs"/>
              </a:rPr>
              <a:t>  </a:t>
            </a:r>
            <a:r>
              <a:rPr lang="en-US" sz="3200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Hours</a:t>
            </a:r>
            <a:r>
              <a:rPr lang="en-US" sz="3200" smtClean="0">
                <a:solidFill>
                  <a:schemeClr val="accent1"/>
                </a:solidFill>
                <a:cs typeface="+mn-cs"/>
              </a:rPr>
              <a:t>	</a:t>
            </a:r>
            <a:r>
              <a:rPr lang="en-US" sz="3200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%</a:t>
            </a: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3200" smtClean="0">
                <a:solidFill>
                  <a:schemeClr val="tx1"/>
                </a:solidFill>
                <a:cs typeface="+mn-cs"/>
              </a:rPr>
              <a:t>	</a:t>
            </a: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charset="0"/>
              </a:rPr>
              <a:t>12	33</a:t>
            </a: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charset="0"/>
              </a:rPr>
              <a:t>	24	65</a:t>
            </a: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charset="0"/>
              </a:rPr>
              <a:t>	36	84</a:t>
            </a: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charset="0"/>
              </a:rPr>
              <a:t>	48	93</a:t>
            </a: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charset="0"/>
              </a:rPr>
              <a:t>	72	99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Duration Until Positive Fast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170 Patients</a:t>
            </a: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400">
                <a:latin typeface="Arial" charset="0"/>
                <a:cs typeface="+mn-cs"/>
              </a:rPr>
              <a:t>Supervised Fast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Localization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“Ideal Method” 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Accurate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Simple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Independent of operator expertise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Safe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Non-invasive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Inexpensive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Preoperative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71463" y="18986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endParaRPr lang="en-US" sz="2800" smtClean="0">
              <a:solidFill>
                <a:srgbClr val="FFCC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Localization: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Transabdominal US</a:t>
            </a:r>
            <a:endParaRPr lang="en-US">
              <a:latin typeface="Arial" charset="0"/>
              <a:cs typeface="+mj-cs"/>
            </a:endParaRP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0938"/>
          <a:stretch>
            <a:fillRect/>
          </a:stretch>
        </p:blipFill>
        <p:spPr bwMode="auto">
          <a:xfrm>
            <a:off x="1524000" y="2209800"/>
            <a:ext cx="6324600" cy="41894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9988" name="Group 4"/>
          <p:cNvGrpSpPr>
            <a:grpSpLocks/>
          </p:cNvGrpSpPr>
          <p:nvPr/>
        </p:nvGrpSpPr>
        <p:grpSpPr bwMode="auto">
          <a:xfrm>
            <a:off x="4419600" y="5181600"/>
            <a:ext cx="608013" cy="777875"/>
            <a:chOff x="2784" y="3264"/>
            <a:chExt cx="383" cy="490"/>
          </a:xfrm>
        </p:grpSpPr>
        <p:sp>
          <p:nvSpPr>
            <p:cNvPr id="169989" name="Text Box 5"/>
            <p:cNvSpPr txBox="1">
              <a:spLocks noChangeArrowheads="1"/>
            </p:cNvSpPr>
            <p:nvPr/>
          </p:nvSpPr>
          <p:spPr bwMode="auto">
            <a:xfrm>
              <a:off x="2784" y="3504"/>
              <a:ext cx="3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IVC</a:t>
              </a:r>
            </a:p>
          </p:txBody>
        </p:sp>
        <p:sp>
          <p:nvSpPr>
            <p:cNvPr id="169990" name="AutoShape 6"/>
            <p:cNvSpPr>
              <a:spLocks noChangeArrowheads="1"/>
            </p:cNvSpPr>
            <p:nvPr/>
          </p:nvSpPr>
          <p:spPr bwMode="auto">
            <a:xfrm>
              <a:off x="2880" y="3264"/>
              <a:ext cx="192" cy="288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69991" name="Group 7"/>
          <p:cNvGrpSpPr>
            <a:grpSpLocks/>
          </p:cNvGrpSpPr>
          <p:nvPr/>
        </p:nvGrpSpPr>
        <p:grpSpPr bwMode="auto">
          <a:xfrm>
            <a:off x="2286000" y="4495800"/>
            <a:ext cx="1981200" cy="366713"/>
            <a:chOff x="1440" y="2832"/>
            <a:chExt cx="1248" cy="231"/>
          </a:xfrm>
        </p:grpSpPr>
        <p:sp>
          <p:nvSpPr>
            <p:cNvPr id="169992" name="AutoShape 8"/>
            <p:cNvSpPr>
              <a:spLocks noChangeArrowheads="1"/>
            </p:cNvSpPr>
            <p:nvPr/>
          </p:nvSpPr>
          <p:spPr bwMode="auto">
            <a:xfrm>
              <a:off x="2304" y="2880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69993" name="Text Box 9"/>
            <p:cNvSpPr txBox="1">
              <a:spLocks noChangeArrowheads="1"/>
            </p:cNvSpPr>
            <p:nvPr/>
          </p:nvSpPr>
          <p:spPr bwMode="auto">
            <a:xfrm>
              <a:off x="1440" y="2832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Insulinoma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Case CT: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Head Pancreas</a:t>
            </a: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8750" r="7813" b="9375"/>
          <a:stretch>
            <a:fillRect/>
          </a:stretch>
        </p:blipFill>
        <p:spPr bwMode="auto">
          <a:xfrm>
            <a:off x="2057400" y="2057400"/>
            <a:ext cx="5334000" cy="4543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1012" name="AutoShape 4"/>
          <p:cNvSpPr>
            <a:spLocks noChangeArrowheads="1"/>
          </p:cNvSpPr>
          <p:nvPr/>
        </p:nvSpPr>
        <p:spPr bwMode="auto">
          <a:xfrm>
            <a:off x="3429000" y="3505200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can1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7857" b="5426"/>
          <a:stretch>
            <a:fillRect/>
          </a:stretch>
        </p:blipFill>
        <p:spPr bwMode="auto">
          <a:xfrm>
            <a:off x="2514600" y="2117725"/>
            <a:ext cx="6326188" cy="4740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2362200"/>
            <a:ext cx="2514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rgbClr val="FFFF00"/>
              </a:buClr>
              <a:defRPr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FF00"/>
              </a:buClr>
              <a:buFont typeface="Wingdings" pitchFamily="2" charset="2"/>
              <a:buChar char="§"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FF"/>
              </a:buClr>
              <a:buFont typeface="Wingdings" pitchFamily="2" charset="2"/>
              <a:buChar char="Ø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  <a:t>Spiral (helical) CT with triple-phase contrast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  <a:t>demonstrating islet cell tumor in pancreatic tail</a:t>
            </a:r>
            <a:endParaRPr lang="en-US" altLang="en-US" sz="2800" smtClean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 rot="-2133537">
            <a:off x="6477000" y="4114800"/>
            <a:ext cx="1108075" cy="312738"/>
          </a:xfrm>
          <a:prstGeom prst="leftArrow">
            <a:avLst>
              <a:gd name="adj1" fmla="val 50000"/>
              <a:gd name="adj2" fmla="val 88579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Spiral CT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Body Pancreas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postopCTcoron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>
            <a:fillRect/>
          </a:stretch>
        </p:blipFill>
        <p:spPr bwMode="auto">
          <a:xfrm>
            <a:off x="115888" y="2176463"/>
            <a:ext cx="4489450" cy="417195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>
                <a:latin typeface="Arial" charset="0"/>
                <a:cs typeface="+mj-cs"/>
              </a:rPr>
              <a:t>Imaging:</a:t>
            </a:r>
            <a:br>
              <a:rPr lang="en-US" sz="4400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Computed Tomography</a:t>
            </a:r>
            <a:endParaRPr lang="en-US" sz="320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  <p:pic>
        <p:nvPicPr>
          <p:cNvPr id="60419" name="Picture 4" descr="postopCTsagitta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t="13499"/>
          <a:stretch>
            <a:fillRect/>
          </a:stretch>
        </p:blipFill>
        <p:spPr bwMode="auto">
          <a:xfrm>
            <a:off x="4670425" y="2176463"/>
            <a:ext cx="4381500" cy="41656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457200" y="2209800"/>
            <a:ext cx="1812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Coronal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876800" y="2133600"/>
            <a:ext cx="1812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Sagittal</a:t>
            </a:r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3055938" y="3371850"/>
            <a:ext cx="414337" cy="6143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>
            <a:off x="7192963" y="3360738"/>
            <a:ext cx="414337" cy="6143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4" name="Group 4"/>
          <p:cNvGrpSpPr>
            <a:grpSpLocks/>
          </p:cNvGrpSpPr>
          <p:nvPr/>
        </p:nvGrpSpPr>
        <p:grpSpPr bwMode="auto">
          <a:xfrm>
            <a:off x="596900" y="185738"/>
            <a:ext cx="8320088" cy="2914650"/>
            <a:chOff x="376" y="117"/>
            <a:chExt cx="5241" cy="1836"/>
          </a:xfrm>
        </p:grpSpPr>
        <p:pic>
          <p:nvPicPr>
            <p:cNvPr id="25615" name="Picture 5" descr="Paul_Langerha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" y="117"/>
              <a:ext cx="1690" cy="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66" name="Text Box 6"/>
            <p:cNvSpPr txBox="1">
              <a:spLocks noChangeArrowheads="1"/>
            </p:cNvSpPr>
            <p:nvPr/>
          </p:nvSpPr>
          <p:spPr bwMode="auto">
            <a:xfrm>
              <a:off x="2329" y="205"/>
              <a:ext cx="3288" cy="1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2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“These cells lie together generally in considerable numbers scattered diffusely in the parenchyma of the gland…I must refrain from making any hypothesis to the nature and significance of our cells.”</a:t>
              </a:r>
            </a:p>
            <a:p>
              <a:pPr eaLnBrk="1" hangingPunct="1">
                <a:defRPr/>
              </a:pPr>
              <a:r>
                <a:rPr lang="en-US" sz="22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Paul Langerhans, 1869</a:t>
              </a:r>
            </a:p>
          </p:txBody>
        </p:sp>
      </p:grpSp>
      <p:grpSp>
        <p:nvGrpSpPr>
          <p:cNvPr id="220182" name="Group 22"/>
          <p:cNvGrpSpPr>
            <a:grpSpLocks/>
          </p:cNvGrpSpPr>
          <p:nvPr/>
        </p:nvGrpSpPr>
        <p:grpSpPr bwMode="auto">
          <a:xfrm>
            <a:off x="706438" y="3303588"/>
            <a:ext cx="7827962" cy="3362325"/>
            <a:chOff x="445" y="2081"/>
            <a:chExt cx="4931" cy="2118"/>
          </a:xfrm>
        </p:grpSpPr>
        <p:grpSp>
          <p:nvGrpSpPr>
            <p:cNvPr id="25606" name="Group 16"/>
            <p:cNvGrpSpPr>
              <a:grpSpLocks/>
            </p:cNvGrpSpPr>
            <p:nvPr/>
          </p:nvGrpSpPr>
          <p:grpSpPr bwMode="auto">
            <a:xfrm>
              <a:off x="4016" y="2091"/>
              <a:ext cx="1360" cy="1974"/>
              <a:chOff x="4016" y="2091"/>
              <a:chExt cx="1360" cy="1974"/>
            </a:xfrm>
          </p:grpSpPr>
          <p:pic>
            <p:nvPicPr>
              <p:cNvPr id="25613" name="Picture 17" descr="JJR Macleod 19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6" y="2091"/>
                <a:ext cx="1360" cy="159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0178" name="Text Box 18"/>
              <p:cNvSpPr txBox="1">
                <a:spLocks noChangeArrowheads="1"/>
              </p:cNvSpPr>
              <p:nvPr/>
            </p:nvSpPr>
            <p:spPr bwMode="auto">
              <a:xfrm>
                <a:off x="4138" y="3834"/>
                <a:ext cx="9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JJR Macleod</a:t>
                </a:r>
              </a:p>
            </p:txBody>
          </p:sp>
        </p:grpSp>
        <p:grpSp>
          <p:nvGrpSpPr>
            <p:cNvPr id="25607" name="Group 7"/>
            <p:cNvGrpSpPr>
              <a:grpSpLocks/>
            </p:cNvGrpSpPr>
            <p:nvPr/>
          </p:nvGrpSpPr>
          <p:grpSpPr bwMode="auto">
            <a:xfrm>
              <a:off x="445" y="2081"/>
              <a:ext cx="1524" cy="1926"/>
              <a:chOff x="445" y="2101"/>
              <a:chExt cx="1524" cy="1926"/>
            </a:xfrm>
          </p:grpSpPr>
          <p:pic>
            <p:nvPicPr>
              <p:cNvPr id="25611" name="Picture 8" descr="Frederick Banti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" y="2101"/>
                <a:ext cx="1524" cy="1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169" name="Text Box 9"/>
              <p:cNvSpPr txBox="1">
                <a:spLocks noChangeArrowheads="1"/>
              </p:cNvSpPr>
              <p:nvPr/>
            </p:nvSpPr>
            <p:spPr bwMode="auto">
              <a:xfrm>
                <a:off x="556" y="3796"/>
                <a:ext cx="13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Frederick Banting</a:t>
                </a:r>
              </a:p>
            </p:txBody>
          </p:sp>
        </p:grpSp>
        <p:grpSp>
          <p:nvGrpSpPr>
            <p:cNvPr id="25608" name="Group 13"/>
            <p:cNvGrpSpPr>
              <a:grpSpLocks/>
            </p:cNvGrpSpPr>
            <p:nvPr/>
          </p:nvGrpSpPr>
          <p:grpSpPr bwMode="auto">
            <a:xfrm>
              <a:off x="2133" y="2081"/>
              <a:ext cx="1661" cy="2118"/>
              <a:chOff x="2133" y="2081"/>
              <a:chExt cx="1661" cy="2118"/>
            </a:xfrm>
          </p:grpSpPr>
          <p:pic>
            <p:nvPicPr>
              <p:cNvPr id="25609" name="Picture 14" descr="NobelPriz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" y="2081"/>
                <a:ext cx="1661" cy="1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3" name="Text Box 15"/>
              <p:cNvSpPr txBox="1">
                <a:spLocks noChangeArrowheads="1"/>
              </p:cNvSpPr>
              <p:nvPr/>
            </p:nvSpPr>
            <p:spPr bwMode="auto">
              <a:xfrm>
                <a:off x="2419" y="3795"/>
                <a:ext cx="113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mtClean="0">
                    <a:solidFill>
                      <a:srgbClr val="FFCC66"/>
                    </a:solidFill>
                    <a:cs typeface="+mn-cs"/>
                  </a:rPr>
                  <a:t>Nobel Prize</a:t>
                </a:r>
              </a:p>
              <a:p>
                <a:pPr algn="ctr" eaLnBrk="1" hangingPunct="1">
                  <a:defRPr/>
                </a:pPr>
                <a:r>
                  <a:rPr lang="en-US" smtClean="0">
                    <a:solidFill>
                      <a:srgbClr val="FFCC66"/>
                    </a:solidFill>
                    <a:cs typeface="+mn-cs"/>
                  </a:rPr>
                  <a:t>Medicine, 1923</a:t>
                </a:r>
              </a:p>
            </p:txBody>
          </p:sp>
        </p:grpSp>
      </p:grpSp>
      <p:grpSp>
        <p:nvGrpSpPr>
          <p:cNvPr id="220181" name="Group 21"/>
          <p:cNvGrpSpPr>
            <a:grpSpLocks/>
          </p:cNvGrpSpPr>
          <p:nvPr/>
        </p:nvGrpSpPr>
        <p:grpSpPr bwMode="auto">
          <a:xfrm>
            <a:off x="6324600" y="3276600"/>
            <a:ext cx="2252663" cy="3148013"/>
            <a:chOff x="3984" y="2064"/>
            <a:chExt cx="1419" cy="1983"/>
          </a:xfrm>
        </p:grpSpPr>
        <p:pic>
          <p:nvPicPr>
            <p:cNvPr id="25604" name="Picture 11" descr="Charles Best 192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1"/>
            <a:stretch>
              <a:fillRect/>
            </a:stretch>
          </p:blipFill>
          <p:spPr bwMode="auto">
            <a:xfrm>
              <a:off x="3984" y="2064"/>
              <a:ext cx="1419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72" name="Text Box 12"/>
            <p:cNvSpPr txBox="1">
              <a:spLocks noChangeArrowheads="1"/>
            </p:cNvSpPr>
            <p:nvPr/>
          </p:nvSpPr>
          <p:spPr bwMode="auto">
            <a:xfrm>
              <a:off x="4009" y="3816"/>
              <a:ext cx="1316" cy="231"/>
            </a:xfrm>
            <a:prstGeom prst="rect">
              <a:avLst/>
            </a:prstGeom>
            <a:solidFill>
              <a:srgbClr val="0046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   Charles Best 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Group 2"/>
          <p:cNvGrpSpPr>
            <a:grpSpLocks/>
          </p:cNvGrpSpPr>
          <p:nvPr/>
        </p:nvGrpSpPr>
        <p:grpSpPr bwMode="auto">
          <a:xfrm>
            <a:off x="4953000" y="2057400"/>
            <a:ext cx="3962400" cy="2276475"/>
            <a:chOff x="3120" y="1296"/>
            <a:chExt cx="2496" cy="1434"/>
          </a:xfrm>
        </p:grpSpPr>
        <p:pic>
          <p:nvPicPr>
            <p:cNvPr id="266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3" t="28125" r="8696" b="35938"/>
            <a:stretch>
              <a:fillRect/>
            </a:stretch>
          </p:blipFill>
          <p:spPr bwMode="auto">
            <a:xfrm>
              <a:off x="3120" y="1296"/>
              <a:ext cx="2496" cy="143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2036" name="AutoShape 4"/>
            <p:cNvSpPr>
              <a:spLocks noChangeArrowheads="1"/>
            </p:cNvSpPr>
            <p:nvPr/>
          </p:nvSpPr>
          <p:spPr bwMode="auto">
            <a:xfrm>
              <a:off x="3696" y="1584"/>
              <a:ext cx="615" cy="192"/>
            </a:xfrm>
            <a:prstGeom prst="chevron">
              <a:avLst>
                <a:gd name="adj" fmla="val 1005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72037" name="Group 5"/>
          <p:cNvGrpSpPr>
            <a:grpSpLocks/>
          </p:cNvGrpSpPr>
          <p:nvPr/>
        </p:nvGrpSpPr>
        <p:grpSpPr bwMode="auto">
          <a:xfrm>
            <a:off x="304800" y="2590800"/>
            <a:ext cx="4495800" cy="3505200"/>
            <a:chOff x="192" y="1632"/>
            <a:chExt cx="2832" cy="2208"/>
          </a:xfrm>
        </p:grpSpPr>
        <p:pic>
          <p:nvPicPr>
            <p:cNvPr id="266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4063" r="4688" b="14063"/>
            <a:stretch>
              <a:fillRect/>
            </a:stretch>
          </p:blipFill>
          <p:spPr bwMode="auto">
            <a:xfrm>
              <a:off x="192" y="1632"/>
              <a:ext cx="2832" cy="22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2039" name="AutoShape 7"/>
            <p:cNvSpPr>
              <a:spLocks noChangeArrowheads="1"/>
            </p:cNvSpPr>
            <p:nvPr/>
          </p:nvSpPr>
          <p:spPr bwMode="auto">
            <a:xfrm>
              <a:off x="816" y="2496"/>
              <a:ext cx="615" cy="96"/>
            </a:xfrm>
            <a:prstGeom prst="chevron">
              <a:avLst>
                <a:gd name="adj" fmla="val 16042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72040" name="Group 8"/>
          <p:cNvGrpSpPr>
            <a:grpSpLocks/>
          </p:cNvGrpSpPr>
          <p:nvPr/>
        </p:nvGrpSpPr>
        <p:grpSpPr bwMode="auto">
          <a:xfrm>
            <a:off x="4953000" y="3733800"/>
            <a:ext cx="3733800" cy="2911475"/>
            <a:chOff x="3120" y="2352"/>
            <a:chExt cx="2352" cy="1834"/>
          </a:xfrm>
        </p:grpSpPr>
        <p:pic>
          <p:nvPicPr>
            <p:cNvPr id="2663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5" t="38443" r="46875" b="46941"/>
            <a:stretch>
              <a:fillRect/>
            </a:stretch>
          </p:blipFill>
          <p:spPr bwMode="auto">
            <a:xfrm>
              <a:off x="3120" y="2352"/>
              <a:ext cx="2352" cy="183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2042" name="AutoShape 10"/>
            <p:cNvSpPr>
              <a:spLocks noChangeArrowheads="1"/>
            </p:cNvSpPr>
            <p:nvPr/>
          </p:nvSpPr>
          <p:spPr bwMode="auto">
            <a:xfrm>
              <a:off x="3744" y="2928"/>
              <a:ext cx="615" cy="306"/>
            </a:xfrm>
            <a:prstGeom prst="chevron">
              <a:avLst>
                <a:gd name="adj" fmla="val 5024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2662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Localization: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Triple Phase CT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2057400"/>
            <a:ext cx="3124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rgbClr val="FFFF00"/>
              </a:buClr>
              <a:defRPr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FF00"/>
              </a:buClr>
              <a:buFont typeface="Wingdings" pitchFamily="2" charset="2"/>
              <a:buChar char="§"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FF"/>
              </a:buClr>
              <a:buFont typeface="Wingdings" pitchFamily="2" charset="2"/>
              <a:buChar char="Ø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  <a:t>Islet cell tumor (hypoechoic) body of pancreas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  <a:t>-- endoscopic ultrasound</a:t>
            </a:r>
            <a:endParaRPr lang="en-US" altLang="en-US" sz="2800" smtClean="0">
              <a:solidFill>
                <a:schemeClr val="bg1"/>
              </a:solidFill>
              <a:ea typeface="+mn-ea"/>
              <a:cs typeface="+mn-cs"/>
            </a:endParaRPr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819400" y="2160588"/>
          <a:ext cx="6032500" cy="469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Image" r:id="rId4" imgW="4114286" imgH="2876190" progId="Photoshop.Image.3">
                  <p:embed/>
                </p:oleObj>
              </mc:Choice>
              <mc:Fallback>
                <p:oleObj name="Image" r:id="rId4" imgW="4114286" imgH="2876190" progId="Photoshop.Image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208"/>
                      <a:stretch>
                        <a:fillRect/>
                      </a:stretch>
                    </p:blipFill>
                    <p:spPr bwMode="auto">
                      <a:xfrm>
                        <a:off x="2819400" y="2160588"/>
                        <a:ext cx="6032500" cy="46974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4" name="AutoShape 4"/>
          <p:cNvSpPr>
            <a:spLocks noChangeArrowheads="1"/>
          </p:cNvSpPr>
          <p:nvPr/>
        </p:nvSpPr>
        <p:spPr bwMode="auto">
          <a:xfrm rot="-68994">
            <a:off x="7315200" y="4343400"/>
            <a:ext cx="1384300" cy="936625"/>
          </a:xfrm>
          <a:prstGeom prst="leftArrow">
            <a:avLst>
              <a:gd name="adj1" fmla="val 50000"/>
              <a:gd name="adj2" fmla="val 36949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Localization: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Endoscopic US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Scan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r="1064" b="12332"/>
          <a:stretch>
            <a:fillRect/>
          </a:stretch>
        </p:blipFill>
        <p:spPr bwMode="auto">
          <a:xfrm>
            <a:off x="2895600" y="2138363"/>
            <a:ext cx="5943600" cy="4719637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228600" y="2590800"/>
            <a:ext cx="2362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ctr" eaLnBrk="0" hangingPunct="0">
              <a:buClr>
                <a:srgbClr val="FFFF00"/>
              </a:buClr>
              <a:defRPr/>
            </a:pPr>
            <a:r>
              <a:rPr lang="en-US" sz="25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Angiographic blush on GDA injection during  Calcium Stimulation Test</a:t>
            </a:r>
          </a:p>
        </p:txBody>
      </p:sp>
      <p:sp>
        <p:nvSpPr>
          <p:cNvPr id="176132" name="AutoShape 4"/>
          <p:cNvSpPr>
            <a:spLocks noChangeArrowheads="1"/>
          </p:cNvSpPr>
          <p:nvPr/>
        </p:nvSpPr>
        <p:spPr bwMode="auto">
          <a:xfrm rot="8666463">
            <a:off x="2819400" y="5791200"/>
            <a:ext cx="1108075" cy="312738"/>
          </a:xfrm>
          <a:prstGeom prst="leftArrow">
            <a:avLst>
              <a:gd name="adj1" fmla="val 50000"/>
              <a:gd name="adj2" fmla="val 8857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Localization: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Angiography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Localization: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SACS</a:t>
            </a:r>
          </a:p>
        </p:txBody>
      </p:sp>
      <p:pic>
        <p:nvPicPr>
          <p:cNvPr id="68610" name="Picture 3" descr="S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4668838" cy="474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SACS: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+ Head of Pancreas</a:t>
            </a:r>
          </a:p>
        </p:txBody>
      </p:sp>
      <p:grpSp>
        <p:nvGrpSpPr>
          <p:cNvPr id="70658" name="Group 3"/>
          <p:cNvGrpSpPr>
            <a:grpSpLocks/>
          </p:cNvGrpSpPr>
          <p:nvPr/>
        </p:nvGrpSpPr>
        <p:grpSpPr bwMode="auto">
          <a:xfrm>
            <a:off x="196850" y="2514600"/>
            <a:ext cx="8553450" cy="4281488"/>
            <a:chOff x="124" y="1584"/>
            <a:chExt cx="5388" cy="2697"/>
          </a:xfrm>
        </p:grpSpPr>
        <p:grpSp>
          <p:nvGrpSpPr>
            <p:cNvPr id="70659" name="Group 4"/>
            <p:cNvGrpSpPr>
              <a:grpSpLocks/>
            </p:cNvGrpSpPr>
            <p:nvPr/>
          </p:nvGrpSpPr>
          <p:grpSpPr bwMode="auto">
            <a:xfrm>
              <a:off x="124" y="1706"/>
              <a:ext cx="5388" cy="2575"/>
              <a:chOff x="124" y="1706"/>
              <a:chExt cx="5388" cy="2575"/>
            </a:xfrm>
          </p:grpSpPr>
          <p:sp>
            <p:nvSpPr>
              <p:cNvPr id="179205" name="Rectangle 5"/>
              <p:cNvSpPr>
                <a:spLocks noChangeArrowheads="1"/>
              </p:cNvSpPr>
              <p:nvPr/>
            </p:nvSpPr>
            <p:spPr bwMode="auto">
              <a:xfrm>
                <a:off x="124" y="1706"/>
                <a:ext cx="877" cy="1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Right hepatic vein insulin as a multiple of basal</a:t>
                </a:r>
              </a:p>
            </p:txBody>
          </p:sp>
          <p:sp>
            <p:nvSpPr>
              <p:cNvPr id="179206" name="Rectangle 6"/>
              <p:cNvSpPr>
                <a:spLocks noChangeArrowheads="1"/>
              </p:cNvSpPr>
              <p:nvPr/>
            </p:nvSpPr>
            <p:spPr bwMode="auto">
              <a:xfrm>
                <a:off x="1342" y="3069"/>
                <a:ext cx="4170" cy="575"/>
              </a:xfrm>
              <a:prstGeom prst="rect">
                <a:avLst/>
              </a:prstGeom>
              <a:solidFill>
                <a:srgbClr val="91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07" name="Rectangle 7"/>
              <p:cNvSpPr>
                <a:spLocks noChangeArrowheads="1"/>
              </p:cNvSpPr>
              <p:nvPr/>
            </p:nvSpPr>
            <p:spPr bwMode="auto">
              <a:xfrm>
                <a:off x="1658" y="2016"/>
                <a:ext cx="322" cy="1628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08" name="Rectangle 8"/>
              <p:cNvSpPr>
                <a:spLocks noChangeArrowheads="1"/>
              </p:cNvSpPr>
              <p:nvPr/>
            </p:nvSpPr>
            <p:spPr bwMode="auto">
              <a:xfrm>
                <a:off x="1980" y="2256"/>
                <a:ext cx="317" cy="1388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09" name="Rectangle 9"/>
              <p:cNvSpPr>
                <a:spLocks noChangeArrowheads="1"/>
              </p:cNvSpPr>
              <p:nvPr/>
            </p:nvSpPr>
            <p:spPr bwMode="auto">
              <a:xfrm>
                <a:off x="2297" y="2688"/>
                <a:ext cx="321" cy="956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10" name="Rectangle 10"/>
              <p:cNvSpPr>
                <a:spLocks noChangeArrowheads="1"/>
              </p:cNvSpPr>
              <p:nvPr/>
            </p:nvSpPr>
            <p:spPr bwMode="auto">
              <a:xfrm>
                <a:off x="2940" y="3408"/>
                <a:ext cx="322" cy="236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11" name="Rectangle 11"/>
              <p:cNvSpPr>
                <a:spLocks noChangeArrowheads="1"/>
              </p:cNvSpPr>
              <p:nvPr/>
            </p:nvSpPr>
            <p:spPr bwMode="auto">
              <a:xfrm>
                <a:off x="3262" y="3504"/>
                <a:ext cx="317" cy="140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12" name="Rectangle 12"/>
              <p:cNvSpPr>
                <a:spLocks noChangeArrowheads="1"/>
              </p:cNvSpPr>
              <p:nvPr/>
            </p:nvSpPr>
            <p:spPr bwMode="auto">
              <a:xfrm>
                <a:off x="3579" y="3456"/>
                <a:ext cx="322" cy="188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13" name="Rectangle 13"/>
              <p:cNvSpPr>
                <a:spLocks noChangeArrowheads="1"/>
              </p:cNvSpPr>
              <p:nvPr/>
            </p:nvSpPr>
            <p:spPr bwMode="auto">
              <a:xfrm>
                <a:off x="4223" y="3408"/>
                <a:ext cx="321" cy="236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14" name="Rectangle 14"/>
              <p:cNvSpPr>
                <a:spLocks noChangeArrowheads="1"/>
              </p:cNvSpPr>
              <p:nvPr/>
            </p:nvSpPr>
            <p:spPr bwMode="auto">
              <a:xfrm>
                <a:off x="4544" y="3264"/>
                <a:ext cx="317" cy="380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79215" name="Rectangle 15"/>
              <p:cNvSpPr>
                <a:spLocks noChangeArrowheads="1"/>
              </p:cNvSpPr>
              <p:nvPr/>
            </p:nvSpPr>
            <p:spPr bwMode="auto">
              <a:xfrm>
                <a:off x="4861" y="3504"/>
                <a:ext cx="322" cy="140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70674" name="Rectangle 16"/>
              <p:cNvSpPr>
                <a:spLocks noChangeArrowheads="1"/>
              </p:cNvSpPr>
              <p:nvPr/>
            </p:nvSpPr>
            <p:spPr bwMode="auto">
              <a:xfrm>
                <a:off x="1735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30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75" name="Rectangle 17"/>
              <p:cNvSpPr>
                <a:spLocks noChangeArrowheads="1"/>
              </p:cNvSpPr>
              <p:nvPr/>
            </p:nvSpPr>
            <p:spPr bwMode="auto">
              <a:xfrm>
                <a:off x="2056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60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76" name="Rectangle 18"/>
              <p:cNvSpPr>
                <a:spLocks noChangeArrowheads="1"/>
              </p:cNvSpPr>
              <p:nvPr/>
            </p:nvSpPr>
            <p:spPr bwMode="auto">
              <a:xfrm>
                <a:off x="2378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90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77" name="Rectangle 19"/>
              <p:cNvSpPr>
                <a:spLocks noChangeArrowheads="1"/>
              </p:cNvSpPr>
              <p:nvPr/>
            </p:nvSpPr>
            <p:spPr bwMode="auto">
              <a:xfrm>
                <a:off x="3017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30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78" name="Rectangle 20"/>
              <p:cNvSpPr>
                <a:spLocks noChangeArrowheads="1"/>
              </p:cNvSpPr>
              <p:nvPr/>
            </p:nvSpPr>
            <p:spPr bwMode="auto">
              <a:xfrm>
                <a:off x="3339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60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79" name="Rectangle 21"/>
              <p:cNvSpPr>
                <a:spLocks noChangeArrowheads="1"/>
              </p:cNvSpPr>
              <p:nvPr/>
            </p:nvSpPr>
            <p:spPr bwMode="auto">
              <a:xfrm>
                <a:off x="3661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90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80" name="Rectangle 22"/>
              <p:cNvSpPr>
                <a:spLocks noChangeArrowheads="1"/>
              </p:cNvSpPr>
              <p:nvPr/>
            </p:nvSpPr>
            <p:spPr bwMode="auto">
              <a:xfrm>
                <a:off x="4299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30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81" name="Rectangle 23"/>
              <p:cNvSpPr>
                <a:spLocks noChangeArrowheads="1"/>
              </p:cNvSpPr>
              <p:nvPr/>
            </p:nvSpPr>
            <p:spPr bwMode="auto">
              <a:xfrm>
                <a:off x="4621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60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70682" name="Rectangle 24"/>
              <p:cNvSpPr>
                <a:spLocks noChangeArrowheads="1"/>
              </p:cNvSpPr>
              <p:nvPr/>
            </p:nvSpPr>
            <p:spPr bwMode="auto">
              <a:xfrm>
                <a:off x="4943" y="3775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000">
                    <a:solidFill>
                      <a:srgbClr val="FFFFFF"/>
                    </a:solidFill>
                  </a:rPr>
                  <a:t>90</a:t>
                </a:r>
                <a:endParaRPr lang="en-US" sz="2000" b="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79225" name="Text Box 25"/>
              <p:cNvSpPr txBox="1">
                <a:spLocks noChangeArrowheads="1"/>
              </p:cNvSpPr>
              <p:nvPr/>
            </p:nvSpPr>
            <p:spPr bwMode="auto">
              <a:xfrm>
                <a:off x="1032" y="1784"/>
                <a:ext cx="294" cy="19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>
                  <a:defRPr/>
                </a:pPr>
                <a:r>
                  <a:rPr lang="en-US" sz="200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4x</a:t>
                </a:r>
              </a:p>
              <a:p>
                <a:pPr algn="r">
                  <a:spcBef>
                    <a:spcPct val="200000"/>
                  </a:spcBef>
                  <a:defRPr/>
                </a:pPr>
                <a:r>
                  <a:rPr lang="en-US" sz="200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3x</a:t>
                </a:r>
              </a:p>
              <a:p>
                <a:pPr algn="r">
                  <a:spcBef>
                    <a:spcPct val="200000"/>
                  </a:spcBef>
                  <a:defRPr/>
                </a:pPr>
                <a:r>
                  <a:rPr lang="en-US" sz="200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2x</a:t>
                </a:r>
              </a:p>
              <a:p>
                <a:pPr algn="r">
                  <a:spcBef>
                    <a:spcPct val="200000"/>
                  </a:spcBef>
                  <a:defRPr/>
                </a:pPr>
                <a:r>
                  <a:rPr lang="en-US" sz="200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1x</a:t>
                </a:r>
              </a:p>
            </p:txBody>
          </p:sp>
          <p:sp>
            <p:nvSpPr>
              <p:cNvPr id="179226" name="Rectangle 26"/>
              <p:cNvSpPr>
                <a:spLocks noChangeArrowheads="1"/>
              </p:cNvSpPr>
              <p:nvPr/>
            </p:nvSpPr>
            <p:spPr bwMode="auto">
              <a:xfrm>
                <a:off x="2959" y="3993"/>
                <a:ext cx="9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Seconds</a:t>
                </a:r>
              </a:p>
            </p:txBody>
          </p:sp>
        </p:grpSp>
        <p:sp>
          <p:nvSpPr>
            <p:cNvPr id="179227" name="Text Box 27"/>
            <p:cNvSpPr txBox="1">
              <a:spLocks noChangeArrowheads="1"/>
            </p:cNvSpPr>
            <p:nvPr/>
          </p:nvSpPr>
          <p:spPr bwMode="auto">
            <a:xfrm>
              <a:off x="1872" y="1584"/>
              <a:ext cx="5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smtClean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GDA</a:t>
              </a:r>
            </a:p>
          </p:txBody>
        </p:sp>
        <p:sp>
          <p:nvSpPr>
            <p:cNvPr id="179228" name="Text Box 28"/>
            <p:cNvSpPr txBox="1">
              <a:spLocks noChangeArrowheads="1"/>
            </p:cNvSpPr>
            <p:nvPr/>
          </p:nvSpPr>
          <p:spPr bwMode="auto">
            <a:xfrm>
              <a:off x="3168" y="2592"/>
              <a:ext cx="5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SMA</a:t>
              </a:r>
            </a:p>
          </p:txBody>
        </p:sp>
        <p:sp>
          <p:nvSpPr>
            <p:cNvPr id="179229" name="Text Box 29"/>
            <p:cNvSpPr txBox="1">
              <a:spLocks noChangeArrowheads="1"/>
            </p:cNvSpPr>
            <p:nvPr/>
          </p:nvSpPr>
          <p:spPr bwMode="auto">
            <a:xfrm>
              <a:off x="4320" y="2592"/>
              <a:ext cx="7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Splenic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an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6767" r="6549" b="5905"/>
          <a:stretch>
            <a:fillRect/>
          </a:stretch>
        </p:blipFill>
        <p:spPr bwMode="auto">
          <a:xfrm>
            <a:off x="3352800" y="2046288"/>
            <a:ext cx="4953000" cy="45069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2667000"/>
            <a:ext cx="3048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spcBef>
                <a:spcPct val="20000"/>
              </a:spcBef>
              <a:buClr>
                <a:srgbClr val="FFFF00"/>
              </a:buClr>
              <a:defRPr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FF00"/>
              </a:buClr>
              <a:buChar char="•"/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FF00"/>
              </a:buClr>
              <a:buFont typeface="Wingdings" pitchFamily="2" charset="2"/>
              <a:buChar char="§"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FF"/>
              </a:buClr>
              <a:buFont typeface="Wingdings" pitchFamily="2" charset="2"/>
              <a:buChar char="Ø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  <a:t>Hypoechoic islet cell tumor 3 mm away from main PD,</a:t>
            </a:r>
            <a:b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altLang="en-US" sz="2600" smtClean="0">
                <a:solidFill>
                  <a:schemeClr val="bg1"/>
                </a:solidFill>
                <a:ea typeface="+mn-ea"/>
                <a:cs typeface="+mn-cs"/>
              </a:rPr>
              <a:t>demonstrated by IOUS</a:t>
            </a:r>
            <a:endParaRPr lang="en-US" altLang="en-US" sz="2800" smtClean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IOUS: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Anatomy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IOUS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Localization, Anatomy</a:t>
            </a:r>
          </a:p>
        </p:txBody>
      </p:sp>
      <p:pic>
        <p:nvPicPr>
          <p:cNvPr id="278533" name="Picture 5" descr="IOUS uncinate pd 42338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928813"/>
            <a:ext cx="4211637" cy="4525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534" name="Picture 6" descr="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601913"/>
            <a:ext cx="3573462" cy="4025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7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Intraoperative Management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63775"/>
            <a:ext cx="86106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>
                <a:latin typeface="Arial" charset="0"/>
                <a:cs typeface="+mn-cs"/>
              </a:rPr>
              <a:t>Glucose Monitoring</a:t>
            </a:r>
          </a:p>
          <a:p>
            <a:pPr lvl="1">
              <a:lnSpc>
                <a:spcPct val="120000"/>
              </a:lnSpc>
              <a:defRPr/>
            </a:pPr>
            <a:r>
              <a:rPr lang="en-US">
                <a:latin typeface="Arial" charset="0"/>
              </a:rPr>
              <a:t>Admission preoperative night</a:t>
            </a:r>
          </a:p>
          <a:p>
            <a:pPr lvl="1">
              <a:lnSpc>
                <a:spcPct val="120000"/>
              </a:lnSpc>
              <a:defRPr/>
            </a:pPr>
            <a:r>
              <a:rPr lang="en-US">
                <a:latin typeface="Arial" charset="0"/>
              </a:rPr>
              <a:t>10% glucose IV overnight</a:t>
            </a:r>
          </a:p>
          <a:p>
            <a:pPr lvl="1">
              <a:lnSpc>
                <a:spcPct val="120000"/>
              </a:lnSpc>
              <a:defRPr/>
            </a:pPr>
            <a:r>
              <a:rPr lang="en-US">
                <a:latin typeface="Arial" charset="0"/>
              </a:rPr>
              <a:t>D/C glucose on call to OR</a:t>
            </a:r>
          </a:p>
          <a:p>
            <a:pPr lvl="1">
              <a:lnSpc>
                <a:spcPct val="120000"/>
              </a:lnSpc>
              <a:defRPr/>
            </a:pPr>
            <a:r>
              <a:rPr lang="en-US">
                <a:latin typeface="Arial" charset="0"/>
              </a:rPr>
              <a:t>Allow serum glucose to drop: ~ 40-50 mg/dL</a:t>
            </a:r>
          </a:p>
          <a:p>
            <a:pPr lvl="1">
              <a:lnSpc>
                <a:spcPct val="120000"/>
              </a:lnSpc>
              <a:defRPr/>
            </a:pPr>
            <a:r>
              <a:rPr lang="en-US">
                <a:latin typeface="Arial" charset="0"/>
              </a:rPr>
              <a:t>Rebound hyperglycemia following excision of islet cell tumor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Operative Management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13675" cy="4560888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Surgical Technique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Generous incision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Assess for metastases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Expose, mobilize pancreas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IOUS</a:t>
            </a:r>
          </a:p>
          <a:p>
            <a:pPr lvl="2">
              <a:buClr>
                <a:srgbClr val="FFCC66"/>
              </a:buClr>
              <a:defRPr/>
            </a:pPr>
            <a:r>
              <a:rPr lang="en-US">
                <a:latin typeface="Arial" charset="0"/>
              </a:rPr>
              <a:t>Localize tumor</a:t>
            </a:r>
          </a:p>
          <a:p>
            <a:pPr lvl="2">
              <a:buClr>
                <a:srgbClr val="FFCC66"/>
              </a:buClr>
              <a:defRPr/>
            </a:pPr>
            <a:r>
              <a:rPr lang="en-US">
                <a:latin typeface="Arial" charset="0"/>
              </a:rPr>
              <a:t>Define anatomy--</a:t>
            </a:r>
            <a:r>
              <a:rPr lang="en-US">
                <a:solidFill>
                  <a:srgbClr val="FFCC00"/>
                </a:solidFill>
                <a:latin typeface="Arial" charset="0"/>
              </a:rPr>
              <a:t>pancreatic duct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Enucleate, resect (esp if cancer)</a:t>
            </a:r>
          </a:p>
          <a:p>
            <a:pPr lvl="1">
              <a:defRPr/>
            </a:pPr>
            <a:r>
              <a:rPr lang="en-US">
                <a:solidFill>
                  <a:srgbClr val="FFCC00"/>
                </a:solidFill>
                <a:latin typeface="Arial" charset="0"/>
              </a:rPr>
              <a:t>NO</a:t>
            </a:r>
            <a:r>
              <a:rPr lang="en-US">
                <a:latin typeface="Arial" charset="0"/>
              </a:rPr>
              <a:t> blind distal resection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2209800" y="3352800"/>
          <a:ext cx="4876800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4" name="Photo Editor Photo" r:id="rId4" imgW="6857143" imgH="4571429" progId="MSPhotoEd.3">
                  <p:embed/>
                </p:oleObj>
              </mc:Choice>
              <mc:Fallback>
                <p:oleObj name="Photo Editor Photo" r:id="rId4" imgW="6857143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352800"/>
                        <a:ext cx="4876800" cy="325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3962400" y="228600"/>
          <a:ext cx="4572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5" name="Photo Editor Photo" r:id="rId6" imgW="6857143" imgH="4571429" progId="MSPhotoEd.3">
                  <p:embed/>
                </p:oleObj>
              </mc:Choice>
              <mc:Fallback>
                <p:oleObj name="Photo Editor Photo" r:id="rId6" imgW="6857143" imgH="45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28600"/>
                        <a:ext cx="4572000" cy="304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114800" y="4648200"/>
            <a:ext cx="1371600" cy="1219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3200" u="sng">
              <a:solidFill>
                <a:schemeClr val="tx1"/>
              </a:solidFill>
              <a:cs typeface="+mn-cs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419600" y="1295400"/>
            <a:ext cx="914400" cy="914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pSp>
        <p:nvGrpSpPr>
          <p:cNvPr id="80901" name="Group 11"/>
          <p:cNvGrpSpPr>
            <a:grpSpLocks/>
          </p:cNvGrpSpPr>
          <p:nvPr/>
        </p:nvGrpSpPr>
        <p:grpSpPr bwMode="auto">
          <a:xfrm>
            <a:off x="228600" y="152400"/>
            <a:ext cx="3276600" cy="3135313"/>
            <a:chOff x="144" y="96"/>
            <a:chExt cx="2064" cy="1975"/>
          </a:xfrm>
        </p:grpSpPr>
        <p:grpSp>
          <p:nvGrpSpPr>
            <p:cNvPr id="80902" name="Group 5"/>
            <p:cNvGrpSpPr>
              <a:grpSpLocks/>
            </p:cNvGrpSpPr>
            <p:nvPr/>
          </p:nvGrpSpPr>
          <p:grpSpPr bwMode="auto">
            <a:xfrm>
              <a:off x="144" y="96"/>
              <a:ext cx="2064" cy="1975"/>
              <a:chOff x="192" y="-672"/>
              <a:chExt cx="3888" cy="3751"/>
            </a:xfrm>
          </p:grpSpPr>
          <p:pic>
            <p:nvPicPr>
              <p:cNvPr id="80904" name="Picture 6" descr="Net-28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36" t="15871" r="20180" b="5814"/>
              <a:stretch>
                <a:fillRect/>
              </a:stretch>
            </p:blipFill>
            <p:spPr bwMode="auto">
              <a:xfrm>
                <a:off x="192" y="-672"/>
                <a:ext cx="3888" cy="375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80905" name="Object 7"/>
              <p:cNvGraphicFramePr>
                <a:graphicFrameLocks noChangeAspect="1"/>
              </p:cNvGraphicFramePr>
              <p:nvPr/>
            </p:nvGraphicFramePr>
            <p:xfrm>
              <a:off x="1509" y="1928"/>
              <a:ext cx="171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916" name="Clip" r:id="rId9" imgW="609600" imgH="635000" progId="MS_ClipArt_Gallery.2">
                      <p:embed/>
                    </p:oleObj>
                  </mc:Choice>
                  <mc:Fallback>
                    <p:oleObj name="Clip" r:id="rId9" imgW="609600" imgH="635000" progId="MS_ClipArt_Gallery.2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1358" t="2759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1928"/>
                            <a:ext cx="171" cy="18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0970" name="Rectangle 10"/>
            <p:cNvSpPr>
              <a:spLocks noChangeArrowheads="1"/>
            </p:cNvSpPr>
            <p:nvPr/>
          </p:nvSpPr>
          <p:spPr bwMode="auto">
            <a:xfrm>
              <a:off x="672" y="1248"/>
              <a:ext cx="576" cy="57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 Evolution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History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196975" indent="-1196975">
              <a:defRPr/>
            </a:pPr>
            <a:r>
              <a:rPr lang="en-US" sz="2800">
                <a:latin typeface="Arial" charset="0"/>
                <a:cs typeface="+mn-cs"/>
              </a:rPr>
              <a:t>1924	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Seale Harris, Birmingham, AL: 5 pts spontaneous hypoglycemia</a:t>
            </a:r>
          </a:p>
          <a:p>
            <a:pPr marL="1196975" indent="-1196975">
              <a:defRPr/>
            </a:pPr>
            <a:r>
              <a:rPr lang="en-US" sz="2800">
                <a:latin typeface="Arial" charset="0"/>
                <a:cs typeface="+mn-cs"/>
              </a:rPr>
              <a:t>1927	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Russel Wilder, William Mayo: 1</a:t>
            </a:r>
            <a:r>
              <a:rPr lang="en-US" sz="2800" baseline="30000">
                <a:solidFill>
                  <a:schemeClr val="bg1"/>
                </a:solidFill>
                <a:latin typeface="Arial" charset="0"/>
                <a:cs typeface="+mn-cs"/>
              </a:rPr>
              <a:t>st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 pt (surgeon) with insulinoma</a:t>
            </a:r>
          </a:p>
          <a:p>
            <a:pPr marL="1196975" indent="-1196975">
              <a:defRPr/>
            </a:pPr>
            <a:r>
              <a:rPr lang="en-US" sz="2800">
                <a:latin typeface="Arial" charset="0"/>
                <a:cs typeface="+mn-cs"/>
              </a:rPr>
              <a:t>1929	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Roscoe Graham: 1</a:t>
            </a:r>
            <a:r>
              <a:rPr lang="en-US" sz="2800" baseline="30000">
                <a:solidFill>
                  <a:schemeClr val="bg1"/>
                </a:solidFill>
                <a:latin typeface="Arial" charset="0"/>
                <a:cs typeface="+mn-cs"/>
              </a:rPr>
              <a:t>st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 successful removal insulinoma</a:t>
            </a:r>
          </a:p>
          <a:p>
            <a:pPr marL="1196975" indent="-1196975">
              <a:defRPr/>
            </a:pPr>
            <a:r>
              <a:rPr lang="en-US" sz="2800">
                <a:latin typeface="Arial" charset="0"/>
                <a:cs typeface="+mn-cs"/>
              </a:rPr>
              <a:t>1935	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Allen Whipple: 62 pts islet cell tumors; 32 with hypoglycemia</a:t>
            </a:r>
          </a:p>
          <a:p>
            <a:pPr marL="1196975" indent="-1196975">
              <a:defRPr/>
            </a:pPr>
            <a:r>
              <a:rPr lang="en-US" sz="2800">
                <a:latin typeface="Arial" charset="0"/>
                <a:cs typeface="+mn-cs"/>
              </a:rPr>
              <a:t>1938</a:t>
            </a:r>
            <a:r>
              <a:rPr lang="en-US" sz="2800">
                <a:solidFill>
                  <a:schemeClr val="bg1"/>
                </a:solidFill>
                <a:latin typeface="Arial" charset="0"/>
                <a:cs typeface="+mn-cs"/>
              </a:rPr>
              <a:t>	Whipple: Triad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Enucleation</a:t>
            </a:r>
            <a:endParaRPr lang="en-US">
              <a:latin typeface="Arial" charset="0"/>
              <a:cs typeface="+mj-cs"/>
            </a:endParaRPr>
          </a:p>
        </p:txBody>
      </p:sp>
      <p:pic>
        <p:nvPicPr>
          <p:cNvPr id="218117" name="Picture 5" descr="Insulin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649" r="1785" b="1987"/>
          <a:stretch>
            <a:fillRect/>
          </a:stretch>
        </p:blipFill>
        <p:spPr bwMode="auto">
          <a:xfrm>
            <a:off x="533400" y="2057400"/>
            <a:ext cx="4038600" cy="2743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8" name="Picture 6" descr="Insulin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159" r="3572" b="4817"/>
          <a:stretch>
            <a:fillRect/>
          </a:stretch>
        </p:blipFill>
        <p:spPr bwMode="auto">
          <a:xfrm>
            <a:off x="2971800" y="2895600"/>
            <a:ext cx="388620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9" name="Picture 7" descr="Insulinoma, P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5333" r="5357" b="6667"/>
          <a:stretch>
            <a:fillRect/>
          </a:stretch>
        </p:blipFill>
        <p:spPr bwMode="auto">
          <a:xfrm>
            <a:off x="4724400" y="3962400"/>
            <a:ext cx="3886200" cy="2514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20" name="Picture 8" descr="Insulin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2074" r="2777" b="2507"/>
          <a:stretch>
            <a:fillRect/>
          </a:stretch>
        </p:blipFill>
        <p:spPr bwMode="auto">
          <a:xfrm>
            <a:off x="1295400" y="2362200"/>
            <a:ext cx="5181600" cy="3505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Mayo Clinic Hypoglycemia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Totals: 420 Pts, 425 ops, 1982–12/12</a:t>
            </a:r>
            <a:endParaRPr lang="en-US">
              <a:latin typeface="Arial" charset="0"/>
              <a:cs typeface="+mj-cs"/>
            </a:endParaRPr>
          </a:p>
        </p:txBody>
      </p:sp>
      <p:grpSp>
        <p:nvGrpSpPr>
          <p:cNvPr id="221215" name="Group 31"/>
          <p:cNvGrpSpPr>
            <a:grpSpLocks/>
          </p:cNvGrpSpPr>
          <p:nvPr/>
        </p:nvGrpSpPr>
        <p:grpSpPr bwMode="auto">
          <a:xfrm>
            <a:off x="279400" y="2209800"/>
            <a:ext cx="3700463" cy="4597400"/>
            <a:chOff x="176" y="1392"/>
            <a:chExt cx="2331" cy="2896"/>
          </a:xfrm>
        </p:grpSpPr>
        <p:grpSp>
          <p:nvGrpSpPr>
            <p:cNvPr id="85007" name="Group 30"/>
            <p:cNvGrpSpPr>
              <a:grpSpLocks/>
            </p:cNvGrpSpPr>
            <p:nvPr/>
          </p:nvGrpSpPr>
          <p:grpSpPr bwMode="auto">
            <a:xfrm>
              <a:off x="176" y="1392"/>
              <a:ext cx="2331" cy="2896"/>
              <a:chOff x="176" y="1392"/>
              <a:chExt cx="2331" cy="2896"/>
            </a:xfrm>
          </p:grpSpPr>
          <p:grpSp>
            <p:nvGrpSpPr>
              <p:cNvPr id="85010" name="Group 29"/>
              <p:cNvGrpSpPr>
                <a:grpSpLocks/>
              </p:cNvGrpSpPr>
              <p:nvPr/>
            </p:nvGrpSpPr>
            <p:grpSpPr bwMode="auto">
              <a:xfrm>
                <a:off x="384" y="1392"/>
                <a:ext cx="2112" cy="624"/>
                <a:chOff x="384" y="1392"/>
                <a:chExt cx="2112" cy="624"/>
              </a:xfrm>
            </p:grpSpPr>
            <p:sp>
              <p:nvSpPr>
                <p:cNvPr id="2211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" y="1392"/>
                  <a:ext cx="2112" cy="624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rgbClr val="66FF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endParaRPr>
                </a:p>
              </p:txBody>
            </p:sp>
            <p:sp>
              <p:nvSpPr>
                <p:cNvPr id="221190" name="Rectangle 6"/>
                <p:cNvSpPr>
                  <a:spLocks noChangeArrowheads="1"/>
                </p:cNvSpPr>
                <p:nvPr/>
              </p:nvSpPr>
              <p:spPr bwMode="auto">
                <a:xfrm>
                  <a:off x="480" y="1440"/>
                  <a:ext cx="240" cy="24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endParaRPr>
                </a:p>
              </p:txBody>
            </p:sp>
            <p:sp>
              <p:nvSpPr>
                <p:cNvPr id="221191" name="Rectangle 7"/>
                <p:cNvSpPr>
                  <a:spLocks noChangeArrowheads="1"/>
                </p:cNvSpPr>
                <p:nvPr/>
              </p:nvSpPr>
              <p:spPr bwMode="auto">
                <a:xfrm>
                  <a:off x="480" y="1704"/>
                  <a:ext cx="240" cy="240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+mn-cs"/>
                  </a:endParaRPr>
                </a:p>
              </p:txBody>
            </p:sp>
            <p:sp>
              <p:nvSpPr>
                <p:cNvPr id="22119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816" y="1416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lnSpc>
                      <a:spcPct val="120000"/>
                    </a:lnSpc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+mn-cs"/>
                    </a:rPr>
                    <a:t>Insulinoma</a:t>
                  </a:r>
                </a:p>
              </p:txBody>
            </p:sp>
            <p:sp>
              <p:nvSpPr>
                <p:cNvPr id="2211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816" y="1680"/>
                  <a:ext cx="138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lnSpc>
                      <a:spcPct val="120000"/>
                    </a:lnSpc>
                    <a:defRPr/>
                  </a:pPr>
                  <a:r>
                    <a:rPr lang="en-US" sz="2000" smtClean="0">
                      <a:solidFill>
                        <a:srgbClr val="FF99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+mn-cs"/>
                    </a:rPr>
                    <a:t>Nesidioblastosis</a:t>
                  </a:r>
                </a:p>
              </p:txBody>
            </p:sp>
          </p:grpSp>
          <p:graphicFrame>
            <p:nvGraphicFramePr>
              <p:cNvPr id="85011" name="Object 13"/>
              <p:cNvGraphicFramePr>
                <a:graphicFrameLocks noChangeAspect="1"/>
              </p:cNvGraphicFramePr>
              <p:nvPr/>
            </p:nvGraphicFramePr>
            <p:xfrm>
              <a:off x="144" y="1632"/>
              <a:ext cx="2395" cy="2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5025" r:id="rId5" imgW="3798137" imgH="4267570" progId="Excel.Chart.8">
                      <p:embed/>
                    </p:oleObj>
                  </mc:Choice>
                  <mc:Fallback>
                    <p:oleObj r:id="rId5" imgW="3798137" imgH="4267570" progId="Excel.Chart.8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" y="1632"/>
                            <a:ext cx="2395" cy="2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1198" name="Text Box 14"/>
            <p:cNvSpPr txBox="1">
              <a:spLocks noChangeArrowheads="1"/>
            </p:cNvSpPr>
            <p:nvPr/>
          </p:nvSpPr>
          <p:spPr bwMode="auto">
            <a:xfrm>
              <a:off x="1392" y="2928"/>
              <a:ext cx="44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332</a:t>
              </a:r>
            </a:p>
          </p:txBody>
        </p:sp>
        <p:sp>
          <p:nvSpPr>
            <p:cNvPr id="221199" name="Text Box 15"/>
            <p:cNvSpPr txBox="1">
              <a:spLocks noChangeArrowheads="1"/>
            </p:cNvSpPr>
            <p:nvPr/>
          </p:nvSpPr>
          <p:spPr bwMode="auto">
            <a:xfrm>
              <a:off x="1016" y="2449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93</a:t>
              </a:r>
            </a:p>
          </p:txBody>
        </p:sp>
      </p:grpSp>
      <p:grpSp>
        <p:nvGrpSpPr>
          <p:cNvPr id="221201" name="Group 17"/>
          <p:cNvGrpSpPr>
            <a:grpSpLocks/>
          </p:cNvGrpSpPr>
          <p:nvPr/>
        </p:nvGrpSpPr>
        <p:grpSpPr bwMode="auto">
          <a:xfrm>
            <a:off x="4953000" y="1905000"/>
            <a:ext cx="3106738" cy="2620963"/>
            <a:chOff x="3120" y="1200"/>
            <a:chExt cx="1957" cy="1651"/>
          </a:xfrm>
        </p:grpSpPr>
        <p:graphicFrame>
          <p:nvGraphicFramePr>
            <p:cNvPr id="85002" name="Object 18"/>
            <p:cNvGraphicFramePr>
              <a:graphicFrameLocks noChangeAspect="1"/>
            </p:cNvGraphicFramePr>
            <p:nvPr/>
          </p:nvGraphicFramePr>
          <p:xfrm>
            <a:off x="3168" y="1248"/>
            <a:ext cx="1941" cy="1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26" r:id="rId8" imgW="3078747" imgH="2597121" progId="Excel.Chart.8">
                    <p:embed/>
                  </p:oleObj>
                </mc:Choice>
                <mc:Fallback>
                  <p:oleObj r:id="rId8" imgW="3078747" imgH="2597121" progId="Excel.Chart.8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1248"/>
                          <a:ext cx="1941" cy="16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1203" name="Text Box 19"/>
            <p:cNvSpPr txBox="1">
              <a:spLocks noChangeArrowheads="1"/>
            </p:cNvSpPr>
            <p:nvPr/>
          </p:nvSpPr>
          <p:spPr bwMode="auto">
            <a:xfrm>
              <a:off x="3692" y="1920"/>
              <a:ext cx="94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Sporadic</a:t>
              </a:r>
            </a:p>
            <a:p>
              <a:pPr algn="ctr" eaLnBrk="1" hangingPunct="1">
                <a:defRPr/>
              </a:pPr>
              <a:r>
                <a:rPr lang="en-US" sz="24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406</a:t>
              </a:r>
            </a:p>
          </p:txBody>
        </p:sp>
        <p:grpSp>
          <p:nvGrpSpPr>
            <p:cNvPr id="85004" name="Group 20"/>
            <p:cNvGrpSpPr>
              <a:grpSpLocks/>
            </p:cNvGrpSpPr>
            <p:nvPr/>
          </p:nvGrpSpPr>
          <p:grpSpPr bwMode="auto">
            <a:xfrm>
              <a:off x="3120" y="1200"/>
              <a:ext cx="1819" cy="432"/>
              <a:chOff x="3120" y="1200"/>
              <a:chExt cx="1819" cy="432"/>
            </a:xfrm>
          </p:grpSpPr>
          <p:sp>
            <p:nvSpPr>
              <p:cNvPr id="221205" name="Line 21"/>
              <p:cNvSpPr>
                <a:spLocks noChangeShapeType="1"/>
              </p:cNvSpPr>
              <p:nvPr/>
            </p:nvSpPr>
            <p:spPr bwMode="auto">
              <a:xfrm flipV="1">
                <a:off x="4032" y="144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221206" name="Text Box 22"/>
              <p:cNvSpPr txBox="1">
                <a:spLocks noChangeArrowheads="1"/>
              </p:cNvSpPr>
              <p:nvPr/>
            </p:nvSpPr>
            <p:spPr bwMode="auto">
              <a:xfrm>
                <a:off x="3120" y="1200"/>
                <a:ext cx="1819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40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MEN Syndrome 19</a:t>
                </a:r>
              </a:p>
            </p:txBody>
          </p:sp>
        </p:grpSp>
      </p:grpSp>
      <p:grpSp>
        <p:nvGrpSpPr>
          <p:cNvPr id="221207" name="Group 23"/>
          <p:cNvGrpSpPr>
            <a:grpSpLocks/>
          </p:cNvGrpSpPr>
          <p:nvPr/>
        </p:nvGrpSpPr>
        <p:grpSpPr bwMode="auto">
          <a:xfrm>
            <a:off x="5384800" y="4267200"/>
            <a:ext cx="3251200" cy="2516188"/>
            <a:chOff x="3392" y="2688"/>
            <a:chExt cx="2048" cy="1585"/>
          </a:xfrm>
        </p:grpSpPr>
        <p:graphicFrame>
          <p:nvGraphicFramePr>
            <p:cNvPr id="84997" name="Object 24"/>
            <p:cNvGraphicFramePr>
              <a:graphicFrameLocks noChangeAspect="1"/>
            </p:cNvGraphicFramePr>
            <p:nvPr/>
          </p:nvGraphicFramePr>
          <p:xfrm>
            <a:off x="3360" y="2896"/>
            <a:ext cx="2112" cy="1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27" r:id="rId11" imgW="3353091" imgH="2237426" progId="Excel.Chart.8">
                    <p:embed/>
                  </p:oleObj>
                </mc:Choice>
                <mc:Fallback>
                  <p:oleObj r:id="rId11" imgW="3353091" imgH="2237426" progId="Excel.Chart.8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" y="2896"/>
                          <a:ext cx="2112" cy="14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1209" name="Text Box 25"/>
            <p:cNvSpPr txBox="1">
              <a:spLocks noChangeArrowheads="1"/>
            </p:cNvSpPr>
            <p:nvPr/>
          </p:nvSpPr>
          <p:spPr bwMode="auto">
            <a:xfrm>
              <a:off x="3883" y="3456"/>
              <a:ext cx="116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Primary Op</a:t>
              </a:r>
            </a:p>
            <a:p>
              <a:pPr algn="ctr" eaLnBrk="1" hangingPunct="1">
                <a:defRPr/>
              </a:pPr>
              <a:r>
                <a:rPr lang="en-US" sz="24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392</a:t>
              </a:r>
            </a:p>
          </p:txBody>
        </p:sp>
        <p:grpSp>
          <p:nvGrpSpPr>
            <p:cNvPr id="84999" name="Group 26"/>
            <p:cNvGrpSpPr>
              <a:grpSpLocks/>
            </p:cNvGrpSpPr>
            <p:nvPr/>
          </p:nvGrpSpPr>
          <p:grpSpPr bwMode="auto">
            <a:xfrm>
              <a:off x="3600" y="2688"/>
              <a:ext cx="1517" cy="432"/>
              <a:chOff x="3600" y="2688"/>
              <a:chExt cx="1517" cy="432"/>
            </a:xfrm>
          </p:grpSpPr>
          <p:sp>
            <p:nvSpPr>
              <p:cNvPr id="221211" name="Line 27"/>
              <p:cNvSpPr>
                <a:spLocks noChangeShapeType="1"/>
              </p:cNvSpPr>
              <p:nvPr/>
            </p:nvSpPr>
            <p:spPr bwMode="auto">
              <a:xfrm flipV="1">
                <a:off x="4224" y="292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221212" name="Text Box 28"/>
              <p:cNvSpPr txBox="1">
                <a:spLocks noChangeArrowheads="1"/>
              </p:cNvSpPr>
              <p:nvPr/>
            </p:nvSpPr>
            <p:spPr bwMode="auto">
              <a:xfrm>
                <a:off x="3600" y="2688"/>
                <a:ext cx="151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40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Reoperation 33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2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2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696200" cy="1219200"/>
          </a:xfrm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Sporadic, Initial Operation </a:t>
            </a: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Mayo: 1982-12/2012</a:t>
            </a:r>
            <a:endParaRPr lang="en-US">
              <a:latin typeface="Arial" charset="0"/>
              <a:cs typeface="+mj-cs"/>
            </a:endParaRPr>
          </a:p>
        </p:txBody>
      </p:sp>
      <p:graphicFrame>
        <p:nvGraphicFramePr>
          <p:cNvPr id="8704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447800" y="2895600"/>
          <a:ext cx="7081838" cy="380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" r:id="rId5" imgW="7078069" imgH="3804234" progId="Excel.Chart.8">
                  <p:embed/>
                </p:oleObj>
              </mc:Choice>
              <mc:Fallback>
                <p:oleObj r:id="rId5" imgW="7078069" imgH="3804234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895600"/>
                        <a:ext cx="7081838" cy="380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746125" y="2073275"/>
            <a:ext cx="42862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291 patients</a:t>
            </a:r>
          </a:p>
          <a:p>
            <a:pPr eaLnBrk="0" hangingPunct="0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Age: 52 (range 12-86)</a:t>
            </a:r>
            <a:endParaRPr lang="en-US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636963" y="4724400"/>
            <a:ext cx="10937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sz="2800" smtClean="0">
                <a:solidFill>
                  <a:schemeClr val="tx1"/>
                </a:solidFill>
                <a:cs typeface="+mn-cs"/>
              </a:rPr>
              <a:t>171</a:t>
            </a:r>
          </a:p>
          <a:p>
            <a:pPr algn="ctr" eaLnBrk="0" hangingPunct="0">
              <a:defRPr/>
            </a:pPr>
            <a:r>
              <a:rPr lang="en-US" sz="2800" smtClean="0">
                <a:solidFill>
                  <a:schemeClr val="tx1"/>
                </a:solidFill>
                <a:cs typeface="+mn-cs"/>
              </a:rPr>
              <a:t>  59%</a:t>
            </a:r>
            <a:endParaRPr lang="en-US" sz="2800" smtClean="0">
              <a:solidFill>
                <a:srgbClr val="FFCC00"/>
              </a:solidFill>
              <a:cs typeface="+mn-cs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486400" y="4495800"/>
            <a:ext cx="10937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sz="2800" smtClean="0">
                <a:solidFill>
                  <a:schemeClr val="tx2"/>
                </a:solidFill>
                <a:cs typeface="+mn-cs"/>
              </a:rPr>
              <a:t>119</a:t>
            </a:r>
          </a:p>
          <a:p>
            <a:pPr algn="ctr" eaLnBrk="0" hangingPunct="0">
              <a:defRPr/>
            </a:pPr>
            <a:r>
              <a:rPr lang="en-US" sz="2800" smtClean="0">
                <a:solidFill>
                  <a:schemeClr val="tx2"/>
                </a:solidFill>
                <a:cs typeface="+mn-cs"/>
              </a:rPr>
              <a:t>  41%</a:t>
            </a:r>
            <a:endParaRPr lang="en-US" sz="2800" smtClean="0">
              <a:solidFill>
                <a:srgbClr val="FFCC00"/>
              </a:solidFill>
              <a:cs typeface="+mn-cs"/>
            </a:endParaRPr>
          </a:p>
        </p:txBody>
      </p:sp>
      <p:grpSp>
        <p:nvGrpSpPr>
          <p:cNvPr id="87046" name="Group 7"/>
          <p:cNvGrpSpPr>
            <a:grpSpLocks/>
          </p:cNvGrpSpPr>
          <p:nvPr/>
        </p:nvGrpSpPr>
        <p:grpSpPr bwMode="auto">
          <a:xfrm>
            <a:off x="3581400" y="3429000"/>
            <a:ext cx="828675" cy="1204913"/>
            <a:chOff x="336" y="2352"/>
            <a:chExt cx="914" cy="1335"/>
          </a:xfrm>
        </p:grpSpPr>
        <p:sp>
          <p:nvSpPr>
            <p:cNvPr id="185352" name="AutoShape 8"/>
            <p:cNvSpPr>
              <a:spLocks noChangeAspect="1" noChangeArrowheads="1" noTextEdit="1"/>
            </p:cNvSpPr>
            <p:nvPr/>
          </p:nvSpPr>
          <p:spPr bwMode="auto">
            <a:xfrm>
              <a:off x="336" y="2352"/>
              <a:ext cx="914" cy="1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5353" name="Freeform 9"/>
            <p:cNvSpPr>
              <a:spLocks/>
            </p:cNvSpPr>
            <p:nvPr/>
          </p:nvSpPr>
          <p:spPr bwMode="auto">
            <a:xfrm>
              <a:off x="548" y="2663"/>
              <a:ext cx="550" cy="665"/>
            </a:xfrm>
            <a:custGeom>
              <a:avLst/>
              <a:gdLst>
                <a:gd name="T0" fmla="*/ 0 w 1101"/>
                <a:gd name="T1" fmla="*/ 1222 h 1330"/>
                <a:gd name="T2" fmla="*/ 27 w 1101"/>
                <a:gd name="T3" fmla="*/ 1239 h 1330"/>
                <a:gd name="T4" fmla="*/ 57 w 1101"/>
                <a:gd name="T5" fmla="*/ 1255 h 1330"/>
                <a:gd name="T6" fmla="*/ 86 w 1101"/>
                <a:gd name="T7" fmla="*/ 1268 h 1330"/>
                <a:gd name="T8" fmla="*/ 117 w 1101"/>
                <a:gd name="T9" fmla="*/ 1281 h 1330"/>
                <a:gd name="T10" fmla="*/ 187 w 1101"/>
                <a:gd name="T11" fmla="*/ 1304 h 1330"/>
                <a:gd name="T12" fmla="*/ 258 w 1101"/>
                <a:gd name="T13" fmla="*/ 1320 h 1330"/>
                <a:gd name="T14" fmla="*/ 329 w 1101"/>
                <a:gd name="T15" fmla="*/ 1328 h 1330"/>
                <a:gd name="T16" fmla="*/ 399 w 1101"/>
                <a:gd name="T17" fmla="*/ 1330 h 1330"/>
                <a:gd name="T18" fmla="*/ 470 w 1101"/>
                <a:gd name="T19" fmla="*/ 1324 h 1330"/>
                <a:gd name="T20" fmla="*/ 537 w 1101"/>
                <a:gd name="T21" fmla="*/ 1312 h 1330"/>
                <a:gd name="T22" fmla="*/ 604 w 1101"/>
                <a:gd name="T23" fmla="*/ 1293 h 1330"/>
                <a:gd name="T24" fmla="*/ 670 w 1101"/>
                <a:gd name="T25" fmla="*/ 1267 h 1330"/>
                <a:gd name="T26" fmla="*/ 731 w 1101"/>
                <a:gd name="T27" fmla="*/ 1237 h 1330"/>
                <a:gd name="T28" fmla="*/ 791 w 1101"/>
                <a:gd name="T29" fmla="*/ 1199 h 1330"/>
                <a:gd name="T30" fmla="*/ 846 w 1101"/>
                <a:gd name="T31" fmla="*/ 1158 h 1330"/>
                <a:gd name="T32" fmla="*/ 897 w 1101"/>
                <a:gd name="T33" fmla="*/ 1110 h 1330"/>
                <a:gd name="T34" fmla="*/ 944 w 1101"/>
                <a:gd name="T35" fmla="*/ 1057 h 1330"/>
                <a:gd name="T36" fmla="*/ 986 w 1101"/>
                <a:gd name="T37" fmla="*/ 998 h 1330"/>
                <a:gd name="T38" fmla="*/ 1022 w 1101"/>
                <a:gd name="T39" fmla="*/ 936 h 1330"/>
                <a:gd name="T40" fmla="*/ 1052 w 1101"/>
                <a:gd name="T41" fmla="*/ 868 h 1330"/>
                <a:gd name="T42" fmla="*/ 1088 w 1101"/>
                <a:gd name="T43" fmla="*/ 746 h 1330"/>
                <a:gd name="T44" fmla="*/ 1101 w 1101"/>
                <a:gd name="T45" fmla="*/ 622 h 1330"/>
                <a:gd name="T46" fmla="*/ 1093 w 1101"/>
                <a:gd name="T47" fmla="*/ 500 h 1330"/>
                <a:gd name="T48" fmla="*/ 1065 w 1101"/>
                <a:gd name="T49" fmla="*/ 382 h 1330"/>
                <a:gd name="T50" fmla="*/ 1018 w 1101"/>
                <a:gd name="T51" fmla="*/ 270 h 1330"/>
                <a:gd name="T52" fmla="*/ 953 w 1101"/>
                <a:gd name="T53" fmla="*/ 167 h 1330"/>
                <a:gd name="T54" fmla="*/ 872 w 1101"/>
                <a:gd name="T55" fmla="*/ 77 h 1330"/>
                <a:gd name="T56" fmla="*/ 775 w 1101"/>
                <a:gd name="T57" fmla="*/ 0 h 1330"/>
                <a:gd name="T58" fmla="*/ 718 w 1101"/>
                <a:gd name="T59" fmla="*/ 177 h 1330"/>
                <a:gd name="T60" fmla="*/ 786 w 1101"/>
                <a:gd name="T61" fmla="*/ 240 h 1330"/>
                <a:gd name="T62" fmla="*/ 843 w 1101"/>
                <a:gd name="T63" fmla="*/ 312 h 1330"/>
                <a:gd name="T64" fmla="*/ 885 w 1101"/>
                <a:gd name="T65" fmla="*/ 393 h 1330"/>
                <a:gd name="T66" fmla="*/ 914 w 1101"/>
                <a:gd name="T67" fmla="*/ 481 h 1330"/>
                <a:gd name="T68" fmla="*/ 929 w 1101"/>
                <a:gd name="T69" fmla="*/ 572 h 1330"/>
                <a:gd name="T70" fmla="*/ 927 w 1101"/>
                <a:gd name="T71" fmla="*/ 665 h 1330"/>
                <a:gd name="T72" fmla="*/ 908 w 1101"/>
                <a:gd name="T73" fmla="*/ 758 h 1330"/>
                <a:gd name="T74" fmla="*/ 870 w 1101"/>
                <a:gd name="T75" fmla="*/ 855 h 1330"/>
                <a:gd name="T76" fmla="*/ 813 w 1101"/>
                <a:gd name="T77" fmla="*/ 946 h 1330"/>
                <a:gd name="T78" fmla="*/ 739 w 1101"/>
                <a:gd name="T79" fmla="*/ 1022 h 1330"/>
                <a:gd name="T80" fmla="*/ 654 w 1101"/>
                <a:gd name="T81" fmla="*/ 1081 h 1330"/>
                <a:gd name="T82" fmla="*/ 558 w 1101"/>
                <a:gd name="T83" fmla="*/ 1123 h 1330"/>
                <a:gd name="T84" fmla="*/ 457 w 1101"/>
                <a:gd name="T85" fmla="*/ 1146 h 1330"/>
                <a:gd name="T86" fmla="*/ 352 w 1101"/>
                <a:gd name="T87" fmla="*/ 1150 h 1330"/>
                <a:gd name="T88" fmla="*/ 246 w 1101"/>
                <a:gd name="T89" fmla="*/ 1131 h 1330"/>
                <a:gd name="T90" fmla="*/ 180 w 1101"/>
                <a:gd name="T91" fmla="*/ 1110 h 1330"/>
                <a:gd name="T92" fmla="*/ 156 w 1101"/>
                <a:gd name="T93" fmla="*/ 1098 h 1330"/>
                <a:gd name="T94" fmla="*/ 133 w 1101"/>
                <a:gd name="T95" fmla="*/ 1087 h 1330"/>
                <a:gd name="T96" fmla="*/ 110 w 1101"/>
                <a:gd name="T97" fmla="*/ 1073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01" h="1330">
                  <a:moveTo>
                    <a:pt x="99" y="1066"/>
                  </a:moveTo>
                  <a:lnTo>
                    <a:pt x="0" y="1222"/>
                  </a:lnTo>
                  <a:lnTo>
                    <a:pt x="13" y="1230"/>
                  </a:lnTo>
                  <a:lnTo>
                    <a:pt x="27" y="1239"/>
                  </a:lnTo>
                  <a:lnTo>
                    <a:pt x="42" y="1247"/>
                  </a:lnTo>
                  <a:lnTo>
                    <a:pt x="57" y="1255"/>
                  </a:lnTo>
                  <a:lnTo>
                    <a:pt x="71" y="1262"/>
                  </a:lnTo>
                  <a:lnTo>
                    <a:pt x="86" y="1268"/>
                  </a:lnTo>
                  <a:lnTo>
                    <a:pt x="102" y="1275"/>
                  </a:lnTo>
                  <a:lnTo>
                    <a:pt x="117" y="1281"/>
                  </a:lnTo>
                  <a:lnTo>
                    <a:pt x="152" y="1294"/>
                  </a:lnTo>
                  <a:lnTo>
                    <a:pt x="187" y="1304"/>
                  </a:lnTo>
                  <a:lnTo>
                    <a:pt x="222" y="1313"/>
                  </a:lnTo>
                  <a:lnTo>
                    <a:pt x="258" y="1320"/>
                  </a:lnTo>
                  <a:lnTo>
                    <a:pt x="293" y="1325"/>
                  </a:lnTo>
                  <a:lnTo>
                    <a:pt x="329" y="1328"/>
                  </a:lnTo>
                  <a:lnTo>
                    <a:pt x="364" y="1330"/>
                  </a:lnTo>
                  <a:lnTo>
                    <a:pt x="399" y="1330"/>
                  </a:lnTo>
                  <a:lnTo>
                    <a:pt x="434" y="1327"/>
                  </a:lnTo>
                  <a:lnTo>
                    <a:pt x="470" y="1324"/>
                  </a:lnTo>
                  <a:lnTo>
                    <a:pt x="504" y="1319"/>
                  </a:lnTo>
                  <a:lnTo>
                    <a:pt x="537" y="1312"/>
                  </a:lnTo>
                  <a:lnTo>
                    <a:pt x="571" y="1303"/>
                  </a:lnTo>
                  <a:lnTo>
                    <a:pt x="604" y="1293"/>
                  </a:lnTo>
                  <a:lnTo>
                    <a:pt x="638" y="1281"/>
                  </a:lnTo>
                  <a:lnTo>
                    <a:pt x="670" y="1267"/>
                  </a:lnTo>
                  <a:lnTo>
                    <a:pt x="701" y="1254"/>
                  </a:lnTo>
                  <a:lnTo>
                    <a:pt x="731" y="1237"/>
                  </a:lnTo>
                  <a:lnTo>
                    <a:pt x="761" y="1219"/>
                  </a:lnTo>
                  <a:lnTo>
                    <a:pt x="791" y="1199"/>
                  </a:lnTo>
                  <a:lnTo>
                    <a:pt x="819" y="1180"/>
                  </a:lnTo>
                  <a:lnTo>
                    <a:pt x="846" y="1158"/>
                  </a:lnTo>
                  <a:lnTo>
                    <a:pt x="872" y="1134"/>
                  </a:lnTo>
                  <a:lnTo>
                    <a:pt x="897" y="1110"/>
                  </a:lnTo>
                  <a:lnTo>
                    <a:pt x="921" y="1083"/>
                  </a:lnTo>
                  <a:lnTo>
                    <a:pt x="944" y="1057"/>
                  </a:lnTo>
                  <a:lnTo>
                    <a:pt x="966" y="1028"/>
                  </a:lnTo>
                  <a:lnTo>
                    <a:pt x="986" y="998"/>
                  </a:lnTo>
                  <a:lnTo>
                    <a:pt x="1005" y="967"/>
                  </a:lnTo>
                  <a:lnTo>
                    <a:pt x="1022" y="936"/>
                  </a:lnTo>
                  <a:lnTo>
                    <a:pt x="1037" y="902"/>
                  </a:lnTo>
                  <a:lnTo>
                    <a:pt x="1052" y="868"/>
                  </a:lnTo>
                  <a:lnTo>
                    <a:pt x="1073" y="807"/>
                  </a:lnTo>
                  <a:lnTo>
                    <a:pt x="1088" y="746"/>
                  </a:lnTo>
                  <a:lnTo>
                    <a:pt x="1097" y="683"/>
                  </a:lnTo>
                  <a:lnTo>
                    <a:pt x="1101" y="622"/>
                  </a:lnTo>
                  <a:lnTo>
                    <a:pt x="1100" y="560"/>
                  </a:lnTo>
                  <a:lnTo>
                    <a:pt x="1093" y="500"/>
                  </a:lnTo>
                  <a:lnTo>
                    <a:pt x="1081" y="440"/>
                  </a:lnTo>
                  <a:lnTo>
                    <a:pt x="1065" y="382"/>
                  </a:lnTo>
                  <a:lnTo>
                    <a:pt x="1044" y="325"/>
                  </a:lnTo>
                  <a:lnTo>
                    <a:pt x="1018" y="270"/>
                  </a:lnTo>
                  <a:lnTo>
                    <a:pt x="988" y="218"/>
                  </a:lnTo>
                  <a:lnTo>
                    <a:pt x="953" y="167"/>
                  </a:lnTo>
                  <a:lnTo>
                    <a:pt x="914" y="121"/>
                  </a:lnTo>
                  <a:lnTo>
                    <a:pt x="872" y="77"/>
                  </a:lnTo>
                  <a:lnTo>
                    <a:pt x="825" y="37"/>
                  </a:lnTo>
                  <a:lnTo>
                    <a:pt x="775" y="0"/>
                  </a:lnTo>
                  <a:lnTo>
                    <a:pt x="679" y="150"/>
                  </a:lnTo>
                  <a:lnTo>
                    <a:pt x="718" y="177"/>
                  </a:lnTo>
                  <a:lnTo>
                    <a:pt x="754" y="208"/>
                  </a:lnTo>
                  <a:lnTo>
                    <a:pt x="786" y="240"/>
                  </a:lnTo>
                  <a:lnTo>
                    <a:pt x="816" y="276"/>
                  </a:lnTo>
                  <a:lnTo>
                    <a:pt x="843" y="312"/>
                  </a:lnTo>
                  <a:lnTo>
                    <a:pt x="866" y="352"/>
                  </a:lnTo>
                  <a:lnTo>
                    <a:pt x="885" y="393"/>
                  </a:lnTo>
                  <a:lnTo>
                    <a:pt x="903" y="436"/>
                  </a:lnTo>
                  <a:lnTo>
                    <a:pt x="914" y="481"/>
                  </a:lnTo>
                  <a:lnTo>
                    <a:pt x="923" y="526"/>
                  </a:lnTo>
                  <a:lnTo>
                    <a:pt x="929" y="572"/>
                  </a:lnTo>
                  <a:lnTo>
                    <a:pt x="930" y="618"/>
                  </a:lnTo>
                  <a:lnTo>
                    <a:pt x="927" y="665"/>
                  </a:lnTo>
                  <a:lnTo>
                    <a:pt x="920" y="711"/>
                  </a:lnTo>
                  <a:lnTo>
                    <a:pt x="908" y="758"/>
                  </a:lnTo>
                  <a:lnTo>
                    <a:pt x="893" y="804"/>
                  </a:lnTo>
                  <a:lnTo>
                    <a:pt x="870" y="855"/>
                  </a:lnTo>
                  <a:lnTo>
                    <a:pt x="844" y="902"/>
                  </a:lnTo>
                  <a:lnTo>
                    <a:pt x="813" y="946"/>
                  </a:lnTo>
                  <a:lnTo>
                    <a:pt x="777" y="985"/>
                  </a:lnTo>
                  <a:lnTo>
                    <a:pt x="739" y="1022"/>
                  </a:lnTo>
                  <a:lnTo>
                    <a:pt x="698" y="1053"/>
                  </a:lnTo>
                  <a:lnTo>
                    <a:pt x="654" y="1081"/>
                  </a:lnTo>
                  <a:lnTo>
                    <a:pt x="607" y="1104"/>
                  </a:lnTo>
                  <a:lnTo>
                    <a:pt x="558" y="1123"/>
                  </a:lnTo>
                  <a:lnTo>
                    <a:pt x="508" y="1137"/>
                  </a:lnTo>
                  <a:lnTo>
                    <a:pt x="457" y="1146"/>
                  </a:lnTo>
                  <a:lnTo>
                    <a:pt x="404" y="1151"/>
                  </a:lnTo>
                  <a:lnTo>
                    <a:pt x="352" y="1150"/>
                  </a:lnTo>
                  <a:lnTo>
                    <a:pt x="298" y="1143"/>
                  </a:lnTo>
                  <a:lnTo>
                    <a:pt x="246" y="1131"/>
                  </a:lnTo>
                  <a:lnTo>
                    <a:pt x="193" y="1114"/>
                  </a:lnTo>
                  <a:lnTo>
                    <a:pt x="180" y="1110"/>
                  </a:lnTo>
                  <a:lnTo>
                    <a:pt x="169" y="1104"/>
                  </a:lnTo>
                  <a:lnTo>
                    <a:pt x="156" y="1098"/>
                  </a:lnTo>
                  <a:lnTo>
                    <a:pt x="145" y="1092"/>
                  </a:lnTo>
                  <a:lnTo>
                    <a:pt x="133" y="1087"/>
                  </a:lnTo>
                  <a:lnTo>
                    <a:pt x="122" y="1080"/>
                  </a:lnTo>
                  <a:lnTo>
                    <a:pt x="110" y="1073"/>
                  </a:lnTo>
                  <a:lnTo>
                    <a:pt x="99" y="10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5354" name="Freeform 10"/>
            <p:cNvSpPr>
              <a:spLocks/>
            </p:cNvSpPr>
            <p:nvPr/>
          </p:nvSpPr>
          <p:spPr bwMode="auto">
            <a:xfrm>
              <a:off x="376" y="2605"/>
              <a:ext cx="559" cy="670"/>
            </a:xfrm>
            <a:custGeom>
              <a:avLst/>
              <a:gdLst>
                <a:gd name="T0" fmla="*/ 1118 w 1118"/>
                <a:gd name="T1" fmla="*/ 118 h 1340"/>
                <a:gd name="T2" fmla="*/ 1086 w 1118"/>
                <a:gd name="T3" fmla="*/ 99 h 1340"/>
                <a:gd name="T4" fmla="*/ 1053 w 1118"/>
                <a:gd name="T5" fmla="*/ 81 h 1340"/>
                <a:gd name="T6" fmla="*/ 1020 w 1118"/>
                <a:gd name="T7" fmla="*/ 64 h 1340"/>
                <a:gd name="T8" fmla="*/ 985 w 1118"/>
                <a:gd name="T9" fmla="*/ 49 h 1340"/>
                <a:gd name="T10" fmla="*/ 924 w 1118"/>
                <a:gd name="T11" fmla="*/ 28 h 1340"/>
                <a:gd name="T12" fmla="*/ 862 w 1118"/>
                <a:gd name="T13" fmla="*/ 13 h 1340"/>
                <a:gd name="T14" fmla="*/ 800 w 1118"/>
                <a:gd name="T15" fmla="*/ 4 h 1340"/>
                <a:gd name="T16" fmla="*/ 738 w 1118"/>
                <a:gd name="T17" fmla="*/ 0 h 1340"/>
                <a:gd name="T18" fmla="*/ 677 w 1118"/>
                <a:gd name="T19" fmla="*/ 2 h 1340"/>
                <a:gd name="T20" fmla="*/ 616 w 1118"/>
                <a:gd name="T21" fmla="*/ 9 h 1340"/>
                <a:gd name="T22" fmla="*/ 556 w 1118"/>
                <a:gd name="T23" fmla="*/ 20 h 1340"/>
                <a:gd name="T24" fmla="*/ 497 w 1118"/>
                <a:gd name="T25" fmla="*/ 37 h 1340"/>
                <a:gd name="T26" fmla="*/ 440 w 1118"/>
                <a:gd name="T27" fmla="*/ 58 h 1340"/>
                <a:gd name="T28" fmla="*/ 385 w 1118"/>
                <a:gd name="T29" fmla="*/ 85 h 1340"/>
                <a:gd name="T30" fmla="*/ 332 w 1118"/>
                <a:gd name="T31" fmla="*/ 115 h 1340"/>
                <a:gd name="T32" fmla="*/ 283 w 1118"/>
                <a:gd name="T33" fmla="*/ 151 h 1340"/>
                <a:gd name="T34" fmla="*/ 235 w 1118"/>
                <a:gd name="T35" fmla="*/ 190 h 1340"/>
                <a:gd name="T36" fmla="*/ 192 w 1118"/>
                <a:gd name="T37" fmla="*/ 233 h 1340"/>
                <a:gd name="T38" fmla="*/ 151 w 1118"/>
                <a:gd name="T39" fmla="*/ 281 h 1340"/>
                <a:gd name="T40" fmla="*/ 116 w 1118"/>
                <a:gd name="T41" fmla="*/ 331 h 1340"/>
                <a:gd name="T42" fmla="*/ 96 w 1118"/>
                <a:gd name="T43" fmla="*/ 362 h 1340"/>
                <a:gd name="T44" fmla="*/ 79 w 1118"/>
                <a:gd name="T45" fmla="*/ 395 h 1340"/>
                <a:gd name="T46" fmla="*/ 64 w 1118"/>
                <a:gd name="T47" fmla="*/ 427 h 1340"/>
                <a:gd name="T48" fmla="*/ 49 w 1118"/>
                <a:gd name="T49" fmla="*/ 462 h 1340"/>
                <a:gd name="T50" fmla="*/ 13 w 1118"/>
                <a:gd name="T51" fmla="*/ 587 h 1340"/>
                <a:gd name="T52" fmla="*/ 0 w 1118"/>
                <a:gd name="T53" fmla="*/ 714 h 1340"/>
                <a:gd name="T54" fmla="*/ 9 w 1118"/>
                <a:gd name="T55" fmla="*/ 838 h 1340"/>
                <a:gd name="T56" fmla="*/ 38 w 1118"/>
                <a:gd name="T57" fmla="*/ 958 h 1340"/>
                <a:gd name="T58" fmla="*/ 88 w 1118"/>
                <a:gd name="T59" fmla="*/ 1071 h 1340"/>
                <a:gd name="T60" fmla="*/ 156 w 1118"/>
                <a:gd name="T61" fmla="*/ 1173 h 1340"/>
                <a:gd name="T62" fmla="*/ 241 w 1118"/>
                <a:gd name="T63" fmla="*/ 1264 h 1340"/>
                <a:gd name="T64" fmla="*/ 343 w 1118"/>
                <a:gd name="T65" fmla="*/ 1340 h 1340"/>
                <a:gd name="T66" fmla="*/ 404 w 1118"/>
                <a:gd name="T67" fmla="*/ 1157 h 1340"/>
                <a:gd name="T68" fmla="*/ 335 w 1118"/>
                <a:gd name="T69" fmla="*/ 1094 h 1340"/>
                <a:gd name="T70" fmla="*/ 279 w 1118"/>
                <a:gd name="T71" fmla="*/ 1021 h 1340"/>
                <a:gd name="T72" fmla="*/ 237 w 1118"/>
                <a:gd name="T73" fmla="*/ 941 h 1340"/>
                <a:gd name="T74" fmla="*/ 207 w 1118"/>
                <a:gd name="T75" fmla="*/ 854 h 1340"/>
                <a:gd name="T76" fmla="*/ 193 w 1118"/>
                <a:gd name="T77" fmla="*/ 763 h 1340"/>
                <a:gd name="T78" fmla="*/ 194 w 1118"/>
                <a:gd name="T79" fmla="*/ 670 h 1340"/>
                <a:gd name="T80" fmla="*/ 212 w 1118"/>
                <a:gd name="T81" fmla="*/ 577 h 1340"/>
                <a:gd name="T82" fmla="*/ 252 w 1118"/>
                <a:gd name="T83" fmla="*/ 480 h 1340"/>
                <a:gd name="T84" fmla="*/ 309 w 1118"/>
                <a:gd name="T85" fmla="*/ 389 h 1340"/>
                <a:gd name="T86" fmla="*/ 383 w 1118"/>
                <a:gd name="T87" fmla="*/ 313 h 1340"/>
                <a:gd name="T88" fmla="*/ 469 w 1118"/>
                <a:gd name="T89" fmla="*/ 254 h 1340"/>
                <a:gd name="T90" fmla="*/ 564 w 1118"/>
                <a:gd name="T91" fmla="*/ 212 h 1340"/>
                <a:gd name="T92" fmla="*/ 665 w 1118"/>
                <a:gd name="T93" fmla="*/ 189 h 1340"/>
                <a:gd name="T94" fmla="*/ 771 w 1118"/>
                <a:gd name="T95" fmla="*/ 185 h 1340"/>
                <a:gd name="T96" fmla="*/ 877 w 1118"/>
                <a:gd name="T97" fmla="*/ 204 h 1340"/>
                <a:gd name="T98" fmla="*/ 943 w 1118"/>
                <a:gd name="T99" fmla="*/ 225 h 1340"/>
                <a:gd name="T100" fmla="*/ 967 w 1118"/>
                <a:gd name="T101" fmla="*/ 237 h 1340"/>
                <a:gd name="T102" fmla="*/ 990 w 1118"/>
                <a:gd name="T103" fmla="*/ 248 h 1340"/>
                <a:gd name="T104" fmla="*/ 1012 w 1118"/>
                <a:gd name="T105" fmla="*/ 261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18" h="1340">
                  <a:moveTo>
                    <a:pt x="1022" y="268"/>
                  </a:moveTo>
                  <a:lnTo>
                    <a:pt x="1118" y="118"/>
                  </a:lnTo>
                  <a:lnTo>
                    <a:pt x="1102" y="109"/>
                  </a:lnTo>
                  <a:lnTo>
                    <a:pt x="1086" y="99"/>
                  </a:lnTo>
                  <a:lnTo>
                    <a:pt x="1069" y="90"/>
                  </a:lnTo>
                  <a:lnTo>
                    <a:pt x="1053" y="81"/>
                  </a:lnTo>
                  <a:lnTo>
                    <a:pt x="1036" y="72"/>
                  </a:lnTo>
                  <a:lnTo>
                    <a:pt x="1020" y="64"/>
                  </a:lnTo>
                  <a:lnTo>
                    <a:pt x="1003" y="57"/>
                  </a:lnTo>
                  <a:lnTo>
                    <a:pt x="985" y="49"/>
                  </a:lnTo>
                  <a:lnTo>
                    <a:pt x="954" y="38"/>
                  </a:lnTo>
                  <a:lnTo>
                    <a:pt x="924" y="28"/>
                  </a:lnTo>
                  <a:lnTo>
                    <a:pt x="893" y="20"/>
                  </a:lnTo>
                  <a:lnTo>
                    <a:pt x="862" y="13"/>
                  </a:lnTo>
                  <a:lnTo>
                    <a:pt x="831" y="8"/>
                  </a:lnTo>
                  <a:lnTo>
                    <a:pt x="800" y="4"/>
                  </a:lnTo>
                  <a:lnTo>
                    <a:pt x="769" y="2"/>
                  </a:lnTo>
                  <a:lnTo>
                    <a:pt x="738" y="0"/>
                  </a:lnTo>
                  <a:lnTo>
                    <a:pt x="707" y="1"/>
                  </a:lnTo>
                  <a:lnTo>
                    <a:pt x="677" y="2"/>
                  </a:lnTo>
                  <a:lnTo>
                    <a:pt x="646" y="4"/>
                  </a:lnTo>
                  <a:lnTo>
                    <a:pt x="616" y="9"/>
                  </a:lnTo>
                  <a:lnTo>
                    <a:pt x="586" y="13"/>
                  </a:lnTo>
                  <a:lnTo>
                    <a:pt x="556" y="20"/>
                  </a:lnTo>
                  <a:lnTo>
                    <a:pt x="526" y="28"/>
                  </a:lnTo>
                  <a:lnTo>
                    <a:pt x="497" y="37"/>
                  </a:lnTo>
                  <a:lnTo>
                    <a:pt x="468" y="47"/>
                  </a:lnTo>
                  <a:lnTo>
                    <a:pt x="440" y="58"/>
                  </a:lnTo>
                  <a:lnTo>
                    <a:pt x="413" y="71"/>
                  </a:lnTo>
                  <a:lnTo>
                    <a:pt x="385" y="85"/>
                  </a:lnTo>
                  <a:lnTo>
                    <a:pt x="359" y="100"/>
                  </a:lnTo>
                  <a:lnTo>
                    <a:pt x="332" y="115"/>
                  </a:lnTo>
                  <a:lnTo>
                    <a:pt x="307" y="132"/>
                  </a:lnTo>
                  <a:lnTo>
                    <a:pt x="283" y="151"/>
                  </a:lnTo>
                  <a:lnTo>
                    <a:pt x="258" y="169"/>
                  </a:lnTo>
                  <a:lnTo>
                    <a:pt x="235" y="190"/>
                  </a:lnTo>
                  <a:lnTo>
                    <a:pt x="214" y="210"/>
                  </a:lnTo>
                  <a:lnTo>
                    <a:pt x="192" y="233"/>
                  </a:lnTo>
                  <a:lnTo>
                    <a:pt x="171" y="257"/>
                  </a:lnTo>
                  <a:lnTo>
                    <a:pt x="151" y="281"/>
                  </a:lnTo>
                  <a:lnTo>
                    <a:pt x="133" y="305"/>
                  </a:lnTo>
                  <a:lnTo>
                    <a:pt x="116" y="331"/>
                  </a:lnTo>
                  <a:lnTo>
                    <a:pt x="106" y="346"/>
                  </a:lnTo>
                  <a:lnTo>
                    <a:pt x="96" y="362"/>
                  </a:lnTo>
                  <a:lnTo>
                    <a:pt x="88" y="379"/>
                  </a:lnTo>
                  <a:lnTo>
                    <a:pt x="79" y="395"/>
                  </a:lnTo>
                  <a:lnTo>
                    <a:pt x="71" y="411"/>
                  </a:lnTo>
                  <a:lnTo>
                    <a:pt x="64" y="427"/>
                  </a:lnTo>
                  <a:lnTo>
                    <a:pt x="56" y="444"/>
                  </a:lnTo>
                  <a:lnTo>
                    <a:pt x="49" y="462"/>
                  </a:lnTo>
                  <a:lnTo>
                    <a:pt x="28" y="524"/>
                  </a:lnTo>
                  <a:lnTo>
                    <a:pt x="13" y="587"/>
                  </a:lnTo>
                  <a:lnTo>
                    <a:pt x="4" y="650"/>
                  </a:lnTo>
                  <a:lnTo>
                    <a:pt x="0" y="714"/>
                  </a:lnTo>
                  <a:lnTo>
                    <a:pt x="2" y="776"/>
                  </a:lnTo>
                  <a:lnTo>
                    <a:pt x="9" y="838"/>
                  </a:lnTo>
                  <a:lnTo>
                    <a:pt x="21" y="899"/>
                  </a:lnTo>
                  <a:lnTo>
                    <a:pt x="38" y="958"/>
                  </a:lnTo>
                  <a:lnTo>
                    <a:pt x="62" y="1016"/>
                  </a:lnTo>
                  <a:lnTo>
                    <a:pt x="88" y="1071"/>
                  </a:lnTo>
                  <a:lnTo>
                    <a:pt x="120" y="1124"/>
                  </a:lnTo>
                  <a:lnTo>
                    <a:pt x="156" y="1173"/>
                  </a:lnTo>
                  <a:lnTo>
                    <a:pt x="196" y="1221"/>
                  </a:lnTo>
                  <a:lnTo>
                    <a:pt x="241" y="1264"/>
                  </a:lnTo>
                  <a:lnTo>
                    <a:pt x="290" y="1305"/>
                  </a:lnTo>
                  <a:lnTo>
                    <a:pt x="343" y="1340"/>
                  </a:lnTo>
                  <a:lnTo>
                    <a:pt x="442" y="1184"/>
                  </a:lnTo>
                  <a:lnTo>
                    <a:pt x="404" y="1157"/>
                  </a:lnTo>
                  <a:lnTo>
                    <a:pt x="368" y="1126"/>
                  </a:lnTo>
                  <a:lnTo>
                    <a:pt x="335" y="1094"/>
                  </a:lnTo>
                  <a:lnTo>
                    <a:pt x="306" y="1058"/>
                  </a:lnTo>
                  <a:lnTo>
                    <a:pt x="279" y="1021"/>
                  </a:lnTo>
                  <a:lnTo>
                    <a:pt x="256" y="982"/>
                  </a:lnTo>
                  <a:lnTo>
                    <a:pt x="237" y="941"/>
                  </a:lnTo>
                  <a:lnTo>
                    <a:pt x="219" y="898"/>
                  </a:lnTo>
                  <a:lnTo>
                    <a:pt x="207" y="854"/>
                  </a:lnTo>
                  <a:lnTo>
                    <a:pt x="199" y="808"/>
                  </a:lnTo>
                  <a:lnTo>
                    <a:pt x="193" y="763"/>
                  </a:lnTo>
                  <a:lnTo>
                    <a:pt x="192" y="716"/>
                  </a:lnTo>
                  <a:lnTo>
                    <a:pt x="194" y="670"/>
                  </a:lnTo>
                  <a:lnTo>
                    <a:pt x="202" y="623"/>
                  </a:lnTo>
                  <a:lnTo>
                    <a:pt x="212" y="577"/>
                  </a:lnTo>
                  <a:lnTo>
                    <a:pt x="229" y="531"/>
                  </a:lnTo>
                  <a:lnTo>
                    <a:pt x="252" y="480"/>
                  </a:lnTo>
                  <a:lnTo>
                    <a:pt x="278" y="433"/>
                  </a:lnTo>
                  <a:lnTo>
                    <a:pt x="309" y="389"/>
                  </a:lnTo>
                  <a:lnTo>
                    <a:pt x="345" y="350"/>
                  </a:lnTo>
                  <a:lnTo>
                    <a:pt x="383" y="313"/>
                  </a:lnTo>
                  <a:lnTo>
                    <a:pt x="424" y="282"/>
                  </a:lnTo>
                  <a:lnTo>
                    <a:pt x="469" y="254"/>
                  </a:lnTo>
                  <a:lnTo>
                    <a:pt x="515" y="230"/>
                  </a:lnTo>
                  <a:lnTo>
                    <a:pt x="564" y="212"/>
                  </a:lnTo>
                  <a:lnTo>
                    <a:pt x="614" y="198"/>
                  </a:lnTo>
                  <a:lnTo>
                    <a:pt x="665" y="189"/>
                  </a:lnTo>
                  <a:lnTo>
                    <a:pt x="718" y="184"/>
                  </a:lnTo>
                  <a:lnTo>
                    <a:pt x="771" y="185"/>
                  </a:lnTo>
                  <a:lnTo>
                    <a:pt x="824" y="192"/>
                  </a:lnTo>
                  <a:lnTo>
                    <a:pt x="877" y="204"/>
                  </a:lnTo>
                  <a:lnTo>
                    <a:pt x="930" y="221"/>
                  </a:lnTo>
                  <a:lnTo>
                    <a:pt x="943" y="225"/>
                  </a:lnTo>
                  <a:lnTo>
                    <a:pt x="954" y="231"/>
                  </a:lnTo>
                  <a:lnTo>
                    <a:pt x="967" y="237"/>
                  </a:lnTo>
                  <a:lnTo>
                    <a:pt x="978" y="243"/>
                  </a:lnTo>
                  <a:lnTo>
                    <a:pt x="990" y="248"/>
                  </a:lnTo>
                  <a:lnTo>
                    <a:pt x="1000" y="254"/>
                  </a:lnTo>
                  <a:lnTo>
                    <a:pt x="1012" y="261"/>
                  </a:lnTo>
                  <a:lnTo>
                    <a:pt x="1022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5355" name="Rectangle 11"/>
            <p:cNvSpPr>
              <a:spLocks noChangeArrowheads="1"/>
            </p:cNvSpPr>
            <p:nvPr/>
          </p:nvSpPr>
          <p:spPr bwMode="auto">
            <a:xfrm>
              <a:off x="690" y="3246"/>
              <a:ext cx="107" cy="44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5356" name="Rectangle 12"/>
            <p:cNvSpPr>
              <a:spLocks noChangeArrowheads="1"/>
            </p:cNvSpPr>
            <p:nvPr/>
          </p:nvSpPr>
          <p:spPr bwMode="auto">
            <a:xfrm>
              <a:off x="543" y="3499"/>
              <a:ext cx="403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87047" name="Group 14"/>
          <p:cNvGrpSpPr>
            <a:grpSpLocks/>
          </p:cNvGrpSpPr>
          <p:nvPr/>
        </p:nvGrpSpPr>
        <p:grpSpPr bwMode="auto">
          <a:xfrm>
            <a:off x="5257800" y="3581400"/>
            <a:ext cx="930275" cy="865188"/>
            <a:chOff x="616" y="2592"/>
            <a:chExt cx="874" cy="977"/>
          </a:xfrm>
        </p:grpSpPr>
        <p:sp>
          <p:nvSpPr>
            <p:cNvPr id="185359" name="Freeform 15"/>
            <p:cNvSpPr>
              <a:spLocks/>
            </p:cNvSpPr>
            <p:nvPr/>
          </p:nvSpPr>
          <p:spPr bwMode="auto">
            <a:xfrm>
              <a:off x="788" y="2904"/>
              <a:ext cx="549" cy="665"/>
            </a:xfrm>
            <a:custGeom>
              <a:avLst/>
              <a:gdLst>
                <a:gd name="T0" fmla="*/ 0 w 1101"/>
                <a:gd name="T1" fmla="*/ 1222 h 1330"/>
                <a:gd name="T2" fmla="*/ 27 w 1101"/>
                <a:gd name="T3" fmla="*/ 1239 h 1330"/>
                <a:gd name="T4" fmla="*/ 57 w 1101"/>
                <a:gd name="T5" fmla="*/ 1255 h 1330"/>
                <a:gd name="T6" fmla="*/ 86 w 1101"/>
                <a:gd name="T7" fmla="*/ 1268 h 1330"/>
                <a:gd name="T8" fmla="*/ 117 w 1101"/>
                <a:gd name="T9" fmla="*/ 1281 h 1330"/>
                <a:gd name="T10" fmla="*/ 187 w 1101"/>
                <a:gd name="T11" fmla="*/ 1304 h 1330"/>
                <a:gd name="T12" fmla="*/ 258 w 1101"/>
                <a:gd name="T13" fmla="*/ 1320 h 1330"/>
                <a:gd name="T14" fmla="*/ 329 w 1101"/>
                <a:gd name="T15" fmla="*/ 1328 h 1330"/>
                <a:gd name="T16" fmla="*/ 399 w 1101"/>
                <a:gd name="T17" fmla="*/ 1330 h 1330"/>
                <a:gd name="T18" fmla="*/ 470 w 1101"/>
                <a:gd name="T19" fmla="*/ 1324 h 1330"/>
                <a:gd name="T20" fmla="*/ 537 w 1101"/>
                <a:gd name="T21" fmla="*/ 1312 h 1330"/>
                <a:gd name="T22" fmla="*/ 604 w 1101"/>
                <a:gd name="T23" fmla="*/ 1293 h 1330"/>
                <a:gd name="T24" fmla="*/ 670 w 1101"/>
                <a:gd name="T25" fmla="*/ 1267 h 1330"/>
                <a:gd name="T26" fmla="*/ 731 w 1101"/>
                <a:gd name="T27" fmla="*/ 1237 h 1330"/>
                <a:gd name="T28" fmla="*/ 791 w 1101"/>
                <a:gd name="T29" fmla="*/ 1199 h 1330"/>
                <a:gd name="T30" fmla="*/ 846 w 1101"/>
                <a:gd name="T31" fmla="*/ 1158 h 1330"/>
                <a:gd name="T32" fmla="*/ 897 w 1101"/>
                <a:gd name="T33" fmla="*/ 1110 h 1330"/>
                <a:gd name="T34" fmla="*/ 944 w 1101"/>
                <a:gd name="T35" fmla="*/ 1057 h 1330"/>
                <a:gd name="T36" fmla="*/ 986 w 1101"/>
                <a:gd name="T37" fmla="*/ 998 h 1330"/>
                <a:gd name="T38" fmla="*/ 1022 w 1101"/>
                <a:gd name="T39" fmla="*/ 936 h 1330"/>
                <a:gd name="T40" fmla="*/ 1052 w 1101"/>
                <a:gd name="T41" fmla="*/ 868 h 1330"/>
                <a:gd name="T42" fmla="*/ 1088 w 1101"/>
                <a:gd name="T43" fmla="*/ 746 h 1330"/>
                <a:gd name="T44" fmla="*/ 1101 w 1101"/>
                <a:gd name="T45" fmla="*/ 622 h 1330"/>
                <a:gd name="T46" fmla="*/ 1093 w 1101"/>
                <a:gd name="T47" fmla="*/ 500 h 1330"/>
                <a:gd name="T48" fmla="*/ 1065 w 1101"/>
                <a:gd name="T49" fmla="*/ 382 h 1330"/>
                <a:gd name="T50" fmla="*/ 1018 w 1101"/>
                <a:gd name="T51" fmla="*/ 270 h 1330"/>
                <a:gd name="T52" fmla="*/ 953 w 1101"/>
                <a:gd name="T53" fmla="*/ 167 h 1330"/>
                <a:gd name="T54" fmla="*/ 872 w 1101"/>
                <a:gd name="T55" fmla="*/ 77 h 1330"/>
                <a:gd name="T56" fmla="*/ 775 w 1101"/>
                <a:gd name="T57" fmla="*/ 0 h 1330"/>
                <a:gd name="T58" fmla="*/ 718 w 1101"/>
                <a:gd name="T59" fmla="*/ 177 h 1330"/>
                <a:gd name="T60" fmla="*/ 786 w 1101"/>
                <a:gd name="T61" fmla="*/ 240 h 1330"/>
                <a:gd name="T62" fmla="*/ 843 w 1101"/>
                <a:gd name="T63" fmla="*/ 312 h 1330"/>
                <a:gd name="T64" fmla="*/ 885 w 1101"/>
                <a:gd name="T65" fmla="*/ 393 h 1330"/>
                <a:gd name="T66" fmla="*/ 914 w 1101"/>
                <a:gd name="T67" fmla="*/ 481 h 1330"/>
                <a:gd name="T68" fmla="*/ 929 w 1101"/>
                <a:gd name="T69" fmla="*/ 572 h 1330"/>
                <a:gd name="T70" fmla="*/ 927 w 1101"/>
                <a:gd name="T71" fmla="*/ 665 h 1330"/>
                <a:gd name="T72" fmla="*/ 908 w 1101"/>
                <a:gd name="T73" fmla="*/ 758 h 1330"/>
                <a:gd name="T74" fmla="*/ 870 w 1101"/>
                <a:gd name="T75" fmla="*/ 855 h 1330"/>
                <a:gd name="T76" fmla="*/ 813 w 1101"/>
                <a:gd name="T77" fmla="*/ 946 h 1330"/>
                <a:gd name="T78" fmla="*/ 739 w 1101"/>
                <a:gd name="T79" fmla="*/ 1022 h 1330"/>
                <a:gd name="T80" fmla="*/ 654 w 1101"/>
                <a:gd name="T81" fmla="*/ 1081 h 1330"/>
                <a:gd name="T82" fmla="*/ 558 w 1101"/>
                <a:gd name="T83" fmla="*/ 1123 h 1330"/>
                <a:gd name="T84" fmla="*/ 457 w 1101"/>
                <a:gd name="T85" fmla="*/ 1146 h 1330"/>
                <a:gd name="T86" fmla="*/ 352 w 1101"/>
                <a:gd name="T87" fmla="*/ 1150 h 1330"/>
                <a:gd name="T88" fmla="*/ 246 w 1101"/>
                <a:gd name="T89" fmla="*/ 1131 h 1330"/>
                <a:gd name="T90" fmla="*/ 180 w 1101"/>
                <a:gd name="T91" fmla="*/ 1110 h 1330"/>
                <a:gd name="T92" fmla="*/ 156 w 1101"/>
                <a:gd name="T93" fmla="*/ 1098 h 1330"/>
                <a:gd name="T94" fmla="*/ 133 w 1101"/>
                <a:gd name="T95" fmla="*/ 1087 h 1330"/>
                <a:gd name="T96" fmla="*/ 110 w 1101"/>
                <a:gd name="T97" fmla="*/ 1073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01" h="1330">
                  <a:moveTo>
                    <a:pt x="99" y="1066"/>
                  </a:moveTo>
                  <a:lnTo>
                    <a:pt x="0" y="1222"/>
                  </a:lnTo>
                  <a:lnTo>
                    <a:pt x="13" y="1230"/>
                  </a:lnTo>
                  <a:lnTo>
                    <a:pt x="27" y="1239"/>
                  </a:lnTo>
                  <a:lnTo>
                    <a:pt x="42" y="1247"/>
                  </a:lnTo>
                  <a:lnTo>
                    <a:pt x="57" y="1255"/>
                  </a:lnTo>
                  <a:lnTo>
                    <a:pt x="71" y="1262"/>
                  </a:lnTo>
                  <a:lnTo>
                    <a:pt x="86" y="1268"/>
                  </a:lnTo>
                  <a:lnTo>
                    <a:pt x="102" y="1275"/>
                  </a:lnTo>
                  <a:lnTo>
                    <a:pt x="117" y="1281"/>
                  </a:lnTo>
                  <a:lnTo>
                    <a:pt x="152" y="1294"/>
                  </a:lnTo>
                  <a:lnTo>
                    <a:pt x="187" y="1304"/>
                  </a:lnTo>
                  <a:lnTo>
                    <a:pt x="222" y="1313"/>
                  </a:lnTo>
                  <a:lnTo>
                    <a:pt x="258" y="1320"/>
                  </a:lnTo>
                  <a:lnTo>
                    <a:pt x="293" y="1325"/>
                  </a:lnTo>
                  <a:lnTo>
                    <a:pt x="329" y="1328"/>
                  </a:lnTo>
                  <a:lnTo>
                    <a:pt x="364" y="1330"/>
                  </a:lnTo>
                  <a:lnTo>
                    <a:pt x="399" y="1330"/>
                  </a:lnTo>
                  <a:lnTo>
                    <a:pt x="434" y="1327"/>
                  </a:lnTo>
                  <a:lnTo>
                    <a:pt x="470" y="1324"/>
                  </a:lnTo>
                  <a:lnTo>
                    <a:pt x="504" y="1319"/>
                  </a:lnTo>
                  <a:lnTo>
                    <a:pt x="537" y="1312"/>
                  </a:lnTo>
                  <a:lnTo>
                    <a:pt x="571" y="1303"/>
                  </a:lnTo>
                  <a:lnTo>
                    <a:pt x="604" y="1293"/>
                  </a:lnTo>
                  <a:lnTo>
                    <a:pt x="638" y="1281"/>
                  </a:lnTo>
                  <a:lnTo>
                    <a:pt x="670" y="1267"/>
                  </a:lnTo>
                  <a:lnTo>
                    <a:pt x="701" y="1254"/>
                  </a:lnTo>
                  <a:lnTo>
                    <a:pt x="731" y="1237"/>
                  </a:lnTo>
                  <a:lnTo>
                    <a:pt x="761" y="1219"/>
                  </a:lnTo>
                  <a:lnTo>
                    <a:pt x="791" y="1199"/>
                  </a:lnTo>
                  <a:lnTo>
                    <a:pt x="819" y="1180"/>
                  </a:lnTo>
                  <a:lnTo>
                    <a:pt x="846" y="1158"/>
                  </a:lnTo>
                  <a:lnTo>
                    <a:pt x="872" y="1134"/>
                  </a:lnTo>
                  <a:lnTo>
                    <a:pt x="897" y="1110"/>
                  </a:lnTo>
                  <a:lnTo>
                    <a:pt x="921" y="1083"/>
                  </a:lnTo>
                  <a:lnTo>
                    <a:pt x="944" y="1057"/>
                  </a:lnTo>
                  <a:lnTo>
                    <a:pt x="966" y="1028"/>
                  </a:lnTo>
                  <a:lnTo>
                    <a:pt x="986" y="998"/>
                  </a:lnTo>
                  <a:lnTo>
                    <a:pt x="1005" y="967"/>
                  </a:lnTo>
                  <a:lnTo>
                    <a:pt x="1022" y="936"/>
                  </a:lnTo>
                  <a:lnTo>
                    <a:pt x="1037" y="902"/>
                  </a:lnTo>
                  <a:lnTo>
                    <a:pt x="1052" y="868"/>
                  </a:lnTo>
                  <a:lnTo>
                    <a:pt x="1073" y="807"/>
                  </a:lnTo>
                  <a:lnTo>
                    <a:pt x="1088" y="746"/>
                  </a:lnTo>
                  <a:lnTo>
                    <a:pt x="1097" y="683"/>
                  </a:lnTo>
                  <a:lnTo>
                    <a:pt x="1101" y="622"/>
                  </a:lnTo>
                  <a:lnTo>
                    <a:pt x="1100" y="560"/>
                  </a:lnTo>
                  <a:lnTo>
                    <a:pt x="1093" y="500"/>
                  </a:lnTo>
                  <a:lnTo>
                    <a:pt x="1081" y="440"/>
                  </a:lnTo>
                  <a:lnTo>
                    <a:pt x="1065" y="382"/>
                  </a:lnTo>
                  <a:lnTo>
                    <a:pt x="1044" y="325"/>
                  </a:lnTo>
                  <a:lnTo>
                    <a:pt x="1018" y="270"/>
                  </a:lnTo>
                  <a:lnTo>
                    <a:pt x="988" y="218"/>
                  </a:lnTo>
                  <a:lnTo>
                    <a:pt x="953" y="167"/>
                  </a:lnTo>
                  <a:lnTo>
                    <a:pt x="914" y="121"/>
                  </a:lnTo>
                  <a:lnTo>
                    <a:pt x="872" y="77"/>
                  </a:lnTo>
                  <a:lnTo>
                    <a:pt x="825" y="37"/>
                  </a:lnTo>
                  <a:lnTo>
                    <a:pt x="775" y="0"/>
                  </a:lnTo>
                  <a:lnTo>
                    <a:pt x="679" y="150"/>
                  </a:lnTo>
                  <a:lnTo>
                    <a:pt x="718" y="177"/>
                  </a:lnTo>
                  <a:lnTo>
                    <a:pt x="754" y="208"/>
                  </a:lnTo>
                  <a:lnTo>
                    <a:pt x="786" y="240"/>
                  </a:lnTo>
                  <a:lnTo>
                    <a:pt x="816" y="276"/>
                  </a:lnTo>
                  <a:lnTo>
                    <a:pt x="843" y="312"/>
                  </a:lnTo>
                  <a:lnTo>
                    <a:pt x="866" y="352"/>
                  </a:lnTo>
                  <a:lnTo>
                    <a:pt x="885" y="393"/>
                  </a:lnTo>
                  <a:lnTo>
                    <a:pt x="903" y="436"/>
                  </a:lnTo>
                  <a:lnTo>
                    <a:pt x="914" y="481"/>
                  </a:lnTo>
                  <a:lnTo>
                    <a:pt x="923" y="526"/>
                  </a:lnTo>
                  <a:lnTo>
                    <a:pt x="929" y="572"/>
                  </a:lnTo>
                  <a:lnTo>
                    <a:pt x="930" y="618"/>
                  </a:lnTo>
                  <a:lnTo>
                    <a:pt x="927" y="665"/>
                  </a:lnTo>
                  <a:lnTo>
                    <a:pt x="920" y="711"/>
                  </a:lnTo>
                  <a:lnTo>
                    <a:pt x="908" y="758"/>
                  </a:lnTo>
                  <a:lnTo>
                    <a:pt x="893" y="804"/>
                  </a:lnTo>
                  <a:lnTo>
                    <a:pt x="870" y="855"/>
                  </a:lnTo>
                  <a:lnTo>
                    <a:pt x="844" y="902"/>
                  </a:lnTo>
                  <a:lnTo>
                    <a:pt x="813" y="946"/>
                  </a:lnTo>
                  <a:lnTo>
                    <a:pt x="777" y="985"/>
                  </a:lnTo>
                  <a:lnTo>
                    <a:pt x="739" y="1022"/>
                  </a:lnTo>
                  <a:lnTo>
                    <a:pt x="698" y="1053"/>
                  </a:lnTo>
                  <a:lnTo>
                    <a:pt x="654" y="1081"/>
                  </a:lnTo>
                  <a:lnTo>
                    <a:pt x="607" y="1104"/>
                  </a:lnTo>
                  <a:lnTo>
                    <a:pt x="558" y="1123"/>
                  </a:lnTo>
                  <a:lnTo>
                    <a:pt x="508" y="1137"/>
                  </a:lnTo>
                  <a:lnTo>
                    <a:pt x="457" y="1146"/>
                  </a:lnTo>
                  <a:lnTo>
                    <a:pt x="404" y="1151"/>
                  </a:lnTo>
                  <a:lnTo>
                    <a:pt x="352" y="1150"/>
                  </a:lnTo>
                  <a:lnTo>
                    <a:pt x="298" y="1143"/>
                  </a:lnTo>
                  <a:lnTo>
                    <a:pt x="246" y="1131"/>
                  </a:lnTo>
                  <a:lnTo>
                    <a:pt x="193" y="1114"/>
                  </a:lnTo>
                  <a:lnTo>
                    <a:pt x="180" y="1110"/>
                  </a:lnTo>
                  <a:lnTo>
                    <a:pt x="169" y="1104"/>
                  </a:lnTo>
                  <a:lnTo>
                    <a:pt x="156" y="1098"/>
                  </a:lnTo>
                  <a:lnTo>
                    <a:pt x="145" y="1092"/>
                  </a:lnTo>
                  <a:lnTo>
                    <a:pt x="133" y="1087"/>
                  </a:lnTo>
                  <a:lnTo>
                    <a:pt x="122" y="1080"/>
                  </a:lnTo>
                  <a:lnTo>
                    <a:pt x="110" y="1073"/>
                  </a:lnTo>
                  <a:lnTo>
                    <a:pt x="99" y="10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5360" name="Freeform 16"/>
            <p:cNvSpPr>
              <a:spLocks/>
            </p:cNvSpPr>
            <p:nvPr/>
          </p:nvSpPr>
          <p:spPr bwMode="auto">
            <a:xfrm>
              <a:off x="616" y="2845"/>
              <a:ext cx="558" cy="670"/>
            </a:xfrm>
            <a:custGeom>
              <a:avLst/>
              <a:gdLst>
                <a:gd name="T0" fmla="*/ 1118 w 1118"/>
                <a:gd name="T1" fmla="*/ 118 h 1340"/>
                <a:gd name="T2" fmla="*/ 1086 w 1118"/>
                <a:gd name="T3" fmla="*/ 99 h 1340"/>
                <a:gd name="T4" fmla="*/ 1053 w 1118"/>
                <a:gd name="T5" fmla="*/ 81 h 1340"/>
                <a:gd name="T6" fmla="*/ 1020 w 1118"/>
                <a:gd name="T7" fmla="*/ 64 h 1340"/>
                <a:gd name="T8" fmla="*/ 985 w 1118"/>
                <a:gd name="T9" fmla="*/ 49 h 1340"/>
                <a:gd name="T10" fmla="*/ 924 w 1118"/>
                <a:gd name="T11" fmla="*/ 28 h 1340"/>
                <a:gd name="T12" fmla="*/ 862 w 1118"/>
                <a:gd name="T13" fmla="*/ 13 h 1340"/>
                <a:gd name="T14" fmla="*/ 800 w 1118"/>
                <a:gd name="T15" fmla="*/ 4 h 1340"/>
                <a:gd name="T16" fmla="*/ 738 w 1118"/>
                <a:gd name="T17" fmla="*/ 0 h 1340"/>
                <a:gd name="T18" fmla="*/ 677 w 1118"/>
                <a:gd name="T19" fmla="*/ 2 h 1340"/>
                <a:gd name="T20" fmla="*/ 616 w 1118"/>
                <a:gd name="T21" fmla="*/ 9 h 1340"/>
                <a:gd name="T22" fmla="*/ 556 w 1118"/>
                <a:gd name="T23" fmla="*/ 20 h 1340"/>
                <a:gd name="T24" fmla="*/ 497 w 1118"/>
                <a:gd name="T25" fmla="*/ 37 h 1340"/>
                <a:gd name="T26" fmla="*/ 440 w 1118"/>
                <a:gd name="T27" fmla="*/ 58 h 1340"/>
                <a:gd name="T28" fmla="*/ 385 w 1118"/>
                <a:gd name="T29" fmla="*/ 85 h 1340"/>
                <a:gd name="T30" fmla="*/ 332 w 1118"/>
                <a:gd name="T31" fmla="*/ 115 h 1340"/>
                <a:gd name="T32" fmla="*/ 283 w 1118"/>
                <a:gd name="T33" fmla="*/ 151 h 1340"/>
                <a:gd name="T34" fmla="*/ 235 w 1118"/>
                <a:gd name="T35" fmla="*/ 190 h 1340"/>
                <a:gd name="T36" fmla="*/ 192 w 1118"/>
                <a:gd name="T37" fmla="*/ 233 h 1340"/>
                <a:gd name="T38" fmla="*/ 151 w 1118"/>
                <a:gd name="T39" fmla="*/ 281 h 1340"/>
                <a:gd name="T40" fmla="*/ 116 w 1118"/>
                <a:gd name="T41" fmla="*/ 331 h 1340"/>
                <a:gd name="T42" fmla="*/ 96 w 1118"/>
                <a:gd name="T43" fmla="*/ 362 h 1340"/>
                <a:gd name="T44" fmla="*/ 79 w 1118"/>
                <a:gd name="T45" fmla="*/ 395 h 1340"/>
                <a:gd name="T46" fmla="*/ 64 w 1118"/>
                <a:gd name="T47" fmla="*/ 427 h 1340"/>
                <a:gd name="T48" fmla="*/ 49 w 1118"/>
                <a:gd name="T49" fmla="*/ 462 h 1340"/>
                <a:gd name="T50" fmla="*/ 13 w 1118"/>
                <a:gd name="T51" fmla="*/ 587 h 1340"/>
                <a:gd name="T52" fmla="*/ 0 w 1118"/>
                <a:gd name="T53" fmla="*/ 714 h 1340"/>
                <a:gd name="T54" fmla="*/ 9 w 1118"/>
                <a:gd name="T55" fmla="*/ 838 h 1340"/>
                <a:gd name="T56" fmla="*/ 38 w 1118"/>
                <a:gd name="T57" fmla="*/ 958 h 1340"/>
                <a:gd name="T58" fmla="*/ 88 w 1118"/>
                <a:gd name="T59" fmla="*/ 1071 h 1340"/>
                <a:gd name="T60" fmla="*/ 156 w 1118"/>
                <a:gd name="T61" fmla="*/ 1173 h 1340"/>
                <a:gd name="T62" fmla="*/ 241 w 1118"/>
                <a:gd name="T63" fmla="*/ 1264 h 1340"/>
                <a:gd name="T64" fmla="*/ 343 w 1118"/>
                <a:gd name="T65" fmla="*/ 1340 h 1340"/>
                <a:gd name="T66" fmla="*/ 404 w 1118"/>
                <a:gd name="T67" fmla="*/ 1157 h 1340"/>
                <a:gd name="T68" fmla="*/ 335 w 1118"/>
                <a:gd name="T69" fmla="*/ 1094 h 1340"/>
                <a:gd name="T70" fmla="*/ 279 w 1118"/>
                <a:gd name="T71" fmla="*/ 1021 h 1340"/>
                <a:gd name="T72" fmla="*/ 237 w 1118"/>
                <a:gd name="T73" fmla="*/ 941 h 1340"/>
                <a:gd name="T74" fmla="*/ 207 w 1118"/>
                <a:gd name="T75" fmla="*/ 854 h 1340"/>
                <a:gd name="T76" fmla="*/ 193 w 1118"/>
                <a:gd name="T77" fmla="*/ 763 h 1340"/>
                <a:gd name="T78" fmla="*/ 194 w 1118"/>
                <a:gd name="T79" fmla="*/ 670 h 1340"/>
                <a:gd name="T80" fmla="*/ 212 w 1118"/>
                <a:gd name="T81" fmla="*/ 577 h 1340"/>
                <a:gd name="T82" fmla="*/ 252 w 1118"/>
                <a:gd name="T83" fmla="*/ 480 h 1340"/>
                <a:gd name="T84" fmla="*/ 309 w 1118"/>
                <a:gd name="T85" fmla="*/ 389 h 1340"/>
                <a:gd name="T86" fmla="*/ 383 w 1118"/>
                <a:gd name="T87" fmla="*/ 313 h 1340"/>
                <a:gd name="T88" fmla="*/ 469 w 1118"/>
                <a:gd name="T89" fmla="*/ 254 h 1340"/>
                <a:gd name="T90" fmla="*/ 564 w 1118"/>
                <a:gd name="T91" fmla="*/ 212 h 1340"/>
                <a:gd name="T92" fmla="*/ 665 w 1118"/>
                <a:gd name="T93" fmla="*/ 189 h 1340"/>
                <a:gd name="T94" fmla="*/ 771 w 1118"/>
                <a:gd name="T95" fmla="*/ 185 h 1340"/>
                <a:gd name="T96" fmla="*/ 877 w 1118"/>
                <a:gd name="T97" fmla="*/ 204 h 1340"/>
                <a:gd name="T98" fmla="*/ 943 w 1118"/>
                <a:gd name="T99" fmla="*/ 225 h 1340"/>
                <a:gd name="T100" fmla="*/ 967 w 1118"/>
                <a:gd name="T101" fmla="*/ 237 h 1340"/>
                <a:gd name="T102" fmla="*/ 990 w 1118"/>
                <a:gd name="T103" fmla="*/ 248 h 1340"/>
                <a:gd name="T104" fmla="*/ 1012 w 1118"/>
                <a:gd name="T105" fmla="*/ 261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18" h="1340">
                  <a:moveTo>
                    <a:pt x="1022" y="268"/>
                  </a:moveTo>
                  <a:lnTo>
                    <a:pt x="1118" y="118"/>
                  </a:lnTo>
                  <a:lnTo>
                    <a:pt x="1102" y="109"/>
                  </a:lnTo>
                  <a:lnTo>
                    <a:pt x="1086" y="99"/>
                  </a:lnTo>
                  <a:lnTo>
                    <a:pt x="1069" y="90"/>
                  </a:lnTo>
                  <a:lnTo>
                    <a:pt x="1053" y="81"/>
                  </a:lnTo>
                  <a:lnTo>
                    <a:pt x="1036" y="72"/>
                  </a:lnTo>
                  <a:lnTo>
                    <a:pt x="1020" y="64"/>
                  </a:lnTo>
                  <a:lnTo>
                    <a:pt x="1003" y="57"/>
                  </a:lnTo>
                  <a:lnTo>
                    <a:pt x="985" y="49"/>
                  </a:lnTo>
                  <a:lnTo>
                    <a:pt x="954" y="38"/>
                  </a:lnTo>
                  <a:lnTo>
                    <a:pt x="924" y="28"/>
                  </a:lnTo>
                  <a:lnTo>
                    <a:pt x="893" y="20"/>
                  </a:lnTo>
                  <a:lnTo>
                    <a:pt x="862" y="13"/>
                  </a:lnTo>
                  <a:lnTo>
                    <a:pt x="831" y="8"/>
                  </a:lnTo>
                  <a:lnTo>
                    <a:pt x="800" y="4"/>
                  </a:lnTo>
                  <a:lnTo>
                    <a:pt x="769" y="2"/>
                  </a:lnTo>
                  <a:lnTo>
                    <a:pt x="738" y="0"/>
                  </a:lnTo>
                  <a:lnTo>
                    <a:pt x="707" y="1"/>
                  </a:lnTo>
                  <a:lnTo>
                    <a:pt x="677" y="2"/>
                  </a:lnTo>
                  <a:lnTo>
                    <a:pt x="646" y="4"/>
                  </a:lnTo>
                  <a:lnTo>
                    <a:pt x="616" y="9"/>
                  </a:lnTo>
                  <a:lnTo>
                    <a:pt x="586" y="13"/>
                  </a:lnTo>
                  <a:lnTo>
                    <a:pt x="556" y="20"/>
                  </a:lnTo>
                  <a:lnTo>
                    <a:pt x="526" y="28"/>
                  </a:lnTo>
                  <a:lnTo>
                    <a:pt x="497" y="37"/>
                  </a:lnTo>
                  <a:lnTo>
                    <a:pt x="468" y="47"/>
                  </a:lnTo>
                  <a:lnTo>
                    <a:pt x="440" y="58"/>
                  </a:lnTo>
                  <a:lnTo>
                    <a:pt x="413" y="71"/>
                  </a:lnTo>
                  <a:lnTo>
                    <a:pt x="385" y="85"/>
                  </a:lnTo>
                  <a:lnTo>
                    <a:pt x="359" y="100"/>
                  </a:lnTo>
                  <a:lnTo>
                    <a:pt x="332" y="115"/>
                  </a:lnTo>
                  <a:lnTo>
                    <a:pt x="307" y="132"/>
                  </a:lnTo>
                  <a:lnTo>
                    <a:pt x="283" y="151"/>
                  </a:lnTo>
                  <a:lnTo>
                    <a:pt x="258" y="169"/>
                  </a:lnTo>
                  <a:lnTo>
                    <a:pt x="235" y="190"/>
                  </a:lnTo>
                  <a:lnTo>
                    <a:pt x="214" y="210"/>
                  </a:lnTo>
                  <a:lnTo>
                    <a:pt x="192" y="233"/>
                  </a:lnTo>
                  <a:lnTo>
                    <a:pt x="171" y="257"/>
                  </a:lnTo>
                  <a:lnTo>
                    <a:pt x="151" y="281"/>
                  </a:lnTo>
                  <a:lnTo>
                    <a:pt x="133" y="305"/>
                  </a:lnTo>
                  <a:lnTo>
                    <a:pt x="116" y="331"/>
                  </a:lnTo>
                  <a:lnTo>
                    <a:pt x="106" y="346"/>
                  </a:lnTo>
                  <a:lnTo>
                    <a:pt x="96" y="362"/>
                  </a:lnTo>
                  <a:lnTo>
                    <a:pt x="88" y="379"/>
                  </a:lnTo>
                  <a:lnTo>
                    <a:pt x="79" y="395"/>
                  </a:lnTo>
                  <a:lnTo>
                    <a:pt x="71" y="411"/>
                  </a:lnTo>
                  <a:lnTo>
                    <a:pt x="64" y="427"/>
                  </a:lnTo>
                  <a:lnTo>
                    <a:pt x="56" y="444"/>
                  </a:lnTo>
                  <a:lnTo>
                    <a:pt x="49" y="462"/>
                  </a:lnTo>
                  <a:lnTo>
                    <a:pt x="28" y="524"/>
                  </a:lnTo>
                  <a:lnTo>
                    <a:pt x="13" y="587"/>
                  </a:lnTo>
                  <a:lnTo>
                    <a:pt x="4" y="650"/>
                  </a:lnTo>
                  <a:lnTo>
                    <a:pt x="0" y="714"/>
                  </a:lnTo>
                  <a:lnTo>
                    <a:pt x="2" y="776"/>
                  </a:lnTo>
                  <a:lnTo>
                    <a:pt x="9" y="838"/>
                  </a:lnTo>
                  <a:lnTo>
                    <a:pt x="21" y="899"/>
                  </a:lnTo>
                  <a:lnTo>
                    <a:pt x="38" y="958"/>
                  </a:lnTo>
                  <a:lnTo>
                    <a:pt x="62" y="1016"/>
                  </a:lnTo>
                  <a:lnTo>
                    <a:pt x="88" y="1071"/>
                  </a:lnTo>
                  <a:lnTo>
                    <a:pt x="120" y="1124"/>
                  </a:lnTo>
                  <a:lnTo>
                    <a:pt x="156" y="1173"/>
                  </a:lnTo>
                  <a:lnTo>
                    <a:pt x="196" y="1221"/>
                  </a:lnTo>
                  <a:lnTo>
                    <a:pt x="241" y="1264"/>
                  </a:lnTo>
                  <a:lnTo>
                    <a:pt x="290" y="1305"/>
                  </a:lnTo>
                  <a:lnTo>
                    <a:pt x="343" y="1340"/>
                  </a:lnTo>
                  <a:lnTo>
                    <a:pt x="442" y="1184"/>
                  </a:lnTo>
                  <a:lnTo>
                    <a:pt x="404" y="1157"/>
                  </a:lnTo>
                  <a:lnTo>
                    <a:pt x="368" y="1126"/>
                  </a:lnTo>
                  <a:lnTo>
                    <a:pt x="335" y="1094"/>
                  </a:lnTo>
                  <a:lnTo>
                    <a:pt x="306" y="1058"/>
                  </a:lnTo>
                  <a:lnTo>
                    <a:pt x="279" y="1021"/>
                  </a:lnTo>
                  <a:lnTo>
                    <a:pt x="256" y="982"/>
                  </a:lnTo>
                  <a:lnTo>
                    <a:pt x="237" y="941"/>
                  </a:lnTo>
                  <a:lnTo>
                    <a:pt x="219" y="898"/>
                  </a:lnTo>
                  <a:lnTo>
                    <a:pt x="207" y="854"/>
                  </a:lnTo>
                  <a:lnTo>
                    <a:pt x="199" y="808"/>
                  </a:lnTo>
                  <a:lnTo>
                    <a:pt x="193" y="763"/>
                  </a:lnTo>
                  <a:lnTo>
                    <a:pt x="192" y="716"/>
                  </a:lnTo>
                  <a:lnTo>
                    <a:pt x="194" y="670"/>
                  </a:lnTo>
                  <a:lnTo>
                    <a:pt x="202" y="623"/>
                  </a:lnTo>
                  <a:lnTo>
                    <a:pt x="212" y="577"/>
                  </a:lnTo>
                  <a:lnTo>
                    <a:pt x="229" y="531"/>
                  </a:lnTo>
                  <a:lnTo>
                    <a:pt x="252" y="480"/>
                  </a:lnTo>
                  <a:lnTo>
                    <a:pt x="278" y="433"/>
                  </a:lnTo>
                  <a:lnTo>
                    <a:pt x="309" y="389"/>
                  </a:lnTo>
                  <a:lnTo>
                    <a:pt x="345" y="350"/>
                  </a:lnTo>
                  <a:lnTo>
                    <a:pt x="383" y="313"/>
                  </a:lnTo>
                  <a:lnTo>
                    <a:pt x="424" y="282"/>
                  </a:lnTo>
                  <a:lnTo>
                    <a:pt x="469" y="254"/>
                  </a:lnTo>
                  <a:lnTo>
                    <a:pt x="515" y="230"/>
                  </a:lnTo>
                  <a:lnTo>
                    <a:pt x="564" y="212"/>
                  </a:lnTo>
                  <a:lnTo>
                    <a:pt x="614" y="198"/>
                  </a:lnTo>
                  <a:lnTo>
                    <a:pt x="665" y="189"/>
                  </a:lnTo>
                  <a:lnTo>
                    <a:pt x="718" y="184"/>
                  </a:lnTo>
                  <a:lnTo>
                    <a:pt x="771" y="185"/>
                  </a:lnTo>
                  <a:lnTo>
                    <a:pt x="824" y="192"/>
                  </a:lnTo>
                  <a:lnTo>
                    <a:pt x="877" y="204"/>
                  </a:lnTo>
                  <a:lnTo>
                    <a:pt x="930" y="221"/>
                  </a:lnTo>
                  <a:lnTo>
                    <a:pt x="943" y="225"/>
                  </a:lnTo>
                  <a:lnTo>
                    <a:pt x="954" y="231"/>
                  </a:lnTo>
                  <a:lnTo>
                    <a:pt x="967" y="237"/>
                  </a:lnTo>
                  <a:lnTo>
                    <a:pt x="978" y="243"/>
                  </a:lnTo>
                  <a:lnTo>
                    <a:pt x="990" y="248"/>
                  </a:lnTo>
                  <a:lnTo>
                    <a:pt x="1000" y="254"/>
                  </a:lnTo>
                  <a:lnTo>
                    <a:pt x="1012" y="261"/>
                  </a:lnTo>
                  <a:lnTo>
                    <a:pt x="1022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5361" name="Freeform 17"/>
            <p:cNvSpPr>
              <a:spLocks/>
            </p:cNvSpPr>
            <p:nvPr/>
          </p:nvSpPr>
          <p:spPr bwMode="auto">
            <a:xfrm>
              <a:off x="1150" y="2592"/>
              <a:ext cx="340" cy="389"/>
            </a:xfrm>
            <a:custGeom>
              <a:avLst/>
              <a:gdLst>
                <a:gd name="T0" fmla="*/ 0 w 681"/>
                <a:gd name="T1" fmla="*/ 639 h 778"/>
                <a:gd name="T2" fmla="*/ 356 w 681"/>
                <a:gd name="T3" fmla="*/ 190 h 778"/>
                <a:gd name="T4" fmla="*/ 105 w 681"/>
                <a:gd name="T5" fmla="*/ 225 h 778"/>
                <a:gd name="T6" fmla="*/ 9 w 681"/>
                <a:gd name="T7" fmla="*/ 67 h 778"/>
                <a:gd name="T8" fmla="*/ 622 w 681"/>
                <a:gd name="T9" fmla="*/ 0 h 778"/>
                <a:gd name="T10" fmla="*/ 681 w 681"/>
                <a:gd name="T11" fmla="*/ 593 h 778"/>
                <a:gd name="T12" fmla="*/ 499 w 681"/>
                <a:gd name="T13" fmla="*/ 538 h 778"/>
                <a:gd name="T14" fmla="*/ 491 w 681"/>
                <a:gd name="T15" fmla="*/ 291 h 778"/>
                <a:gd name="T16" fmla="*/ 119 w 681"/>
                <a:gd name="T17" fmla="*/ 778 h 778"/>
                <a:gd name="T18" fmla="*/ 57 w 681"/>
                <a:gd name="T19" fmla="*/ 640 h 778"/>
                <a:gd name="T20" fmla="*/ 0 w 681"/>
                <a:gd name="T21" fmla="*/ 639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1" h="778">
                  <a:moveTo>
                    <a:pt x="0" y="639"/>
                  </a:moveTo>
                  <a:lnTo>
                    <a:pt x="356" y="190"/>
                  </a:lnTo>
                  <a:lnTo>
                    <a:pt x="105" y="225"/>
                  </a:lnTo>
                  <a:lnTo>
                    <a:pt x="9" y="67"/>
                  </a:lnTo>
                  <a:lnTo>
                    <a:pt x="622" y="0"/>
                  </a:lnTo>
                  <a:lnTo>
                    <a:pt x="681" y="593"/>
                  </a:lnTo>
                  <a:lnTo>
                    <a:pt x="499" y="538"/>
                  </a:lnTo>
                  <a:lnTo>
                    <a:pt x="491" y="291"/>
                  </a:lnTo>
                  <a:lnTo>
                    <a:pt x="119" y="778"/>
                  </a:lnTo>
                  <a:lnTo>
                    <a:pt x="57" y="640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Insulinoma--Mayo Series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Tumor Size</a:t>
            </a:r>
            <a:endParaRPr lang="en-US">
              <a:latin typeface="Arial" charset="0"/>
              <a:cs typeface="+mj-cs"/>
            </a:endParaRPr>
          </a:p>
        </p:txBody>
      </p:sp>
      <p:graphicFrame>
        <p:nvGraphicFramePr>
          <p:cNvPr id="89090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81000" y="2217738"/>
          <a:ext cx="8763000" cy="464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2" r:id="rId5" imgW="8760711" imgH="4639458" progId="Excel.Chart.8">
                  <p:embed/>
                </p:oleObj>
              </mc:Choice>
              <mc:Fallback>
                <p:oleObj r:id="rId5" imgW="8760711" imgH="4639458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17738"/>
                        <a:ext cx="8763000" cy="464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1000" y="4038600"/>
            <a:ext cx="8366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sz="2600" smtClean="0">
                <a:solidFill>
                  <a:schemeClr val="bg1"/>
                </a:solidFill>
                <a:cs typeface="+mn-cs"/>
              </a:rPr>
              <a:t>pts</a:t>
            </a:r>
            <a:endParaRPr lang="en-US" sz="2800" smtClean="0">
              <a:solidFill>
                <a:schemeClr val="bg1"/>
              </a:solidFill>
              <a:cs typeface="+mn-cs"/>
            </a:endParaRPr>
          </a:p>
        </p:txBody>
      </p:sp>
      <p:sp>
        <p:nvSpPr>
          <p:cNvPr id="186373" name="Line 5"/>
          <p:cNvSpPr>
            <a:spLocks noChangeShapeType="1"/>
          </p:cNvSpPr>
          <p:nvPr/>
        </p:nvSpPr>
        <p:spPr bwMode="auto">
          <a:xfrm flipH="1" flipV="1">
            <a:off x="2590800" y="2438400"/>
            <a:ext cx="2286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 flipH="1" flipV="1">
            <a:off x="2971800" y="2362200"/>
            <a:ext cx="990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pSp>
        <p:nvGrpSpPr>
          <p:cNvPr id="89094" name="Group 7"/>
          <p:cNvGrpSpPr>
            <a:grpSpLocks/>
          </p:cNvGrpSpPr>
          <p:nvPr/>
        </p:nvGrpSpPr>
        <p:grpSpPr bwMode="auto">
          <a:xfrm>
            <a:off x="1905000" y="1828800"/>
            <a:ext cx="1216025" cy="566738"/>
            <a:chOff x="1200" y="1152"/>
            <a:chExt cx="766" cy="357"/>
          </a:xfrm>
        </p:grpSpPr>
        <p:sp>
          <p:nvSpPr>
            <p:cNvPr id="186376" name="Oval 8"/>
            <p:cNvSpPr>
              <a:spLocks noChangeArrowheads="1"/>
            </p:cNvSpPr>
            <p:nvPr/>
          </p:nvSpPr>
          <p:spPr bwMode="auto">
            <a:xfrm>
              <a:off x="1200" y="1152"/>
              <a:ext cx="766" cy="35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9946" name="Text Box 9"/>
            <p:cNvSpPr txBox="1">
              <a:spLocks noChangeArrowheads="1"/>
            </p:cNvSpPr>
            <p:nvPr/>
          </p:nvSpPr>
          <p:spPr bwMode="auto">
            <a:xfrm>
              <a:off x="1344" y="1152"/>
              <a:ext cx="5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US" sz="2800" smtClean="0">
                  <a:cs typeface="+mn-cs"/>
                </a:rPr>
                <a:t>57%</a:t>
              </a:r>
            </a:p>
          </p:txBody>
        </p:sp>
      </p:grp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4724400" y="6369050"/>
            <a:ext cx="6619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600" smtClean="0">
                <a:solidFill>
                  <a:schemeClr val="bg1"/>
                </a:solidFill>
                <a:cs typeface="+mn-cs"/>
              </a:rPr>
              <a:t>cm</a:t>
            </a:r>
            <a:endParaRPr lang="en-US" sz="2800" smtClean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Mayo Localization: Sensitivity</a:t>
            </a:r>
            <a:endParaRPr lang="en-US">
              <a:latin typeface="Arial" charset="0"/>
              <a:cs typeface="+mj-cs"/>
            </a:endParaRPr>
          </a:p>
        </p:txBody>
      </p:sp>
      <p:graphicFrame>
        <p:nvGraphicFramePr>
          <p:cNvPr id="91138" name="Object 3"/>
          <p:cNvGraphicFramePr>
            <a:graphicFrameLocks noChangeAspect="1"/>
          </p:cNvGraphicFramePr>
          <p:nvPr/>
        </p:nvGraphicFramePr>
        <p:xfrm>
          <a:off x="0" y="838200"/>
          <a:ext cx="9144000" cy="705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3" r:id="rId5" imgW="9144793" imgH="7053683" progId="Excel.Chart.8">
                  <p:embed/>
                </p:oleObj>
              </mc:Choice>
              <mc:Fallback>
                <p:oleObj r:id="rId5" imgW="9144793" imgH="7053683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9144000" cy="705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Mayo Localization: Pos Pred Value</a:t>
            </a:r>
            <a:endParaRPr lang="en-US">
              <a:latin typeface="Arial" charset="0"/>
              <a:cs typeface="+mj-cs"/>
            </a:endParaRPr>
          </a:p>
        </p:txBody>
      </p:sp>
      <p:graphicFrame>
        <p:nvGraphicFramePr>
          <p:cNvPr id="93186" name="Object 3"/>
          <p:cNvGraphicFramePr>
            <a:graphicFrameLocks noChangeAspect="1"/>
          </p:cNvGraphicFramePr>
          <p:nvPr/>
        </p:nvGraphicFramePr>
        <p:xfrm>
          <a:off x="0" y="1398588"/>
          <a:ext cx="9144000" cy="611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r:id="rId5" imgW="9144793" imgH="6114818" progId="Excel.Chart.8">
                  <p:embed/>
                </p:oleObj>
              </mc:Choice>
              <mc:Fallback>
                <p:oleObj r:id="rId5" imgW="9144793" imgH="6114818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98588"/>
                        <a:ext cx="9144000" cy="611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Oval 2"/>
          <p:cNvSpPr>
            <a:spLocks noChangeArrowheads="1"/>
          </p:cNvSpPr>
          <p:nvPr/>
        </p:nvSpPr>
        <p:spPr bwMode="auto">
          <a:xfrm>
            <a:off x="4316413" y="5351463"/>
            <a:ext cx="649287" cy="6492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Location in Pancreas (%)</a:t>
            </a:r>
          </a:p>
        </p:txBody>
      </p:sp>
      <p:sp>
        <p:nvSpPr>
          <p:cNvPr id="187398" name="Freeform 6"/>
          <p:cNvSpPr>
            <a:spLocks/>
          </p:cNvSpPr>
          <p:nvPr/>
        </p:nvSpPr>
        <p:spPr bwMode="auto">
          <a:xfrm>
            <a:off x="2054225" y="3094038"/>
            <a:ext cx="6556375" cy="2271712"/>
          </a:xfrm>
          <a:custGeom>
            <a:avLst/>
            <a:gdLst>
              <a:gd name="T0" fmla="*/ 10672 w 10948"/>
              <a:gd name="T1" fmla="*/ 0 h 6650"/>
              <a:gd name="T2" fmla="*/ 9803 w 10948"/>
              <a:gd name="T3" fmla="*/ 303 h 6650"/>
              <a:gd name="T4" fmla="*/ 9320 w 10948"/>
              <a:gd name="T5" fmla="*/ 435 h 6650"/>
              <a:gd name="T6" fmla="*/ 8795 w 10948"/>
              <a:gd name="T7" fmla="*/ 539 h 6650"/>
              <a:gd name="T8" fmla="*/ 8351 w 10948"/>
              <a:gd name="T9" fmla="*/ 712 h 6650"/>
              <a:gd name="T10" fmla="*/ 7914 w 10948"/>
              <a:gd name="T11" fmla="*/ 831 h 6650"/>
              <a:gd name="T12" fmla="*/ 7256 w 10948"/>
              <a:gd name="T13" fmla="*/ 977 h 6650"/>
              <a:gd name="T14" fmla="*/ 6817 w 10948"/>
              <a:gd name="T15" fmla="*/ 1030 h 6650"/>
              <a:gd name="T16" fmla="*/ 6263 w 10948"/>
              <a:gd name="T17" fmla="*/ 968 h 6650"/>
              <a:gd name="T18" fmla="*/ 5717 w 10948"/>
              <a:gd name="T19" fmla="*/ 865 h 6650"/>
              <a:gd name="T20" fmla="*/ 5278 w 10948"/>
              <a:gd name="T21" fmla="*/ 904 h 6650"/>
              <a:gd name="T22" fmla="*/ 4827 w 10948"/>
              <a:gd name="T23" fmla="*/ 987 h 6650"/>
              <a:gd name="T24" fmla="*/ 4312 w 10948"/>
              <a:gd name="T25" fmla="*/ 1123 h 6650"/>
              <a:gd name="T26" fmla="*/ 3855 w 10948"/>
              <a:gd name="T27" fmla="*/ 1420 h 6650"/>
              <a:gd name="T28" fmla="*/ 3019 w 10948"/>
              <a:gd name="T29" fmla="*/ 1763 h 6650"/>
              <a:gd name="T30" fmla="*/ 2205 w 10948"/>
              <a:gd name="T31" fmla="*/ 1925 h 6650"/>
              <a:gd name="T32" fmla="*/ 1725 w 10948"/>
              <a:gd name="T33" fmla="*/ 2122 h 6650"/>
              <a:gd name="T34" fmla="*/ 1342 w 10948"/>
              <a:gd name="T35" fmla="*/ 2460 h 6650"/>
              <a:gd name="T36" fmla="*/ 1009 w 10948"/>
              <a:gd name="T37" fmla="*/ 2774 h 6650"/>
              <a:gd name="T38" fmla="*/ 494 w 10948"/>
              <a:gd name="T39" fmla="*/ 2907 h 6650"/>
              <a:gd name="T40" fmla="*/ 186 w 10948"/>
              <a:gd name="T41" fmla="*/ 3262 h 6650"/>
              <a:gd name="T42" fmla="*/ 92 w 10948"/>
              <a:gd name="T43" fmla="*/ 3606 h 6650"/>
              <a:gd name="T44" fmla="*/ 62 w 10948"/>
              <a:gd name="T45" fmla="*/ 3956 h 6650"/>
              <a:gd name="T46" fmla="*/ 0 w 10948"/>
              <a:gd name="T47" fmla="*/ 4667 h 6650"/>
              <a:gd name="T48" fmla="*/ 101 w 10948"/>
              <a:gd name="T49" fmla="*/ 5016 h 6650"/>
              <a:gd name="T50" fmla="*/ 121 w 10948"/>
              <a:gd name="T51" fmla="*/ 5358 h 6650"/>
              <a:gd name="T52" fmla="*/ 297 w 10948"/>
              <a:gd name="T53" fmla="*/ 5724 h 6650"/>
              <a:gd name="T54" fmla="*/ 499 w 10948"/>
              <a:gd name="T55" fmla="*/ 6222 h 6650"/>
              <a:gd name="T56" fmla="*/ 920 w 10948"/>
              <a:gd name="T57" fmla="*/ 6587 h 6650"/>
              <a:gd name="T58" fmla="*/ 1442 w 10948"/>
              <a:gd name="T59" fmla="*/ 6650 h 6650"/>
              <a:gd name="T60" fmla="*/ 1895 w 10948"/>
              <a:gd name="T61" fmla="*/ 6479 h 6650"/>
              <a:gd name="T62" fmla="*/ 2217 w 10948"/>
              <a:gd name="T63" fmla="*/ 6113 h 6650"/>
              <a:gd name="T64" fmla="*/ 2719 w 10948"/>
              <a:gd name="T65" fmla="*/ 5979 h 6650"/>
              <a:gd name="T66" fmla="*/ 3158 w 10948"/>
              <a:gd name="T67" fmla="*/ 5776 h 6650"/>
              <a:gd name="T68" fmla="*/ 3579 w 10948"/>
              <a:gd name="T69" fmla="*/ 5493 h 6650"/>
              <a:gd name="T70" fmla="*/ 3961 w 10948"/>
              <a:gd name="T71" fmla="*/ 5185 h 6650"/>
              <a:gd name="T72" fmla="*/ 4172 w 10948"/>
              <a:gd name="T73" fmla="*/ 4821 h 6650"/>
              <a:gd name="T74" fmla="*/ 4460 w 10948"/>
              <a:gd name="T75" fmla="*/ 4427 h 6650"/>
              <a:gd name="T76" fmla="*/ 4756 w 10948"/>
              <a:gd name="T77" fmla="*/ 4094 h 6650"/>
              <a:gd name="T78" fmla="*/ 5246 w 10948"/>
              <a:gd name="T79" fmla="*/ 3800 h 6650"/>
              <a:gd name="T80" fmla="*/ 5635 w 10948"/>
              <a:gd name="T81" fmla="*/ 3449 h 6650"/>
              <a:gd name="T82" fmla="*/ 6128 w 10948"/>
              <a:gd name="T83" fmla="*/ 3332 h 6650"/>
              <a:gd name="T84" fmla="*/ 7466 w 10948"/>
              <a:gd name="T85" fmla="*/ 3092 h 6650"/>
              <a:gd name="T86" fmla="*/ 7938 w 10948"/>
              <a:gd name="T87" fmla="*/ 2934 h 6650"/>
              <a:gd name="T88" fmla="*/ 8503 w 10948"/>
              <a:gd name="T89" fmla="*/ 2784 h 6650"/>
              <a:gd name="T90" fmla="*/ 9083 w 10948"/>
              <a:gd name="T91" fmla="*/ 2595 h 6650"/>
              <a:gd name="T92" fmla="*/ 9504 w 10948"/>
              <a:gd name="T93" fmla="*/ 2367 h 6650"/>
              <a:gd name="T94" fmla="*/ 9928 w 10948"/>
              <a:gd name="T95" fmla="*/ 2046 h 6650"/>
              <a:gd name="T96" fmla="*/ 10256 w 10948"/>
              <a:gd name="T97" fmla="*/ 1626 h 6650"/>
              <a:gd name="T98" fmla="*/ 10634 w 10948"/>
              <a:gd name="T99" fmla="*/ 1082 h 6650"/>
              <a:gd name="T100" fmla="*/ 10901 w 10948"/>
              <a:gd name="T101" fmla="*/ 719 h 6650"/>
              <a:gd name="T102" fmla="*/ 10948 w 10948"/>
              <a:gd name="T103" fmla="*/ 346 h 6650"/>
              <a:gd name="T104" fmla="*/ 10908 w 10948"/>
              <a:gd name="T105" fmla="*/ 20 h 6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948" h="6650">
                <a:moveTo>
                  <a:pt x="10901" y="15"/>
                </a:moveTo>
                <a:lnTo>
                  <a:pt x="10672" y="0"/>
                </a:lnTo>
                <a:lnTo>
                  <a:pt x="10431" y="67"/>
                </a:lnTo>
                <a:lnTo>
                  <a:pt x="9803" y="303"/>
                </a:lnTo>
                <a:lnTo>
                  <a:pt x="9590" y="366"/>
                </a:lnTo>
                <a:lnTo>
                  <a:pt x="9320" y="435"/>
                </a:lnTo>
                <a:lnTo>
                  <a:pt x="9087" y="488"/>
                </a:lnTo>
                <a:lnTo>
                  <a:pt x="8795" y="539"/>
                </a:lnTo>
                <a:lnTo>
                  <a:pt x="8565" y="597"/>
                </a:lnTo>
                <a:lnTo>
                  <a:pt x="8351" y="712"/>
                </a:lnTo>
                <a:lnTo>
                  <a:pt x="8143" y="835"/>
                </a:lnTo>
                <a:lnTo>
                  <a:pt x="7914" y="831"/>
                </a:lnTo>
                <a:lnTo>
                  <a:pt x="7679" y="860"/>
                </a:lnTo>
                <a:lnTo>
                  <a:pt x="7256" y="977"/>
                </a:lnTo>
                <a:lnTo>
                  <a:pt x="7019" y="1020"/>
                </a:lnTo>
                <a:lnTo>
                  <a:pt x="6817" y="1030"/>
                </a:lnTo>
                <a:lnTo>
                  <a:pt x="6576" y="1019"/>
                </a:lnTo>
                <a:lnTo>
                  <a:pt x="6263" y="968"/>
                </a:lnTo>
                <a:lnTo>
                  <a:pt x="5942" y="900"/>
                </a:lnTo>
                <a:lnTo>
                  <a:pt x="5717" y="865"/>
                </a:lnTo>
                <a:lnTo>
                  <a:pt x="5489" y="860"/>
                </a:lnTo>
                <a:lnTo>
                  <a:pt x="5278" y="904"/>
                </a:lnTo>
                <a:lnTo>
                  <a:pt x="5056" y="963"/>
                </a:lnTo>
                <a:lnTo>
                  <a:pt x="4827" y="987"/>
                </a:lnTo>
                <a:lnTo>
                  <a:pt x="4566" y="1038"/>
                </a:lnTo>
                <a:lnTo>
                  <a:pt x="4312" y="1123"/>
                </a:lnTo>
                <a:lnTo>
                  <a:pt x="4082" y="1244"/>
                </a:lnTo>
                <a:lnTo>
                  <a:pt x="3855" y="1420"/>
                </a:lnTo>
                <a:lnTo>
                  <a:pt x="3634" y="1584"/>
                </a:lnTo>
                <a:lnTo>
                  <a:pt x="3019" y="1763"/>
                </a:lnTo>
                <a:lnTo>
                  <a:pt x="2755" y="1827"/>
                </a:lnTo>
                <a:lnTo>
                  <a:pt x="2205" y="1925"/>
                </a:lnTo>
                <a:lnTo>
                  <a:pt x="1946" y="2005"/>
                </a:lnTo>
                <a:lnTo>
                  <a:pt x="1725" y="2122"/>
                </a:lnTo>
                <a:lnTo>
                  <a:pt x="1505" y="2296"/>
                </a:lnTo>
                <a:lnTo>
                  <a:pt x="1342" y="2460"/>
                </a:lnTo>
                <a:lnTo>
                  <a:pt x="1212" y="2640"/>
                </a:lnTo>
                <a:lnTo>
                  <a:pt x="1009" y="2774"/>
                </a:lnTo>
                <a:lnTo>
                  <a:pt x="729" y="2825"/>
                </a:lnTo>
                <a:lnTo>
                  <a:pt x="494" y="2907"/>
                </a:lnTo>
                <a:lnTo>
                  <a:pt x="303" y="3083"/>
                </a:lnTo>
                <a:lnTo>
                  <a:pt x="186" y="3262"/>
                </a:lnTo>
                <a:lnTo>
                  <a:pt x="141" y="3436"/>
                </a:lnTo>
                <a:lnTo>
                  <a:pt x="92" y="3606"/>
                </a:lnTo>
                <a:lnTo>
                  <a:pt x="44" y="3774"/>
                </a:lnTo>
                <a:lnTo>
                  <a:pt x="62" y="3956"/>
                </a:lnTo>
                <a:lnTo>
                  <a:pt x="52" y="4142"/>
                </a:lnTo>
                <a:lnTo>
                  <a:pt x="0" y="4667"/>
                </a:lnTo>
                <a:lnTo>
                  <a:pt x="20" y="4848"/>
                </a:lnTo>
                <a:lnTo>
                  <a:pt x="101" y="5016"/>
                </a:lnTo>
                <a:lnTo>
                  <a:pt x="148" y="5185"/>
                </a:lnTo>
                <a:lnTo>
                  <a:pt x="121" y="5358"/>
                </a:lnTo>
                <a:lnTo>
                  <a:pt x="148" y="5551"/>
                </a:lnTo>
                <a:lnTo>
                  <a:pt x="297" y="5724"/>
                </a:lnTo>
                <a:lnTo>
                  <a:pt x="388" y="6001"/>
                </a:lnTo>
                <a:lnTo>
                  <a:pt x="499" y="6222"/>
                </a:lnTo>
                <a:lnTo>
                  <a:pt x="644" y="6399"/>
                </a:lnTo>
                <a:lnTo>
                  <a:pt x="920" y="6587"/>
                </a:lnTo>
                <a:lnTo>
                  <a:pt x="1183" y="6650"/>
                </a:lnTo>
                <a:lnTo>
                  <a:pt x="1442" y="6650"/>
                </a:lnTo>
                <a:lnTo>
                  <a:pt x="1692" y="6587"/>
                </a:lnTo>
                <a:lnTo>
                  <a:pt x="1895" y="6479"/>
                </a:lnTo>
                <a:lnTo>
                  <a:pt x="2100" y="6284"/>
                </a:lnTo>
                <a:lnTo>
                  <a:pt x="2217" y="6113"/>
                </a:lnTo>
                <a:lnTo>
                  <a:pt x="2466" y="6053"/>
                </a:lnTo>
                <a:lnTo>
                  <a:pt x="2719" y="5979"/>
                </a:lnTo>
                <a:lnTo>
                  <a:pt x="2929" y="5900"/>
                </a:lnTo>
                <a:lnTo>
                  <a:pt x="3158" y="5776"/>
                </a:lnTo>
                <a:lnTo>
                  <a:pt x="3323" y="5601"/>
                </a:lnTo>
                <a:lnTo>
                  <a:pt x="3579" y="5493"/>
                </a:lnTo>
                <a:lnTo>
                  <a:pt x="3803" y="5363"/>
                </a:lnTo>
                <a:lnTo>
                  <a:pt x="3961" y="5185"/>
                </a:lnTo>
                <a:lnTo>
                  <a:pt x="4043" y="5006"/>
                </a:lnTo>
                <a:lnTo>
                  <a:pt x="4172" y="4821"/>
                </a:lnTo>
                <a:lnTo>
                  <a:pt x="4336" y="4625"/>
                </a:lnTo>
                <a:lnTo>
                  <a:pt x="4460" y="4427"/>
                </a:lnTo>
                <a:lnTo>
                  <a:pt x="4524" y="4235"/>
                </a:lnTo>
                <a:lnTo>
                  <a:pt x="4756" y="4094"/>
                </a:lnTo>
                <a:lnTo>
                  <a:pt x="4990" y="3982"/>
                </a:lnTo>
                <a:lnTo>
                  <a:pt x="5246" y="3800"/>
                </a:lnTo>
                <a:lnTo>
                  <a:pt x="5422" y="3617"/>
                </a:lnTo>
                <a:lnTo>
                  <a:pt x="5635" y="3449"/>
                </a:lnTo>
                <a:lnTo>
                  <a:pt x="5884" y="3379"/>
                </a:lnTo>
                <a:lnTo>
                  <a:pt x="6128" y="3332"/>
                </a:lnTo>
                <a:lnTo>
                  <a:pt x="7128" y="3144"/>
                </a:lnTo>
                <a:lnTo>
                  <a:pt x="7466" y="3092"/>
                </a:lnTo>
                <a:lnTo>
                  <a:pt x="7669" y="3036"/>
                </a:lnTo>
                <a:lnTo>
                  <a:pt x="7938" y="2934"/>
                </a:lnTo>
                <a:lnTo>
                  <a:pt x="8147" y="2863"/>
                </a:lnTo>
                <a:lnTo>
                  <a:pt x="8503" y="2784"/>
                </a:lnTo>
                <a:lnTo>
                  <a:pt x="8720" y="2724"/>
                </a:lnTo>
                <a:lnTo>
                  <a:pt x="9083" y="2595"/>
                </a:lnTo>
                <a:lnTo>
                  <a:pt x="9297" y="2495"/>
                </a:lnTo>
                <a:lnTo>
                  <a:pt x="9504" y="2367"/>
                </a:lnTo>
                <a:lnTo>
                  <a:pt x="9718" y="2212"/>
                </a:lnTo>
                <a:lnTo>
                  <a:pt x="9928" y="2046"/>
                </a:lnTo>
                <a:lnTo>
                  <a:pt x="10096" y="1857"/>
                </a:lnTo>
                <a:lnTo>
                  <a:pt x="10256" y="1626"/>
                </a:lnTo>
                <a:lnTo>
                  <a:pt x="10503" y="1285"/>
                </a:lnTo>
                <a:lnTo>
                  <a:pt x="10634" y="1082"/>
                </a:lnTo>
                <a:lnTo>
                  <a:pt x="10737" y="900"/>
                </a:lnTo>
                <a:lnTo>
                  <a:pt x="10901" y="719"/>
                </a:lnTo>
                <a:lnTo>
                  <a:pt x="10940" y="533"/>
                </a:lnTo>
                <a:lnTo>
                  <a:pt x="10948" y="346"/>
                </a:lnTo>
                <a:lnTo>
                  <a:pt x="10937" y="153"/>
                </a:lnTo>
                <a:lnTo>
                  <a:pt x="10908" y="20"/>
                </a:lnTo>
                <a:lnTo>
                  <a:pt x="10901" y="15"/>
                </a:lnTo>
                <a:close/>
              </a:path>
            </a:pathLst>
          </a:custGeom>
          <a:solidFill>
            <a:srgbClr val="F5FA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399" name="Freeform 7"/>
          <p:cNvSpPr>
            <a:spLocks/>
          </p:cNvSpPr>
          <p:nvPr/>
        </p:nvSpPr>
        <p:spPr bwMode="auto">
          <a:xfrm>
            <a:off x="1974850" y="2932113"/>
            <a:ext cx="6880225" cy="2597150"/>
          </a:xfrm>
          <a:custGeom>
            <a:avLst/>
            <a:gdLst>
              <a:gd name="T0" fmla="*/ 10672 w 10948"/>
              <a:gd name="T1" fmla="*/ 0 h 6650"/>
              <a:gd name="T2" fmla="*/ 9803 w 10948"/>
              <a:gd name="T3" fmla="*/ 303 h 6650"/>
              <a:gd name="T4" fmla="*/ 9320 w 10948"/>
              <a:gd name="T5" fmla="*/ 435 h 6650"/>
              <a:gd name="T6" fmla="*/ 8795 w 10948"/>
              <a:gd name="T7" fmla="*/ 539 h 6650"/>
              <a:gd name="T8" fmla="*/ 8351 w 10948"/>
              <a:gd name="T9" fmla="*/ 712 h 6650"/>
              <a:gd name="T10" fmla="*/ 7914 w 10948"/>
              <a:gd name="T11" fmla="*/ 831 h 6650"/>
              <a:gd name="T12" fmla="*/ 7256 w 10948"/>
              <a:gd name="T13" fmla="*/ 977 h 6650"/>
              <a:gd name="T14" fmla="*/ 6817 w 10948"/>
              <a:gd name="T15" fmla="*/ 1030 h 6650"/>
              <a:gd name="T16" fmla="*/ 6263 w 10948"/>
              <a:gd name="T17" fmla="*/ 968 h 6650"/>
              <a:gd name="T18" fmla="*/ 5717 w 10948"/>
              <a:gd name="T19" fmla="*/ 865 h 6650"/>
              <a:gd name="T20" fmla="*/ 5278 w 10948"/>
              <a:gd name="T21" fmla="*/ 904 h 6650"/>
              <a:gd name="T22" fmla="*/ 4827 w 10948"/>
              <a:gd name="T23" fmla="*/ 987 h 6650"/>
              <a:gd name="T24" fmla="*/ 4312 w 10948"/>
              <a:gd name="T25" fmla="*/ 1123 h 6650"/>
              <a:gd name="T26" fmla="*/ 3855 w 10948"/>
              <a:gd name="T27" fmla="*/ 1420 h 6650"/>
              <a:gd name="T28" fmla="*/ 3019 w 10948"/>
              <a:gd name="T29" fmla="*/ 1763 h 6650"/>
              <a:gd name="T30" fmla="*/ 2205 w 10948"/>
              <a:gd name="T31" fmla="*/ 1925 h 6650"/>
              <a:gd name="T32" fmla="*/ 1725 w 10948"/>
              <a:gd name="T33" fmla="*/ 2122 h 6650"/>
              <a:gd name="T34" fmla="*/ 1342 w 10948"/>
              <a:gd name="T35" fmla="*/ 2460 h 6650"/>
              <a:gd name="T36" fmla="*/ 1009 w 10948"/>
              <a:gd name="T37" fmla="*/ 2774 h 6650"/>
              <a:gd name="T38" fmla="*/ 494 w 10948"/>
              <a:gd name="T39" fmla="*/ 2907 h 6650"/>
              <a:gd name="T40" fmla="*/ 186 w 10948"/>
              <a:gd name="T41" fmla="*/ 3262 h 6650"/>
              <a:gd name="T42" fmla="*/ 92 w 10948"/>
              <a:gd name="T43" fmla="*/ 3606 h 6650"/>
              <a:gd name="T44" fmla="*/ 62 w 10948"/>
              <a:gd name="T45" fmla="*/ 3956 h 6650"/>
              <a:gd name="T46" fmla="*/ 0 w 10948"/>
              <a:gd name="T47" fmla="*/ 4667 h 6650"/>
              <a:gd name="T48" fmla="*/ 101 w 10948"/>
              <a:gd name="T49" fmla="*/ 5016 h 6650"/>
              <a:gd name="T50" fmla="*/ 121 w 10948"/>
              <a:gd name="T51" fmla="*/ 5358 h 6650"/>
              <a:gd name="T52" fmla="*/ 297 w 10948"/>
              <a:gd name="T53" fmla="*/ 5724 h 6650"/>
              <a:gd name="T54" fmla="*/ 499 w 10948"/>
              <a:gd name="T55" fmla="*/ 6222 h 6650"/>
              <a:gd name="T56" fmla="*/ 920 w 10948"/>
              <a:gd name="T57" fmla="*/ 6587 h 6650"/>
              <a:gd name="T58" fmla="*/ 1442 w 10948"/>
              <a:gd name="T59" fmla="*/ 6650 h 6650"/>
              <a:gd name="T60" fmla="*/ 1895 w 10948"/>
              <a:gd name="T61" fmla="*/ 6479 h 6650"/>
              <a:gd name="T62" fmla="*/ 2217 w 10948"/>
              <a:gd name="T63" fmla="*/ 6113 h 6650"/>
              <a:gd name="T64" fmla="*/ 2719 w 10948"/>
              <a:gd name="T65" fmla="*/ 5979 h 6650"/>
              <a:gd name="T66" fmla="*/ 3158 w 10948"/>
              <a:gd name="T67" fmla="*/ 5776 h 6650"/>
              <a:gd name="T68" fmla="*/ 3579 w 10948"/>
              <a:gd name="T69" fmla="*/ 5493 h 6650"/>
              <a:gd name="T70" fmla="*/ 3961 w 10948"/>
              <a:gd name="T71" fmla="*/ 5185 h 6650"/>
              <a:gd name="T72" fmla="*/ 4172 w 10948"/>
              <a:gd name="T73" fmla="*/ 4821 h 6650"/>
              <a:gd name="T74" fmla="*/ 4460 w 10948"/>
              <a:gd name="T75" fmla="*/ 4427 h 6650"/>
              <a:gd name="T76" fmla="*/ 4756 w 10948"/>
              <a:gd name="T77" fmla="*/ 4094 h 6650"/>
              <a:gd name="T78" fmla="*/ 5246 w 10948"/>
              <a:gd name="T79" fmla="*/ 3800 h 6650"/>
              <a:gd name="T80" fmla="*/ 5635 w 10948"/>
              <a:gd name="T81" fmla="*/ 3449 h 6650"/>
              <a:gd name="T82" fmla="*/ 6128 w 10948"/>
              <a:gd name="T83" fmla="*/ 3332 h 6650"/>
              <a:gd name="T84" fmla="*/ 7466 w 10948"/>
              <a:gd name="T85" fmla="*/ 3092 h 6650"/>
              <a:gd name="T86" fmla="*/ 7938 w 10948"/>
              <a:gd name="T87" fmla="*/ 2934 h 6650"/>
              <a:gd name="T88" fmla="*/ 8503 w 10948"/>
              <a:gd name="T89" fmla="*/ 2784 h 6650"/>
              <a:gd name="T90" fmla="*/ 9083 w 10948"/>
              <a:gd name="T91" fmla="*/ 2595 h 6650"/>
              <a:gd name="T92" fmla="*/ 9504 w 10948"/>
              <a:gd name="T93" fmla="*/ 2367 h 6650"/>
              <a:gd name="T94" fmla="*/ 9928 w 10948"/>
              <a:gd name="T95" fmla="*/ 2046 h 6650"/>
              <a:gd name="T96" fmla="*/ 10256 w 10948"/>
              <a:gd name="T97" fmla="*/ 1626 h 6650"/>
              <a:gd name="T98" fmla="*/ 10634 w 10948"/>
              <a:gd name="T99" fmla="*/ 1082 h 6650"/>
              <a:gd name="T100" fmla="*/ 10901 w 10948"/>
              <a:gd name="T101" fmla="*/ 719 h 6650"/>
              <a:gd name="T102" fmla="*/ 10948 w 10948"/>
              <a:gd name="T103" fmla="*/ 346 h 6650"/>
              <a:gd name="T104" fmla="*/ 10908 w 10948"/>
              <a:gd name="T105" fmla="*/ 20 h 6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948" h="6650">
                <a:moveTo>
                  <a:pt x="10901" y="15"/>
                </a:moveTo>
                <a:lnTo>
                  <a:pt x="10672" y="0"/>
                </a:lnTo>
                <a:lnTo>
                  <a:pt x="10431" y="67"/>
                </a:lnTo>
                <a:lnTo>
                  <a:pt x="9803" y="303"/>
                </a:lnTo>
                <a:lnTo>
                  <a:pt x="9590" y="366"/>
                </a:lnTo>
                <a:lnTo>
                  <a:pt x="9320" y="435"/>
                </a:lnTo>
                <a:lnTo>
                  <a:pt x="9087" y="488"/>
                </a:lnTo>
                <a:lnTo>
                  <a:pt x="8795" y="539"/>
                </a:lnTo>
                <a:lnTo>
                  <a:pt x="8565" y="597"/>
                </a:lnTo>
                <a:lnTo>
                  <a:pt x="8351" y="712"/>
                </a:lnTo>
                <a:lnTo>
                  <a:pt x="8143" y="835"/>
                </a:lnTo>
                <a:lnTo>
                  <a:pt x="7914" y="831"/>
                </a:lnTo>
                <a:lnTo>
                  <a:pt x="7679" y="860"/>
                </a:lnTo>
                <a:lnTo>
                  <a:pt x="7256" y="977"/>
                </a:lnTo>
                <a:lnTo>
                  <a:pt x="7019" y="1020"/>
                </a:lnTo>
                <a:lnTo>
                  <a:pt x="6817" y="1030"/>
                </a:lnTo>
                <a:lnTo>
                  <a:pt x="6576" y="1019"/>
                </a:lnTo>
                <a:lnTo>
                  <a:pt x="6263" y="968"/>
                </a:lnTo>
                <a:lnTo>
                  <a:pt x="5942" y="900"/>
                </a:lnTo>
                <a:lnTo>
                  <a:pt x="5717" y="865"/>
                </a:lnTo>
                <a:lnTo>
                  <a:pt x="5489" y="860"/>
                </a:lnTo>
                <a:lnTo>
                  <a:pt x="5278" y="904"/>
                </a:lnTo>
                <a:lnTo>
                  <a:pt x="5056" y="963"/>
                </a:lnTo>
                <a:lnTo>
                  <a:pt x="4827" y="987"/>
                </a:lnTo>
                <a:lnTo>
                  <a:pt x="4566" y="1038"/>
                </a:lnTo>
                <a:lnTo>
                  <a:pt x="4312" y="1123"/>
                </a:lnTo>
                <a:lnTo>
                  <a:pt x="4082" y="1244"/>
                </a:lnTo>
                <a:lnTo>
                  <a:pt x="3855" y="1420"/>
                </a:lnTo>
                <a:lnTo>
                  <a:pt x="3634" y="1584"/>
                </a:lnTo>
                <a:lnTo>
                  <a:pt x="3019" y="1763"/>
                </a:lnTo>
                <a:lnTo>
                  <a:pt x="2755" y="1827"/>
                </a:lnTo>
                <a:lnTo>
                  <a:pt x="2205" y="1925"/>
                </a:lnTo>
                <a:lnTo>
                  <a:pt x="1946" y="2005"/>
                </a:lnTo>
                <a:lnTo>
                  <a:pt x="1725" y="2122"/>
                </a:lnTo>
                <a:lnTo>
                  <a:pt x="1505" y="2296"/>
                </a:lnTo>
                <a:lnTo>
                  <a:pt x="1342" y="2460"/>
                </a:lnTo>
                <a:lnTo>
                  <a:pt x="1212" y="2640"/>
                </a:lnTo>
                <a:lnTo>
                  <a:pt x="1009" y="2774"/>
                </a:lnTo>
                <a:lnTo>
                  <a:pt x="729" y="2825"/>
                </a:lnTo>
                <a:lnTo>
                  <a:pt x="494" y="2907"/>
                </a:lnTo>
                <a:lnTo>
                  <a:pt x="303" y="3083"/>
                </a:lnTo>
                <a:lnTo>
                  <a:pt x="186" y="3262"/>
                </a:lnTo>
                <a:lnTo>
                  <a:pt x="141" y="3436"/>
                </a:lnTo>
                <a:lnTo>
                  <a:pt x="92" y="3606"/>
                </a:lnTo>
                <a:lnTo>
                  <a:pt x="44" y="3774"/>
                </a:lnTo>
                <a:lnTo>
                  <a:pt x="62" y="3956"/>
                </a:lnTo>
                <a:lnTo>
                  <a:pt x="52" y="4142"/>
                </a:lnTo>
                <a:lnTo>
                  <a:pt x="0" y="4667"/>
                </a:lnTo>
                <a:lnTo>
                  <a:pt x="20" y="4848"/>
                </a:lnTo>
                <a:lnTo>
                  <a:pt x="101" y="5016"/>
                </a:lnTo>
                <a:lnTo>
                  <a:pt x="148" y="5185"/>
                </a:lnTo>
                <a:lnTo>
                  <a:pt x="121" y="5358"/>
                </a:lnTo>
                <a:lnTo>
                  <a:pt x="148" y="5551"/>
                </a:lnTo>
                <a:lnTo>
                  <a:pt x="297" y="5724"/>
                </a:lnTo>
                <a:lnTo>
                  <a:pt x="388" y="6001"/>
                </a:lnTo>
                <a:lnTo>
                  <a:pt x="499" y="6222"/>
                </a:lnTo>
                <a:lnTo>
                  <a:pt x="644" y="6399"/>
                </a:lnTo>
                <a:lnTo>
                  <a:pt x="920" y="6587"/>
                </a:lnTo>
                <a:lnTo>
                  <a:pt x="1183" y="6650"/>
                </a:lnTo>
                <a:lnTo>
                  <a:pt x="1442" y="6650"/>
                </a:lnTo>
                <a:lnTo>
                  <a:pt x="1692" y="6587"/>
                </a:lnTo>
                <a:lnTo>
                  <a:pt x="1895" y="6479"/>
                </a:lnTo>
                <a:lnTo>
                  <a:pt x="2100" y="6284"/>
                </a:lnTo>
                <a:lnTo>
                  <a:pt x="2217" y="6113"/>
                </a:lnTo>
                <a:lnTo>
                  <a:pt x="2466" y="6053"/>
                </a:lnTo>
                <a:lnTo>
                  <a:pt x="2719" y="5979"/>
                </a:lnTo>
                <a:lnTo>
                  <a:pt x="2929" y="5900"/>
                </a:lnTo>
                <a:lnTo>
                  <a:pt x="3158" y="5776"/>
                </a:lnTo>
                <a:lnTo>
                  <a:pt x="3323" y="5601"/>
                </a:lnTo>
                <a:lnTo>
                  <a:pt x="3579" y="5493"/>
                </a:lnTo>
                <a:lnTo>
                  <a:pt x="3803" y="5363"/>
                </a:lnTo>
                <a:lnTo>
                  <a:pt x="3961" y="5185"/>
                </a:lnTo>
                <a:lnTo>
                  <a:pt x="4043" y="5006"/>
                </a:lnTo>
                <a:lnTo>
                  <a:pt x="4172" y="4821"/>
                </a:lnTo>
                <a:lnTo>
                  <a:pt x="4336" y="4625"/>
                </a:lnTo>
                <a:lnTo>
                  <a:pt x="4460" y="4427"/>
                </a:lnTo>
                <a:lnTo>
                  <a:pt x="4524" y="4235"/>
                </a:lnTo>
                <a:lnTo>
                  <a:pt x="4756" y="4094"/>
                </a:lnTo>
                <a:lnTo>
                  <a:pt x="4990" y="3982"/>
                </a:lnTo>
                <a:lnTo>
                  <a:pt x="5246" y="3800"/>
                </a:lnTo>
                <a:lnTo>
                  <a:pt x="5422" y="3617"/>
                </a:lnTo>
                <a:lnTo>
                  <a:pt x="5635" y="3449"/>
                </a:lnTo>
                <a:lnTo>
                  <a:pt x="5884" y="3379"/>
                </a:lnTo>
                <a:lnTo>
                  <a:pt x="6128" y="3332"/>
                </a:lnTo>
                <a:lnTo>
                  <a:pt x="7128" y="3144"/>
                </a:lnTo>
                <a:lnTo>
                  <a:pt x="7466" y="3092"/>
                </a:lnTo>
                <a:lnTo>
                  <a:pt x="7669" y="3036"/>
                </a:lnTo>
                <a:lnTo>
                  <a:pt x="7938" y="2934"/>
                </a:lnTo>
                <a:lnTo>
                  <a:pt x="8147" y="2863"/>
                </a:lnTo>
                <a:lnTo>
                  <a:pt x="8503" y="2784"/>
                </a:lnTo>
                <a:lnTo>
                  <a:pt x="8720" y="2724"/>
                </a:lnTo>
                <a:lnTo>
                  <a:pt x="9083" y="2595"/>
                </a:lnTo>
                <a:lnTo>
                  <a:pt x="9297" y="2495"/>
                </a:lnTo>
                <a:lnTo>
                  <a:pt x="9504" y="2367"/>
                </a:lnTo>
                <a:lnTo>
                  <a:pt x="9718" y="2212"/>
                </a:lnTo>
                <a:lnTo>
                  <a:pt x="9928" y="2046"/>
                </a:lnTo>
                <a:lnTo>
                  <a:pt x="10096" y="1857"/>
                </a:lnTo>
                <a:lnTo>
                  <a:pt x="10256" y="1626"/>
                </a:lnTo>
                <a:lnTo>
                  <a:pt x="10503" y="1285"/>
                </a:lnTo>
                <a:lnTo>
                  <a:pt x="10634" y="1082"/>
                </a:lnTo>
                <a:lnTo>
                  <a:pt x="10737" y="900"/>
                </a:lnTo>
                <a:lnTo>
                  <a:pt x="10901" y="719"/>
                </a:lnTo>
                <a:lnTo>
                  <a:pt x="10940" y="533"/>
                </a:lnTo>
                <a:lnTo>
                  <a:pt x="10948" y="346"/>
                </a:lnTo>
                <a:lnTo>
                  <a:pt x="10937" y="153"/>
                </a:lnTo>
                <a:lnTo>
                  <a:pt x="10908" y="20"/>
                </a:lnTo>
                <a:lnTo>
                  <a:pt x="10901" y="15"/>
                </a:lnTo>
              </a:path>
            </a:pathLst>
          </a:custGeom>
          <a:solidFill>
            <a:srgbClr val="FFCC00"/>
          </a:solidFill>
          <a:ln w="38100" cmpd="sng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3668713" y="3648075"/>
            <a:ext cx="566737" cy="1419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1" name="Line 9"/>
          <p:cNvSpPr>
            <a:spLocks noChangeShapeType="1"/>
          </p:cNvSpPr>
          <p:nvPr/>
        </p:nvSpPr>
        <p:spPr bwMode="auto">
          <a:xfrm>
            <a:off x="4357688" y="3486150"/>
            <a:ext cx="446087" cy="1095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2" name="Line 10"/>
          <p:cNvSpPr>
            <a:spLocks noChangeShapeType="1"/>
          </p:cNvSpPr>
          <p:nvPr/>
        </p:nvSpPr>
        <p:spPr bwMode="auto">
          <a:xfrm>
            <a:off x="6870700" y="3243263"/>
            <a:ext cx="242888" cy="811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4386263" y="5405438"/>
            <a:ext cx="2263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2800" dirty="0">
                <a:ea typeface="+mn-ea"/>
                <a:cs typeface="+mn-cs"/>
              </a:rPr>
              <a:t>10  </a:t>
            </a: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uncinate</a:t>
            </a:r>
            <a:endParaRPr lang="en-US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4" name="Oval 12"/>
          <p:cNvSpPr>
            <a:spLocks noChangeArrowheads="1"/>
          </p:cNvSpPr>
          <p:nvPr/>
        </p:nvSpPr>
        <p:spPr bwMode="auto">
          <a:xfrm>
            <a:off x="7508875" y="3152775"/>
            <a:ext cx="649288" cy="6492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5" name="Oval 13"/>
          <p:cNvSpPr>
            <a:spLocks noChangeArrowheads="1"/>
          </p:cNvSpPr>
          <p:nvPr/>
        </p:nvSpPr>
        <p:spPr bwMode="auto">
          <a:xfrm>
            <a:off x="5349875" y="3384550"/>
            <a:ext cx="649288" cy="6492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6" name="Oval 14"/>
          <p:cNvSpPr>
            <a:spLocks noChangeArrowheads="1"/>
          </p:cNvSpPr>
          <p:nvPr/>
        </p:nvSpPr>
        <p:spPr bwMode="auto">
          <a:xfrm>
            <a:off x="3922713" y="3821113"/>
            <a:ext cx="649287" cy="6492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87407" name="Oval 15"/>
          <p:cNvSpPr>
            <a:spLocks noChangeArrowheads="1"/>
          </p:cNvSpPr>
          <p:nvPr/>
        </p:nvSpPr>
        <p:spPr bwMode="auto">
          <a:xfrm>
            <a:off x="2616200" y="4381500"/>
            <a:ext cx="649288" cy="64928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2641600" y="4433888"/>
            <a:ext cx="5857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800" smtClean="0">
                <a:solidFill>
                  <a:schemeClr val="bg1"/>
                </a:solidFill>
                <a:cs typeface="+mn-cs"/>
              </a:rPr>
              <a:t>27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3983038" y="3905250"/>
            <a:ext cx="4841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800" smtClean="0">
                <a:solidFill>
                  <a:schemeClr val="bg1"/>
                </a:solidFill>
                <a:cs typeface="+mn-cs"/>
              </a:rPr>
              <a:t> 8</a:t>
            </a:r>
            <a:endParaRPr lang="en-US" sz="2800" smtClean="0">
              <a:solidFill>
                <a:srgbClr val="FFCC00"/>
              </a:solidFill>
              <a:cs typeface="+mn-cs"/>
            </a:endParaRP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5400675" y="3459163"/>
            <a:ext cx="5857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800" smtClean="0">
                <a:solidFill>
                  <a:schemeClr val="bg1"/>
                </a:solidFill>
                <a:cs typeface="+mn-cs"/>
              </a:rPr>
              <a:t>24</a:t>
            </a:r>
            <a:endParaRPr lang="en-US" sz="280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7548563" y="3216275"/>
            <a:ext cx="585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800" smtClean="0">
                <a:solidFill>
                  <a:schemeClr val="bg1"/>
                </a:solidFill>
                <a:cs typeface="+mn-cs"/>
              </a:rPr>
              <a:t>29</a:t>
            </a:r>
            <a:endParaRPr lang="en-US" sz="2800" smtClean="0">
              <a:solidFill>
                <a:srgbClr val="FFCC00"/>
              </a:solidFill>
              <a:cs typeface="+mn-cs"/>
            </a:endParaRPr>
          </a:p>
        </p:txBody>
      </p:sp>
      <p:sp>
        <p:nvSpPr>
          <p:cNvPr id="187412" name="Text Box 20"/>
          <p:cNvSpPr txBox="1">
            <a:spLocks noChangeArrowheads="1"/>
          </p:cNvSpPr>
          <p:nvPr/>
        </p:nvSpPr>
        <p:spPr bwMode="auto">
          <a:xfrm>
            <a:off x="820738" y="2465388"/>
            <a:ext cx="3341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8.6% non-palpable</a:t>
            </a:r>
            <a:endParaRPr lang="en-US" alt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Surgical Procedures--Open</a:t>
            </a:r>
          </a:p>
        </p:txBody>
      </p:sp>
      <p:graphicFrame>
        <p:nvGraphicFramePr>
          <p:cNvPr id="9728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981200"/>
          <a:ext cx="77708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0" r:id="rId5" imgW="7766977" imgH="4115157" progId="Excel.Chart.8">
                  <p:embed/>
                </p:oleObj>
              </mc:Choice>
              <mc:Fallback>
                <p:oleObj r:id="rId5" imgW="7766977" imgH="4115157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08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3200400" y="2438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</a:t>
            </a: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4876800" y="3457575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6889750" y="4495800"/>
            <a:ext cx="698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smtClean="0">
                <a:solidFill>
                  <a:schemeClr val="tx1"/>
                </a:solidFill>
                <a:cs typeface="+mn-cs"/>
              </a:rPr>
              <a:t>185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Surgical Procedures—Lap (12)</a:t>
            </a:r>
          </a:p>
        </p:txBody>
      </p:sp>
      <p:graphicFrame>
        <p:nvGraphicFramePr>
          <p:cNvPr id="99330" name="Chart Placeholder 3"/>
          <p:cNvGraphicFramePr>
            <a:graphicFrameLocks noGrp="1"/>
          </p:cNvGraphicFramePr>
          <p:nvPr>
            <p:ph type="chart" idx="1"/>
          </p:nvPr>
        </p:nvGraphicFramePr>
        <p:xfrm>
          <a:off x="2844800" y="1930400"/>
          <a:ext cx="56642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9" r:id="rId5" imgW="5663675" imgH="4212701" progId="Excel.Chart.8">
                  <p:embed/>
                </p:oleObj>
              </mc:Choice>
              <mc:Fallback>
                <p:oleObj r:id="rId5" imgW="5663675" imgH="4212701" progId="Excel.Chart.8">
                  <p:embed/>
                  <p:pic>
                    <p:nvPicPr>
                      <p:cNvPr id="0" name="Char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1930400"/>
                        <a:ext cx="56642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3550" y="2667000"/>
            <a:ext cx="13795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Whipple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581400"/>
            <a:ext cx="2579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Distal Resection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5863" y="4572000"/>
            <a:ext cx="19272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Enucleation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5" y="5607050"/>
            <a:ext cx="18510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Conversions: 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Outcome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84400"/>
            <a:ext cx="8382000" cy="3587750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Cured:  287/291 (99%)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Excluding NIPH, reoperative, MEN patients</a:t>
            </a:r>
          </a:p>
          <a:p>
            <a:pPr>
              <a:defRPr/>
            </a:pPr>
            <a:r>
              <a:rPr lang="en-US">
                <a:latin typeface="Arial" charset="0"/>
                <a:cs typeface="+mn-cs"/>
              </a:rPr>
              <a:t>Not Cured:  1 each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Multiple tumor X2—cured with reop POD 3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Multiple tumors; non-MEN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Tumor not found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Wrong diagnosis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 Evolution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History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a typeface="+mn-ea"/>
                <a:cs typeface="+mn-cs"/>
              </a:rPr>
              <a:t>1950 Jonathan Rhoads, Philadelphia</a:t>
            </a:r>
          </a:p>
          <a:p>
            <a:pPr lvl="1">
              <a:defRPr/>
            </a:pPr>
            <a:r>
              <a:rPr lang="en-US" altLang="en-US"/>
              <a:t>400 cases reviewed</a:t>
            </a:r>
          </a:p>
          <a:p>
            <a:pPr lvl="1">
              <a:defRPr/>
            </a:pPr>
            <a:r>
              <a:rPr lang="en-US" altLang="en-US"/>
              <a:t>90% benign</a:t>
            </a:r>
          </a:p>
          <a:p>
            <a:pPr lvl="1">
              <a:defRPr/>
            </a:pPr>
            <a:r>
              <a:rPr lang="en-US" altLang="en-US"/>
              <a:t>13% multiple</a:t>
            </a:r>
          </a:p>
          <a:p>
            <a:pPr lvl="1">
              <a:defRPr/>
            </a:pPr>
            <a:r>
              <a:rPr lang="en-US" altLang="en-US"/>
              <a:t>2.5% ectopic</a:t>
            </a:r>
          </a:p>
          <a:p>
            <a:pPr lvl="1">
              <a:defRPr/>
            </a:pPr>
            <a:r>
              <a:rPr lang="en-US" altLang="en-US"/>
              <a:t>9% op mortality</a:t>
            </a:r>
          </a:p>
          <a:p>
            <a:pPr lvl="1">
              <a:defRPr/>
            </a:pPr>
            <a:r>
              <a:rPr lang="en-US" altLang="en-US">
                <a:solidFill>
                  <a:srgbClr val="FFCC66"/>
                </a:solidFill>
              </a:rPr>
              <a:t>1/3 not found at operation</a:t>
            </a:r>
          </a:p>
          <a:p>
            <a:pPr lvl="1">
              <a:defRPr/>
            </a:pPr>
            <a:r>
              <a:rPr lang="en-US" altLang="en-US">
                <a:solidFill>
                  <a:srgbClr val="FFCC66"/>
                </a:solidFill>
              </a:rPr>
              <a:t>20% tumor never found</a:t>
            </a:r>
            <a:endParaRPr lang="en-US" altLang="en-US">
              <a:solidFill>
                <a:srgbClr val="FF99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7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7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Operative Complications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-395288" y="2406650"/>
          <a:ext cx="5799138" cy="430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376238" y="1800225"/>
            <a:ext cx="317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Pancreas-Related</a:t>
            </a:r>
            <a:endParaRPr lang="en-US" alt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667000" y="4191000"/>
            <a:ext cx="10842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sz="2800" smtClean="0">
                <a:solidFill>
                  <a:schemeClr val="tx1"/>
                </a:solidFill>
                <a:cs typeface="+mn-cs"/>
              </a:rPr>
              <a:t>None</a:t>
            </a: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152400" y="2333625"/>
            <a:ext cx="20034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Pancreatic</a:t>
            </a:r>
          </a:p>
          <a:p>
            <a:pPr algn="ctr">
              <a:defRPr/>
            </a:pPr>
            <a:r>
              <a:rPr lang="en-US" sz="28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17.5%</a:t>
            </a:r>
          </a:p>
        </p:txBody>
      </p:sp>
      <p:sp>
        <p:nvSpPr>
          <p:cNvPr id="222215" name="Line 7"/>
          <p:cNvSpPr>
            <a:spLocks noChangeShapeType="1"/>
          </p:cNvSpPr>
          <p:nvPr/>
        </p:nvSpPr>
        <p:spPr bwMode="auto">
          <a:xfrm>
            <a:off x="1317625" y="3244850"/>
            <a:ext cx="527050" cy="527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3862388" y="2352675"/>
          <a:ext cx="5635625" cy="419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4792663" y="1800225"/>
            <a:ext cx="3965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Non-Pancreas Related</a:t>
            </a:r>
            <a:endParaRPr lang="en-US" altLang="en-US" sz="2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034213" y="3867150"/>
            <a:ext cx="10747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sz="2800" smtClean="0">
                <a:solidFill>
                  <a:schemeClr val="tx1"/>
                </a:solidFill>
                <a:cs typeface="+mn-cs"/>
              </a:rPr>
              <a:t>None</a:t>
            </a:r>
          </a:p>
          <a:p>
            <a:pPr algn="ctr" eaLnBrk="0" hangingPunct="0">
              <a:defRPr/>
            </a:pPr>
            <a:r>
              <a:rPr lang="en-US" sz="2800" smtClean="0">
                <a:solidFill>
                  <a:schemeClr val="tx1"/>
                </a:solidFill>
                <a:cs typeface="+mn-cs"/>
              </a:rPr>
              <a:t>91%</a:t>
            </a:r>
          </a:p>
        </p:txBody>
      </p:sp>
      <p:sp>
        <p:nvSpPr>
          <p:cNvPr id="222219" name="Text Box 11"/>
          <p:cNvSpPr txBox="1">
            <a:spLocks noChangeArrowheads="1"/>
          </p:cNvSpPr>
          <p:nvPr/>
        </p:nvSpPr>
        <p:spPr bwMode="auto">
          <a:xfrm>
            <a:off x="5357813" y="2449513"/>
            <a:ext cx="263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Complications</a:t>
            </a:r>
          </a:p>
        </p:txBody>
      </p:sp>
      <p:sp>
        <p:nvSpPr>
          <p:cNvPr id="222220" name="Line 12"/>
          <p:cNvSpPr>
            <a:spLocks noChangeShapeType="1"/>
          </p:cNvSpPr>
          <p:nvPr/>
        </p:nvSpPr>
        <p:spPr bwMode="auto">
          <a:xfrm>
            <a:off x="6019800" y="2962275"/>
            <a:ext cx="32385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1525" y="5410200"/>
            <a:ext cx="2700338" cy="1200150"/>
          </a:xfrm>
          <a:prstGeom prst="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Laparoscopic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Pancreatic	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50%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Non-Pancreatic	  8%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	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22212" grpId="0"/>
      <p:bldP spid="39941" grpId="0"/>
      <p:bldP spid="222214" grpId="0"/>
      <p:bldGraphic spid="3" grpId="0">
        <p:bldAsOne/>
      </p:bldGraphic>
      <p:bldP spid="222217" grpId="0"/>
      <p:bldP spid="39946" grpId="0"/>
      <p:bldP spid="222219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29713" cy="971550"/>
          </a:xfrm>
        </p:spPr>
        <p:txBody>
          <a:bodyPr/>
          <a:lstStyle/>
          <a:p>
            <a:pPr>
              <a:defRPr/>
            </a:pPr>
            <a:r>
              <a:rPr lang="en-US" sz="3400">
                <a:latin typeface="Arial" charset="0"/>
                <a:cs typeface="+mj-cs"/>
              </a:rPr>
              <a:t>Survival After Dx of Insulinoma</a:t>
            </a:r>
            <a:r>
              <a:rPr lang="en-US">
                <a:latin typeface="Arial" charset="0"/>
                <a:cs typeface="+mj-cs"/>
              </a:rPr>
              <a:t/>
            </a:r>
            <a:br>
              <a:rPr lang="en-US">
                <a:latin typeface="Arial" charset="0"/>
                <a:cs typeface="+mj-cs"/>
              </a:rPr>
            </a:br>
            <a:r>
              <a:rPr lang="en-US" sz="3400">
                <a:solidFill>
                  <a:srgbClr val="FFFF00"/>
                </a:solidFill>
                <a:latin typeface="Arial" charset="0"/>
                <a:cs typeface="+mj-cs"/>
              </a:rPr>
              <a:t>Mayo Clinic Patients </a:t>
            </a:r>
            <a:r>
              <a:rPr lang="en-US" sz="3400">
                <a:solidFill>
                  <a:srgbClr val="FFFF00"/>
                </a:solidFill>
                <a:latin typeface="Arial" charset="0"/>
                <a:cs typeface="+mj-cs"/>
                <a:sym typeface="Symbol" charset="0"/>
              </a:rPr>
              <a:t> 1927-1986</a:t>
            </a:r>
            <a:endParaRPr lang="en-US" sz="340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  <p:grpSp>
        <p:nvGrpSpPr>
          <p:cNvPr id="105474" name="Group 3"/>
          <p:cNvGrpSpPr>
            <a:grpSpLocks/>
          </p:cNvGrpSpPr>
          <p:nvPr/>
        </p:nvGrpSpPr>
        <p:grpSpPr bwMode="auto">
          <a:xfrm>
            <a:off x="8412163" y="6183313"/>
            <a:ext cx="276225" cy="292100"/>
            <a:chOff x="5831" y="3791"/>
            <a:chExt cx="191" cy="180"/>
          </a:xfrm>
        </p:grpSpPr>
        <p:sp>
          <p:nvSpPr>
            <p:cNvPr id="105484" name="Freeform 4"/>
            <p:cNvSpPr>
              <a:spLocks/>
            </p:cNvSpPr>
            <p:nvPr/>
          </p:nvSpPr>
          <p:spPr bwMode="auto">
            <a:xfrm>
              <a:off x="5832" y="3792"/>
              <a:ext cx="63" cy="42"/>
            </a:xfrm>
            <a:custGeom>
              <a:avLst/>
              <a:gdLst>
                <a:gd name="T0" fmla="*/ 1 w 63"/>
                <a:gd name="T1" fmla="*/ 1 h 42"/>
                <a:gd name="T2" fmla="*/ 3 w 63"/>
                <a:gd name="T3" fmla="*/ 2 h 42"/>
                <a:gd name="T4" fmla="*/ 8 w 63"/>
                <a:gd name="T5" fmla="*/ 2 h 42"/>
                <a:gd name="T6" fmla="*/ 10 w 63"/>
                <a:gd name="T7" fmla="*/ 1 h 42"/>
                <a:gd name="T8" fmla="*/ 12 w 63"/>
                <a:gd name="T9" fmla="*/ 3 h 42"/>
                <a:gd name="T10" fmla="*/ 15 w 63"/>
                <a:gd name="T11" fmla="*/ 1 h 42"/>
                <a:gd name="T12" fmla="*/ 18 w 63"/>
                <a:gd name="T13" fmla="*/ 0 h 42"/>
                <a:gd name="T14" fmla="*/ 21 w 63"/>
                <a:gd name="T15" fmla="*/ 0 h 42"/>
                <a:gd name="T16" fmla="*/ 24 w 63"/>
                <a:gd name="T17" fmla="*/ 0 h 42"/>
                <a:gd name="T18" fmla="*/ 27 w 63"/>
                <a:gd name="T19" fmla="*/ 0 h 42"/>
                <a:gd name="T20" fmla="*/ 30 w 63"/>
                <a:gd name="T21" fmla="*/ 2 h 42"/>
                <a:gd name="T22" fmla="*/ 32 w 63"/>
                <a:gd name="T23" fmla="*/ 3 h 42"/>
                <a:gd name="T24" fmla="*/ 34 w 63"/>
                <a:gd name="T25" fmla="*/ 4 h 42"/>
                <a:gd name="T26" fmla="*/ 35 w 63"/>
                <a:gd name="T27" fmla="*/ 6 h 42"/>
                <a:gd name="T28" fmla="*/ 36 w 63"/>
                <a:gd name="T29" fmla="*/ 6 h 42"/>
                <a:gd name="T30" fmla="*/ 38 w 63"/>
                <a:gd name="T31" fmla="*/ 4 h 42"/>
                <a:gd name="T32" fmla="*/ 40 w 63"/>
                <a:gd name="T33" fmla="*/ 3 h 42"/>
                <a:gd name="T34" fmla="*/ 43 w 63"/>
                <a:gd name="T35" fmla="*/ 1 h 42"/>
                <a:gd name="T36" fmla="*/ 46 w 63"/>
                <a:gd name="T37" fmla="*/ 0 h 42"/>
                <a:gd name="T38" fmla="*/ 49 w 63"/>
                <a:gd name="T39" fmla="*/ 0 h 42"/>
                <a:gd name="T40" fmla="*/ 52 w 63"/>
                <a:gd name="T41" fmla="*/ 0 h 42"/>
                <a:gd name="T42" fmla="*/ 55 w 63"/>
                <a:gd name="T43" fmla="*/ 1 h 42"/>
                <a:gd name="T44" fmla="*/ 57 w 63"/>
                <a:gd name="T45" fmla="*/ 2 h 42"/>
                <a:gd name="T46" fmla="*/ 59 w 63"/>
                <a:gd name="T47" fmla="*/ 4 h 42"/>
                <a:gd name="T48" fmla="*/ 61 w 63"/>
                <a:gd name="T49" fmla="*/ 6 h 42"/>
                <a:gd name="T50" fmla="*/ 62 w 63"/>
                <a:gd name="T51" fmla="*/ 41 h 42"/>
                <a:gd name="T52" fmla="*/ 59 w 63"/>
                <a:gd name="T53" fmla="*/ 40 h 42"/>
                <a:gd name="T54" fmla="*/ 56 w 63"/>
                <a:gd name="T55" fmla="*/ 40 h 42"/>
                <a:gd name="T56" fmla="*/ 53 w 63"/>
                <a:gd name="T57" fmla="*/ 40 h 42"/>
                <a:gd name="T58" fmla="*/ 51 w 63"/>
                <a:gd name="T59" fmla="*/ 12 h 42"/>
                <a:gd name="T60" fmla="*/ 50 w 63"/>
                <a:gd name="T61" fmla="*/ 9 h 42"/>
                <a:gd name="T62" fmla="*/ 48 w 63"/>
                <a:gd name="T63" fmla="*/ 7 h 42"/>
                <a:gd name="T64" fmla="*/ 45 w 63"/>
                <a:gd name="T65" fmla="*/ 7 h 42"/>
                <a:gd name="T66" fmla="*/ 42 w 63"/>
                <a:gd name="T67" fmla="*/ 7 h 42"/>
                <a:gd name="T68" fmla="*/ 39 w 63"/>
                <a:gd name="T69" fmla="*/ 9 h 42"/>
                <a:gd name="T70" fmla="*/ 37 w 63"/>
                <a:gd name="T71" fmla="*/ 12 h 42"/>
                <a:gd name="T72" fmla="*/ 37 w 63"/>
                <a:gd name="T73" fmla="*/ 40 h 42"/>
                <a:gd name="T74" fmla="*/ 34 w 63"/>
                <a:gd name="T75" fmla="*/ 40 h 42"/>
                <a:gd name="T76" fmla="*/ 31 w 63"/>
                <a:gd name="T77" fmla="*/ 39 h 42"/>
                <a:gd name="T78" fmla="*/ 28 w 63"/>
                <a:gd name="T79" fmla="*/ 40 h 42"/>
                <a:gd name="T80" fmla="*/ 26 w 63"/>
                <a:gd name="T81" fmla="*/ 14 h 42"/>
                <a:gd name="T82" fmla="*/ 26 w 63"/>
                <a:gd name="T83" fmla="*/ 11 h 42"/>
                <a:gd name="T84" fmla="*/ 24 w 63"/>
                <a:gd name="T85" fmla="*/ 9 h 42"/>
                <a:gd name="T86" fmla="*/ 22 w 63"/>
                <a:gd name="T87" fmla="*/ 7 h 42"/>
                <a:gd name="T88" fmla="*/ 20 w 63"/>
                <a:gd name="T89" fmla="*/ 6 h 42"/>
                <a:gd name="T90" fmla="*/ 18 w 63"/>
                <a:gd name="T91" fmla="*/ 5 h 42"/>
                <a:gd name="T92" fmla="*/ 15 w 63"/>
                <a:gd name="T93" fmla="*/ 6 h 42"/>
                <a:gd name="T94" fmla="*/ 13 w 63"/>
                <a:gd name="T95" fmla="*/ 7 h 42"/>
                <a:gd name="T96" fmla="*/ 12 w 63"/>
                <a:gd name="T97" fmla="*/ 9 h 42"/>
                <a:gd name="T98" fmla="*/ 11 w 63"/>
                <a:gd name="T99" fmla="*/ 12 h 42"/>
                <a:gd name="T100" fmla="*/ 10 w 63"/>
                <a:gd name="T101" fmla="*/ 15 h 42"/>
                <a:gd name="T102" fmla="*/ 9 w 63"/>
                <a:gd name="T103" fmla="*/ 39 h 42"/>
                <a:gd name="T104" fmla="*/ 6 w 63"/>
                <a:gd name="T105" fmla="*/ 39 h 42"/>
                <a:gd name="T106" fmla="*/ 3 w 63"/>
                <a:gd name="T107" fmla="*/ 39 h 42"/>
                <a:gd name="T108" fmla="*/ 0 w 63"/>
                <a:gd name="T109" fmla="*/ 40 h 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3" h="42">
                  <a:moveTo>
                    <a:pt x="0" y="4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1" y="6"/>
                  </a:lnTo>
                  <a:lnTo>
                    <a:pt x="61" y="7"/>
                  </a:lnTo>
                  <a:lnTo>
                    <a:pt x="62" y="7"/>
                  </a:lnTo>
                  <a:lnTo>
                    <a:pt x="62" y="41"/>
                  </a:lnTo>
                  <a:lnTo>
                    <a:pt x="61" y="40"/>
                  </a:lnTo>
                  <a:lnTo>
                    <a:pt x="60" y="40"/>
                  </a:lnTo>
                  <a:lnTo>
                    <a:pt x="59" y="40"/>
                  </a:lnTo>
                  <a:lnTo>
                    <a:pt x="58" y="40"/>
                  </a:lnTo>
                  <a:lnTo>
                    <a:pt x="57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42" y="7"/>
                  </a:lnTo>
                  <a:lnTo>
                    <a:pt x="41" y="7"/>
                  </a:lnTo>
                  <a:lnTo>
                    <a:pt x="40" y="8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8" y="11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40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4" y="40"/>
                  </a:lnTo>
                  <a:lnTo>
                    <a:pt x="33" y="39"/>
                  </a:lnTo>
                  <a:lnTo>
                    <a:pt x="32" y="39"/>
                  </a:lnTo>
                  <a:lnTo>
                    <a:pt x="31" y="39"/>
                  </a:lnTo>
                  <a:lnTo>
                    <a:pt x="30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1" y="40"/>
                  </a:lnTo>
                  <a:lnTo>
                    <a:pt x="0" y="40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5" name="Freeform 5"/>
            <p:cNvSpPr>
              <a:spLocks/>
            </p:cNvSpPr>
            <p:nvPr/>
          </p:nvSpPr>
          <p:spPr bwMode="auto">
            <a:xfrm>
              <a:off x="5897" y="3792"/>
              <a:ext cx="43" cy="42"/>
            </a:xfrm>
            <a:custGeom>
              <a:avLst/>
              <a:gdLst>
                <a:gd name="T0" fmla="*/ 3 w 43"/>
                <a:gd name="T1" fmla="*/ 2 h 42"/>
                <a:gd name="T2" fmla="*/ 7 w 43"/>
                <a:gd name="T3" fmla="*/ 1 h 42"/>
                <a:gd name="T4" fmla="*/ 11 w 43"/>
                <a:gd name="T5" fmla="*/ 0 h 42"/>
                <a:gd name="T6" fmla="*/ 15 w 43"/>
                <a:gd name="T7" fmla="*/ 0 h 42"/>
                <a:gd name="T8" fmla="*/ 19 w 43"/>
                <a:gd name="T9" fmla="*/ 0 h 42"/>
                <a:gd name="T10" fmla="*/ 23 w 43"/>
                <a:gd name="T11" fmla="*/ 0 h 42"/>
                <a:gd name="T12" fmla="*/ 27 w 43"/>
                <a:gd name="T13" fmla="*/ 0 h 42"/>
                <a:gd name="T14" fmla="*/ 30 w 43"/>
                <a:gd name="T15" fmla="*/ 2 h 42"/>
                <a:gd name="T16" fmla="*/ 32 w 43"/>
                <a:gd name="T17" fmla="*/ 4 h 42"/>
                <a:gd name="T18" fmla="*/ 34 w 43"/>
                <a:gd name="T19" fmla="*/ 6 h 42"/>
                <a:gd name="T20" fmla="*/ 36 w 43"/>
                <a:gd name="T21" fmla="*/ 32 h 42"/>
                <a:gd name="T22" fmla="*/ 40 w 43"/>
                <a:gd name="T23" fmla="*/ 35 h 42"/>
                <a:gd name="T24" fmla="*/ 42 w 43"/>
                <a:gd name="T25" fmla="*/ 37 h 42"/>
                <a:gd name="T26" fmla="*/ 40 w 43"/>
                <a:gd name="T27" fmla="*/ 39 h 42"/>
                <a:gd name="T28" fmla="*/ 37 w 43"/>
                <a:gd name="T29" fmla="*/ 40 h 42"/>
                <a:gd name="T30" fmla="*/ 34 w 43"/>
                <a:gd name="T31" fmla="*/ 41 h 42"/>
                <a:gd name="T32" fmla="*/ 30 w 43"/>
                <a:gd name="T33" fmla="*/ 39 h 42"/>
                <a:gd name="T34" fmla="*/ 27 w 43"/>
                <a:gd name="T35" fmla="*/ 37 h 42"/>
                <a:gd name="T36" fmla="*/ 25 w 43"/>
                <a:gd name="T37" fmla="*/ 36 h 42"/>
                <a:gd name="T38" fmla="*/ 22 w 43"/>
                <a:gd name="T39" fmla="*/ 38 h 42"/>
                <a:gd name="T40" fmla="*/ 19 w 43"/>
                <a:gd name="T41" fmla="*/ 40 h 42"/>
                <a:gd name="T42" fmla="*/ 15 w 43"/>
                <a:gd name="T43" fmla="*/ 41 h 42"/>
                <a:gd name="T44" fmla="*/ 11 w 43"/>
                <a:gd name="T45" fmla="*/ 41 h 42"/>
                <a:gd name="T46" fmla="*/ 7 w 43"/>
                <a:gd name="T47" fmla="*/ 40 h 42"/>
                <a:gd name="T48" fmla="*/ 5 w 43"/>
                <a:gd name="T49" fmla="*/ 38 h 42"/>
                <a:gd name="T50" fmla="*/ 2 w 43"/>
                <a:gd name="T51" fmla="*/ 35 h 42"/>
                <a:gd name="T52" fmla="*/ 0 w 43"/>
                <a:gd name="T53" fmla="*/ 32 h 42"/>
                <a:gd name="T54" fmla="*/ 0 w 43"/>
                <a:gd name="T55" fmla="*/ 28 h 42"/>
                <a:gd name="T56" fmla="*/ 0 w 43"/>
                <a:gd name="T57" fmla="*/ 24 h 42"/>
                <a:gd name="T58" fmla="*/ 2 w 43"/>
                <a:gd name="T59" fmla="*/ 21 h 42"/>
                <a:gd name="T60" fmla="*/ 4 w 43"/>
                <a:gd name="T61" fmla="*/ 19 h 42"/>
                <a:gd name="T62" fmla="*/ 7 w 43"/>
                <a:gd name="T63" fmla="*/ 18 h 42"/>
                <a:gd name="T64" fmla="*/ 10 w 43"/>
                <a:gd name="T65" fmla="*/ 16 h 42"/>
                <a:gd name="T66" fmla="*/ 13 w 43"/>
                <a:gd name="T67" fmla="*/ 15 h 42"/>
                <a:gd name="T68" fmla="*/ 17 w 43"/>
                <a:gd name="T69" fmla="*/ 15 h 42"/>
                <a:gd name="T70" fmla="*/ 21 w 43"/>
                <a:gd name="T71" fmla="*/ 13 h 42"/>
                <a:gd name="T72" fmla="*/ 24 w 43"/>
                <a:gd name="T73" fmla="*/ 12 h 42"/>
                <a:gd name="T74" fmla="*/ 25 w 43"/>
                <a:gd name="T75" fmla="*/ 29 h 42"/>
                <a:gd name="T76" fmla="*/ 23 w 43"/>
                <a:gd name="T77" fmla="*/ 32 h 42"/>
                <a:gd name="T78" fmla="*/ 20 w 43"/>
                <a:gd name="T79" fmla="*/ 33 h 42"/>
                <a:gd name="T80" fmla="*/ 17 w 43"/>
                <a:gd name="T81" fmla="*/ 34 h 42"/>
                <a:gd name="T82" fmla="*/ 14 w 43"/>
                <a:gd name="T83" fmla="*/ 33 h 42"/>
                <a:gd name="T84" fmla="*/ 11 w 43"/>
                <a:gd name="T85" fmla="*/ 31 h 42"/>
                <a:gd name="T86" fmla="*/ 9 w 43"/>
                <a:gd name="T87" fmla="*/ 28 h 42"/>
                <a:gd name="T88" fmla="*/ 10 w 43"/>
                <a:gd name="T89" fmla="*/ 24 h 42"/>
                <a:gd name="T90" fmla="*/ 12 w 43"/>
                <a:gd name="T91" fmla="*/ 21 h 42"/>
                <a:gd name="T92" fmla="*/ 15 w 43"/>
                <a:gd name="T93" fmla="*/ 20 h 42"/>
                <a:gd name="T94" fmla="*/ 18 w 43"/>
                <a:gd name="T95" fmla="*/ 19 h 42"/>
                <a:gd name="T96" fmla="*/ 21 w 43"/>
                <a:gd name="T97" fmla="*/ 18 h 42"/>
                <a:gd name="T98" fmla="*/ 25 w 43"/>
                <a:gd name="T99" fmla="*/ 17 h 42"/>
                <a:gd name="T100" fmla="*/ 24 w 43"/>
                <a:gd name="T101" fmla="*/ 10 h 42"/>
                <a:gd name="T102" fmla="*/ 22 w 43"/>
                <a:gd name="T103" fmla="*/ 7 h 42"/>
                <a:gd name="T104" fmla="*/ 19 w 43"/>
                <a:gd name="T105" fmla="*/ 6 h 42"/>
                <a:gd name="T106" fmla="*/ 15 w 43"/>
                <a:gd name="T107" fmla="*/ 5 h 42"/>
                <a:gd name="T108" fmla="*/ 11 w 43"/>
                <a:gd name="T109" fmla="*/ 5 h 42"/>
                <a:gd name="T110" fmla="*/ 8 w 43"/>
                <a:gd name="T111" fmla="*/ 6 h 42"/>
                <a:gd name="T112" fmla="*/ 5 w 43"/>
                <a:gd name="T113" fmla="*/ 7 h 42"/>
                <a:gd name="T114" fmla="*/ 2 w 43"/>
                <a:gd name="T115" fmla="*/ 9 h 4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3" h="42">
                  <a:moveTo>
                    <a:pt x="2" y="9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6" y="31"/>
                  </a:lnTo>
                  <a:lnTo>
                    <a:pt x="36" y="32"/>
                  </a:lnTo>
                  <a:lnTo>
                    <a:pt x="37" y="33"/>
                  </a:lnTo>
                  <a:lnTo>
                    <a:pt x="38" y="34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36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1" y="38"/>
                  </a:lnTo>
                  <a:lnTo>
                    <a:pt x="40" y="38"/>
                  </a:lnTo>
                  <a:lnTo>
                    <a:pt x="40" y="39"/>
                  </a:lnTo>
                  <a:lnTo>
                    <a:pt x="39" y="39"/>
                  </a:lnTo>
                  <a:lnTo>
                    <a:pt x="39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41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4" y="41"/>
                  </a:lnTo>
                  <a:lnTo>
                    <a:pt x="33" y="40"/>
                  </a:lnTo>
                  <a:lnTo>
                    <a:pt x="32" y="40"/>
                  </a:lnTo>
                  <a:lnTo>
                    <a:pt x="31" y="40"/>
                  </a:lnTo>
                  <a:lnTo>
                    <a:pt x="30" y="39"/>
                  </a:lnTo>
                  <a:lnTo>
                    <a:pt x="29" y="38"/>
                  </a:lnTo>
                  <a:lnTo>
                    <a:pt x="28" y="38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6" y="36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5" y="36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9" y="40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6" y="41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5" y="38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3" y="31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33"/>
                  </a:lnTo>
                  <a:lnTo>
                    <a:pt x="21" y="33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7" y="34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4" y="33"/>
                  </a:lnTo>
                  <a:lnTo>
                    <a:pt x="13" y="33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6" name="Freeform 6"/>
            <p:cNvSpPr>
              <a:spLocks/>
            </p:cNvSpPr>
            <p:nvPr/>
          </p:nvSpPr>
          <p:spPr bwMode="auto">
            <a:xfrm>
              <a:off x="5934" y="3792"/>
              <a:ext cx="45" cy="56"/>
            </a:xfrm>
            <a:custGeom>
              <a:avLst/>
              <a:gdLst>
                <a:gd name="T0" fmla="*/ 17 w 45"/>
                <a:gd name="T1" fmla="*/ 55 h 56"/>
                <a:gd name="T2" fmla="*/ 18 w 45"/>
                <a:gd name="T3" fmla="*/ 38 h 56"/>
                <a:gd name="T4" fmla="*/ 1 w 45"/>
                <a:gd name="T5" fmla="*/ 0 h 56"/>
                <a:gd name="T6" fmla="*/ 3 w 45"/>
                <a:gd name="T7" fmla="*/ 0 h 56"/>
                <a:gd name="T8" fmla="*/ 6 w 45"/>
                <a:gd name="T9" fmla="*/ 0 h 56"/>
                <a:gd name="T10" fmla="*/ 8 w 45"/>
                <a:gd name="T11" fmla="*/ 0 h 56"/>
                <a:gd name="T12" fmla="*/ 10 w 45"/>
                <a:gd name="T13" fmla="*/ 0 h 56"/>
                <a:gd name="T14" fmla="*/ 12 w 45"/>
                <a:gd name="T15" fmla="*/ 0 h 56"/>
                <a:gd name="T16" fmla="*/ 14 w 45"/>
                <a:gd name="T17" fmla="*/ 1 h 56"/>
                <a:gd name="T18" fmla="*/ 14 w 45"/>
                <a:gd name="T19" fmla="*/ 3 h 56"/>
                <a:gd name="T20" fmla="*/ 14 w 45"/>
                <a:gd name="T21" fmla="*/ 5 h 56"/>
                <a:gd name="T22" fmla="*/ 15 w 45"/>
                <a:gd name="T23" fmla="*/ 6 h 56"/>
                <a:gd name="T24" fmla="*/ 15 w 45"/>
                <a:gd name="T25" fmla="*/ 8 h 56"/>
                <a:gd name="T26" fmla="*/ 16 w 45"/>
                <a:gd name="T27" fmla="*/ 9 h 56"/>
                <a:gd name="T28" fmla="*/ 17 w 45"/>
                <a:gd name="T29" fmla="*/ 11 h 56"/>
                <a:gd name="T30" fmla="*/ 18 w 45"/>
                <a:gd name="T31" fmla="*/ 12 h 56"/>
                <a:gd name="T32" fmla="*/ 18 w 45"/>
                <a:gd name="T33" fmla="*/ 14 h 56"/>
                <a:gd name="T34" fmla="*/ 19 w 45"/>
                <a:gd name="T35" fmla="*/ 16 h 56"/>
                <a:gd name="T36" fmla="*/ 19 w 45"/>
                <a:gd name="T37" fmla="*/ 18 h 56"/>
                <a:gd name="T38" fmla="*/ 20 w 45"/>
                <a:gd name="T39" fmla="*/ 19 h 56"/>
                <a:gd name="T40" fmla="*/ 21 w 45"/>
                <a:gd name="T41" fmla="*/ 21 h 56"/>
                <a:gd name="T42" fmla="*/ 21 w 45"/>
                <a:gd name="T43" fmla="*/ 23 h 56"/>
                <a:gd name="T44" fmla="*/ 22 w 45"/>
                <a:gd name="T45" fmla="*/ 25 h 56"/>
                <a:gd name="T46" fmla="*/ 23 w 45"/>
                <a:gd name="T47" fmla="*/ 26 h 56"/>
                <a:gd name="T48" fmla="*/ 24 w 45"/>
                <a:gd name="T49" fmla="*/ 26 h 56"/>
                <a:gd name="T50" fmla="*/ 25 w 45"/>
                <a:gd name="T51" fmla="*/ 25 h 56"/>
                <a:gd name="T52" fmla="*/ 25 w 45"/>
                <a:gd name="T53" fmla="*/ 23 h 56"/>
                <a:gd name="T54" fmla="*/ 25 w 45"/>
                <a:gd name="T55" fmla="*/ 21 h 56"/>
                <a:gd name="T56" fmla="*/ 26 w 45"/>
                <a:gd name="T57" fmla="*/ 20 h 56"/>
                <a:gd name="T58" fmla="*/ 27 w 45"/>
                <a:gd name="T59" fmla="*/ 18 h 56"/>
                <a:gd name="T60" fmla="*/ 28 w 45"/>
                <a:gd name="T61" fmla="*/ 17 h 56"/>
                <a:gd name="T62" fmla="*/ 29 w 45"/>
                <a:gd name="T63" fmla="*/ 15 h 56"/>
                <a:gd name="T64" fmla="*/ 30 w 45"/>
                <a:gd name="T65" fmla="*/ 13 h 56"/>
                <a:gd name="T66" fmla="*/ 31 w 45"/>
                <a:gd name="T67" fmla="*/ 11 h 56"/>
                <a:gd name="T68" fmla="*/ 32 w 45"/>
                <a:gd name="T69" fmla="*/ 8 h 56"/>
                <a:gd name="T70" fmla="*/ 32 w 45"/>
                <a:gd name="T71" fmla="*/ 6 h 56"/>
                <a:gd name="T72" fmla="*/ 33 w 45"/>
                <a:gd name="T73" fmla="*/ 5 h 56"/>
                <a:gd name="T74" fmla="*/ 34 w 45"/>
                <a:gd name="T75" fmla="*/ 3 h 56"/>
                <a:gd name="T76" fmla="*/ 35 w 45"/>
                <a:gd name="T77" fmla="*/ 1 h 56"/>
                <a:gd name="T78" fmla="*/ 36 w 45"/>
                <a:gd name="T79" fmla="*/ 0 h 56"/>
                <a:gd name="T80" fmla="*/ 38 w 45"/>
                <a:gd name="T81" fmla="*/ 0 h 56"/>
                <a:gd name="T82" fmla="*/ 40 w 45"/>
                <a:gd name="T83" fmla="*/ 0 h 56"/>
                <a:gd name="T84" fmla="*/ 43 w 45"/>
                <a:gd name="T85" fmla="*/ 0 h 56"/>
                <a:gd name="T86" fmla="*/ 44 w 45"/>
                <a:gd name="T87" fmla="*/ 0 h 5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5" h="56">
                  <a:moveTo>
                    <a:pt x="44" y="0"/>
                  </a:moveTo>
                  <a:lnTo>
                    <a:pt x="17" y="55"/>
                  </a:lnTo>
                  <a:lnTo>
                    <a:pt x="10" y="55"/>
                  </a:lnTo>
                  <a:lnTo>
                    <a:pt x="18" y="38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3" y="27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7" name="Freeform 7"/>
            <p:cNvSpPr>
              <a:spLocks/>
            </p:cNvSpPr>
            <p:nvPr/>
          </p:nvSpPr>
          <p:spPr bwMode="auto">
            <a:xfrm>
              <a:off x="5974" y="3791"/>
              <a:ext cx="48" cy="44"/>
            </a:xfrm>
            <a:custGeom>
              <a:avLst/>
              <a:gdLst>
                <a:gd name="T0" fmla="*/ 20 w 48"/>
                <a:gd name="T1" fmla="*/ 6 h 44"/>
                <a:gd name="T2" fmla="*/ 16 w 48"/>
                <a:gd name="T3" fmla="*/ 7 h 44"/>
                <a:gd name="T4" fmla="*/ 14 w 48"/>
                <a:gd name="T5" fmla="*/ 10 h 44"/>
                <a:gd name="T6" fmla="*/ 12 w 48"/>
                <a:gd name="T7" fmla="*/ 14 h 44"/>
                <a:gd name="T8" fmla="*/ 10 w 48"/>
                <a:gd name="T9" fmla="*/ 17 h 44"/>
                <a:gd name="T10" fmla="*/ 10 w 48"/>
                <a:gd name="T11" fmla="*/ 22 h 44"/>
                <a:gd name="T12" fmla="*/ 11 w 48"/>
                <a:gd name="T13" fmla="*/ 27 h 44"/>
                <a:gd name="T14" fmla="*/ 14 w 48"/>
                <a:gd name="T15" fmla="*/ 31 h 44"/>
                <a:gd name="T16" fmla="*/ 16 w 48"/>
                <a:gd name="T17" fmla="*/ 34 h 44"/>
                <a:gd name="T18" fmla="*/ 19 w 48"/>
                <a:gd name="T19" fmla="*/ 36 h 44"/>
                <a:gd name="T20" fmla="*/ 24 w 48"/>
                <a:gd name="T21" fmla="*/ 37 h 44"/>
                <a:gd name="T22" fmla="*/ 28 w 48"/>
                <a:gd name="T23" fmla="*/ 35 h 44"/>
                <a:gd name="T24" fmla="*/ 32 w 48"/>
                <a:gd name="T25" fmla="*/ 33 h 44"/>
                <a:gd name="T26" fmla="*/ 35 w 48"/>
                <a:gd name="T27" fmla="*/ 29 h 44"/>
                <a:gd name="T28" fmla="*/ 36 w 48"/>
                <a:gd name="T29" fmla="*/ 24 h 44"/>
                <a:gd name="T30" fmla="*/ 36 w 48"/>
                <a:gd name="T31" fmla="*/ 19 h 44"/>
                <a:gd name="T32" fmla="*/ 35 w 48"/>
                <a:gd name="T33" fmla="*/ 15 h 44"/>
                <a:gd name="T34" fmla="*/ 34 w 48"/>
                <a:gd name="T35" fmla="*/ 11 h 44"/>
                <a:gd name="T36" fmla="*/ 31 w 48"/>
                <a:gd name="T37" fmla="*/ 8 h 44"/>
                <a:gd name="T38" fmla="*/ 27 w 48"/>
                <a:gd name="T39" fmla="*/ 6 h 44"/>
                <a:gd name="T40" fmla="*/ 23 w 48"/>
                <a:gd name="T41" fmla="*/ 0 h 44"/>
                <a:gd name="T42" fmla="*/ 28 w 48"/>
                <a:gd name="T43" fmla="*/ 0 h 44"/>
                <a:gd name="T44" fmla="*/ 33 w 48"/>
                <a:gd name="T45" fmla="*/ 1 h 44"/>
                <a:gd name="T46" fmla="*/ 37 w 48"/>
                <a:gd name="T47" fmla="*/ 3 h 44"/>
                <a:gd name="T48" fmla="*/ 40 w 48"/>
                <a:gd name="T49" fmla="*/ 5 h 44"/>
                <a:gd name="T50" fmla="*/ 43 w 48"/>
                <a:gd name="T51" fmla="*/ 8 h 44"/>
                <a:gd name="T52" fmla="*/ 45 w 48"/>
                <a:gd name="T53" fmla="*/ 12 h 44"/>
                <a:gd name="T54" fmla="*/ 47 w 48"/>
                <a:gd name="T55" fmla="*/ 17 h 44"/>
                <a:gd name="T56" fmla="*/ 47 w 48"/>
                <a:gd name="T57" fmla="*/ 22 h 44"/>
                <a:gd name="T58" fmla="*/ 47 w 48"/>
                <a:gd name="T59" fmla="*/ 27 h 44"/>
                <a:gd name="T60" fmla="*/ 45 w 48"/>
                <a:gd name="T61" fmla="*/ 31 h 44"/>
                <a:gd name="T62" fmla="*/ 42 w 48"/>
                <a:gd name="T63" fmla="*/ 35 h 44"/>
                <a:gd name="T64" fmla="*/ 39 w 48"/>
                <a:gd name="T65" fmla="*/ 37 h 44"/>
                <a:gd name="T66" fmla="*/ 36 w 48"/>
                <a:gd name="T67" fmla="*/ 40 h 44"/>
                <a:gd name="T68" fmla="*/ 31 w 48"/>
                <a:gd name="T69" fmla="*/ 42 h 44"/>
                <a:gd name="T70" fmla="*/ 27 w 48"/>
                <a:gd name="T71" fmla="*/ 43 h 44"/>
                <a:gd name="T72" fmla="*/ 22 w 48"/>
                <a:gd name="T73" fmla="*/ 43 h 44"/>
                <a:gd name="T74" fmla="*/ 17 w 48"/>
                <a:gd name="T75" fmla="*/ 42 h 44"/>
                <a:gd name="T76" fmla="*/ 13 w 48"/>
                <a:gd name="T77" fmla="*/ 41 h 44"/>
                <a:gd name="T78" fmla="*/ 9 w 48"/>
                <a:gd name="T79" fmla="*/ 39 h 44"/>
                <a:gd name="T80" fmla="*/ 6 w 48"/>
                <a:gd name="T81" fmla="*/ 36 h 44"/>
                <a:gd name="T82" fmla="*/ 3 w 48"/>
                <a:gd name="T83" fmla="*/ 32 h 44"/>
                <a:gd name="T84" fmla="*/ 1 w 48"/>
                <a:gd name="T85" fmla="*/ 28 h 44"/>
                <a:gd name="T86" fmla="*/ 0 w 48"/>
                <a:gd name="T87" fmla="*/ 24 h 44"/>
                <a:gd name="T88" fmla="*/ 0 w 48"/>
                <a:gd name="T89" fmla="*/ 19 h 44"/>
                <a:gd name="T90" fmla="*/ 0 w 48"/>
                <a:gd name="T91" fmla="*/ 14 h 44"/>
                <a:gd name="T92" fmla="*/ 3 w 48"/>
                <a:gd name="T93" fmla="*/ 10 h 44"/>
                <a:gd name="T94" fmla="*/ 5 w 48"/>
                <a:gd name="T95" fmla="*/ 7 h 44"/>
                <a:gd name="T96" fmla="*/ 8 w 48"/>
                <a:gd name="T97" fmla="*/ 3 h 44"/>
                <a:gd name="T98" fmla="*/ 13 w 48"/>
                <a:gd name="T99" fmla="*/ 2 h 44"/>
                <a:gd name="T100" fmla="*/ 17 w 48"/>
                <a:gd name="T101" fmla="*/ 0 h 44"/>
                <a:gd name="T102" fmla="*/ 22 w 48"/>
                <a:gd name="T103" fmla="*/ 0 h 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8" h="44">
                  <a:moveTo>
                    <a:pt x="23" y="0"/>
                  </a:moveTo>
                  <a:lnTo>
                    <a:pt x="23" y="5"/>
                  </a:lnTo>
                  <a:lnTo>
                    <a:pt x="22" y="5"/>
                  </a:lnTo>
                  <a:lnTo>
                    <a:pt x="21" y="5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8" y="36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1" y="35"/>
                  </a:lnTo>
                  <a:lnTo>
                    <a:pt x="31" y="34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5" y="29"/>
                  </a:lnTo>
                  <a:lnTo>
                    <a:pt x="35" y="28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5"/>
                  </a:lnTo>
                  <a:lnTo>
                    <a:pt x="36" y="24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5" y="13"/>
                  </a:lnTo>
                  <a:lnTo>
                    <a:pt x="34" y="13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3" y="8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7" y="18"/>
                  </a:lnTo>
                  <a:lnTo>
                    <a:pt x="47" y="19"/>
                  </a:lnTo>
                  <a:lnTo>
                    <a:pt x="47" y="20"/>
                  </a:lnTo>
                  <a:lnTo>
                    <a:pt x="47" y="21"/>
                  </a:lnTo>
                  <a:lnTo>
                    <a:pt x="47" y="22"/>
                  </a:lnTo>
                  <a:lnTo>
                    <a:pt x="47" y="23"/>
                  </a:lnTo>
                  <a:lnTo>
                    <a:pt x="47" y="24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8"/>
                  </a:lnTo>
                  <a:lnTo>
                    <a:pt x="46" y="29"/>
                  </a:lnTo>
                  <a:lnTo>
                    <a:pt x="45" y="30"/>
                  </a:lnTo>
                  <a:lnTo>
                    <a:pt x="45" y="31"/>
                  </a:lnTo>
                  <a:lnTo>
                    <a:pt x="44" y="32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5"/>
                  </a:lnTo>
                  <a:lnTo>
                    <a:pt x="42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0" y="36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6" y="39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4" y="40"/>
                  </a:lnTo>
                  <a:lnTo>
                    <a:pt x="33" y="41"/>
                  </a:lnTo>
                  <a:lnTo>
                    <a:pt x="32" y="41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2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27" y="43"/>
                  </a:lnTo>
                  <a:lnTo>
                    <a:pt x="26" y="43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3" y="43"/>
                  </a:lnTo>
                  <a:lnTo>
                    <a:pt x="22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8" y="43"/>
                  </a:lnTo>
                  <a:lnTo>
                    <a:pt x="17" y="42"/>
                  </a:lnTo>
                  <a:lnTo>
                    <a:pt x="16" y="42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8" y="39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8" name="Freeform 8"/>
            <p:cNvSpPr>
              <a:spLocks/>
            </p:cNvSpPr>
            <p:nvPr/>
          </p:nvSpPr>
          <p:spPr bwMode="auto">
            <a:xfrm>
              <a:off x="5831" y="3846"/>
              <a:ext cx="75" cy="92"/>
            </a:xfrm>
            <a:custGeom>
              <a:avLst/>
              <a:gdLst>
                <a:gd name="T0" fmla="*/ 70 w 75"/>
                <a:gd name="T1" fmla="*/ 35 h 92"/>
                <a:gd name="T2" fmla="*/ 69 w 75"/>
                <a:gd name="T3" fmla="*/ 40 h 92"/>
                <a:gd name="T4" fmla="*/ 67 w 75"/>
                <a:gd name="T5" fmla="*/ 45 h 92"/>
                <a:gd name="T6" fmla="*/ 66 w 75"/>
                <a:gd name="T7" fmla="*/ 51 h 92"/>
                <a:gd name="T8" fmla="*/ 64 w 75"/>
                <a:gd name="T9" fmla="*/ 56 h 92"/>
                <a:gd name="T10" fmla="*/ 62 w 75"/>
                <a:gd name="T11" fmla="*/ 61 h 92"/>
                <a:gd name="T12" fmla="*/ 59 w 75"/>
                <a:gd name="T13" fmla="*/ 65 h 92"/>
                <a:gd name="T14" fmla="*/ 56 w 75"/>
                <a:gd name="T15" fmla="*/ 70 h 92"/>
                <a:gd name="T16" fmla="*/ 53 w 75"/>
                <a:gd name="T17" fmla="*/ 74 h 92"/>
                <a:gd name="T18" fmla="*/ 50 w 75"/>
                <a:gd name="T19" fmla="*/ 77 h 92"/>
                <a:gd name="T20" fmla="*/ 46 w 75"/>
                <a:gd name="T21" fmla="*/ 80 h 92"/>
                <a:gd name="T22" fmla="*/ 42 w 75"/>
                <a:gd name="T23" fmla="*/ 83 h 92"/>
                <a:gd name="T24" fmla="*/ 38 w 75"/>
                <a:gd name="T25" fmla="*/ 85 h 92"/>
                <a:gd name="T26" fmla="*/ 33 w 75"/>
                <a:gd name="T27" fmla="*/ 84 h 92"/>
                <a:gd name="T28" fmla="*/ 29 w 75"/>
                <a:gd name="T29" fmla="*/ 81 h 92"/>
                <a:gd name="T30" fmla="*/ 26 w 75"/>
                <a:gd name="T31" fmla="*/ 78 h 92"/>
                <a:gd name="T32" fmla="*/ 22 w 75"/>
                <a:gd name="T33" fmla="*/ 74 h 92"/>
                <a:gd name="T34" fmla="*/ 18 w 75"/>
                <a:gd name="T35" fmla="*/ 71 h 92"/>
                <a:gd name="T36" fmla="*/ 15 w 75"/>
                <a:gd name="T37" fmla="*/ 67 h 92"/>
                <a:gd name="T38" fmla="*/ 12 w 75"/>
                <a:gd name="T39" fmla="*/ 62 h 92"/>
                <a:gd name="T40" fmla="*/ 10 w 75"/>
                <a:gd name="T41" fmla="*/ 58 h 92"/>
                <a:gd name="T42" fmla="*/ 7 w 75"/>
                <a:gd name="T43" fmla="*/ 52 h 92"/>
                <a:gd name="T44" fmla="*/ 6 w 75"/>
                <a:gd name="T45" fmla="*/ 47 h 92"/>
                <a:gd name="T46" fmla="*/ 5 w 75"/>
                <a:gd name="T47" fmla="*/ 42 h 92"/>
                <a:gd name="T48" fmla="*/ 4 w 75"/>
                <a:gd name="T49" fmla="*/ 37 h 92"/>
                <a:gd name="T50" fmla="*/ 3 w 75"/>
                <a:gd name="T51" fmla="*/ 3 h 92"/>
                <a:gd name="T52" fmla="*/ 74 w 75"/>
                <a:gd name="T53" fmla="*/ 29 h 92"/>
                <a:gd name="T54" fmla="*/ 73 w 75"/>
                <a:gd name="T55" fmla="*/ 35 h 92"/>
                <a:gd name="T56" fmla="*/ 72 w 75"/>
                <a:gd name="T57" fmla="*/ 40 h 92"/>
                <a:gd name="T58" fmla="*/ 71 w 75"/>
                <a:gd name="T59" fmla="*/ 45 h 92"/>
                <a:gd name="T60" fmla="*/ 70 w 75"/>
                <a:gd name="T61" fmla="*/ 50 h 92"/>
                <a:gd name="T62" fmla="*/ 68 w 75"/>
                <a:gd name="T63" fmla="*/ 56 h 92"/>
                <a:gd name="T64" fmla="*/ 66 w 75"/>
                <a:gd name="T65" fmla="*/ 61 h 92"/>
                <a:gd name="T66" fmla="*/ 63 w 75"/>
                <a:gd name="T67" fmla="*/ 66 h 92"/>
                <a:gd name="T68" fmla="*/ 61 w 75"/>
                <a:gd name="T69" fmla="*/ 70 h 92"/>
                <a:gd name="T70" fmla="*/ 58 w 75"/>
                <a:gd name="T71" fmla="*/ 74 h 92"/>
                <a:gd name="T72" fmla="*/ 55 w 75"/>
                <a:gd name="T73" fmla="*/ 77 h 92"/>
                <a:gd name="T74" fmla="*/ 51 w 75"/>
                <a:gd name="T75" fmla="*/ 81 h 92"/>
                <a:gd name="T76" fmla="*/ 46 w 75"/>
                <a:gd name="T77" fmla="*/ 85 h 92"/>
                <a:gd name="T78" fmla="*/ 42 w 75"/>
                <a:gd name="T79" fmla="*/ 88 h 92"/>
                <a:gd name="T80" fmla="*/ 38 w 75"/>
                <a:gd name="T81" fmla="*/ 90 h 92"/>
                <a:gd name="T82" fmla="*/ 33 w 75"/>
                <a:gd name="T83" fmla="*/ 89 h 92"/>
                <a:gd name="T84" fmla="*/ 29 w 75"/>
                <a:gd name="T85" fmla="*/ 85 h 92"/>
                <a:gd name="T86" fmla="*/ 25 w 75"/>
                <a:gd name="T87" fmla="*/ 82 h 92"/>
                <a:gd name="T88" fmla="*/ 20 w 75"/>
                <a:gd name="T89" fmla="*/ 79 h 92"/>
                <a:gd name="T90" fmla="*/ 16 w 75"/>
                <a:gd name="T91" fmla="*/ 74 h 92"/>
                <a:gd name="T92" fmla="*/ 13 w 75"/>
                <a:gd name="T93" fmla="*/ 70 h 92"/>
                <a:gd name="T94" fmla="*/ 10 w 75"/>
                <a:gd name="T95" fmla="*/ 65 h 92"/>
                <a:gd name="T96" fmla="*/ 7 w 75"/>
                <a:gd name="T97" fmla="*/ 61 h 92"/>
                <a:gd name="T98" fmla="*/ 5 w 75"/>
                <a:gd name="T99" fmla="*/ 55 h 92"/>
                <a:gd name="T100" fmla="*/ 3 w 75"/>
                <a:gd name="T101" fmla="*/ 51 h 92"/>
                <a:gd name="T102" fmla="*/ 1 w 75"/>
                <a:gd name="T103" fmla="*/ 45 h 92"/>
                <a:gd name="T104" fmla="*/ 0 w 75"/>
                <a:gd name="T105" fmla="*/ 40 h 92"/>
                <a:gd name="T106" fmla="*/ 0 w 75"/>
                <a:gd name="T107" fmla="*/ 34 h 92"/>
                <a:gd name="T108" fmla="*/ 0 w 75"/>
                <a:gd name="T109" fmla="*/ 28 h 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5" h="92">
                  <a:moveTo>
                    <a:pt x="3" y="3"/>
                  </a:moveTo>
                  <a:lnTo>
                    <a:pt x="70" y="3"/>
                  </a:lnTo>
                  <a:lnTo>
                    <a:pt x="70" y="32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8"/>
                  </a:lnTo>
                  <a:lnTo>
                    <a:pt x="69" y="39"/>
                  </a:lnTo>
                  <a:lnTo>
                    <a:pt x="69" y="40"/>
                  </a:lnTo>
                  <a:lnTo>
                    <a:pt x="69" y="41"/>
                  </a:lnTo>
                  <a:lnTo>
                    <a:pt x="68" y="41"/>
                  </a:lnTo>
                  <a:lnTo>
                    <a:pt x="68" y="42"/>
                  </a:lnTo>
                  <a:lnTo>
                    <a:pt x="68" y="43"/>
                  </a:lnTo>
                  <a:lnTo>
                    <a:pt x="68" y="44"/>
                  </a:lnTo>
                  <a:lnTo>
                    <a:pt x="67" y="45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6" y="48"/>
                  </a:lnTo>
                  <a:lnTo>
                    <a:pt x="66" y="49"/>
                  </a:lnTo>
                  <a:lnTo>
                    <a:pt x="66" y="50"/>
                  </a:lnTo>
                  <a:lnTo>
                    <a:pt x="66" y="51"/>
                  </a:lnTo>
                  <a:lnTo>
                    <a:pt x="66" y="52"/>
                  </a:lnTo>
                  <a:lnTo>
                    <a:pt x="65" y="53"/>
                  </a:lnTo>
                  <a:lnTo>
                    <a:pt x="65" y="54"/>
                  </a:lnTo>
                  <a:lnTo>
                    <a:pt x="64" y="54"/>
                  </a:lnTo>
                  <a:lnTo>
                    <a:pt x="64" y="55"/>
                  </a:lnTo>
                  <a:lnTo>
                    <a:pt x="64" y="56"/>
                  </a:lnTo>
                  <a:lnTo>
                    <a:pt x="63" y="57"/>
                  </a:lnTo>
                  <a:lnTo>
                    <a:pt x="63" y="58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0"/>
                  </a:lnTo>
                  <a:lnTo>
                    <a:pt x="62" y="61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59" y="64"/>
                  </a:lnTo>
                  <a:lnTo>
                    <a:pt x="59" y="65"/>
                  </a:lnTo>
                  <a:lnTo>
                    <a:pt x="59" y="66"/>
                  </a:lnTo>
                  <a:lnTo>
                    <a:pt x="58" y="67"/>
                  </a:lnTo>
                  <a:lnTo>
                    <a:pt x="57" y="68"/>
                  </a:lnTo>
                  <a:lnTo>
                    <a:pt x="57" y="69"/>
                  </a:lnTo>
                  <a:lnTo>
                    <a:pt x="56" y="69"/>
                  </a:lnTo>
                  <a:lnTo>
                    <a:pt x="56" y="70"/>
                  </a:lnTo>
                  <a:lnTo>
                    <a:pt x="55" y="70"/>
                  </a:lnTo>
                  <a:lnTo>
                    <a:pt x="55" y="71"/>
                  </a:lnTo>
                  <a:lnTo>
                    <a:pt x="55" y="72"/>
                  </a:lnTo>
                  <a:lnTo>
                    <a:pt x="54" y="72"/>
                  </a:lnTo>
                  <a:lnTo>
                    <a:pt x="53" y="73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75"/>
                  </a:lnTo>
                  <a:lnTo>
                    <a:pt x="51" y="75"/>
                  </a:lnTo>
                  <a:lnTo>
                    <a:pt x="51" y="76"/>
                  </a:lnTo>
                  <a:lnTo>
                    <a:pt x="50" y="76"/>
                  </a:lnTo>
                  <a:lnTo>
                    <a:pt x="50" y="77"/>
                  </a:lnTo>
                  <a:lnTo>
                    <a:pt x="49" y="77"/>
                  </a:lnTo>
                  <a:lnTo>
                    <a:pt x="49" y="78"/>
                  </a:lnTo>
                  <a:lnTo>
                    <a:pt x="48" y="78"/>
                  </a:lnTo>
                  <a:lnTo>
                    <a:pt x="47" y="79"/>
                  </a:lnTo>
                  <a:lnTo>
                    <a:pt x="46" y="79"/>
                  </a:lnTo>
                  <a:lnTo>
                    <a:pt x="46" y="80"/>
                  </a:lnTo>
                  <a:lnTo>
                    <a:pt x="45" y="80"/>
                  </a:lnTo>
                  <a:lnTo>
                    <a:pt x="45" y="81"/>
                  </a:lnTo>
                  <a:lnTo>
                    <a:pt x="44" y="81"/>
                  </a:lnTo>
                  <a:lnTo>
                    <a:pt x="44" y="82"/>
                  </a:lnTo>
                  <a:lnTo>
                    <a:pt x="43" y="83"/>
                  </a:lnTo>
                  <a:lnTo>
                    <a:pt x="42" y="83"/>
                  </a:lnTo>
                  <a:lnTo>
                    <a:pt x="41" y="83"/>
                  </a:lnTo>
                  <a:lnTo>
                    <a:pt x="40" y="83"/>
                  </a:lnTo>
                  <a:lnTo>
                    <a:pt x="40" y="84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8" y="85"/>
                  </a:lnTo>
                  <a:lnTo>
                    <a:pt x="37" y="85"/>
                  </a:lnTo>
                  <a:lnTo>
                    <a:pt x="37" y="86"/>
                  </a:lnTo>
                  <a:lnTo>
                    <a:pt x="36" y="85"/>
                  </a:lnTo>
                  <a:lnTo>
                    <a:pt x="35" y="85"/>
                  </a:lnTo>
                  <a:lnTo>
                    <a:pt x="34" y="84"/>
                  </a:lnTo>
                  <a:lnTo>
                    <a:pt x="33" y="84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1" y="83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29" y="81"/>
                  </a:lnTo>
                  <a:lnTo>
                    <a:pt x="29" y="80"/>
                  </a:lnTo>
                  <a:lnTo>
                    <a:pt x="28" y="80"/>
                  </a:lnTo>
                  <a:lnTo>
                    <a:pt x="28" y="79"/>
                  </a:lnTo>
                  <a:lnTo>
                    <a:pt x="27" y="79"/>
                  </a:lnTo>
                  <a:lnTo>
                    <a:pt x="26" y="79"/>
                  </a:lnTo>
                  <a:lnTo>
                    <a:pt x="26" y="78"/>
                  </a:lnTo>
                  <a:lnTo>
                    <a:pt x="25" y="77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22" y="75"/>
                  </a:lnTo>
                  <a:lnTo>
                    <a:pt x="22" y="74"/>
                  </a:lnTo>
                  <a:lnTo>
                    <a:pt x="21" y="74"/>
                  </a:lnTo>
                  <a:lnTo>
                    <a:pt x="21" y="73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19" y="72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8" y="69"/>
                  </a:lnTo>
                  <a:lnTo>
                    <a:pt x="17" y="69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5" y="67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4" y="64"/>
                  </a:lnTo>
                  <a:lnTo>
                    <a:pt x="13" y="64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8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7" y="52"/>
                  </a:lnTo>
                  <a:lnTo>
                    <a:pt x="7" y="51"/>
                  </a:lnTo>
                  <a:lnTo>
                    <a:pt x="7" y="50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26"/>
                  </a:lnTo>
                  <a:lnTo>
                    <a:pt x="74" y="27"/>
                  </a:lnTo>
                  <a:lnTo>
                    <a:pt x="74" y="28"/>
                  </a:lnTo>
                  <a:lnTo>
                    <a:pt x="74" y="29"/>
                  </a:lnTo>
                  <a:lnTo>
                    <a:pt x="74" y="30"/>
                  </a:lnTo>
                  <a:lnTo>
                    <a:pt x="74" y="31"/>
                  </a:lnTo>
                  <a:lnTo>
                    <a:pt x="74" y="32"/>
                  </a:lnTo>
                  <a:lnTo>
                    <a:pt x="74" y="33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3" y="36"/>
                  </a:lnTo>
                  <a:lnTo>
                    <a:pt x="73" y="37"/>
                  </a:lnTo>
                  <a:lnTo>
                    <a:pt x="73" y="38"/>
                  </a:lnTo>
                  <a:lnTo>
                    <a:pt x="73" y="39"/>
                  </a:lnTo>
                  <a:lnTo>
                    <a:pt x="73" y="40"/>
                  </a:lnTo>
                  <a:lnTo>
                    <a:pt x="72" y="40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2" y="43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1" y="46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70" y="48"/>
                  </a:lnTo>
                  <a:lnTo>
                    <a:pt x="70" y="49"/>
                  </a:lnTo>
                  <a:lnTo>
                    <a:pt x="70" y="50"/>
                  </a:lnTo>
                  <a:lnTo>
                    <a:pt x="70" y="51"/>
                  </a:lnTo>
                  <a:lnTo>
                    <a:pt x="70" y="52"/>
                  </a:lnTo>
                  <a:lnTo>
                    <a:pt x="69" y="53"/>
                  </a:lnTo>
                  <a:lnTo>
                    <a:pt x="69" y="54"/>
                  </a:lnTo>
                  <a:lnTo>
                    <a:pt x="68" y="55"/>
                  </a:lnTo>
                  <a:lnTo>
                    <a:pt x="68" y="56"/>
                  </a:lnTo>
                  <a:lnTo>
                    <a:pt x="68" y="57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6" y="59"/>
                  </a:lnTo>
                  <a:lnTo>
                    <a:pt x="66" y="60"/>
                  </a:lnTo>
                  <a:lnTo>
                    <a:pt x="66" y="61"/>
                  </a:lnTo>
                  <a:lnTo>
                    <a:pt x="65" y="62"/>
                  </a:lnTo>
                  <a:lnTo>
                    <a:pt x="65" y="63"/>
                  </a:lnTo>
                  <a:lnTo>
                    <a:pt x="64" y="64"/>
                  </a:lnTo>
                  <a:lnTo>
                    <a:pt x="64" y="65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2" y="66"/>
                  </a:lnTo>
                  <a:lnTo>
                    <a:pt x="62" y="67"/>
                  </a:lnTo>
                  <a:lnTo>
                    <a:pt x="62" y="68"/>
                  </a:lnTo>
                  <a:lnTo>
                    <a:pt x="62" y="69"/>
                  </a:lnTo>
                  <a:lnTo>
                    <a:pt x="61" y="69"/>
                  </a:lnTo>
                  <a:lnTo>
                    <a:pt x="61" y="70"/>
                  </a:lnTo>
                  <a:lnTo>
                    <a:pt x="60" y="70"/>
                  </a:lnTo>
                  <a:lnTo>
                    <a:pt x="60" y="71"/>
                  </a:lnTo>
                  <a:lnTo>
                    <a:pt x="59" y="71"/>
                  </a:lnTo>
                  <a:lnTo>
                    <a:pt x="59" y="72"/>
                  </a:lnTo>
                  <a:lnTo>
                    <a:pt x="58" y="73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5" y="76"/>
                  </a:lnTo>
                  <a:lnTo>
                    <a:pt x="55" y="77"/>
                  </a:lnTo>
                  <a:lnTo>
                    <a:pt x="54" y="78"/>
                  </a:lnTo>
                  <a:lnTo>
                    <a:pt x="53" y="79"/>
                  </a:lnTo>
                  <a:lnTo>
                    <a:pt x="52" y="79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51" y="81"/>
                  </a:lnTo>
                  <a:lnTo>
                    <a:pt x="50" y="82"/>
                  </a:lnTo>
                  <a:lnTo>
                    <a:pt x="49" y="83"/>
                  </a:lnTo>
                  <a:lnTo>
                    <a:pt x="48" y="83"/>
                  </a:lnTo>
                  <a:lnTo>
                    <a:pt x="47" y="83"/>
                  </a:lnTo>
                  <a:lnTo>
                    <a:pt x="47" y="84"/>
                  </a:lnTo>
                  <a:lnTo>
                    <a:pt x="46" y="85"/>
                  </a:lnTo>
                  <a:lnTo>
                    <a:pt x="45" y="86"/>
                  </a:lnTo>
                  <a:lnTo>
                    <a:pt x="44" y="86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2" y="87"/>
                  </a:lnTo>
                  <a:lnTo>
                    <a:pt x="42" y="88"/>
                  </a:lnTo>
                  <a:lnTo>
                    <a:pt x="41" y="88"/>
                  </a:lnTo>
                  <a:lnTo>
                    <a:pt x="40" y="88"/>
                  </a:lnTo>
                  <a:lnTo>
                    <a:pt x="40" y="89"/>
                  </a:lnTo>
                  <a:lnTo>
                    <a:pt x="39" y="89"/>
                  </a:lnTo>
                  <a:lnTo>
                    <a:pt x="39" y="90"/>
                  </a:lnTo>
                  <a:lnTo>
                    <a:pt x="38" y="90"/>
                  </a:lnTo>
                  <a:lnTo>
                    <a:pt x="37" y="91"/>
                  </a:lnTo>
                  <a:lnTo>
                    <a:pt x="36" y="90"/>
                  </a:lnTo>
                  <a:lnTo>
                    <a:pt x="35" y="90"/>
                  </a:lnTo>
                  <a:lnTo>
                    <a:pt x="35" y="89"/>
                  </a:lnTo>
                  <a:lnTo>
                    <a:pt x="34" y="89"/>
                  </a:lnTo>
                  <a:lnTo>
                    <a:pt x="33" y="89"/>
                  </a:lnTo>
                  <a:lnTo>
                    <a:pt x="33" y="88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5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3"/>
                  </a:lnTo>
                  <a:lnTo>
                    <a:pt x="25" y="83"/>
                  </a:lnTo>
                  <a:lnTo>
                    <a:pt x="25" y="82"/>
                  </a:lnTo>
                  <a:lnTo>
                    <a:pt x="24" y="82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79"/>
                  </a:lnTo>
                  <a:lnTo>
                    <a:pt x="21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19" y="77"/>
                  </a:lnTo>
                  <a:lnTo>
                    <a:pt x="18" y="76"/>
                  </a:lnTo>
                  <a:lnTo>
                    <a:pt x="17" y="75"/>
                  </a:lnTo>
                  <a:lnTo>
                    <a:pt x="17" y="74"/>
                  </a:lnTo>
                  <a:lnTo>
                    <a:pt x="16" y="74"/>
                  </a:lnTo>
                  <a:lnTo>
                    <a:pt x="16" y="73"/>
                  </a:lnTo>
                  <a:lnTo>
                    <a:pt x="15" y="73"/>
                  </a:lnTo>
                  <a:lnTo>
                    <a:pt x="15" y="72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2" y="69"/>
                  </a:lnTo>
                  <a:lnTo>
                    <a:pt x="11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9" y="63"/>
                  </a:lnTo>
                  <a:lnTo>
                    <a:pt x="8" y="63"/>
                  </a:lnTo>
                  <a:lnTo>
                    <a:pt x="8" y="62"/>
                  </a:lnTo>
                  <a:lnTo>
                    <a:pt x="7" y="61"/>
                  </a:lnTo>
                  <a:lnTo>
                    <a:pt x="7" y="60"/>
                  </a:lnTo>
                  <a:lnTo>
                    <a:pt x="7" y="59"/>
                  </a:lnTo>
                  <a:lnTo>
                    <a:pt x="6" y="58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1" y="45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" y="3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9" name="Freeform 9"/>
            <p:cNvSpPr>
              <a:spLocks/>
            </p:cNvSpPr>
            <p:nvPr/>
          </p:nvSpPr>
          <p:spPr bwMode="auto">
            <a:xfrm>
              <a:off x="5944" y="3847"/>
              <a:ext cx="74" cy="93"/>
            </a:xfrm>
            <a:custGeom>
              <a:avLst/>
              <a:gdLst>
                <a:gd name="T0" fmla="*/ 69 w 74"/>
                <a:gd name="T1" fmla="*/ 35 h 93"/>
                <a:gd name="T2" fmla="*/ 68 w 74"/>
                <a:gd name="T3" fmla="*/ 41 h 93"/>
                <a:gd name="T4" fmla="*/ 66 w 74"/>
                <a:gd name="T5" fmla="*/ 46 h 93"/>
                <a:gd name="T6" fmla="*/ 65 w 74"/>
                <a:gd name="T7" fmla="*/ 52 h 93"/>
                <a:gd name="T8" fmla="*/ 63 w 74"/>
                <a:gd name="T9" fmla="*/ 57 h 93"/>
                <a:gd name="T10" fmla="*/ 61 w 74"/>
                <a:gd name="T11" fmla="*/ 62 h 93"/>
                <a:gd name="T12" fmla="*/ 58 w 74"/>
                <a:gd name="T13" fmla="*/ 66 h 93"/>
                <a:gd name="T14" fmla="*/ 56 w 74"/>
                <a:gd name="T15" fmla="*/ 70 h 93"/>
                <a:gd name="T16" fmla="*/ 53 w 74"/>
                <a:gd name="T17" fmla="*/ 74 h 93"/>
                <a:gd name="T18" fmla="*/ 49 w 74"/>
                <a:gd name="T19" fmla="*/ 78 h 93"/>
                <a:gd name="T20" fmla="*/ 45 w 74"/>
                <a:gd name="T21" fmla="*/ 81 h 93"/>
                <a:gd name="T22" fmla="*/ 40 w 74"/>
                <a:gd name="T23" fmla="*/ 84 h 93"/>
                <a:gd name="T24" fmla="*/ 37 w 74"/>
                <a:gd name="T25" fmla="*/ 87 h 93"/>
                <a:gd name="T26" fmla="*/ 32 w 74"/>
                <a:gd name="T27" fmla="*/ 85 h 93"/>
                <a:gd name="T28" fmla="*/ 29 w 74"/>
                <a:gd name="T29" fmla="*/ 82 h 93"/>
                <a:gd name="T30" fmla="*/ 24 w 74"/>
                <a:gd name="T31" fmla="*/ 78 h 93"/>
                <a:gd name="T32" fmla="*/ 21 w 74"/>
                <a:gd name="T33" fmla="*/ 75 h 93"/>
                <a:gd name="T34" fmla="*/ 18 w 74"/>
                <a:gd name="T35" fmla="*/ 72 h 93"/>
                <a:gd name="T36" fmla="*/ 14 w 74"/>
                <a:gd name="T37" fmla="*/ 67 h 93"/>
                <a:gd name="T38" fmla="*/ 11 w 74"/>
                <a:gd name="T39" fmla="*/ 63 h 93"/>
                <a:gd name="T40" fmla="*/ 9 w 74"/>
                <a:gd name="T41" fmla="*/ 58 h 93"/>
                <a:gd name="T42" fmla="*/ 7 w 74"/>
                <a:gd name="T43" fmla="*/ 53 h 93"/>
                <a:gd name="T44" fmla="*/ 5 w 74"/>
                <a:gd name="T45" fmla="*/ 48 h 93"/>
                <a:gd name="T46" fmla="*/ 4 w 74"/>
                <a:gd name="T47" fmla="*/ 43 h 93"/>
                <a:gd name="T48" fmla="*/ 3 w 74"/>
                <a:gd name="T49" fmla="*/ 37 h 93"/>
                <a:gd name="T50" fmla="*/ 3 w 74"/>
                <a:gd name="T51" fmla="*/ 4 h 93"/>
                <a:gd name="T52" fmla="*/ 73 w 74"/>
                <a:gd name="T53" fmla="*/ 30 h 93"/>
                <a:gd name="T54" fmla="*/ 73 w 74"/>
                <a:gd name="T55" fmla="*/ 36 h 93"/>
                <a:gd name="T56" fmla="*/ 72 w 74"/>
                <a:gd name="T57" fmla="*/ 42 h 93"/>
                <a:gd name="T58" fmla="*/ 70 w 74"/>
                <a:gd name="T59" fmla="*/ 47 h 93"/>
                <a:gd name="T60" fmla="*/ 69 w 74"/>
                <a:gd name="T61" fmla="*/ 53 h 93"/>
                <a:gd name="T62" fmla="*/ 66 w 74"/>
                <a:gd name="T63" fmla="*/ 58 h 93"/>
                <a:gd name="T64" fmla="*/ 64 w 74"/>
                <a:gd name="T65" fmla="*/ 64 h 93"/>
                <a:gd name="T66" fmla="*/ 61 w 74"/>
                <a:gd name="T67" fmla="*/ 68 h 93"/>
                <a:gd name="T68" fmla="*/ 59 w 74"/>
                <a:gd name="T69" fmla="*/ 72 h 93"/>
                <a:gd name="T70" fmla="*/ 56 w 74"/>
                <a:gd name="T71" fmla="*/ 76 h 93"/>
                <a:gd name="T72" fmla="*/ 53 w 74"/>
                <a:gd name="T73" fmla="*/ 79 h 93"/>
                <a:gd name="T74" fmla="*/ 48 w 74"/>
                <a:gd name="T75" fmla="*/ 83 h 93"/>
                <a:gd name="T76" fmla="*/ 45 w 74"/>
                <a:gd name="T77" fmla="*/ 87 h 93"/>
                <a:gd name="T78" fmla="*/ 41 w 74"/>
                <a:gd name="T79" fmla="*/ 89 h 93"/>
                <a:gd name="T80" fmla="*/ 36 w 74"/>
                <a:gd name="T81" fmla="*/ 92 h 93"/>
                <a:gd name="T82" fmla="*/ 31 w 74"/>
                <a:gd name="T83" fmla="*/ 88 h 93"/>
                <a:gd name="T84" fmla="*/ 26 w 74"/>
                <a:gd name="T85" fmla="*/ 85 h 93"/>
                <a:gd name="T86" fmla="*/ 21 w 74"/>
                <a:gd name="T87" fmla="*/ 81 h 93"/>
                <a:gd name="T88" fmla="*/ 18 w 74"/>
                <a:gd name="T89" fmla="*/ 77 h 93"/>
                <a:gd name="T90" fmla="*/ 14 w 74"/>
                <a:gd name="T91" fmla="*/ 73 h 93"/>
                <a:gd name="T92" fmla="*/ 11 w 74"/>
                <a:gd name="T93" fmla="*/ 68 h 93"/>
                <a:gd name="T94" fmla="*/ 7 w 74"/>
                <a:gd name="T95" fmla="*/ 64 h 93"/>
                <a:gd name="T96" fmla="*/ 6 w 74"/>
                <a:gd name="T97" fmla="*/ 59 h 93"/>
                <a:gd name="T98" fmla="*/ 3 w 74"/>
                <a:gd name="T99" fmla="*/ 55 h 93"/>
                <a:gd name="T100" fmla="*/ 2 w 74"/>
                <a:gd name="T101" fmla="*/ 49 h 93"/>
                <a:gd name="T102" fmla="*/ 0 w 74"/>
                <a:gd name="T103" fmla="*/ 44 h 93"/>
                <a:gd name="T104" fmla="*/ 0 w 74"/>
                <a:gd name="T105" fmla="*/ 38 h 93"/>
                <a:gd name="T106" fmla="*/ 0 w 74"/>
                <a:gd name="T107" fmla="*/ 32 h 93"/>
                <a:gd name="T108" fmla="*/ 0 w 74"/>
                <a:gd name="T109" fmla="*/ 0 h 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4" h="93">
                  <a:moveTo>
                    <a:pt x="3" y="4"/>
                  </a:moveTo>
                  <a:lnTo>
                    <a:pt x="69" y="4"/>
                  </a:lnTo>
                  <a:lnTo>
                    <a:pt x="69" y="32"/>
                  </a:lnTo>
                  <a:lnTo>
                    <a:pt x="69" y="33"/>
                  </a:lnTo>
                  <a:lnTo>
                    <a:pt x="69" y="34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8"/>
                  </a:lnTo>
                  <a:lnTo>
                    <a:pt x="68" y="39"/>
                  </a:lnTo>
                  <a:lnTo>
                    <a:pt x="68" y="40"/>
                  </a:lnTo>
                  <a:lnTo>
                    <a:pt x="68" y="41"/>
                  </a:lnTo>
                  <a:lnTo>
                    <a:pt x="68" y="42"/>
                  </a:lnTo>
                  <a:lnTo>
                    <a:pt x="67" y="43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7" y="46"/>
                  </a:lnTo>
                  <a:lnTo>
                    <a:pt x="66" y="46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9"/>
                  </a:lnTo>
                  <a:lnTo>
                    <a:pt x="65" y="50"/>
                  </a:lnTo>
                  <a:lnTo>
                    <a:pt x="65" y="51"/>
                  </a:lnTo>
                  <a:lnTo>
                    <a:pt x="65" y="52"/>
                  </a:lnTo>
                  <a:lnTo>
                    <a:pt x="65" y="53"/>
                  </a:lnTo>
                  <a:lnTo>
                    <a:pt x="64" y="54"/>
                  </a:lnTo>
                  <a:lnTo>
                    <a:pt x="64" y="55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3" y="57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1" y="59"/>
                  </a:lnTo>
                  <a:lnTo>
                    <a:pt x="61" y="60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59" y="64"/>
                  </a:lnTo>
                  <a:lnTo>
                    <a:pt x="59" y="65"/>
                  </a:lnTo>
                  <a:lnTo>
                    <a:pt x="58" y="65"/>
                  </a:lnTo>
                  <a:lnTo>
                    <a:pt x="58" y="66"/>
                  </a:lnTo>
                  <a:lnTo>
                    <a:pt x="58" y="67"/>
                  </a:lnTo>
                  <a:lnTo>
                    <a:pt x="58" y="68"/>
                  </a:lnTo>
                  <a:lnTo>
                    <a:pt x="57" y="68"/>
                  </a:lnTo>
                  <a:lnTo>
                    <a:pt x="57" y="69"/>
                  </a:lnTo>
                  <a:lnTo>
                    <a:pt x="56" y="69"/>
                  </a:lnTo>
                  <a:lnTo>
                    <a:pt x="56" y="70"/>
                  </a:lnTo>
                  <a:lnTo>
                    <a:pt x="55" y="70"/>
                  </a:lnTo>
                  <a:lnTo>
                    <a:pt x="55" y="71"/>
                  </a:lnTo>
                  <a:lnTo>
                    <a:pt x="54" y="72"/>
                  </a:lnTo>
                  <a:lnTo>
                    <a:pt x="54" y="73"/>
                  </a:lnTo>
                  <a:lnTo>
                    <a:pt x="53" y="73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49" y="78"/>
                  </a:lnTo>
                  <a:lnTo>
                    <a:pt x="48" y="79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6" y="80"/>
                  </a:lnTo>
                  <a:lnTo>
                    <a:pt x="46" y="81"/>
                  </a:lnTo>
                  <a:lnTo>
                    <a:pt x="45" y="81"/>
                  </a:lnTo>
                  <a:lnTo>
                    <a:pt x="44" y="82"/>
                  </a:lnTo>
                  <a:lnTo>
                    <a:pt x="43" y="82"/>
                  </a:lnTo>
                  <a:lnTo>
                    <a:pt x="43" y="83"/>
                  </a:lnTo>
                  <a:lnTo>
                    <a:pt x="42" y="83"/>
                  </a:lnTo>
                  <a:lnTo>
                    <a:pt x="41" y="84"/>
                  </a:lnTo>
                  <a:lnTo>
                    <a:pt x="40" y="84"/>
                  </a:lnTo>
                  <a:lnTo>
                    <a:pt x="40" y="85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8" y="86"/>
                  </a:lnTo>
                  <a:lnTo>
                    <a:pt x="37" y="86"/>
                  </a:lnTo>
                  <a:lnTo>
                    <a:pt x="37" y="87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5" y="86"/>
                  </a:lnTo>
                  <a:lnTo>
                    <a:pt x="34" y="86"/>
                  </a:lnTo>
                  <a:lnTo>
                    <a:pt x="33" y="85"/>
                  </a:lnTo>
                  <a:lnTo>
                    <a:pt x="32" y="85"/>
                  </a:lnTo>
                  <a:lnTo>
                    <a:pt x="32" y="84"/>
                  </a:lnTo>
                  <a:lnTo>
                    <a:pt x="31" y="84"/>
                  </a:lnTo>
                  <a:lnTo>
                    <a:pt x="31" y="83"/>
                  </a:lnTo>
                  <a:lnTo>
                    <a:pt x="30" y="83"/>
                  </a:lnTo>
                  <a:lnTo>
                    <a:pt x="29" y="83"/>
                  </a:lnTo>
                  <a:lnTo>
                    <a:pt x="29" y="82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0"/>
                  </a:lnTo>
                  <a:lnTo>
                    <a:pt x="25" y="79"/>
                  </a:lnTo>
                  <a:lnTo>
                    <a:pt x="24" y="79"/>
                  </a:lnTo>
                  <a:lnTo>
                    <a:pt x="24" y="78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2" y="77"/>
                  </a:lnTo>
                  <a:lnTo>
                    <a:pt x="22" y="76"/>
                  </a:lnTo>
                  <a:lnTo>
                    <a:pt x="21" y="76"/>
                  </a:lnTo>
                  <a:lnTo>
                    <a:pt x="21" y="75"/>
                  </a:lnTo>
                  <a:lnTo>
                    <a:pt x="20" y="75"/>
                  </a:lnTo>
                  <a:lnTo>
                    <a:pt x="20" y="74"/>
                  </a:lnTo>
                  <a:lnTo>
                    <a:pt x="19" y="74"/>
                  </a:lnTo>
                  <a:lnTo>
                    <a:pt x="19" y="73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7" y="71"/>
                  </a:lnTo>
                  <a:lnTo>
                    <a:pt x="17" y="70"/>
                  </a:lnTo>
                  <a:lnTo>
                    <a:pt x="16" y="69"/>
                  </a:lnTo>
                  <a:lnTo>
                    <a:pt x="15" y="68"/>
                  </a:lnTo>
                  <a:lnTo>
                    <a:pt x="14" y="68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10" y="60"/>
                  </a:lnTo>
                  <a:lnTo>
                    <a:pt x="10" y="59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7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4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30"/>
                  </a:lnTo>
                  <a:lnTo>
                    <a:pt x="73" y="31"/>
                  </a:lnTo>
                  <a:lnTo>
                    <a:pt x="73" y="32"/>
                  </a:lnTo>
                  <a:lnTo>
                    <a:pt x="73" y="33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3" y="36"/>
                  </a:lnTo>
                  <a:lnTo>
                    <a:pt x="72" y="37"/>
                  </a:lnTo>
                  <a:lnTo>
                    <a:pt x="72" y="38"/>
                  </a:lnTo>
                  <a:lnTo>
                    <a:pt x="72" y="39"/>
                  </a:lnTo>
                  <a:lnTo>
                    <a:pt x="72" y="40"/>
                  </a:lnTo>
                  <a:lnTo>
                    <a:pt x="72" y="41"/>
                  </a:lnTo>
                  <a:lnTo>
                    <a:pt x="72" y="42"/>
                  </a:lnTo>
                  <a:lnTo>
                    <a:pt x="71" y="42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0" y="46"/>
                  </a:lnTo>
                  <a:lnTo>
                    <a:pt x="70" y="47"/>
                  </a:lnTo>
                  <a:lnTo>
                    <a:pt x="70" y="48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1"/>
                  </a:lnTo>
                  <a:lnTo>
                    <a:pt x="69" y="52"/>
                  </a:lnTo>
                  <a:lnTo>
                    <a:pt x="69" y="53"/>
                  </a:lnTo>
                  <a:lnTo>
                    <a:pt x="68" y="54"/>
                  </a:lnTo>
                  <a:lnTo>
                    <a:pt x="68" y="55"/>
                  </a:lnTo>
                  <a:lnTo>
                    <a:pt x="68" y="56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65" y="62"/>
                  </a:lnTo>
                  <a:lnTo>
                    <a:pt x="65" y="63"/>
                  </a:lnTo>
                  <a:lnTo>
                    <a:pt x="64" y="64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2" y="66"/>
                  </a:lnTo>
                  <a:lnTo>
                    <a:pt x="62" y="67"/>
                  </a:lnTo>
                  <a:lnTo>
                    <a:pt x="62" y="68"/>
                  </a:lnTo>
                  <a:lnTo>
                    <a:pt x="61" y="68"/>
                  </a:lnTo>
                  <a:lnTo>
                    <a:pt x="61" y="69"/>
                  </a:lnTo>
                  <a:lnTo>
                    <a:pt x="61" y="70"/>
                  </a:lnTo>
                  <a:lnTo>
                    <a:pt x="60" y="70"/>
                  </a:lnTo>
                  <a:lnTo>
                    <a:pt x="60" y="71"/>
                  </a:lnTo>
                  <a:lnTo>
                    <a:pt x="60" y="72"/>
                  </a:lnTo>
                  <a:lnTo>
                    <a:pt x="59" y="72"/>
                  </a:lnTo>
                  <a:lnTo>
                    <a:pt x="58" y="72"/>
                  </a:lnTo>
                  <a:lnTo>
                    <a:pt x="58" y="73"/>
                  </a:lnTo>
                  <a:lnTo>
                    <a:pt x="58" y="74"/>
                  </a:lnTo>
                  <a:lnTo>
                    <a:pt x="57" y="75"/>
                  </a:lnTo>
                  <a:lnTo>
                    <a:pt x="57" y="76"/>
                  </a:lnTo>
                  <a:lnTo>
                    <a:pt x="56" y="76"/>
                  </a:lnTo>
                  <a:lnTo>
                    <a:pt x="55" y="76"/>
                  </a:lnTo>
                  <a:lnTo>
                    <a:pt x="55" y="77"/>
                  </a:lnTo>
                  <a:lnTo>
                    <a:pt x="54" y="77"/>
                  </a:lnTo>
                  <a:lnTo>
                    <a:pt x="54" y="78"/>
                  </a:lnTo>
                  <a:lnTo>
                    <a:pt x="54" y="79"/>
                  </a:lnTo>
                  <a:lnTo>
                    <a:pt x="53" y="79"/>
                  </a:lnTo>
                  <a:lnTo>
                    <a:pt x="52" y="80"/>
                  </a:lnTo>
                  <a:lnTo>
                    <a:pt x="51" y="81"/>
                  </a:lnTo>
                  <a:lnTo>
                    <a:pt x="51" y="82"/>
                  </a:lnTo>
                  <a:lnTo>
                    <a:pt x="50" y="83"/>
                  </a:lnTo>
                  <a:lnTo>
                    <a:pt x="49" y="83"/>
                  </a:lnTo>
                  <a:lnTo>
                    <a:pt x="48" y="83"/>
                  </a:lnTo>
                  <a:lnTo>
                    <a:pt x="48" y="84"/>
                  </a:lnTo>
                  <a:lnTo>
                    <a:pt x="47" y="84"/>
                  </a:lnTo>
                  <a:lnTo>
                    <a:pt x="47" y="85"/>
                  </a:lnTo>
                  <a:lnTo>
                    <a:pt x="46" y="86"/>
                  </a:lnTo>
                  <a:lnTo>
                    <a:pt x="45" y="86"/>
                  </a:lnTo>
                  <a:lnTo>
                    <a:pt x="45" y="87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3" y="88"/>
                  </a:lnTo>
                  <a:lnTo>
                    <a:pt x="42" y="88"/>
                  </a:lnTo>
                  <a:lnTo>
                    <a:pt x="42" y="89"/>
                  </a:lnTo>
                  <a:lnTo>
                    <a:pt x="41" y="89"/>
                  </a:lnTo>
                  <a:lnTo>
                    <a:pt x="40" y="89"/>
                  </a:lnTo>
                  <a:lnTo>
                    <a:pt x="40" y="90"/>
                  </a:lnTo>
                  <a:lnTo>
                    <a:pt x="39" y="91"/>
                  </a:lnTo>
                  <a:lnTo>
                    <a:pt x="38" y="91"/>
                  </a:lnTo>
                  <a:lnTo>
                    <a:pt x="37" y="92"/>
                  </a:lnTo>
                  <a:lnTo>
                    <a:pt x="36" y="92"/>
                  </a:lnTo>
                  <a:lnTo>
                    <a:pt x="35" y="91"/>
                  </a:lnTo>
                  <a:lnTo>
                    <a:pt x="34" y="91"/>
                  </a:lnTo>
                  <a:lnTo>
                    <a:pt x="33" y="90"/>
                  </a:lnTo>
                  <a:lnTo>
                    <a:pt x="32" y="90"/>
                  </a:lnTo>
                  <a:lnTo>
                    <a:pt x="32" y="89"/>
                  </a:lnTo>
                  <a:lnTo>
                    <a:pt x="31" y="88"/>
                  </a:lnTo>
                  <a:lnTo>
                    <a:pt x="30" y="88"/>
                  </a:lnTo>
                  <a:lnTo>
                    <a:pt x="29" y="87"/>
                  </a:lnTo>
                  <a:lnTo>
                    <a:pt x="28" y="87"/>
                  </a:lnTo>
                  <a:lnTo>
                    <a:pt x="28" y="86"/>
                  </a:lnTo>
                  <a:lnTo>
                    <a:pt x="27" y="86"/>
                  </a:lnTo>
                  <a:lnTo>
                    <a:pt x="26" y="85"/>
                  </a:lnTo>
                  <a:lnTo>
                    <a:pt x="25" y="84"/>
                  </a:lnTo>
                  <a:lnTo>
                    <a:pt x="25" y="83"/>
                  </a:lnTo>
                  <a:lnTo>
                    <a:pt x="24" y="83"/>
                  </a:lnTo>
                  <a:lnTo>
                    <a:pt x="23" y="83"/>
                  </a:lnTo>
                  <a:lnTo>
                    <a:pt x="22" y="82"/>
                  </a:lnTo>
                  <a:lnTo>
                    <a:pt x="21" y="81"/>
                  </a:lnTo>
                  <a:lnTo>
                    <a:pt x="21" y="80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8" y="79"/>
                  </a:lnTo>
                  <a:lnTo>
                    <a:pt x="18" y="78"/>
                  </a:lnTo>
                  <a:lnTo>
                    <a:pt x="18" y="77"/>
                  </a:lnTo>
                  <a:lnTo>
                    <a:pt x="17" y="76"/>
                  </a:lnTo>
                  <a:lnTo>
                    <a:pt x="16" y="76"/>
                  </a:lnTo>
                  <a:lnTo>
                    <a:pt x="15" y="75"/>
                  </a:lnTo>
                  <a:lnTo>
                    <a:pt x="15" y="74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3" y="72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9" y="66"/>
                  </a:lnTo>
                  <a:lnTo>
                    <a:pt x="9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7" y="61"/>
                  </a:lnTo>
                  <a:lnTo>
                    <a:pt x="7" y="60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5" y="59"/>
                  </a:lnTo>
                  <a:lnTo>
                    <a:pt x="5" y="58"/>
                  </a:lnTo>
                  <a:lnTo>
                    <a:pt x="5" y="57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1" y="45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0" name="Freeform 10"/>
            <p:cNvSpPr>
              <a:spLocks/>
            </p:cNvSpPr>
            <p:nvPr/>
          </p:nvSpPr>
          <p:spPr bwMode="auto">
            <a:xfrm>
              <a:off x="5877" y="3862"/>
              <a:ext cx="94" cy="109"/>
            </a:xfrm>
            <a:custGeom>
              <a:avLst/>
              <a:gdLst>
                <a:gd name="T0" fmla="*/ 87 w 95"/>
                <a:gd name="T1" fmla="*/ 41 h 109"/>
                <a:gd name="T2" fmla="*/ 86 w 95"/>
                <a:gd name="T3" fmla="*/ 47 h 109"/>
                <a:gd name="T4" fmla="*/ 84 w 95"/>
                <a:gd name="T5" fmla="*/ 52 h 109"/>
                <a:gd name="T6" fmla="*/ 83 w 95"/>
                <a:gd name="T7" fmla="*/ 59 h 109"/>
                <a:gd name="T8" fmla="*/ 80 w 95"/>
                <a:gd name="T9" fmla="*/ 65 h 109"/>
                <a:gd name="T10" fmla="*/ 77 w 95"/>
                <a:gd name="T11" fmla="*/ 70 h 109"/>
                <a:gd name="T12" fmla="*/ 75 w 95"/>
                <a:gd name="T13" fmla="*/ 76 h 109"/>
                <a:gd name="T14" fmla="*/ 70 w 95"/>
                <a:gd name="T15" fmla="*/ 81 h 109"/>
                <a:gd name="T16" fmla="*/ 67 w 95"/>
                <a:gd name="T17" fmla="*/ 86 h 109"/>
                <a:gd name="T18" fmla="*/ 63 w 95"/>
                <a:gd name="T19" fmla="*/ 89 h 109"/>
                <a:gd name="T20" fmla="*/ 59 w 95"/>
                <a:gd name="T21" fmla="*/ 93 h 109"/>
                <a:gd name="T22" fmla="*/ 54 w 95"/>
                <a:gd name="T23" fmla="*/ 96 h 109"/>
                <a:gd name="T24" fmla="*/ 49 w 95"/>
                <a:gd name="T25" fmla="*/ 100 h 109"/>
                <a:gd name="T26" fmla="*/ 45 w 95"/>
                <a:gd name="T27" fmla="*/ 101 h 109"/>
                <a:gd name="T28" fmla="*/ 40 w 95"/>
                <a:gd name="T29" fmla="*/ 99 h 109"/>
                <a:gd name="T30" fmla="*/ 36 w 95"/>
                <a:gd name="T31" fmla="*/ 96 h 109"/>
                <a:gd name="T32" fmla="*/ 32 w 95"/>
                <a:gd name="T33" fmla="*/ 92 h 109"/>
                <a:gd name="T34" fmla="*/ 27 w 95"/>
                <a:gd name="T35" fmla="*/ 89 h 109"/>
                <a:gd name="T36" fmla="*/ 23 w 95"/>
                <a:gd name="T37" fmla="*/ 85 h 109"/>
                <a:gd name="T38" fmla="*/ 19 w 95"/>
                <a:gd name="T39" fmla="*/ 80 h 109"/>
                <a:gd name="T40" fmla="*/ 16 w 95"/>
                <a:gd name="T41" fmla="*/ 74 h 109"/>
                <a:gd name="T42" fmla="*/ 13 w 95"/>
                <a:gd name="T43" fmla="*/ 69 h 109"/>
                <a:gd name="T44" fmla="*/ 10 w 95"/>
                <a:gd name="T45" fmla="*/ 63 h 109"/>
                <a:gd name="T46" fmla="*/ 8 w 95"/>
                <a:gd name="T47" fmla="*/ 57 h 109"/>
                <a:gd name="T48" fmla="*/ 6 w 95"/>
                <a:gd name="T49" fmla="*/ 52 h 109"/>
                <a:gd name="T50" fmla="*/ 5 w 95"/>
                <a:gd name="T51" fmla="*/ 45 h 109"/>
                <a:gd name="T52" fmla="*/ 4 w 95"/>
                <a:gd name="T53" fmla="*/ 38 h 109"/>
                <a:gd name="T54" fmla="*/ 92 w 95"/>
                <a:gd name="T55" fmla="*/ 33 h 109"/>
                <a:gd name="T56" fmla="*/ 91 w 95"/>
                <a:gd name="T57" fmla="*/ 40 h 109"/>
                <a:gd name="T58" fmla="*/ 90 w 95"/>
                <a:gd name="T59" fmla="*/ 46 h 109"/>
                <a:gd name="T60" fmla="*/ 88 w 95"/>
                <a:gd name="T61" fmla="*/ 52 h 109"/>
                <a:gd name="T62" fmla="*/ 87 w 95"/>
                <a:gd name="T63" fmla="*/ 59 h 109"/>
                <a:gd name="T64" fmla="*/ 85 w 95"/>
                <a:gd name="T65" fmla="*/ 65 h 109"/>
                <a:gd name="T66" fmla="*/ 82 w 95"/>
                <a:gd name="T67" fmla="*/ 71 h 109"/>
                <a:gd name="T68" fmla="*/ 79 w 95"/>
                <a:gd name="T69" fmla="*/ 78 h 109"/>
                <a:gd name="T70" fmla="*/ 75 w 95"/>
                <a:gd name="T71" fmla="*/ 83 h 109"/>
                <a:gd name="T72" fmla="*/ 70 w 95"/>
                <a:gd name="T73" fmla="*/ 89 h 109"/>
                <a:gd name="T74" fmla="*/ 66 w 95"/>
                <a:gd name="T75" fmla="*/ 92 h 109"/>
                <a:gd name="T76" fmla="*/ 62 w 95"/>
                <a:gd name="T77" fmla="*/ 96 h 109"/>
                <a:gd name="T78" fmla="*/ 58 w 95"/>
                <a:gd name="T79" fmla="*/ 100 h 109"/>
                <a:gd name="T80" fmla="*/ 53 w 95"/>
                <a:gd name="T81" fmla="*/ 103 h 109"/>
                <a:gd name="T82" fmla="*/ 48 w 95"/>
                <a:gd name="T83" fmla="*/ 106 h 109"/>
                <a:gd name="T84" fmla="*/ 44 w 95"/>
                <a:gd name="T85" fmla="*/ 106 h 109"/>
                <a:gd name="T86" fmla="*/ 37 w 95"/>
                <a:gd name="T87" fmla="*/ 103 h 109"/>
                <a:gd name="T88" fmla="*/ 33 w 95"/>
                <a:gd name="T89" fmla="*/ 99 h 109"/>
                <a:gd name="T90" fmla="*/ 28 w 95"/>
                <a:gd name="T91" fmla="*/ 96 h 109"/>
                <a:gd name="T92" fmla="*/ 24 w 95"/>
                <a:gd name="T93" fmla="*/ 92 h 109"/>
                <a:gd name="T94" fmla="*/ 21 w 95"/>
                <a:gd name="T95" fmla="*/ 88 h 109"/>
                <a:gd name="T96" fmla="*/ 16 w 95"/>
                <a:gd name="T97" fmla="*/ 82 h 109"/>
                <a:gd name="T98" fmla="*/ 12 w 95"/>
                <a:gd name="T99" fmla="*/ 77 h 109"/>
                <a:gd name="T100" fmla="*/ 9 w 95"/>
                <a:gd name="T101" fmla="*/ 71 h 109"/>
                <a:gd name="T102" fmla="*/ 7 w 95"/>
                <a:gd name="T103" fmla="*/ 65 h 109"/>
                <a:gd name="T104" fmla="*/ 4 w 95"/>
                <a:gd name="T105" fmla="*/ 59 h 109"/>
                <a:gd name="T106" fmla="*/ 3 w 95"/>
                <a:gd name="T107" fmla="*/ 53 h 109"/>
                <a:gd name="T108" fmla="*/ 1 w 95"/>
                <a:gd name="T109" fmla="*/ 47 h 109"/>
                <a:gd name="T110" fmla="*/ 0 w 95"/>
                <a:gd name="T111" fmla="*/ 40 h 109"/>
                <a:gd name="T112" fmla="*/ 0 w 95"/>
                <a:gd name="T113" fmla="*/ 33 h 10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5" h="109">
                  <a:moveTo>
                    <a:pt x="4" y="3"/>
                  </a:moveTo>
                  <a:lnTo>
                    <a:pt x="89" y="3"/>
                  </a:lnTo>
                  <a:lnTo>
                    <a:pt x="89" y="37"/>
                  </a:lnTo>
                  <a:lnTo>
                    <a:pt x="89" y="38"/>
                  </a:lnTo>
                  <a:lnTo>
                    <a:pt x="89" y="39"/>
                  </a:lnTo>
                  <a:lnTo>
                    <a:pt x="89" y="40"/>
                  </a:lnTo>
                  <a:lnTo>
                    <a:pt x="89" y="41"/>
                  </a:lnTo>
                  <a:lnTo>
                    <a:pt x="89" y="42"/>
                  </a:lnTo>
                  <a:lnTo>
                    <a:pt x="89" y="43"/>
                  </a:lnTo>
                  <a:lnTo>
                    <a:pt x="88" y="43"/>
                  </a:lnTo>
                  <a:lnTo>
                    <a:pt x="88" y="44"/>
                  </a:lnTo>
                  <a:lnTo>
                    <a:pt x="88" y="45"/>
                  </a:lnTo>
                  <a:lnTo>
                    <a:pt x="88" y="46"/>
                  </a:lnTo>
                  <a:lnTo>
                    <a:pt x="88" y="47"/>
                  </a:lnTo>
                  <a:lnTo>
                    <a:pt x="88" y="48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0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6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6" y="55"/>
                  </a:lnTo>
                  <a:lnTo>
                    <a:pt x="86" y="56"/>
                  </a:lnTo>
                  <a:lnTo>
                    <a:pt x="86" y="57"/>
                  </a:lnTo>
                  <a:lnTo>
                    <a:pt x="85" y="58"/>
                  </a:lnTo>
                  <a:lnTo>
                    <a:pt x="85" y="59"/>
                  </a:lnTo>
                  <a:lnTo>
                    <a:pt x="84" y="60"/>
                  </a:lnTo>
                  <a:lnTo>
                    <a:pt x="84" y="61"/>
                  </a:lnTo>
                  <a:lnTo>
                    <a:pt x="84" y="62"/>
                  </a:lnTo>
                  <a:lnTo>
                    <a:pt x="83" y="62"/>
                  </a:lnTo>
                  <a:lnTo>
                    <a:pt x="83" y="63"/>
                  </a:lnTo>
                  <a:lnTo>
                    <a:pt x="82" y="64"/>
                  </a:lnTo>
                  <a:lnTo>
                    <a:pt x="82" y="65"/>
                  </a:lnTo>
                  <a:lnTo>
                    <a:pt x="82" y="66"/>
                  </a:lnTo>
                  <a:lnTo>
                    <a:pt x="82" y="67"/>
                  </a:lnTo>
                  <a:lnTo>
                    <a:pt x="81" y="67"/>
                  </a:lnTo>
                  <a:lnTo>
                    <a:pt x="81" y="68"/>
                  </a:lnTo>
                  <a:lnTo>
                    <a:pt x="81" y="69"/>
                  </a:lnTo>
                  <a:lnTo>
                    <a:pt x="80" y="70"/>
                  </a:lnTo>
                  <a:lnTo>
                    <a:pt x="79" y="70"/>
                  </a:lnTo>
                  <a:lnTo>
                    <a:pt x="79" y="71"/>
                  </a:lnTo>
                  <a:lnTo>
                    <a:pt x="78" y="72"/>
                  </a:lnTo>
                  <a:lnTo>
                    <a:pt x="78" y="73"/>
                  </a:lnTo>
                  <a:lnTo>
                    <a:pt x="78" y="74"/>
                  </a:lnTo>
                  <a:lnTo>
                    <a:pt x="77" y="74"/>
                  </a:lnTo>
                  <a:lnTo>
                    <a:pt x="77" y="75"/>
                  </a:lnTo>
                  <a:lnTo>
                    <a:pt x="77" y="76"/>
                  </a:lnTo>
                  <a:lnTo>
                    <a:pt x="76" y="76"/>
                  </a:lnTo>
                  <a:lnTo>
                    <a:pt x="76" y="77"/>
                  </a:lnTo>
                  <a:lnTo>
                    <a:pt x="75" y="78"/>
                  </a:lnTo>
                  <a:lnTo>
                    <a:pt x="75" y="79"/>
                  </a:lnTo>
                  <a:lnTo>
                    <a:pt x="74" y="80"/>
                  </a:lnTo>
                  <a:lnTo>
                    <a:pt x="73" y="81"/>
                  </a:lnTo>
                  <a:lnTo>
                    <a:pt x="72" y="81"/>
                  </a:lnTo>
                  <a:lnTo>
                    <a:pt x="72" y="82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0" y="85"/>
                  </a:lnTo>
                  <a:lnTo>
                    <a:pt x="69" y="85"/>
                  </a:lnTo>
                  <a:lnTo>
                    <a:pt x="69" y="86"/>
                  </a:lnTo>
                  <a:lnTo>
                    <a:pt x="68" y="86"/>
                  </a:lnTo>
                  <a:lnTo>
                    <a:pt x="68" y="87"/>
                  </a:lnTo>
                  <a:lnTo>
                    <a:pt x="67" y="87"/>
                  </a:lnTo>
                  <a:lnTo>
                    <a:pt x="67" y="88"/>
                  </a:lnTo>
                  <a:lnTo>
                    <a:pt x="67" y="89"/>
                  </a:lnTo>
                  <a:lnTo>
                    <a:pt x="66" y="89"/>
                  </a:lnTo>
                  <a:lnTo>
                    <a:pt x="65" y="89"/>
                  </a:lnTo>
                  <a:lnTo>
                    <a:pt x="65" y="90"/>
                  </a:lnTo>
                  <a:lnTo>
                    <a:pt x="64" y="90"/>
                  </a:lnTo>
                  <a:lnTo>
                    <a:pt x="64" y="91"/>
                  </a:lnTo>
                  <a:lnTo>
                    <a:pt x="64" y="92"/>
                  </a:lnTo>
                  <a:lnTo>
                    <a:pt x="63" y="92"/>
                  </a:lnTo>
                  <a:lnTo>
                    <a:pt x="62" y="92"/>
                  </a:lnTo>
                  <a:lnTo>
                    <a:pt x="61" y="93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59" y="95"/>
                  </a:lnTo>
                  <a:lnTo>
                    <a:pt x="58" y="96"/>
                  </a:lnTo>
                  <a:lnTo>
                    <a:pt x="57" y="96"/>
                  </a:lnTo>
                  <a:lnTo>
                    <a:pt x="56" y="96"/>
                  </a:lnTo>
                  <a:lnTo>
                    <a:pt x="56" y="97"/>
                  </a:lnTo>
                  <a:lnTo>
                    <a:pt x="55" y="98"/>
                  </a:lnTo>
                  <a:lnTo>
                    <a:pt x="54" y="98"/>
                  </a:lnTo>
                  <a:lnTo>
                    <a:pt x="54" y="99"/>
                  </a:lnTo>
                  <a:lnTo>
                    <a:pt x="53" y="99"/>
                  </a:lnTo>
                  <a:lnTo>
                    <a:pt x="52" y="100"/>
                  </a:lnTo>
                  <a:lnTo>
                    <a:pt x="51" y="100"/>
                  </a:lnTo>
                  <a:lnTo>
                    <a:pt x="50" y="100"/>
                  </a:lnTo>
                  <a:lnTo>
                    <a:pt x="49" y="101"/>
                  </a:lnTo>
                  <a:lnTo>
                    <a:pt x="48" y="101"/>
                  </a:lnTo>
                  <a:lnTo>
                    <a:pt x="48" y="102"/>
                  </a:lnTo>
                  <a:lnTo>
                    <a:pt x="47" y="102"/>
                  </a:lnTo>
                  <a:lnTo>
                    <a:pt x="46" y="102"/>
                  </a:lnTo>
                  <a:lnTo>
                    <a:pt x="45" y="101"/>
                  </a:lnTo>
                  <a:lnTo>
                    <a:pt x="44" y="101"/>
                  </a:lnTo>
                  <a:lnTo>
                    <a:pt x="44" y="100"/>
                  </a:lnTo>
                  <a:lnTo>
                    <a:pt x="43" y="100"/>
                  </a:lnTo>
                  <a:lnTo>
                    <a:pt x="42" y="100"/>
                  </a:lnTo>
                  <a:lnTo>
                    <a:pt x="41" y="100"/>
                  </a:lnTo>
                  <a:lnTo>
                    <a:pt x="41" y="99"/>
                  </a:lnTo>
                  <a:lnTo>
                    <a:pt x="40" y="99"/>
                  </a:lnTo>
                  <a:lnTo>
                    <a:pt x="40" y="98"/>
                  </a:lnTo>
                  <a:lnTo>
                    <a:pt x="39" y="98"/>
                  </a:lnTo>
                  <a:lnTo>
                    <a:pt x="38" y="98"/>
                  </a:lnTo>
                  <a:lnTo>
                    <a:pt x="38" y="97"/>
                  </a:lnTo>
                  <a:lnTo>
                    <a:pt x="37" y="97"/>
                  </a:lnTo>
                  <a:lnTo>
                    <a:pt x="37" y="96"/>
                  </a:lnTo>
                  <a:lnTo>
                    <a:pt x="36" y="96"/>
                  </a:lnTo>
                  <a:lnTo>
                    <a:pt x="35" y="96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3" y="94"/>
                  </a:lnTo>
                  <a:lnTo>
                    <a:pt x="33" y="93"/>
                  </a:lnTo>
                  <a:lnTo>
                    <a:pt x="32" y="93"/>
                  </a:lnTo>
                  <a:lnTo>
                    <a:pt x="32" y="92"/>
                  </a:lnTo>
                  <a:lnTo>
                    <a:pt x="31" y="92"/>
                  </a:lnTo>
                  <a:lnTo>
                    <a:pt x="30" y="92"/>
                  </a:lnTo>
                  <a:lnTo>
                    <a:pt x="30" y="91"/>
                  </a:lnTo>
                  <a:lnTo>
                    <a:pt x="29" y="90"/>
                  </a:lnTo>
                  <a:lnTo>
                    <a:pt x="28" y="90"/>
                  </a:lnTo>
                  <a:lnTo>
                    <a:pt x="28" y="89"/>
                  </a:lnTo>
                  <a:lnTo>
                    <a:pt x="27" y="89"/>
                  </a:lnTo>
                  <a:lnTo>
                    <a:pt x="26" y="89"/>
                  </a:lnTo>
                  <a:lnTo>
                    <a:pt x="26" y="88"/>
                  </a:lnTo>
                  <a:lnTo>
                    <a:pt x="26" y="87"/>
                  </a:lnTo>
                  <a:lnTo>
                    <a:pt x="25" y="87"/>
                  </a:lnTo>
                  <a:lnTo>
                    <a:pt x="25" y="86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2" y="85"/>
                  </a:lnTo>
                  <a:lnTo>
                    <a:pt x="22" y="84"/>
                  </a:lnTo>
                  <a:lnTo>
                    <a:pt x="22" y="83"/>
                  </a:lnTo>
                  <a:lnTo>
                    <a:pt x="21" y="82"/>
                  </a:lnTo>
                  <a:lnTo>
                    <a:pt x="21" y="81"/>
                  </a:lnTo>
                  <a:lnTo>
                    <a:pt x="20" y="81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18" y="79"/>
                  </a:lnTo>
                  <a:lnTo>
                    <a:pt x="18" y="78"/>
                  </a:lnTo>
                  <a:lnTo>
                    <a:pt x="17" y="77"/>
                  </a:lnTo>
                  <a:lnTo>
                    <a:pt x="17" y="76"/>
                  </a:lnTo>
                  <a:lnTo>
                    <a:pt x="16" y="75"/>
                  </a:lnTo>
                  <a:lnTo>
                    <a:pt x="16" y="74"/>
                  </a:lnTo>
                  <a:lnTo>
                    <a:pt x="15" y="74"/>
                  </a:lnTo>
                  <a:lnTo>
                    <a:pt x="15" y="73"/>
                  </a:lnTo>
                  <a:lnTo>
                    <a:pt x="15" y="72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2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0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9" y="61"/>
                  </a:lnTo>
                  <a:lnTo>
                    <a:pt x="9" y="60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7" y="57"/>
                  </a:lnTo>
                  <a:lnTo>
                    <a:pt x="7" y="56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32"/>
                  </a:lnTo>
                  <a:lnTo>
                    <a:pt x="94" y="33"/>
                  </a:lnTo>
                  <a:lnTo>
                    <a:pt x="94" y="34"/>
                  </a:lnTo>
                  <a:lnTo>
                    <a:pt x="94" y="35"/>
                  </a:lnTo>
                  <a:lnTo>
                    <a:pt x="93" y="36"/>
                  </a:lnTo>
                  <a:lnTo>
                    <a:pt x="93" y="37"/>
                  </a:lnTo>
                  <a:lnTo>
                    <a:pt x="93" y="38"/>
                  </a:lnTo>
                  <a:lnTo>
                    <a:pt x="93" y="39"/>
                  </a:lnTo>
                  <a:lnTo>
                    <a:pt x="93" y="40"/>
                  </a:lnTo>
                  <a:lnTo>
                    <a:pt x="93" y="41"/>
                  </a:lnTo>
                  <a:lnTo>
                    <a:pt x="93" y="42"/>
                  </a:lnTo>
                  <a:lnTo>
                    <a:pt x="93" y="43"/>
                  </a:lnTo>
                  <a:lnTo>
                    <a:pt x="93" y="44"/>
                  </a:lnTo>
                  <a:lnTo>
                    <a:pt x="92" y="44"/>
                  </a:lnTo>
                  <a:lnTo>
                    <a:pt x="92" y="45"/>
                  </a:lnTo>
                  <a:lnTo>
                    <a:pt x="92" y="46"/>
                  </a:lnTo>
                  <a:lnTo>
                    <a:pt x="92" y="47"/>
                  </a:lnTo>
                  <a:lnTo>
                    <a:pt x="92" y="48"/>
                  </a:lnTo>
                  <a:lnTo>
                    <a:pt x="91" y="49"/>
                  </a:lnTo>
                  <a:lnTo>
                    <a:pt x="91" y="50"/>
                  </a:lnTo>
                  <a:lnTo>
                    <a:pt x="91" y="51"/>
                  </a:lnTo>
                  <a:lnTo>
                    <a:pt x="91" y="52"/>
                  </a:lnTo>
                  <a:lnTo>
                    <a:pt x="90" y="52"/>
                  </a:lnTo>
                  <a:lnTo>
                    <a:pt x="90" y="53"/>
                  </a:lnTo>
                  <a:lnTo>
                    <a:pt x="90" y="54"/>
                  </a:lnTo>
                  <a:lnTo>
                    <a:pt x="90" y="55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0" y="58"/>
                  </a:lnTo>
                  <a:lnTo>
                    <a:pt x="89" y="59"/>
                  </a:lnTo>
                  <a:lnTo>
                    <a:pt x="89" y="60"/>
                  </a:lnTo>
                  <a:lnTo>
                    <a:pt x="88" y="61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7" y="63"/>
                  </a:lnTo>
                  <a:lnTo>
                    <a:pt x="87" y="64"/>
                  </a:lnTo>
                  <a:lnTo>
                    <a:pt x="87" y="65"/>
                  </a:lnTo>
                  <a:lnTo>
                    <a:pt x="86" y="66"/>
                  </a:lnTo>
                  <a:lnTo>
                    <a:pt x="86" y="67"/>
                  </a:lnTo>
                  <a:lnTo>
                    <a:pt x="86" y="68"/>
                  </a:lnTo>
                  <a:lnTo>
                    <a:pt x="85" y="69"/>
                  </a:lnTo>
                  <a:lnTo>
                    <a:pt x="85" y="70"/>
                  </a:lnTo>
                  <a:lnTo>
                    <a:pt x="84" y="70"/>
                  </a:lnTo>
                  <a:lnTo>
                    <a:pt x="84" y="71"/>
                  </a:lnTo>
                  <a:lnTo>
                    <a:pt x="83" y="72"/>
                  </a:lnTo>
                  <a:lnTo>
                    <a:pt x="83" y="73"/>
                  </a:lnTo>
                  <a:lnTo>
                    <a:pt x="82" y="74"/>
                  </a:lnTo>
                  <a:lnTo>
                    <a:pt x="82" y="75"/>
                  </a:lnTo>
                  <a:lnTo>
                    <a:pt x="82" y="76"/>
                  </a:lnTo>
                  <a:lnTo>
                    <a:pt x="81" y="77"/>
                  </a:lnTo>
                  <a:lnTo>
                    <a:pt x="81" y="78"/>
                  </a:lnTo>
                  <a:lnTo>
                    <a:pt x="80" y="78"/>
                  </a:lnTo>
                  <a:lnTo>
                    <a:pt x="79" y="79"/>
                  </a:lnTo>
                  <a:lnTo>
                    <a:pt x="79" y="80"/>
                  </a:lnTo>
                  <a:lnTo>
                    <a:pt x="78" y="80"/>
                  </a:lnTo>
                  <a:lnTo>
                    <a:pt x="78" y="81"/>
                  </a:lnTo>
                  <a:lnTo>
                    <a:pt x="78" y="82"/>
                  </a:lnTo>
                  <a:lnTo>
                    <a:pt x="77" y="83"/>
                  </a:lnTo>
                  <a:lnTo>
                    <a:pt x="76" y="84"/>
                  </a:lnTo>
                  <a:lnTo>
                    <a:pt x="76" y="85"/>
                  </a:lnTo>
                  <a:lnTo>
                    <a:pt x="75" y="85"/>
                  </a:lnTo>
                  <a:lnTo>
                    <a:pt x="75" y="86"/>
                  </a:lnTo>
                  <a:lnTo>
                    <a:pt x="74" y="87"/>
                  </a:lnTo>
                  <a:lnTo>
                    <a:pt x="73" y="88"/>
                  </a:lnTo>
                  <a:lnTo>
                    <a:pt x="72" y="89"/>
                  </a:lnTo>
                  <a:lnTo>
                    <a:pt x="71" y="89"/>
                  </a:lnTo>
                  <a:lnTo>
                    <a:pt x="71" y="90"/>
                  </a:lnTo>
                  <a:lnTo>
                    <a:pt x="71" y="91"/>
                  </a:lnTo>
                  <a:lnTo>
                    <a:pt x="70" y="91"/>
                  </a:lnTo>
                  <a:lnTo>
                    <a:pt x="70" y="92"/>
                  </a:lnTo>
                  <a:lnTo>
                    <a:pt x="69" y="92"/>
                  </a:lnTo>
                  <a:lnTo>
                    <a:pt x="68" y="92"/>
                  </a:lnTo>
                  <a:lnTo>
                    <a:pt x="68" y="93"/>
                  </a:lnTo>
                  <a:lnTo>
                    <a:pt x="67" y="93"/>
                  </a:lnTo>
                  <a:lnTo>
                    <a:pt x="67" y="94"/>
                  </a:lnTo>
                  <a:lnTo>
                    <a:pt x="67" y="95"/>
                  </a:lnTo>
                  <a:lnTo>
                    <a:pt x="66" y="95"/>
                  </a:lnTo>
                  <a:lnTo>
                    <a:pt x="65" y="96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3" y="97"/>
                  </a:lnTo>
                  <a:lnTo>
                    <a:pt x="63" y="98"/>
                  </a:lnTo>
                  <a:lnTo>
                    <a:pt x="62" y="98"/>
                  </a:lnTo>
                  <a:lnTo>
                    <a:pt x="62" y="99"/>
                  </a:lnTo>
                  <a:lnTo>
                    <a:pt x="61" y="99"/>
                  </a:lnTo>
                  <a:lnTo>
                    <a:pt x="60" y="100"/>
                  </a:lnTo>
                  <a:lnTo>
                    <a:pt x="59" y="100"/>
                  </a:lnTo>
                  <a:lnTo>
                    <a:pt x="59" y="101"/>
                  </a:lnTo>
                  <a:lnTo>
                    <a:pt x="58" y="101"/>
                  </a:lnTo>
                  <a:lnTo>
                    <a:pt x="57" y="102"/>
                  </a:lnTo>
                  <a:lnTo>
                    <a:pt x="56" y="102"/>
                  </a:lnTo>
                  <a:lnTo>
                    <a:pt x="56" y="103"/>
                  </a:lnTo>
                  <a:lnTo>
                    <a:pt x="55" y="103"/>
                  </a:lnTo>
                  <a:lnTo>
                    <a:pt x="55" y="104"/>
                  </a:lnTo>
                  <a:lnTo>
                    <a:pt x="54" y="104"/>
                  </a:lnTo>
                  <a:lnTo>
                    <a:pt x="53" y="104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1" y="105"/>
                  </a:lnTo>
                  <a:lnTo>
                    <a:pt x="50" y="106"/>
                  </a:lnTo>
                  <a:lnTo>
                    <a:pt x="49" y="106"/>
                  </a:lnTo>
                  <a:lnTo>
                    <a:pt x="48" y="107"/>
                  </a:lnTo>
                  <a:lnTo>
                    <a:pt x="47" y="108"/>
                  </a:lnTo>
                  <a:lnTo>
                    <a:pt x="46" y="107"/>
                  </a:lnTo>
                  <a:lnTo>
                    <a:pt x="45" y="107"/>
                  </a:lnTo>
                  <a:lnTo>
                    <a:pt x="45" y="106"/>
                  </a:lnTo>
                  <a:lnTo>
                    <a:pt x="44" y="106"/>
                  </a:lnTo>
                  <a:lnTo>
                    <a:pt x="43" y="105"/>
                  </a:lnTo>
                  <a:lnTo>
                    <a:pt x="42" y="105"/>
                  </a:lnTo>
                  <a:lnTo>
                    <a:pt x="41" y="104"/>
                  </a:lnTo>
                  <a:lnTo>
                    <a:pt x="40" y="104"/>
                  </a:lnTo>
                  <a:lnTo>
                    <a:pt x="39" y="104"/>
                  </a:lnTo>
                  <a:lnTo>
                    <a:pt x="38" y="103"/>
                  </a:lnTo>
                  <a:lnTo>
                    <a:pt x="37" y="103"/>
                  </a:lnTo>
                  <a:lnTo>
                    <a:pt x="37" y="102"/>
                  </a:lnTo>
                  <a:lnTo>
                    <a:pt x="37" y="101"/>
                  </a:lnTo>
                  <a:lnTo>
                    <a:pt x="36" y="101"/>
                  </a:lnTo>
                  <a:lnTo>
                    <a:pt x="35" y="100"/>
                  </a:lnTo>
                  <a:lnTo>
                    <a:pt x="34" y="100"/>
                  </a:lnTo>
                  <a:lnTo>
                    <a:pt x="33" y="100"/>
                  </a:lnTo>
                  <a:lnTo>
                    <a:pt x="33" y="99"/>
                  </a:lnTo>
                  <a:lnTo>
                    <a:pt x="32" y="99"/>
                  </a:lnTo>
                  <a:lnTo>
                    <a:pt x="32" y="98"/>
                  </a:lnTo>
                  <a:lnTo>
                    <a:pt x="31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29" y="96"/>
                  </a:lnTo>
                  <a:lnTo>
                    <a:pt x="28" y="96"/>
                  </a:lnTo>
                  <a:lnTo>
                    <a:pt x="28" y="95"/>
                  </a:lnTo>
                  <a:lnTo>
                    <a:pt x="27" y="95"/>
                  </a:lnTo>
                  <a:lnTo>
                    <a:pt x="27" y="94"/>
                  </a:lnTo>
                  <a:lnTo>
                    <a:pt x="26" y="94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4" y="92"/>
                  </a:lnTo>
                  <a:lnTo>
                    <a:pt x="24" y="91"/>
                  </a:lnTo>
                  <a:lnTo>
                    <a:pt x="23" y="91"/>
                  </a:lnTo>
                  <a:lnTo>
                    <a:pt x="23" y="90"/>
                  </a:lnTo>
                  <a:lnTo>
                    <a:pt x="22" y="90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8"/>
                  </a:lnTo>
                  <a:lnTo>
                    <a:pt x="20" y="87"/>
                  </a:lnTo>
                  <a:lnTo>
                    <a:pt x="19" y="86"/>
                  </a:lnTo>
                  <a:lnTo>
                    <a:pt x="18" y="85"/>
                  </a:lnTo>
                  <a:lnTo>
                    <a:pt x="18" y="84"/>
                  </a:lnTo>
                  <a:lnTo>
                    <a:pt x="17" y="84"/>
                  </a:lnTo>
                  <a:lnTo>
                    <a:pt x="17" y="83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80"/>
                  </a:lnTo>
                  <a:lnTo>
                    <a:pt x="14" y="80"/>
                  </a:lnTo>
                  <a:lnTo>
                    <a:pt x="14" y="79"/>
                  </a:lnTo>
                  <a:lnTo>
                    <a:pt x="14" y="78"/>
                  </a:lnTo>
                  <a:lnTo>
                    <a:pt x="13" y="78"/>
                  </a:lnTo>
                  <a:lnTo>
                    <a:pt x="12" y="77"/>
                  </a:lnTo>
                  <a:lnTo>
                    <a:pt x="12" y="76"/>
                  </a:lnTo>
                  <a:lnTo>
                    <a:pt x="11" y="76"/>
                  </a:lnTo>
                  <a:lnTo>
                    <a:pt x="11" y="75"/>
                  </a:lnTo>
                  <a:lnTo>
                    <a:pt x="11" y="74"/>
                  </a:lnTo>
                  <a:lnTo>
                    <a:pt x="10" y="73"/>
                  </a:lnTo>
                  <a:lnTo>
                    <a:pt x="10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8" y="69"/>
                  </a:lnTo>
                  <a:lnTo>
                    <a:pt x="7" y="68"/>
                  </a:lnTo>
                  <a:lnTo>
                    <a:pt x="7" y="67"/>
                  </a:lnTo>
                  <a:lnTo>
                    <a:pt x="7" y="66"/>
                  </a:lnTo>
                  <a:lnTo>
                    <a:pt x="7" y="65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5" y="63"/>
                  </a:lnTo>
                  <a:lnTo>
                    <a:pt x="5" y="62"/>
                  </a:lnTo>
                  <a:lnTo>
                    <a:pt x="5" y="61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2" y="52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1" y="49"/>
                  </a:lnTo>
                  <a:lnTo>
                    <a:pt x="1" y="48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1" y="45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0"/>
                  </a:lnTo>
                  <a:lnTo>
                    <a:pt x="4" y="3"/>
                  </a:lnTo>
                </a:path>
              </a:pathLst>
            </a:custGeom>
            <a:solidFill>
              <a:srgbClr val="618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3721100" y="6491288"/>
            <a:ext cx="2468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Yrs after diagnosis</a:t>
            </a: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 rot="-5400000">
            <a:off x="-474663" y="3192463"/>
            <a:ext cx="192881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Survival (%)</a:t>
            </a:r>
          </a:p>
        </p:txBody>
      </p:sp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371475" y="5953125"/>
            <a:ext cx="6794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Pt</a:t>
            </a:r>
            <a:b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(no.)</a:t>
            </a:r>
          </a:p>
        </p:txBody>
      </p:sp>
      <p:graphicFrame>
        <p:nvGraphicFramePr>
          <p:cNvPr id="105478" name="Object 15"/>
          <p:cNvGraphicFramePr>
            <a:graphicFrameLocks/>
          </p:cNvGraphicFramePr>
          <p:nvPr/>
        </p:nvGraphicFramePr>
        <p:xfrm>
          <a:off x="609600" y="1676400"/>
          <a:ext cx="8196263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5" name="Chart" r:id="rId4" imgW="7988300" imgH="4559300" progId="MSGraph.Chart.8">
                  <p:embed followColorScheme="full"/>
                </p:oleObj>
              </mc:Choice>
              <mc:Fallback>
                <p:oleObj name="Chart" r:id="rId4" imgW="7988300" imgH="4559300" progId="MSGraph.Chart.8">
                  <p:embed followColorScheme="full"/>
                  <p:pic>
                    <p:nvPicPr>
                      <p:cNvPr id="0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8196263" cy="468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838200" y="6172200"/>
            <a:ext cx="7975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4813" algn="ctr"/>
                <a:tab pos="1139825" algn="ctr"/>
                <a:tab pos="1833563" algn="ctr"/>
                <a:tab pos="2568575" algn="ctr"/>
                <a:tab pos="3319463" algn="ctr"/>
                <a:tab pos="3997325" algn="ctr"/>
                <a:tab pos="4748213" algn="ctr"/>
                <a:tab pos="5484813" algn="ctr"/>
                <a:tab pos="6176963" algn="ctr"/>
                <a:tab pos="69135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(224)	(186)	(137)	(89)	(61)	(45)	(32)	(23)	(15)	(4)</a:t>
            </a:r>
          </a:p>
        </p:txBody>
      </p:sp>
      <p:sp>
        <p:nvSpPr>
          <p:cNvPr id="105480" name="Freeform 17"/>
          <p:cNvSpPr>
            <a:spLocks/>
          </p:cNvSpPr>
          <p:nvPr/>
        </p:nvSpPr>
        <p:spPr bwMode="auto">
          <a:xfrm>
            <a:off x="1295400" y="1752600"/>
            <a:ext cx="6810375" cy="3124200"/>
          </a:xfrm>
          <a:custGeom>
            <a:avLst/>
            <a:gdLst>
              <a:gd name="T0" fmla="*/ 0 w 4290"/>
              <a:gd name="T1" fmla="*/ 0 h 1968"/>
              <a:gd name="T2" fmla="*/ 0 w 4290"/>
              <a:gd name="T3" fmla="*/ 342741250 h 1968"/>
              <a:gd name="T4" fmla="*/ 126007813 w 4290"/>
              <a:gd name="T5" fmla="*/ 342741250 h 1968"/>
              <a:gd name="T6" fmla="*/ 126007813 w 4290"/>
              <a:gd name="T7" fmla="*/ 473789375 h 1968"/>
              <a:gd name="T8" fmla="*/ 705643750 w 4290"/>
              <a:gd name="T9" fmla="*/ 473789375 h 1968"/>
              <a:gd name="T10" fmla="*/ 705643750 w 4290"/>
              <a:gd name="T11" fmla="*/ 614918125 h 1968"/>
              <a:gd name="T12" fmla="*/ 1058465625 w 4290"/>
              <a:gd name="T13" fmla="*/ 614918125 h 1968"/>
              <a:gd name="T14" fmla="*/ 1058465625 w 4290"/>
              <a:gd name="T15" fmla="*/ 761087188 h 1968"/>
              <a:gd name="T16" fmla="*/ 1527214688 w 4290"/>
              <a:gd name="T17" fmla="*/ 761087188 h 1968"/>
              <a:gd name="T18" fmla="*/ 1527214688 w 4290"/>
              <a:gd name="T19" fmla="*/ 907256250 h 1968"/>
              <a:gd name="T20" fmla="*/ 2147483647 w 4290"/>
              <a:gd name="T21" fmla="*/ 907256250 h 1968"/>
              <a:gd name="T22" fmla="*/ 2147483647 w 4290"/>
              <a:gd name="T23" fmla="*/ 1058465625 h 1968"/>
              <a:gd name="T24" fmla="*/ 2147483647 w 4290"/>
              <a:gd name="T25" fmla="*/ 1058465625 h 1968"/>
              <a:gd name="T26" fmla="*/ 2147483647 w 4290"/>
              <a:gd name="T27" fmla="*/ 1224795938 h 1968"/>
              <a:gd name="T28" fmla="*/ 2147483647 w 4290"/>
              <a:gd name="T29" fmla="*/ 1224795938 h 1968"/>
              <a:gd name="T30" fmla="*/ 2147483647 w 4290"/>
              <a:gd name="T31" fmla="*/ 1355844063 h 1968"/>
              <a:gd name="T32" fmla="*/ 2147483647 w 4290"/>
              <a:gd name="T33" fmla="*/ 1355844063 h 1968"/>
              <a:gd name="T34" fmla="*/ 2147483647 w 4290"/>
              <a:gd name="T35" fmla="*/ 1507053438 h 1968"/>
              <a:gd name="T36" fmla="*/ 2147483647 w 4290"/>
              <a:gd name="T37" fmla="*/ 1507053438 h 1968"/>
              <a:gd name="T38" fmla="*/ 2147483647 w 4290"/>
              <a:gd name="T39" fmla="*/ 1668343438 h 1968"/>
              <a:gd name="T40" fmla="*/ 2147483647 w 4290"/>
              <a:gd name="T41" fmla="*/ 1668343438 h 1968"/>
              <a:gd name="T42" fmla="*/ 2147483647 w 4290"/>
              <a:gd name="T43" fmla="*/ 1819552813 h 1968"/>
              <a:gd name="T44" fmla="*/ 2147483647 w 4290"/>
              <a:gd name="T45" fmla="*/ 1819552813 h 1968"/>
              <a:gd name="T46" fmla="*/ 2147483647 w 4290"/>
              <a:gd name="T47" fmla="*/ 1965721875 h 1968"/>
              <a:gd name="T48" fmla="*/ 2147483647 w 4290"/>
              <a:gd name="T49" fmla="*/ 1965721875 h 1968"/>
              <a:gd name="T50" fmla="*/ 2147483647 w 4290"/>
              <a:gd name="T51" fmla="*/ 2111890938 h 1968"/>
              <a:gd name="T52" fmla="*/ 2147483647 w 4290"/>
              <a:gd name="T53" fmla="*/ 2111890938 h 1968"/>
              <a:gd name="T54" fmla="*/ 2147483647 w 4290"/>
              <a:gd name="T55" fmla="*/ 2147483647 h 1968"/>
              <a:gd name="T56" fmla="*/ 2147483647 w 4290"/>
              <a:gd name="T57" fmla="*/ 2147483647 h 1968"/>
              <a:gd name="T58" fmla="*/ 2147483647 w 4290"/>
              <a:gd name="T59" fmla="*/ 2147483647 h 1968"/>
              <a:gd name="T60" fmla="*/ 2147483647 w 4290"/>
              <a:gd name="T61" fmla="*/ 2147483647 h 1968"/>
              <a:gd name="T62" fmla="*/ 2147483647 w 4290"/>
              <a:gd name="T63" fmla="*/ 2147483647 h 1968"/>
              <a:gd name="T64" fmla="*/ 2147483647 w 4290"/>
              <a:gd name="T65" fmla="*/ 2147483647 h 1968"/>
              <a:gd name="T66" fmla="*/ 2147483647 w 4290"/>
              <a:gd name="T67" fmla="*/ 2147483647 h 1968"/>
              <a:gd name="T68" fmla="*/ 2147483647 w 4290"/>
              <a:gd name="T69" fmla="*/ 2147483647 h 1968"/>
              <a:gd name="T70" fmla="*/ 2147483647 w 4290"/>
              <a:gd name="T71" fmla="*/ 2147483647 h 1968"/>
              <a:gd name="T72" fmla="*/ 2147483647 w 4290"/>
              <a:gd name="T73" fmla="*/ 2147483647 h 1968"/>
              <a:gd name="T74" fmla="*/ 2147483647 w 4290"/>
              <a:gd name="T75" fmla="*/ 2147483647 h 1968"/>
              <a:gd name="T76" fmla="*/ 2147483647 w 4290"/>
              <a:gd name="T77" fmla="*/ 2147483647 h 1968"/>
              <a:gd name="T78" fmla="*/ 2147483647 w 4290"/>
              <a:gd name="T79" fmla="*/ 2147483647 h 1968"/>
              <a:gd name="T80" fmla="*/ 2147483647 w 4290"/>
              <a:gd name="T81" fmla="*/ 2147483647 h 1968"/>
              <a:gd name="T82" fmla="*/ 2147483647 w 4290"/>
              <a:gd name="T83" fmla="*/ 2147483647 h 1968"/>
              <a:gd name="T84" fmla="*/ 2147483647 w 4290"/>
              <a:gd name="T85" fmla="*/ 2147483647 h 1968"/>
              <a:gd name="T86" fmla="*/ 2147483647 w 4290"/>
              <a:gd name="T87" fmla="*/ 2147483647 h 1968"/>
              <a:gd name="T88" fmla="*/ 2147483647 w 4290"/>
              <a:gd name="T89" fmla="*/ 2147483647 h 1968"/>
              <a:gd name="T90" fmla="*/ 2147483647 w 4290"/>
              <a:gd name="T91" fmla="*/ 2147483647 h 1968"/>
              <a:gd name="T92" fmla="*/ 2147483647 w 4290"/>
              <a:gd name="T93" fmla="*/ 2147483647 h 1968"/>
              <a:gd name="T94" fmla="*/ 2147483647 w 4290"/>
              <a:gd name="T95" fmla="*/ 2147483647 h 1968"/>
              <a:gd name="T96" fmla="*/ 2147483647 w 4290"/>
              <a:gd name="T97" fmla="*/ 2147483647 h 1968"/>
              <a:gd name="T98" fmla="*/ 2147483647 w 4290"/>
              <a:gd name="T99" fmla="*/ 2147483647 h 1968"/>
              <a:gd name="T100" fmla="*/ 2147483647 w 4290"/>
              <a:gd name="T101" fmla="*/ 2147483647 h 1968"/>
              <a:gd name="T102" fmla="*/ 2147483647 w 4290"/>
              <a:gd name="T103" fmla="*/ 2147483647 h 1968"/>
              <a:gd name="T104" fmla="*/ 2147483647 w 4290"/>
              <a:gd name="T105" fmla="*/ 2147483647 h 1968"/>
              <a:gd name="T106" fmla="*/ 2147483647 w 4290"/>
              <a:gd name="T107" fmla="*/ 2147483647 h 1968"/>
              <a:gd name="T108" fmla="*/ 2147483647 w 4290"/>
              <a:gd name="T109" fmla="*/ 2147483647 h 1968"/>
              <a:gd name="T110" fmla="*/ 2147483647 w 4290"/>
              <a:gd name="T111" fmla="*/ 2147483647 h 1968"/>
              <a:gd name="T112" fmla="*/ 2147483647 w 4290"/>
              <a:gd name="T113" fmla="*/ 2147483647 h 196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90" h="1968">
                <a:moveTo>
                  <a:pt x="0" y="0"/>
                </a:moveTo>
                <a:lnTo>
                  <a:pt x="0" y="136"/>
                </a:lnTo>
                <a:lnTo>
                  <a:pt x="50" y="136"/>
                </a:lnTo>
                <a:lnTo>
                  <a:pt x="50" y="188"/>
                </a:lnTo>
                <a:lnTo>
                  <a:pt x="280" y="188"/>
                </a:lnTo>
                <a:lnTo>
                  <a:pt x="280" y="244"/>
                </a:lnTo>
                <a:lnTo>
                  <a:pt x="420" y="244"/>
                </a:lnTo>
                <a:lnTo>
                  <a:pt x="420" y="302"/>
                </a:lnTo>
                <a:lnTo>
                  <a:pt x="606" y="302"/>
                </a:lnTo>
                <a:lnTo>
                  <a:pt x="606" y="360"/>
                </a:lnTo>
                <a:lnTo>
                  <a:pt x="982" y="360"/>
                </a:lnTo>
                <a:lnTo>
                  <a:pt x="982" y="420"/>
                </a:lnTo>
                <a:lnTo>
                  <a:pt x="1166" y="420"/>
                </a:lnTo>
                <a:lnTo>
                  <a:pt x="1166" y="486"/>
                </a:lnTo>
                <a:lnTo>
                  <a:pt x="1306" y="486"/>
                </a:lnTo>
                <a:lnTo>
                  <a:pt x="1306" y="538"/>
                </a:lnTo>
                <a:lnTo>
                  <a:pt x="1400" y="538"/>
                </a:lnTo>
                <a:lnTo>
                  <a:pt x="1400" y="598"/>
                </a:lnTo>
                <a:lnTo>
                  <a:pt x="1538" y="598"/>
                </a:lnTo>
                <a:lnTo>
                  <a:pt x="1538" y="662"/>
                </a:lnTo>
                <a:lnTo>
                  <a:pt x="1680" y="662"/>
                </a:lnTo>
                <a:lnTo>
                  <a:pt x="1680" y="722"/>
                </a:lnTo>
                <a:lnTo>
                  <a:pt x="1730" y="722"/>
                </a:lnTo>
                <a:lnTo>
                  <a:pt x="1730" y="780"/>
                </a:lnTo>
                <a:lnTo>
                  <a:pt x="1778" y="780"/>
                </a:lnTo>
                <a:lnTo>
                  <a:pt x="1778" y="838"/>
                </a:lnTo>
                <a:lnTo>
                  <a:pt x="1824" y="838"/>
                </a:lnTo>
                <a:lnTo>
                  <a:pt x="1824" y="900"/>
                </a:lnTo>
                <a:lnTo>
                  <a:pt x="1958" y="900"/>
                </a:lnTo>
                <a:lnTo>
                  <a:pt x="1958" y="962"/>
                </a:lnTo>
                <a:lnTo>
                  <a:pt x="2192" y="962"/>
                </a:lnTo>
                <a:lnTo>
                  <a:pt x="2192" y="1022"/>
                </a:lnTo>
                <a:lnTo>
                  <a:pt x="2416" y="1022"/>
                </a:lnTo>
                <a:lnTo>
                  <a:pt x="2416" y="1078"/>
                </a:lnTo>
                <a:lnTo>
                  <a:pt x="2662" y="1078"/>
                </a:lnTo>
                <a:lnTo>
                  <a:pt x="2662" y="1192"/>
                </a:lnTo>
                <a:lnTo>
                  <a:pt x="2754" y="1192"/>
                </a:lnTo>
                <a:lnTo>
                  <a:pt x="2754" y="1248"/>
                </a:lnTo>
                <a:lnTo>
                  <a:pt x="2792" y="1248"/>
                </a:lnTo>
                <a:lnTo>
                  <a:pt x="2792" y="1312"/>
                </a:lnTo>
                <a:lnTo>
                  <a:pt x="2934" y="1312"/>
                </a:lnTo>
                <a:lnTo>
                  <a:pt x="2934" y="1372"/>
                </a:lnTo>
                <a:lnTo>
                  <a:pt x="3256" y="1372"/>
                </a:lnTo>
                <a:lnTo>
                  <a:pt x="3256" y="1432"/>
                </a:lnTo>
                <a:lnTo>
                  <a:pt x="3494" y="1432"/>
                </a:lnTo>
                <a:lnTo>
                  <a:pt x="3494" y="1494"/>
                </a:lnTo>
                <a:lnTo>
                  <a:pt x="3540" y="1494"/>
                </a:lnTo>
                <a:lnTo>
                  <a:pt x="3540" y="1546"/>
                </a:lnTo>
                <a:lnTo>
                  <a:pt x="3644" y="1546"/>
                </a:lnTo>
                <a:lnTo>
                  <a:pt x="3644" y="1614"/>
                </a:lnTo>
                <a:lnTo>
                  <a:pt x="3768" y="1614"/>
                </a:lnTo>
                <a:lnTo>
                  <a:pt x="3768" y="1668"/>
                </a:lnTo>
                <a:lnTo>
                  <a:pt x="3866" y="1668"/>
                </a:lnTo>
                <a:lnTo>
                  <a:pt x="3866" y="1782"/>
                </a:lnTo>
                <a:lnTo>
                  <a:pt x="4182" y="1782"/>
                </a:lnTo>
                <a:lnTo>
                  <a:pt x="4182" y="1968"/>
                </a:lnTo>
                <a:lnTo>
                  <a:pt x="4290" y="1968"/>
                </a:lnTo>
              </a:path>
            </a:pathLst>
          </a:custGeom>
          <a:noFill/>
          <a:ln w="38100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1" name="Freeform 18"/>
          <p:cNvSpPr>
            <a:spLocks/>
          </p:cNvSpPr>
          <p:nvPr/>
        </p:nvSpPr>
        <p:spPr bwMode="auto">
          <a:xfrm>
            <a:off x="1371600" y="2057400"/>
            <a:ext cx="6794500" cy="2857500"/>
          </a:xfrm>
          <a:custGeom>
            <a:avLst/>
            <a:gdLst>
              <a:gd name="T0" fmla="*/ 0 w 4280"/>
              <a:gd name="T1" fmla="*/ 0 h 1800"/>
              <a:gd name="T2" fmla="*/ 5040313 w 4280"/>
              <a:gd name="T3" fmla="*/ 191531875 h 1800"/>
              <a:gd name="T4" fmla="*/ 579635938 w 4280"/>
              <a:gd name="T5" fmla="*/ 191531875 h 1800"/>
              <a:gd name="T6" fmla="*/ 579635938 w 4280"/>
              <a:gd name="T7" fmla="*/ 325100950 h 1800"/>
              <a:gd name="T8" fmla="*/ 1151712200 w 4280"/>
              <a:gd name="T9" fmla="*/ 325100950 h 1800"/>
              <a:gd name="T10" fmla="*/ 1151712200 w 4280"/>
              <a:gd name="T11" fmla="*/ 496471575 h 1800"/>
              <a:gd name="T12" fmla="*/ 1658262813 w 4280"/>
              <a:gd name="T13" fmla="*/ 493950625 h 1800"/>
              <a:gd name="T14" fmla="*/ 1658262813 w 4280"/>
              <a:gd name="T15" fmla="*/ 645160000 h 1800"/>
              <a:gd name="T16" fmla="*/ 2127011875 w 4280"/>
              <a:gd name="T17" fmla="*/ 645160000 h 1800"/>
              <a:gd name="T18" fmla="*/ 2127011875 w 4280"/>
              <a:gd name="T19" fmla="*/ 786288750 h 1800"/>
              <a:gd name="T20" fmla="*/ 2147483647 w 4280"/>
              <a:gd name="T21" fmla="*/ 786288750 h 1800"/>
              <a:gd name="T22" fmla="*/ 2147483647 w 4280"/>
              <a:gd name="T23" fmla="*/ 947578750 h 1800"/>
              <a:gd name="T24" fmla="*/ 2147483647 w 4280"/>
              <a:gd name="T25" fmla="*/ 947578750 h 1800"/>
              <a:gd name="T26" fmla="*/ 2147483647 w 4280"/>
              <a:gd name="T27" fmla="*/ 1078626875 h 1800"/>
              <a:gd name="T28" fmla="*/ 2147483647 w 4280"/>
              <a:gd name="T29" fmla="*/ 1078626875 h 1800"/>
              <a:gd name="T30" fmla="*/ 2147483647 w 4280"/>
              <a:gd name="T31" fmla="*/ 1224795938 h 1800"/>
              <a:gd name="T32" fmla="*/ 2147483647 w 4280"/>
              <a:gd name="T33" fmla="*/ 1224795938 h 1800"/>
              <a:gd name="T34" fmla="*/ 2147483647 w 4280"/>
              <a:gd name="T35" fmla="*/ 1391126250 h 1800"/>
              <a:gd name="T36" fmla="*/ 2147483647 w 4280"/>
              <a:gd name="T37" fmla="*/ 1391126250 h 1800"/>
              <a:gd name="T38" fmla="*/ 2147483647 w 4280"/>
              <a:gd name="T39" fmla="*/ 1552416250 h 1800"/>
              <a:gd name="T40" fmla="*/ 2147483647 w 4280"/>
              <a:gd name="T41" fmla="*/ 1552416250 h 1800"/>
              <a:gd name="T42" fmla="*/ 2147483647 w 4280"/>
              <a:gd name="T43" fmla="*/ 1698585313 h 1800"/>
              <a:gd name="T44" fmla="*/ 2147483647 w 4280"/>
              <a:gd name="T45" fmla="*/ 1698585313 h 1800"/>
              <a:gd name="T46" fmla="*/ 2147483647 w 4280"/>
              <a:gd name="T47" fmla="*/ 1829633438 h 1800"/>
              <a:gd name="T48" fmla="*/ 2147483647 w 4280"/>
              <a:gd name="T49" fmla="*/ 1829633438 h 1800"/>
              <a:gd name="T50" fmla="*/ 2147483647 w 4280"/>
              <a:gd name="T51" fmla="*/ 1854835000 h 1800"/>
              <a:gd name="T52" fmla="*/ 2147483647 w 4280"/>
              <a:gd name="T53" fmla="*/ 1980842813 h 1800"/>
              <a:gd name="T54" fmla="*/ 2147483647 w 4280"/>
              <a:gd name="T55" fmla="*/ 1980842813 h 1800"/>
              <a:gd name="T56" fmla="*/ 2147483647 w 4280"/>
              <a:gd name="T57" fmla="*/ 2127011875 h 1800"/>
              <a:gd name="T58" fmla="*/ 2147483647 w 4280"/>
              <a:gd name="T59" fmla="*/ 2127011875 h 1800"/>
              <a:gd name="T60" fmla="*/ 2147483647 w 4280"/>
              <a:gd name="T61" fmla="*/ 2147483647 h 1800"/>
              <a:gd name="T62" fmla="*/ 2147483647 w 4280"/>
              <a:gd name="T63" fmla="*/ 2147483647 h 1800"/>
              <a:gd name="T64" fmla="*/ 2147483647 w 4280"/>
              <a:gd name="T65" fmla="*/ 2147483647 h 1800"/>
              <a:gd name="T66" fmla="*/ 2147483647 w 4280"/>
              <a:gd name="T67" fmla="*/ 2147483647 h 1800"/>
              <a:gd name="T68" fmla="*/ 2147483647 w 4280"/>
              <a:gd name="T69" fmla="*/ 2147483647 h 1800"/>
              <a:gd name="T70" fmla="*/ 2147483647 w 4280"/>
              <a:gd name="T71" fmla="*/ 2147483647 h 1800"/>
              <a:gd name="T72" fmla="*/ 2147483647 w 4280"/>
              <a:gd name="T73" fmla="*/ 2147483647 h 1800"/>
              <a:gd name="T74" fmla="*/ 2147483647 w 4280"/>
              <a:gd name="T75" fmla="*/ 2147483647 h 1800"/>
              <a:gd name="T76" fmla="*/ 2147483647 w 4280"/>
              <a:gd name="T77" fmla="*/ 2147483647 h 1800"/>
              <a:gd name="T78" fmla="*/ 2147483647 w 4280"/>
              <a:gd name="T79" fmla="*/ 2147483647 h 1800"/>
              <a:gd name="T80" fmla="*/ 2147483647 w 4280"/>
              <a:gd name="T81" fmla="*/ 2147483647 h 1800"/>
              <a:gd name="T82" fmla="*/ 2147483647 w 4280"/>
              <a:gd name="T83" fmla="*/ 2147483647 h 1800"/>
              <a:gd name="T84" fmla="*/ 2147483647 w 4280"/>
              <a:gd name="T85" fmla="*/ 2147483647 h 1800"/>
              <a:gd name="T86" fmla="*/ 2147483647 w 4280"/>
              <a:gd name="T87" fmla="*/ 2147483647 h 1800"/>
              <a:gd name="T88" fmla="*/ 2147483647 w 4280"/>
              <a:gd name="T89" fmla="*/ 2147483647 h 1800"/>
              <a:gd name="T90" fmla="*/ 2147483647 w 4280"/>
              <a:gd name="T91" fmla="*/ 2147483647 h 1800"/>
              <a:gd name="T92" fmla="*/ 2147483647 w 4280"/>
              <a:gd name="T93" fmla="*/ 2147483647 h 1800"/>
              <a:gd name="T94" fmla="*/ 2147483647 w 4280"/>
              <a:gd name="T95" fmla="*/ 2147483647 h 1800"/>
              <a:gd name="T96" fmla="*/ 2147483647 w 4280"/>
              <a:gd name="T97" fmla="*/ 2147483647 h 1800"/>
              <a:gd name="T98" fmla="*/ 2147483647 w 4280"/>
              <a:gd name="T99" fmla="*/ 2147483647 h 1800"/>
              <a:gd name="T100" fmla="*/ 2147483647 w 4280"/>
              <a:gd name="T101" fmla="*/ 2147483647 h 1800"/>
              <a:gd name="T102" fmla="*/ 2147483647 w 4280"/>
              <a:gd name="T103" fmla="*/ 2147483647 h 1800"/>
              <a:gd name="T104" fmla="*/ 2147483647 w 4280"/>
              <a:gd name="T105" fmla="*/ 2147483647 h 1800"/>
              <a:gd name="T106" fmla="*/ 2147483647 w 4280"/>
              <a:gd name="T107" fmla="*/ 2147483647 h 1800"/>
              <a:gd name="T108" fmla="*/ 2147483647 w 4280"/>
              <a:gd name="T109" fmla="*/ 2147483647 h 1800"/>
              <a:gd name="T110" fmla="*/ 2147483647 w 4280"/>
              <a:gd name="T111" fmla="*/ 2147483647 h 1800"/>
              <a:gd name="T112" fmla="*/ 2147483647 w 4280"/>
              <a:gd name="T113" fmla="*/ 2147483647 h 1800"/>
              <a:gd name="T114" fmla="*/ 2147483647 w 4280"/>
              <a:gd name="T115" fmla="*/ 2147483647 h 1800"/>
              <a:gd name="T116" fmla="*/ 2147483647 w 4280"/>
              <a:gd name="T117" fmla="*/ 2147483647 h 1800"/>
              <a:gd name="T118" fmla="*/ 2147483647 w 4280"/>
              <a:gd name="T119" fmla="*/ 2147483647 h 1800"/>
              <a:gd name="T120" fmla="*/ 2147483647 w 4280"/>
              <a:gd name="T121" fmla="*/ 2147483647 h 1800"/>
              <a:gd name="T122" fmla="*/ 2147483647 w 4280"/>
              <a:gd name="T123" fmla="*/ 2147483647 h 18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280" h="1800">
                <a:moveTo>
                  <a:pt x="0" y="0"/>
                </a:moveTo>
                <a:lnTo>
                  <a:pt x="2" y="76"/>
                </a:lnTo>
                <a:lnTo>
                  <a:pt x="230" y="76"/>
                </a:lnTo>
                <a:lnTo>
                  <a:pt x="230" y="129"/>
                </a:lnTo>
                <a:lnTo>
                  <a:pt x="457" y="129"/>
                </a:lnTo>
                <a:lnTo>
                  <a:pt x="457" y="197"/>
                </a:lnTo>
                <a:lnTo>
                  <a:pt x="658" y="196"/>
                </a:lnTo>
                <a:lnTo>
                  <a:pt x="658" y="256"/>
                </a:lnTo>
                <a:lnTo>
                  <a:pt x="844" y="256"/>
                </a:lnTo>
                <a:lnTo>
                  <a:pt x="844" y="312"/>
                </a:lnTo>
                <a:lnTo>
                  <a:pt x="1028" y="312"/>
                </a:lnTo>
                <a:lnTo>
                  <a:pt x="1028" y="376"/>
                </a:lnTo>
                <a:lnTo>
                  <a:pt x="1168" y="376"/>
                </a:lnTo>
                <a:lnTo>
                  <a:pt x="1168" y="428"/>
                </a:lnTo>
                <a:lnTo>
                  <a:pt x="1306" y="428"/>
                </a:lnTo>
                <a:lnTo>
                  <a:pt x="1306" y="486"/>
                </a:lnTo>
                <a:lnTo>
                  <a:pt x="1442" y="486"/>
                </a:lnTo>
                <a:lnTo>
                  <a:pt x="1442" y="552"/>
                </a:lnTo>
                <a:lnTo>
                  <a:pt x="1586" y="552"/>
                </a:lnTo>
                <a:lnTo>
                  <a:pt x="1586" y="616"/>
                </a:lnTo>
                <a:lnTo>
                  <a:pt x="1726" y="616"/>
                </a:lnTo>
                <a:lnTo>
                  <a:pt x="1726" y="674"/>
                </a:lnTo>
                <a:lnTo>
                  <a:pt x="1866" y="674"/>
                </a:lnTo>
                <a:lnTo>
                  <a:pt x="1866" y="726"/>
                </a:lnTo>
                <a:lnTo>
                  <a:pt x="1964" y="726"/>
                </a:lnTo>
                <a:lnTo>
                  <a:pt x="1964" y="736"/>
                </a:lnTo>
                <a:lnTo>
                  <a:pt x="1964" y="786"/>
                </a:lnTo>
                <a:lnTo>
                  <a:pt x="2100" y="786"/>
                </a:lnTo>
                <a:lnTo>
                  <a:pt x="2100" y="844"/>
                </a:lnTo>
                <a:lnTo>
                  <a:pt x="2244" y="844"/>
                </a:lnTo>
                <a:lnTo>
                  <a:pt x="2244" y="908"/>
                </a:lnTo>
                <a:lnTo>
                  <a:pt x="2334" y="908"/>
                </a:lnTo>
                <a:lnTo>
                  <a:pt x="2334" y="968"/>
                </a:lnTo>
                <a:lnTo>
                  <a:pt x="2476" y="968"/>
                </a:lnTo>
                <a:lnTo>
                  <a:pt x="2476" y="1026"/>
                </a:lnTo>
                <a:lnTo>
                  <a:pt x="2564" y="1026"/>
                </a:lnTo>
                <a:lnTo>
                  <a:pt x="2564" y="1084"/>
                </a:lnTo>
                <a:lnTo>
                  <a:pt x="2700" y="1084"/>
                </a:lnTo>
                <a:lnTo>
                  <a:pt x="2700" y="1146"/>
                </a:lnTo>
                <a:lnTo>
                  <a:pt x="2842" y="1146"/>
                </a:lnTo>
                <a:lnTo>
                  <a:pt x="2842" y="1198"/>
                </a:lnTo>
                <a:lnTo>
                  <a:pt x="2932" y="1198"/>
                </a:lnTo>
                <a:lnTo>
                  <a:pt x="2932" y="1256"/>
                </a:lnTo>
                <a:lnTo>
                  <a:pt x="3072" y="1256"/>
                </a:lnTo>
                <a:lnTo>
                  <a:pt x="3072" y="1318"/>
                </a:lnTo>
                <a:lnTo>
                  <a:pt x="3224" y="1318"/>
                </a:lnTo>
                <a:lnTo>
                  <a:pt x="3224" y="1378"/>
                </a:lnTo>
                <a:lnTo>
                  <a:pt x="3360" y="1378"/>
                </a:lnTo>
                <a:lnTo>
                  <a:pt x="3360" y="1440"/>
                </a:lnTo>
                <a:lnTo>
                  <a:pt x="3504" y="1440"/>
                </a:lnTo>
                <a:lnTo>
                  <a:pt x="3504" y="1496"/>
                </a:lnTo>
                <a:lnTo>
                  <a:pt x="3630" y="1496"/>
                </a:lnTo>
                <a:lnTo>
                  <a:pt x="3630" y="1552"/>
                </a:lnTo>
                <a:lnTo>
                  <a:pt x="3764" y="1552"/>
                </a:lnTo>
                <a:lnTo>
                  <a:pt x="3764" y="1618"/>
                </a:lnTo>
                <a:lnTo>
                  <a:pt x="3902" y="1618"/>
                </a:lnTo>
                <a:lnTo>
                  <a:pt x="3902" y="1680"/>
                </a:lnTo>
                <a:lnTo>
                  <a:pt x="4092" y="1680"/>
                </a:lnTo>
                <a:lnTo>
                  <a:pt x="4092" y="1740"/>
                </a:lnTo>
                <a:lnTo>
                  <a:pt x="4230" y="1740"/>
                </a:lnTo>
                <a:lnTo>
                  <a:pt x="4230" y="1800"/>
                </a:lnTo>
                <a:lnTo>
                  <a:pt x="4280" y="1800"/>
                </a:lnTo>
              </a:path>
            </a:pathLst>
          </a:custGeom>
          <a:noFill/>
          <a:ln w="38100" cmpd="sng">
            <a:solidFill>
              <a:srgbClr val="66FF33"/>
            </a:solidFill>
            <a:prstDash val="solid"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3" name="Text Box 19"/>
          <p:cNvSpPr txBox="1">
            <a:spLocks noChangeArrowheads="1"/>
          </p:cNvSpPr>
          <p:nvPr/>
        </p:nvSpPr>
        <p:spPr bwMode="auto">
          <a:xfrm>
            <a:off x="6248400" y="3200400"/>
            <a:ext cx="1768475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Expected</a:t>
            </a:r>
          </a:p>
        </p:txBody>
      </p:sp>
      <p:sp>
        <p:nvSpPr>
          <p:cNvPr id="149524" name="Text Box 20"/>
          <p:cNvSpPr txBox="1">
            <a:spLocks noChangeArrowheads="1"/>
          </p:cNvSpPr>
          <p:nvPr/>
        </p:nvSpPr>
        <p:spPr bwMode="auto">
          <a:xfrm>
            <a:off x="5181600" y="4495800"/>
            <a:ext cx="1827213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Observed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Islet Cell Carcinoma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Head of Pancreas</a:t>
            </a:r>
            <a:endParaRPr lang="en-US">
              <a:latin typeface="Arial" charset="0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014538"/>
            <a:ext cx="5857875" cy="459581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400">
                <a:latin typeface="Arial" charset="0"/>
                <a:cs typeface="+mj-cs"/>
              </a:rPr>
              <a:t>Survival After Dx of Insulinoma</a:t>
            </a:r>
            <a:r>
              <a:rPr lang="en-US">
                <a:latin typeface="Arial" charset="0"/>
                <a:cs typeface="+mj-cs"/>
              </a:rPr>
              <a:t/>
            </a:r>
            <a:br>
              <a:rPr lang="en-US">
                <a:latin typeface="Arial" charset="0"/>
                <a:cs typeface="+mj-cs"/>
              </a:rPr>
            </a:br>
            <a:r>
              <a:rPr lang="en-US" sz="3400">
                <a:solidFill>
                  <a:srgbClr val="FFFF00"/>
                </a:solidFill>
                <a:latin typeface="Arial" charset="0"/>
                <a:cs typeface="+mj-cs"/>
              </a:rPr>
              <a:t>Mayo Clinic Patients </a:t>
            </a:r>
            <a:r>
              <a:rPr lang="en-US" sz="3400">
                <a:solidFill>
                  <a:srgbClr val="FFFF00"/>
                </a:solidFill>
                <a:latin typeface="Arial" charset="0"/>
                <a:cs typeface="+mj-cs"/>
                <a:sym typeface="Symbol" charset="0"/>
              </a:rPr>
              <a:t> 1927-1986</a:t>
            </a:r>
            <a:endParaRPr lang="en-US" sz="340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3535363" y="6267450"/>
            <a:ext cx="447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Years after diagnosis of insulinoma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 rot="-5400000">
            <a:off x="-358775" y="3062288"/>
            <a:ext cx="19288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Survival</a:t>
            </a:r>
            <a:r>
              <a:rPr lang="en-US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(%)</a:t>
            </a:r>
          </a:p>
        </p:txBody>
      </p:sp>
      <p:sp>
        <p:nvSpPr>
          <p:cNvPr id="50181" name="Text Box 14"/>
          <p:cNvSpPr txBox="1">
            <a:spLocks noChangeArrowheads="1"/>
          </p:cNvSpPr>
          <p:nvPr/>
        </p:nvSpPr>
        <p:spPr bwMode="auto">
          <a:xfrm>
            <a:off x="381000" y="5562600"/>
            <a:ext cx="88582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1pPr>
            <a:lvl2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>
              <a:buFont typeface="Wingdings" charset="0"/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  <a:defRPr/>
            </a:pPr>
            <a:r>
              <a:rPr lang="en-US" sz="1600" smtClean="0">
                <a:solidFill>
                  <a:srgbClr val="FF9900"/>
                </a:solidFill>
                <a:cs typeface="+mn-cs"/>
              </a:rPr>
              <a:t>Pt (no.)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81000" y="5867400"/>
            <a:ext cx="8370888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6788" algn="r"/>
                <a:tab pos="1312863" algn="ctr"/>
                <a:tab pos="1947863" algn="ctr"/>
                <a:tab pos="2684463" algn="ctr"/>
                <a:tab pos="3376613" algn="ctr"/>
                <a:tab pos="4113213" algn="ctr"/>
                <a:tab pos="4805363" algn="ctr"/>
                <a:tab pos="5541963" algn="ctr"/>
                <a:tab pos="6234113" algn="ctr"/>
                <a:tab pos="6970713" algn="ctr"/>
                <a:tab pos="7662863" algn="ctr"/>
              </a:tabLs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Benign	(211)	(180)	(134)	(89)	(61)	(45)	(32)	(23)	(15)	(4)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Malignant		 (13)	(6) 	 (3)</a:t>
            </a:r>
          </a:p>
        </p:txBody>
      </p:sp>
      <p:grpSp>
        <p:nvGrpSpPr>
          <p:cNvPr id="109574" name="Group 16"/>
          <p:cNvGrpSpPr>
            <a:grpSpLocks/>
          </p:cNvGrpSpPr>
          <p:nvPr/>
        </p:nvGrpSpPr>
        <p:grpSpPr bwMode="auto">
          <a:xfrm>
            <a:off x="1047750" y="1725613"/>
            <a:ext cx="8045450" cy="4262437"/>
            <a:chOff x="514" y="750"/>
            <a:chExt cx="5020" cy="2731"/>
          </a:xfrm>
        </p:grpSpPr>
        <p:graphicFrame>
          <p:nvGraphicFramePr>
            <p:cNvPr id="109575" name="Object 17"/>
            <p:cNvGraphicFramePr>
              <a:graphicFrameLocks/>
            </p:cNvGraphicFramePr>
            <p:nvPr/>
          </p:nvGraphicFramePr>
          <p:xfrm>
            <a:off x="482" y="717"/>
            <a:ext cx="5083" cy="2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84" r:id="rId5" imgW="8144962" imgH="4365114" progId="Excel.Chart.8">
                    <p:embed/>
                  </p:oleObj>
                </mc:Choice>
                <mc:Fallback>
                  <p:oleObj r:id="rId5" imgW="8144962" imgH="4365114" progId="Excel.Chart.8">
                    <p:embed/>
                    <p:pic>
                      <p:nvPicPr>
                        <p:cNvPr id="0" name="Object 1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" y="717"/>
                          <a:ext cx="5083" cy="27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900" y="874"/>
              <a:ext cx="1108" cy="2040"/>
            </a:xfrm>
            <a:custGeom>
              <a:avLst/>
              <a:gdLst>
                <a:gd name="T0" fmla="*/ 0 w 1120"/>
                <a:gd name="T1" fmla="*/ 0 h 2040"/>
                <a:gd name="T2" fmla="*/ 0 w 1120"/>
                <a:gd name="T3" fmla="*/ 324 h 2040"/>
                <a:gd name="T4" fmla="*/ 18 w 1120"/>
                <a:gd name="T5" fmla="*/ 324 h 2040"/>
                <a:gd name="T6" fmla="*/ 18 w 1120"/>
                <a:gd name="T7" fmla="*/ 528 h 2040"/>
                <a:gd name="T8" fmla="*/ 50 w 1120"/>
                <a:gd name="T9" fmla="*/ 528 h 2040"/>
                <a:gd name="T10" fmla="*/ 50 w 1120"/>
                <a:gd name="T11" fmla="*/ 702 h 2040"/>
                <a:gd name="T12" fmla="*/ 130 w 1120"/>
                <a:gd name="T13" fmla="*/ 702 h 2040"/>
                <a:gd name="T14" fmla="*/ 130 w 1120"/>
                <a:gd name="T15" fmla="*/ 874 h 2040"/>
                <a:gd name="T16" fmla="*/ 420 w 1120"/>
                <a:gd name="T17" fmla="*/ 874 h 2040"/>
                <a:gd name="T18" fmla="*/ 420 w 1120"/>
                <a:gd name="T19" fmla="*/ 1220 h 2040"/>
                <a:gd name="T20" fmla="*/ 580 w 1120"/>
                <a:gd name="T21" fmla="*/ 1220 h 2040"/>
                <a:gd name="T22" fmla="*/ 580 w 1120"/>
                <a:gd name="T23" fmla="*/ 1404 h 2040"/>
                <a:gd name="T24" fmla="*/ 918 w 1120"/>
                <a:gd name="T25" fmla="*/ 1404 h 2040"/>
                <a:gd name="T26" fmla="*/ 918 w 1120"/>
                <a:gd name="T27" fmla="*/ 1632 h 2040"/>
                <a:gd name="T28" fmla="*/ 982 w 1120"/>
                <a:gd name="T29" fmla="*/ 1632 h 2040"/>
                <a:gd name="T30" fmla="*/ 982 w 1120"/>
                <a:gd name="T31" fmla="*/ 1806 h 2040"/>
                <a:gd name="T32" fmla="*/ 1120 w 1120"/>
                <a:gd name="T33" fmla="*/ 1806 h 2040"/>
                <a:gd name="T34" fmla="*/ 1120 w 1120"/>
                <a:gd name="T35" fmla="*/ 2040 h 2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2040">
                  <a:moveTo>
                    <a:pt x="0" y="0"/>
                  </a:moveTo>
                  <a:lnTo>
                    <a:pt x="0" y="324"/>
                  </a:lnTo>
                  <a:lnTo>
                    <a:pt x="18" y="324"/>
                  </a:lnTo>
                  <a:lnTo>
                    <a:pt x="18" y="528"/>
                  </a:lnTo>
                  <a:lnTo>
                    <a:pt x="50" y="528"/>
                  </a:lnTo>
                  <a:lnTo>
                    <a:pt x="50" y="702"/>
                  </a:lnTo>
                  <a:lnTo>
                    <a:pt x="130" y="702"/>
                  </a:lnTo>
                  <a:lnTo>
                    <a:pt x="130" y="874"/>
                  </a:lnTo>
                  <a:lnTo>
                    <a:pt x="420" y="874"/>
                  </a:lnTo>
                  <a:lnTo>
                    <a:pt x="420" y="1220"/>
                  </a:lnTo>
                  <a:lnTo>
                    <a:pt x="580" y="1220"/>
                  </a:lnTo>
                  <a:lnTo>
                    <a:pt x="580" y="1404"/>
                  </a:lnTo>
                  <a:lnTo>
                    <a:pt x="918" y="1404"/>
                  </a:lnTo>
                  <a:lnTo>
                    <a:pt x="918" y="1632"/>
                  </a:lnTo>
                  <a:lnTo>
                    <a:pt x="982" y="1632"/>
                  </a:lnTo>
                  <a:lnTo>
                    <a:pt x="982" y="1806"/>
                  </a:lnTo>
                  <a:lnTo>
                    <a:pt x="1120" y="1806"/>
                  </a:lnTo>
                  <a:lnTo>
                    <a:pt x="1120" y="2040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09577" name="Freeform 19"/>
            <p:cNvSpPr>
              <a:spLocks/>
            </p:cNvSpPr>
            <p:nvPr/>
          </p:nvSpPr>
          <p:spPr bwMode="auto">
            <a:xfrm>
              <a:off x="896" y="874"/>
              <a:ext cx="4132" cy="1787"/>
            </a:xfrm>
            <a:custGeom>
              <a:avLst/>
              <a:gdLst>
                <a:gd name="T0" fmla="*/ 0 w 4142"/>
                <a:gd name="T1" fmla="*/ 56 h 1784"/>
                <a:gd name="T2" fmla="*/ 50 w 4142"/>
                <a:gd name="T3" fmla="*/ 104 h 1784"/>
                <a:gd name="T4" fmla="*/ 254 w 4142"/>
                <a:gd name="T5" fmla="*/ 150 h 1784"/>
                <a:gd name="T6" fmla="*/ 458 w 4142"/>
                <a:gd name="T7" fmla="*/ 190 h 1784"/>
                <a:gd name="T8" fmla="*/ 586 w 4142"/>
                <a:gd name="T9" fmla="*/ 240 h 1784"/>
                <a:gd name="T10" fmla="*/ 1082 w 4142"/>
                <a:gd name="T11" fmla="*/ 280 h 1784"/>
                <a:gd name="T12" fmla="*/ 1158 w 4142"/>
                <a:gd name="T13" fmla="*/ 330 h 1784"/>
                <a:gd name="T14" fmla="*/ 1292 w 4142"/>
                <a:gd name="T15" fmla="*/ 374 h 1784"/>
                <a:gd name="T16" fmla="*/ 1324 w 4142"/>
                <a:gd name="T17" fmla="*/ 416 h 1784"/>
                <a:gd name="T18" fmla="*/ 1450 w 4142"/>
                <a:gd name="T19" fmla="*/ 460 h 1784"/>
                <a:gd name="T20" fmla="*/ 1526 w 4142"/>
                <a:gd name="T21" fmla="*/ 502 h 1784"/>
                <a:gd name="T22" fmla="*/ 1616 w 4142"/>
                <a:gd name="T23" fmla="*/ 552 h 1784"/>
                <a:gd name="T24" fmla="*/ 1648 w 4142"/>
                <a:gd name="T25" fmla="*/ 594 h 1784"/>
                <a:gd name="T26" fmla="*/ 1700 w 4142"/>
                <a:gd name="T27" fmla="*/ 632 h 1784"/>
                <a:gd name="T28" fmla="*/ 1734 w 4142"/>
                <a:gd name="T29" fmla="*/ 684 h 1784"/>
                <a:gd name="T30" fmla="*/ 1780 w 4142"/>
                <a:gd name="T31" fmla="*/ 726 h 1784"/>
                <a:gd name="T32" fmla="*/ 1864 w 4142"/>
                <a:gd name="T33" fmla="*/ 768 h 1784"/>
                <a:gd name="T34" fmla="*/ 2110 w 4142"/>
                <a:gd name="T35" fmla="*/ 860 h 1784"/>
                <a:gd name="T36" fmla="*/ 2308 w 4142"/>
                <a:gd name="T37" fmla="*/ 912 h 1784"/>
                <a:gd name="T38" fmla="*/ 2506 w 4142"/>
                <a:gd name="T39" fmla="*/ 950 h 1784"/>
                <a:gd name="T40" fmla="*/ 2594 w 4142"/>
                <a:gd name="T41" fmla="*/ 1036 h 1784"/>
                <a:gd name="T42" fmla="*/ 2626 w 4142"/>
                <a:gd name="T43" fmla="*/ 1084 h 1784"/>
                <a:gd name="T44" fmla="*/ 2668 w 4142"/>
                <a:gd name="T45" fmla="*/ 1132 h 1784"/>
                <a:gd name="T46" fmla="*/ 2798 w 4142"/>
                <a:gd name="T47" fmla="*/ 1180 h 1784"/>
                <a:gd name="T48" fmla="*/ 3002 w 4142"/>
                <a:gd name="T49" fmla="*/ 1214 h 1784"/>
                <a:gd name="T50" fmla="*/ 3122 w 4142"/>
                <a:gd name="T51" fmla="*/ 1250 h 1784"/>
                <a:gd name="T52" fmla="*/ 3328 w 4142"/>
                <a:gd name="T53" fmla="*/ 1300 h 1784"/>
                <a:gd name="T54" fmla="*/ 3364 w 4142"/>
                <a:gd name="T55" fmla="*/ 1390 h 1784"/>
                <a:gd name="T56" fmla="*/ 3494 w 4142"/>
                <a:gd name="T57" fmla="*/ 1432 h 1784"/>
                <a:gd name="T58" fmla="*/ 3616 w 4142"/>
                <a:gd name="T59" fmla="*/ 1478 h 1784"/>
                <a:gd name="T60" fmla="*/ 3688 w 4142"/>
                <a:gd name="T61" fmla="*/ 1608 h 1784"/>
                <a:gd name="T62" fmla="*/ 3974 w 4142"/>
                <a:gd name="T63" fmla="*/ 1790 h 17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42" h="1784">
                  <a:moveTo>
                    <a:pt x="2" y="0"/>
                  </a:moveTo>
                  <a:lnTo>
                    <a:pt x="0" y="56"/>
                  </a:lnTo>
                  <a:lnTo>
                    <a:pt x="50" y="58"/>
                  </a:lnTo>
                  <a:lnTo>
                    <a:pt x="50" y="104"/>
                  </a:lnTo>
                  <a:lnTo>
                    <a:pt x="256" y="104"/>
                  </a:lnTo>
                  <a:lnTo>
                    <a:pt x="256" y="150"/>
                  </a:lnTo>
                  <a:lnTo>
                    <a:pt x="460" y="150"/>
                  </a:lnTo>
                  <a:lnTo>
                    <a:pt x="460" y="190"/>
                  </a:lnTo>
                  <a:lnTo>
                    <a:pt x="588" y="190"/>
                  </a:lnTo>
                  <a:lnTo>
                    <a:pt x="588" y="240"/>
                  </a:lnTo>
                  <a:lnTo>
                    <a:pt x="1088" y="240"/>
                  </a:lnTo>
                  <a:lnTo>
                    <a:pt x="1088" y="280"/>
                  </a:lnTo>
                  <a:lnTo>
                    <a:pt x="1164" y="280"/>
                  </a:lnTo>
                  <a:lnTo>
                    <a:pt x="1164" y="328"/>
                  </a:lnTo>
                  <a:lnTo>
                    <a:pt x="1298" y="328"/>
                  </a:lnTo>
                  <a:lnTo>
                    <a:pt x="1298" y="372"/>
                  </a:lnTo>
                  <a:lnTo>
                    <a:pt x="1330" y="372"/>
                  </a:lnTo>
                  <a:lnTo>
                    <a:pt x="1330" y="414"/>
                  </a:lnTo>
                  <a:lnTo>
                    <a:pt x="1458" y="414"/>
                  </a:lnTo>
                  <a:lnTo>
                    <a:pt x="1458" y="458"/>
                  </a:lnTo>
                  <a:lnTo>
                    <a:pt x="1534" y="458"/>
                  </a:lnTo>
                  <a:lnTo>
                    <a:pt x="1534" y="500"/>
                  </a:lnTo>
                  <a:lnTo>
                    <a:pt x="1624" y="500"/>
                  </a:lnTo>
                  <a:lnTo>
                    <a:pt x="1624" y="550"/>
                  </a:lnTo>
                  <a:lnTo>
                    <a:pt x="1656" y="550"/>
                  </a:lnTo>
                  <a:lnTo>
                    <a:pt x="1656" y="592"/>
                  </a:lnTo>
                  <a:lnTo>
                    <a:pt x="1708" y="592"/>
                  </a:lnTo>
                  <a:lnTo>
                    <a:pt x="1708" y="630"/>
                  </a:lnTo>
                  <a:lnTo>
                    <a:pt x="1742" y="630"/>
                  </a:lnTo>
                  <a:lnTo>
                    <a:pt x="1742" y="682"/>
                  </a:lnTo>
                  <a:lnTo>
                    <a:pt x="1788" y="682"/>
                  </a:lnTo>
                  <a:lnTo>
                    <a:pt x="1788" y="724"/>
                  </a:lnTo>
                  <a:lnTo>
                    <a:pt x="1872" y="724"/>
                  </a:lnTo>
                  <a:lnTo>
                    <a:pt x="1874" y="766"/>
                  </a:lnTo>
                  <a:lnTo>
                    <a:pt x="2120" y="768"/>
                  </a:lnTo>
                  <a:lnTo>
                    <a:pt x="2120" y="858"/>
                  </a:lnTo>
                  <a:lnTo>
                    <a:pt x="2320" y="858"/>
                  </a:lnTo>
                  <a:lnTo>
                    <a:pt x="2320" y="908"/>
                  </a:lnTo>
                  <a:lnTo>
                    <a:pt x="2518" y="908"/>
                  </a:lnTo>
                  <a:lnTo>
                    <a:pt x="2518" y="946"/>
                  </a:lnTo>
                  <a:lnTo>
                    <a:pt x="2606" y="946"/>
                  </a:lnTo>
                  <a:lnTo>
                    <a:pt x="2606" y="1032"/>
                  </a:lnTo>
                  <a:lnTo>
                    <a:pt x="2638" y="1032"/>
                  </a:lnTo>
                  <a:lnTo>
                    <a:pt x="2638" y="1080"/>
                  </a:lnTo>
                  <a:lnTo>
                    <a:pt x="2680" y="1080"/>
                  </a:lnTo>
                  <a:lnTo>
                    <a:pt x="2680" y="1128"/>
                  </a:lnTo>
                  <a:lnTo>
                    <a:pt x="2812" y="1128"/>
                  </a:lnTo>
                  <a:lnTo>
                    <a:pt x="2812" y="1176"/>
                  </a:lnTo>
                  <a:lnTo>
                    <a:pt x="3016" y="1176"/>
                  </a:lnTo>
                  <a:lnTo>
                    <a:pt x="3016" y="1210"/>
                  </a:lnTo>
                  <a:lnTo>
                    <a:pt x="3138" y="1210"/>
                  </a:lnTo>
                  <a:lnTo>
                    <a:pt x="3138" y="1246"/>
                  </a:lnTo>
                  <a:lnTo>
                    <a:pt x="3344" y="1246"/>
                  </a:lnTo>
                  <a:lnTo>
                    <a:pt x="3344" y="1296"/>
                  </a:lnTo>
                  <a:lnTo>
                    <a:pt x="3380" y="1296"/>
                  </a:lnTo>
                  <a:lnTo>
                    <a:pt x="3380" y="1386"/>
                  </a:lnTo>
                  <a:lnTo>
                    <a:pt x="3508" y="1386"/>
                  </a:lnTo>
                  <a:lnTo>
                    <a:pt x="3510" y="1428"/>
                  </a:lnTo>
                  <a:lnTo>
                    <a:pt x="3634" y="1430"/>
                  </a:lnTo>
                  <a:lnTo>
                    <a:pt x="3634" y="1474"/>
                  </a:lnTo>
                  <a:lnTo>
                    <a:pt x="3706" y="1474"/>
                  </a:lnTo>
                  <a:lnTo>
                    <a:pt x="3706" y="1602"/>
                  </a:lnTo>
                  <a:lnTo>
                    <a:pt x="3994" y="1604"/>
                  </a:lnTo>
                  <a:lnTo>
                    <a:pt x="3994" y="1784"/>
                  </a:lnTo>
                  <a:lnTo>
                    <a:pt x="4142" y="1784"/>
                  </a:lnTo>
                </a:path>
              </a:pathLst>
            </a:custGeom>
            <a:noFill/>
            <a:ln w="38100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Text Box 20"/>
            <p:cNvSpPr txBox="1">
              <a:spLocks noChangeArrowheads="1"/>
            </p:cNvSpPr>
            <p:nvPr/>
          </p:nvSpPr>
          <p:spPr bwMode="auto">
            <a:xfrm>
              <a:off x="2066" y="2780"/>
              <a:ext cx="85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90000"/>
                </a:lnSpc>
                <a:defRPr/>
              </a:pPr>
              <a:r>
                <a:rPr lang="en-US" sz="20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Malignant</a:t>
              </a:r>
            </a:p>
          </p:txBody>
        </p:sp>
        <p:sp>
          <p:nvSpPr>
            <p:cNvPr id="50188" name="Text Box 21"/>
            <p:cNvSpPr txBox="1">
              <a:spLocks noChangeArrowheads="1"/>
            </p:cNvSpPr>
            <p:nvPr/>
          </p:nvSpPr>
          <p:spPr bwMode="auto">
            <a:xfrm>
              <a:off x="4681" y="2168"/>
              <a:ext cx="653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90000"/>
                </a:lnSpc>
                <a:defRPr/>
              </a:pPr>
              <a:r>
                <a:rPr lang="en-US" sz="2000" smtClean="0">
                  <a:solidFill>
                    <a:schemeClr val="tx2"/>
                  </a:solidFill>
                  <a:cs typeface="+mn-cs"/>
                </a:rPr>
                <a:t>Benign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MEN 1: Insulinoma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153400" cy="4800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Complex, multiple considerations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Multiplicity 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Insulinomas (synchronous, metachronous?)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Associated PNETs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Malignancy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Insulinoma—rare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Assoc PNETs—eventually ↑ risk death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Curability—at least long-term DFS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Insulinoma—very good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Assoc PNETs, ZES—unpredictable, worrisome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MEN 1: Insulinoma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Considerations (2)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Medical treatment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New agents—incomplete benefit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Morbidity (median age 24; 80% ≤ 30 y/0)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Total pancreatectomy</a:t>
            </a:r>
          </a:p>
          <a:p>
            <a:pPr lvl="3">
              <a:defRPr/>
            </a:pPr>
            <a:r>
              <a:rPr lang="en-US">
                <a:latin typeface="Arial" charset="0"/>
              </a:rPr>
              <a:t>Immediate consequences: juvenile onset diabetes, exocrine insufficiency</a:t>
            </a:r>
          </a:p>
          <a:p>
            <a:pPr lvl="3">
              <a:defRPr/>
            </a:pPr>
            <a:r>
              <a:rPr lang="en-US">
                <a:latin typeface="Arial" charset="0"/>
              </a:rPr>
              <a:t>Diabetes—premature death</a:t>
            </a:r>
          </a:p>
          <a:p>
            <a:pPr lvl="3">
              <a:defRPr/>
            </a:pPr>
            <a:r>
              <a:rPr lang="en-US">
                <a:latin typeface="Arial" charset="0"/>
              </a:rPr>
              <a:t>Many MEN 1 pts long-term surv even with PNETs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MEN 1: Insulinoma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Considerations (3)</a:t>
            </a:r>
          </a:p>
          <a:p>
            <a:pPr lvl="1">
              <a:defRPr/>
            </a:pPr>
            <a:r>
              <a:rPr lang="en-US" dirty="0" smtClean="0"/>
              <a:t>Distal subtotal </a:t>
            </a:r>
            <a:r>
              <a:rPr lang="en-US" dirty="0" err="1" smtClean="0"/>
              <a:t>panc</a:t>
            </a:r>
            <a:r>
              <a:rPr lang="en-US" dirty="0" smtClean="0"/>
              <a:t>, </a:t>
            </a:r>
            <a:r>
              <a:rPr lang="en-US" dirty="0" err="1" smtClean="0"/>
              <a:t>enucl</a:t>
            </a:r>
            <a:r>
              <a:rPr lang="en-US" dirty="0" smtClean="0"/>
              <a:t> head PNETs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dirty="0" smtClean="0"/>
              <a:t>Preserves endocrine/</a:t>
            </a:r>
            <a:r>
              <a:rPr lang="en-US" dirty="0" err="1" smtClean="0"/>
              <a:t>exoc</a:t>
            </a:r>
            <a:r>
              <a:rPr lang="en-US" dirty="0" smtClean="0"/>
              <a:t> function (if </a:t>
            </a:r>
            <a:r>
              <a:rPr lang="en-US" dirty="0" err="1" smtClean="0"/>
              <a:t>nl</a:t>
            </a:r>
            <a:r>
              <a:rPr lang="en-US" dirty="0" smtClean="0"/>
              <a:t> pre-exist body habitus and not </a:t>
            </a:r>
            <a:r>
              <a:rPr lang="en-US" dirty="0" err="1" smtClean="0"/>
              <a:t>xs</a:t>
            </a:r>
            <a:r>
              <a:rPr lang="en-US" dirty="0" smtClean="0"/>
              <a:t> resection)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dirty="0" smtClean="0"/>
              <a:t>Leaves existing/evolving PNETs head of pancreas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dirty="0" smtClean="0"/>
              <a:t>Usual morbidity of pancreatic surgery</a:t>
            </a:r>
          </a:p>
          <a:p>
            <a:pPr>
              <a:defRPr/>
            </a:pPr>
            <a:r>
              <a:rPr lang="en-US" sz="2800" dirty="0" smtClean="0">
                <a:ea typeface="+mn-ea"/>
                <a:cs typeface="+mn-cs"/>
              </a:rPr>
              <a:t>Individually tailored operation accounting for all of the complexities, unpredictability</a:t>
            </a:r>
          </a:p>
          <a:p>
            <a:pPr lvl="2">
              <a:buFont typeface="Wingdings" pitchFamily="2" charset="2"/>
              <a:buChar char="§"/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latin typeface="Arial" charset="0"/>
                <a:cs typeface="+mj-cs"/>
              </a:rPr>
              <a:t>Recent Technical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US-guided ethanol ablation</a:t>
            </a:r>
            <a:r>
              <a:rPr lang="en-US">
                <a:solidFill>
                  <a:srgbClr val="47FFD1"/>
                </a:solidFill>
                <a:latin typeface="Arial" charset="0"/>
                <a:cs typeface="+mn-cs"/>
              </a:rPr>
              <a:t>*</a:t>
            </a:r>
            <a:endParaRPr lang="en-US">
              <a:latin typeface="Arial" charset="0"/>
              <a:cs typeface="+mn-cs"/>
            </a:endParaRPr>
          </a:p>
          <a:p>
            <a:pPr lvl="1">
              <a:defRPr/>
            </a:pPr>
            <a:r>
              <a:rPr lang="en-US">
                <a:latin typeface="Arial" charset="0"/>
              </a:rPr>
              <a:t>8 pts reported; many more treated subsequently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Minor complications (bleed, pseudocyst) none req operation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EUS, US-directed intraoperatively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Tumor not disappeared as of yet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Secondary but valuable option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5954713"/>
            <a:ext cx="44211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i="1" smtClean="0">
                <a:solidFill>
                  <a:srgbClr val="47FFD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*Levy. GI Endoscopy 75: 200-206, 2012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ChangeArrowheads="1"/>
          </p:cNvSpPr>
          <p:nvPr/>
        </p:nvSpPr>
        <p:spPr bwMode="auto">
          <a:xfrm>
            <a:off x="609600" y="2286000"/>
            <a:ext cx="8229600" cy="3414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cs typeface="+mn-cs"/>
              </a:rPr>
              <a:t>Noninsulinoma pancreatogenous hypoglycemia syndrome: An update in 10 surgically treated patients</a:t>
            </a:r>
          </a:p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rgbClr val="000000"/>
                </a:solidFill>
                <a:cs typeface="+mn-cs"/>
              </a:rPr>
              <a:t>Geoffrey B. Thompson, MD; F. John Service, MD, PhD; James C. Andrews, MD; Ricardo V. Lloyd, MD, PhD; Neena Natt, MD; Jon A. van Heerden, MD; Clive S. Grant, MD</a:t>
            </a:r>
          </a:p>
          <a:p>
            <a:pPr>
              <a:defRPr/>
            </a:pPr>
            <a:endParaRPr lang="en-US" sz="200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en-US" i="1">
                <a:solidFill>
                  <a:srgbClr val="000000"/>
                </a:solidFill>
                <a:cs typeface="+mn-cs"/>
              </a:rPr>
              <a:t>Division of Gastroenterologic and General Surgery, Division of Endocrinology and Metabolism, Department of Radiology, and Department of Pathology, Mayo Clinic and Foundation, Rochester, Minnesota 55905</a:t>
            </a:r>
          </a:p>
        </p:txBody>
      </p:sp>
      <p:sp>
        <p:nvSpPr>
          <p:cNvPr id="6451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NIPHS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Initial Report</a:t>
            </a:r>
            <a:r>
              <a:rPr lang="en-US">
                <a:solidFill>
                  <a:srgbClr val="66FF33"/>
                </a:solidFill>
                <a:latin typeface="Arial" charset="0"/>
                <a:cs typeface="+mj-cs"/>
              </a:rPr>
              <a:t>*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974725" y="5930900"/>
            <a:ext cx="37290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20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*Surgery 2000; 128:937-45.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Noninsulinoma Pancreatogenous Hypoglycemia Syndrome </a:t>
            </a: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(NIPHS)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>
                <a:latin typeface="Arial" charset="0"/>
                <a:cs typeface="+mn-cs"/>
              </a:rPr>
              <a:t>Features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Postprandial</a:t>
            </a:r>
            <a:r>
              <a:rPr lang="en-US" sz="2400">
                <a:latin typeface="Arial" charset="0"/>
              </a:rPr>
              <a:t> hyperinsulinemic hypoglycemia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Negative 72-hour fast</a:t>
            </a:r>
            <a:r>
              <a:rPr lang="en-US" sz="2400">
                <a:latin typeface="Arial" charset="0"/>
              </a:rPr>
              <a:t>—instead, use test meal with 3 hr glucose monitoring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>
                <a:latin typeface="Arial" charset="0"/>
              </a:rPr>
              <a:t>Negative preop radiologic localization studies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>
                <a:latin typeface="Arial" charset="0"/>
              </a:rPr>
              <a:t>Positive </a:t>
            </a:r>
            <a:r>
              <a:rPr lang="en-US" sz="2400">
                <a:solidFill>
                  <a:srgbClr val="FFFF00"/>
                </a:solidFill>
                <a:latin typeface="Arial" charset="0"/>
              </a:rPr>
              <a:t>selective arterial calcium stimulation test</a:t>
            </a:r>
            <a:r>
              <a:rPr lang="en-US" sz="2400">
                <a:latin typeface="Arial" charset="0"/>
              </a:rPr>
              <a:t>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>
                <a:latin typeface="Arial" charset="0"/>
              </a:rPr>
              <a:t>Relief of symptoms by gradient-guided partial pancreatectomy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>
                <a:latin typeface="Arial" charset="0"/>
              </a:rPr>
              <a:t>Histology: islet hypertrophy and nesidioblastosis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Early Angiography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1966, 1973  University of Michigan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38% identified</a:t>
            </a:r>
          </a:p>
          <a:p>
            <a:pPr>
              <a:defRPr/>
            </a:pPr>
            <a:r>
              <a:rPr lang="en-US">
                <a:latin typeface="Arial" charset="0"/>
                <a:cs typeface="+mn-cs"/>
              </a:rPr>
              <a:t>1975  Mayo Clinic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24 pts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21/24 (87%) positive angio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12/24 (50%) benign, pancreatic, </a:t>
            </a:r>
            <a:r>
              <a:rPr lang="en-US">
                <a:solidFill>
                  <a:srgbClr val="FFCC66"/>
                </a:solidFill>
                <a:latin typeface="Arial" charset="0"/>
              </a:rPr>
              <a:t>preop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5" name="Group 6"/>
          <p:cNvGrpSpPr>
            <a:grpSpLocks/>
          </p:cNvGrpSpPr>
          <p:nvPr/>
        </p:nvGrpSpPr>
        <p:grpSpPr bwMode="auto">
          <a:xfrm>
            <a:off x="457200" y="381000"/>
            <a:ext cx="8305800" cy="5889625"/>
            <a:chOff x="384" y="288"/>
            <a:chExt cx="4896" cy="3214"/>
          </a:xfrm>
        </p:grpSpPr>
        <p:pic>
          <p:nvPicPr>
            <p:cNvPr id="123907" name="Picture 4" descr="v2_title_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88"/>
              <a:ext cx="4896" cy="96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4896" cy="2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40000"/>
                </a:spcBef>
                <a:defRPr/>
              </a:pPr>
              <a:endParaRPr lang="en-US" sz="2600" smtClean="0">
                <a:solidFill>
                  <a:srgbClr val="080808"/>
                </a:solidFill>
                <a:latin typeface="Helvetica Light" charset="0"/>
                <a:cs typeface="+mn-cs"/>
              </a:endParaRPr>
            </a:p>
            <a:p>
              <a:pPr algn="ctr" eaLnBrk="0" hangingPunct="0">
                <a:spcBef>
                  <a:spcPct val="40000"/>
                </a:spcBef>
                <a:defRPr/>
              </a:pPr>
              <a:r>
                <a:rPr lang="en-US" sz="2600" smtClean="0">
                  <a:solidFill>
                    <a:srgbClr val="080808"/>
                  </a:solidFill>
                  <a:latin typeface="Arial Narrow" charset="0"/>
                  <a:cs typeface="+mn-cs"/>
                </a:rPr>
                <a:t>Hyperinsulinemic Hypoglycemia with Nesidioblastosis after Gastric-Bypass Surgery</a:t>
              </a:r>
            </a:p>
            <a:p>
              <a:pPr algn="ctr" eaLnBrk="0" hangingPunct="0">
                <a:spcBef>
                  <a:spcPct val="40000"/>
                </a:spcBef>
                <a:defRPr/>
              </a:pPr>
              <a:endParaRPr lang="en-US" sz="2600" smtClean="0">
                <a:solidFill>
                  <a:srgbClr val="080808"/>
                </a:solidFill>
                <a:latin typeface="Arial Narrow" charset="0"/>
                <a:cs typeface="+mn-cs"/>
              </a:endParaRPr>
            </a:p>
            <a:p>
              <a:pPr algn="ctr" eaLnBrk="0" hangingPunct="0">
                <a:spcBef>
                  <a:spcPct val="40000"/>
                </a:spcBef>
                <a:defRPr/>
              </a:pPr>
              <a:r>
                <a:rPr lang="en-US" sz="2500" b="0" smtClean="0">
                  <a:solidFill>
                    <a:srgbClr val="080808"/>
                  </a:solidFill>
                  <a:latin typeface="Arial Narrow" charset="0"/>
                  <a:cs typeface="+mn-cs"/>
                </a:rPr>
                <a:t>Geoffrey J. Service, Geoffrey B. Thompson, F. John Service, James C. Andrews, Maria L. Collazo-Clavell, Ricardo V. Lloyd</a:t>
              </a:r>
              <a:br>
                <a:rPr lang="en-US" sz="2500" b="0" smtClean="0">
                  <a:solidFill>
                    <a:srgbClr val="080808"/>
                  </a:solidFill>
                  <a:latin typeface="Arial Narrow" charset="0"/>
                  <a:cs typeface="+mn-cs"/>
                </a:rPr>
              </a:br>
              <a:endParaRPr lang="en-US" sz="2500" b="0" smtClean="0">
                <a:solidFill>
                  <a:srgbClr val="080808"/>
                </a:solidFill>
                <a:latin typeface="Arial Narrow" charset="0"/>
                <a:cs typeface="+mn-cs"/>
              </a:endParaRPr>
            </a:p>
            <a:p>
              <a:pPr algn="ctr" eaLnBrk="0" hangingPunct="0">
                <a:spcBef>
                  <a:spcPct val="40000"/>
                </a:spcBef>
                <a:defRPr/>
              </a:pPr>
              <a:r>
                <a:rPr lang="en-US" sz="2500" b="0" smtClean="0">
                  <a:solidFill>
                    <a:srgbClr val="080808"/>
                  </a:solidFill>
                  <a:latin typeface="Arial Narrow" charset="0"/>
                  <a:cs typeface="+mn-cs"/>
                </a:rPr>
                <a:t/>
              </a:r>
              <a:br>
                <a:rPr lang="en-US" sz="2500" b="0" smtClean="0">
                  <a:solidFill>
                    <a:srgbClr val="080808"/>
                  </a:solidFill>
                  <a:latin typeface="Arial Narrow" charset="0"/>
                  <a:cs typeface="+mn-cs"/>
                </a:rPr>
              </a:br>
              <a:r>
                <a:rPr lang="en-US" sz="2000" smtClean="0">
                  <a:solidFill>
                    <a:srgbClr val="080808"/>
                  </a:solidFill>
                  <a:latin typeface="Arial Narrow" charset="0"/>
                  <a:cs typeface="+mn-cs"/>
                </a:rPr>
                <a:t>353(3): 249-54, July 21, 2005</a:t>
              </a:r>
              <a:endParaRPr lang="en-US" sz="2500" b="0" smtClean="0">
                <a:solidFill>
                  <a:srgbClr val="080808"/>
                </a:solidFill>
                <a:latin typeface="Arial Narrow" charset="0"/>
                <a:cs typeface="+mn-cs"/>
              </a:endParaRPr>
            </a:p>
          </p:txBody>
        </p:sp>
      </p:grpSp>
      <p:sp>
        <p:nvSpPr>
          <p:cNvPr id="145415" name="Oval 7"/>
          <p:cNvSpPr>
            <a:spLocks noChangeArrowheads="1"/>
          </p:cNvSpPr>
          <p:nvPr/>
        </p:nvSpPr>
        <p:spPr bwMode="auto">
          <a:xfrm>
            <a:off x="2743200" y="2971800"/>
            <a:ext cx="2438400" cy="7620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InsulHisto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908"/>
          <a:stretch>
            <a:fillRect/>
          </a:stretch>
        </p:blipFill>
        <p:spPr bwMode="auto">
          <a:xfrm>
            <a:off x="762000" y="2057400"/>
            <a:ext cx="7543800" cy="44958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Hypertrophied Islet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InsulHisto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r="10625"/>
          <a:stretch>
            <a:fillRect/>
          </a:stretch>
        </p:blipFill>
        <p:spPr bwMode="auto">
          <a:xfrm>
            <a:off x="685800" y="1981200"/>
            <a:ext cx="784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AutoShape 3"/>
          <p:cNvSpPr>
            <a:spLocks noChangeArrowheads="1"/>
          </p:cNvSpPr>
          <p:nvPr/>
        </p:nvSpPr>
        <p:spPr bwMode="auto">
          <a:xfrm rot="-1837856">
            <a:off x="5562600" y="3276600"/>
            <a:ext cx="1109663" cy="623888"/>
          </a:xfrm>
          <a:prstGeom prst="leftArrow">
            <a:avLst>
              <a:gd name="adj1" fmla="val 50000"/>
              <a:gd name="adj2" fmla="val 44466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Nesidioblastosis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Glucagon-Like Peptide 1 (GLP-1)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US">
                <a:latin typeface="Arial" charset="0"/>
                <a:cs typeface="+mn-cs"/>
              </a:rPr>
              <a:t>Gastric Bypass—Theory of Mechanism</a:t>
            </a:r>
          </a:p>
          <a:p>
            <a:pPr lvl="1">
              <a:lnSpc>
                <a:spcPct val="130000"/>
              </a:lnSpc>
              <a:defRPr/>
            </a:pPr>
            <a:r>
              <a:rPr lang="en-US">
                <a:latin typeface="Arial" charset="0"/>
              </a:rPr>
              <a:t>Rapid delivery of nutrients to distal ileum—L cells (source of GLP-1)</a:t>
            </a:r>
          </a:p>
          <a:p>
            <a:pPr lvl="1">
              <a:lnSpc>
                <a:spcPct val="130000"/>
              </a:lnSpc>
              <a:defRPr/>
            </a:pPr>
            <a:r>
              <a:rPr lang="en-US">
                <a:latin typeface="Arial" charset="0"/>
                <a:sym typeface="Wingdings 3" charset="0"/>
              </a:rPr>
              <a:t> GLP-1 secretion</a:t>
            </a:r>
          </a:p>
          <a:p>
            <a:pPr lvl="2">
              <a:lnSpc>
                <a:spcPct val="130000"/>
              </a:lnSpc>
              <a:defRPr/>
            </a:pPr>
            <a:r>
              <a:rPr lang="en-US">
                <a:latin typeface="Arial" charset="0"/>
                <a:sym typeface="Wingdings 3" charset="0"/>
              </a:rPr>
              <a:t>Stimulates islet cell neogenesis and proliferation </a:t>
            </a:r>
            <a:r>
              <a:rPr lang="en-US">
                <a:latin typeface="Arial" charset="0"/>
                <a:sym typeface="Symbol" charset="0"/>
              </a:rPr>
              <a:t>  islet cell mass</a:t>
            </a:r>
          </a:p>
          <a:p>
            <a:pPr lvl="2">
              <a:lnSpc>
                <a:spcPct val="130000"/>
              </a:lnSpc>
              <a:defRPr/>
            </a:pPr>
            <a:r>
              <a:rPr lang="en-US">
                <a:latin typeface="Arial" charset="0"/>
                <a:sym typeface="Wingdings 3" charset="0"/>
              </a:rPr>
              <a:t>Inhibits apoptosis of </a:t>
            </a:r>
            <a:r>
              <a:rPr lang="el-GR">
                <a:latin typeface="Arial" charset="0"/>
                <a:sym typeface="Wingdings 3" charset="0"/>
              </a:rPr>
              <a:t>β</a:t>
            </a:r>
            <a:r>
              <a:rPr lang="en-US">
                <a:latin typeface="Arial" charset="0"/>
                <a:sym typeface="Wingdings 3" charset="0"/>
              </a:rPr>
              <a:t>-cells</a:t>
            </a:r>
            <a:endParaRPr lang="el-GR">
              <a:latin typeface="Arial" charset="0"/>
              <a:sym typeface="Wingdings 3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NIPHS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Mayo Clinic</a:t>
            </a:r>
            <a:endParaRPr lang="en-US">
              <a:latin typeface="Arial" charset="0"/>
              <a:cs typeface="+mj-cs"/>
            </a:endParaRPr>
          </a:p>
        </p:txBody>
      </p:sp>
      <p:grpSp>
        <p:nvGrpSpPr>
          <p:cNvPr id="132098" name="Group 21"/>
          <p:cNvGrpSpPr>
            <a:grpSpLocks/>
          </p:cNvGrpSpPr>
          <p:nvPr/>
        </p:nvGrpSpPr>
        <p:grpSpPr bwMode="auto">
          <a:xfrm>
            <a:off x="1512888" y="2362200"/>
            <a:ext cx="7631112" cy="4114800"/>
            <a:chOff x="953" y="1488"/>
            <a:chExt cx="4807" cy="2592"/>
          </a:xfrm>
        </p:grpSpPr>
        <p:graphicFrame>
          <p:nvGraphicFramePr>
            <p:cNvPr id="132100" name="Object 4"/>
            <p:cNvGraphicFramePr>
              <a:graphicFrameLocks noChangeAspect="1"/>
            </p:cNvGraphicFramePr>
            <p:nvPr/>
          </p:nvGraphicFramePr>
          <p:xfrm>
            <a:off x="953" y="1488"/>
            <a:ext cx="4807" cy="2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17" name="Chart" r:id="rId4" imgW="7785100" imgH="4203700" progId="MSGraph.Chart.8">
                    <p:embed followColorScheme="full"/>
                  </p:oleObj>
                </mc:Choice>
                <mc:Fallback>
                  <p:oleObj name="Chart" r:id="rId4" imgW="7785100" imgH="4203700" progId="MSGraph.Chart.8">
                    <p:embed followColorScheme="full"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3" y="1488"/>
                          <a:ext cx="4807" cy="25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2592" y="2688"/>
              <a:ext cx="689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2800" smtClean="0">
                  <a:solidFill>
                    <a:schemeClr val="tx1"/>
                  </a:solidFill>
                  <a:cs typeface="+mn-cs"/>
                </a:rPr>
                <a:t>62</a:t>
              </a:r>
            </a:p>
            <a:p>
              <a:pPr algn="ctr" eaLnBrk="0" hangingPunct="0">
                <a:defRPr/>
              </a:pPr>
              <a:r>
                <a:rPr lang="en-US" sz="2800" smtClean="0">
                  <a:solidFill>
                    <a:schemeClr val="tx1"/>
                  </a:solidFill>
                  <a:cs typeface="+mn-cs"/>
                </a:rPr>
                <a:t>  73%</a:t>
              </a:r>
              <a:endParaRPr lang="en-US" sz="2800" smtClean="0">
                <a:solidFill>
                  <a:srgbClr val="FFCC00"/>
                </a:solidFill>
                <a:cs typeface="+mn-cs"/>
              </a:endParaRPr>
            </a:p>
          </p:txBody>
        </p:sp>
        <p:sp>
          <p:nvSpPr>
            <p:cNvPr id="70663" name="Text Box 8"/>
            <p:cNvSpPr txBox="1">
              <a:spLocks noChangeArrowheads="1"/>
            </p:cNvSpPr>
            <p:nvPr/>
          </p:nvSpPr>
          <p:spPr bwMode="auto">
            <a:xfrm>
              <a:off x="3264" y="1824"/>
              <a:ext cx="76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>
                <a:buFont typeface="Wingdings" charset="0"/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2800" smtClean="0">
                  <a:solidFill>
                    <a:schemeClr val="tx2"/>
                  </a:solidFill>
                  <a:cs typeface="+mn-cs"/>
                </a:rPr>
                <a:t>23  </a:t>
              </a:r>
            </a:p>
            <a:p>
              <a:pPr algn="ctr" eaLnBrk="0" hangingPunct="0">
                <a:defRPr/>
              </a:pPr>
              <a:r>
                <a:rPr lang="en-US" sz="2800" smtClean="0">
                  <a:solidFill>
                    <a:schemeClr val="tx2"/>
                  </a:solidFill>
                  <a:cs typeface="+mn-cs"/>
                </a:rPr>
                <a:t>  27%</a:t>
              </a:r>
              <a:endParaRPr lang="en-US" sz="2800" smtClean="0">
                <a:solidFill>
                  <a:srgbClr val="FFCC00"/>
                </a:solidFill>
                <a:cs typeface="+mn-cs"/>
              </a:endParaRPr>
            </a:p>
          </p:txBody>
        </p:sp>
        <p:grpSp>
          <p:nvGrpSpPr>
            <p:cNvPr id="132103" name="Group 9"/>
            <p:cNvGrpSpPr>
              <a:grpSpLocks/>
            </p:cNvGrpSpPr>
            <p:nvPr/>
          </p:nvGrpSpPr>
          <p:grpSpPr bwMode="auto">
            <a:xfrm>
              <a:off x="2557" y="1872"/>
              <a:ext cx="522" cy="759"/>
              <a:chOff x="336" y="2352"/>
              <a:chExt cx="914" cy="1335"/>
            </a:xfrm>
          </p:grpSpPr>
          <p:sp>
            <p:nvSpPr>
              <p:cNvPr id="195594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336" y="2352"/>
                <a:ext cx="914" cy="1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95595" name="Freeform 11"/>
              <p:cNvSpPr>
                <a:spLocks/>
              </p:cNvSpPr>
              <p:nvPr/>
            </p:nvSpPr>
            <p:spPr bwMode="auto">
              <a:xfrm>
                <a:off x="548" y="2663"/>
                <a:ext cx="550" cy="665"/>
              </a:xfrm>
              <a:custGeom>
                <a:avLst/>
                <a:gdLst>
                  <a:gd name="T0" fmla="*/ 0 w 1101"/>
                  <a:gd name="T1" fmla="*/ 1222 h 1330"/>
                  <a:gd name="T2" fmla="*/ 27 w 1101"/>
                  <a:gd name="T3" fmla="*/ 1239 h 1330"/>
                  <a:gd name="T4" fmla="*/ 57 w 1101"/>
                  <a:gd name="T5" fmla="*/ 1255 h 1330"/>
                  <a:gd name="T6" fmla="*/ 86 w 1101"/>
                  <a:gd name="T7" fmla="*/ 1268 h 1330"/>
                  <a:gd name="T8" fmla="*/ 117 w 1101"/>
                  <a:gd name="T9" fmla="*/ 1281 h 1330"/>
                  <a:gd name="T10" fmla="*/ 187 w 1101"/>
                  <a:gd name="T11" fmla="*/ 1304 h 1330"/>
                  <a:gd name="T12" fmla="*/ 258 w 1101"/>
                  <a:gd name="T13" fmla="*/ 1320 h 1330"/>
                  <a:gd name="T14" fmla="*/ 329 w 1101"/>
                  <a:gd name="T15" fmla="*/ 1328 h 1330"/>
                  <a:gd name="T16" fmla="*/ 399 w 1101"/>
                  <a:gd name="T17" fmla="*/ 1330 h 1330"/>
                  <a:gd name="T18" fmla="*/ 470 w 1101"/>
                  <a:gd name="T19" fmla="*/ 1324 h 1330"/>
                  <a:gd name="T20" fmla="*/ 537 w 1101"/>
                  <a:gd name="T21" fmla="*/ 1312 h 1330"/>
                  <a:gd name="T22" fmla="*/ 604 w 1101"/>
                  <a:gd name="T23" fmla="*/ 1293 h 1330"/>
                  <a:gd name="T24" fmla="*/ 670 w 1101"/>
                  <a:gd name="T25" fmla="*/ 1267 h 1330"/>
                  <a:gd name="T26" fmla="*/ 731 w 1101"/>
                  <a:gd name="T27" fmla="*/ 1237 h 1330"/>
                  <a:gd name="T28" fmla="*/ 791 w 1101"/>
                  <a:gd name="T29" fmla="*/ 1199 h 1330"/>
                  <a:gd name="T30" fmla="*/ 846 w 1101"/>
                  <a:gd name="T31" fmla="*/ 1158 h 1330"/>
                  <a:gd name="T32" fmla="*/ 897 w 1101"/>
                  <a:gd name="T33" fmla="*/ 1110 h 1330"/>
                  <a:gd name="T34" fmla="*/ 944 w 1101"/>
                  <a:gd name="T35" fmla="*/ 1057 h 1330"/>
                  <a:gd name="T36" fmla="*/ 986 w 1101"/>
                  <a:gd name="T37" fmla="*/ 998 h 1330"/>
                  <a:gd name="T38" fmla="*/ 1022 w 1101"/>
                  <a:gd name="T39" fmla="*/ 936 h 1330"/>
                  <a:gd name="T40" fmla="*/ 1052 w 1101"/>
                  <a:gd name="T41" fmla="*/ 868 h 1330"/>
                  <a:gd name="T42" fmla="*/ 1088 w 1101"/>
                  <a:gd name="T43" fmla="*/ 746 h 1330"/>
                  <a:gd name="T44" fmla="*/ 1101 w 1101"/>
                  <a:gd name="T45" fmla="*/ 622 h 1330"/>
                  <a:gd name="T46" fmla="*/ 1093 w 1101"/>
                  <a:gd name="T47" fmla="*/ 500 h 1330"/>
                  <a:gd name="T48" fmla="*/ 1065 w 1101"/>
                  <a:gd name="T49" fmla="*/ 382 h 1330"/>
                  <a:gd name="T50" fmla="*/ 1018 w 1101"/>
                  <a:gd name="T51" fmla="*/ 270 h 1330"/>
                  <a:gd name="T52" fmla="*/ 953 w 1101"/>
                  <a:gd name="T53" fmla="*/ 167 h 1330"/>
                  <a:gd name="T54" fmla="*/ 872 w 1101"/>
                  <a:gd name="T55" fmla="*/ 77 h 1330"/>
                  <a:gd name="T56" fmla="*/ 775 w 1101"/>
                  <a:gd name="T57" fmla="*/ 0 h 1330"/>
                  <a:gd name="T58" fmla="*/ 718 w 1101"/>
                  <a:gd name="T59" fmla="*/ 177 h 1330"/>
                  <a:gd name="T60" fmla="*/ 786 w 1101"/>
                  <a:gd name="T61" fmla="*/ 240 h 1330"/>
                  <a:gd name="T62" fmla="*/ 843 w 1101"/>
                  <a:gd name="T63" fmla="*/ 312 h 1330"/>
                  <a:gd name="T64" fmla="*/ 885 w 1101"/>
                  <a:gd name="T65" fmla="*/ 393 h 1330"/>
                  <a:gd name="T66" fmla="*/ 914 w 1101"/>
                  <a:gd name="T67" fmla="*/ 481 h 1330"/>
                  <a:gd name="T68" fmla="*/ 929 w 1101"/>
                  <a:gd name="T69" fmla="*/ 572 h 1330"/>
                  <a:gd name="T70" fmla="*/ 927 w 1101"/>
                  <a:gd name="T71" fmla="*/ 665 h 1330"/>
                  <a:gd name="T72" fmla="*/ 908 w 1101"/>
                  <a:gd name="T73" fmla="*/ 758 h 1330"/>
                  <a:gd name="T74" fmla="*/ 870 w 1101"/>
                  <a:gd name="T75" fmla="*/ 855 h 1330"/>
                  <a:gd name="T76" fmla="*/ 813 w 1101"/>
                  <a:gd name="T77" fmla="*/ 946 h 1330"/>
                  <a:gd name="T78" fmla="*/ 739 w 1101"/>
                  <a:gd name="T79" fmla="*/ 1022 h 1330"/>
                  <a:gd name="T80" fmla="*/ 654 w 1101"/>
                  <a:gd name="T81" fmla="*/ 1081 h 1330"/>
                  <a:gd name="T82" fmla="*/ 558 w 1101"/>
                  <a:gd name="T83" fmla="*/ 1123 h 1330"/>
                  <a:gd name="T84" fmla="*/ 457 w 1101"/>
                  <a:gd name="T85" fmla="*/ 1146 h 1330"/>
                  <a:gd name="T86" fmla="*/ 352 w 1101"/>
                  <a:gd name="T87" fmla="*/ 1150 h 1330"/>
                  <a:gd name="T88" fmla="*/ 246 w 1101"/>
                  <a:gd name="T89" fmla="*/ 1131 h 1330"/>
                  <a:gd name="T90" fmla="*/ 180 w 1101"/>
                  <a:gd name="T91" fmla="*/ 1110 h 1330"/>
                  <a:gd name="T92" fmla="*/ 156 w 1101"/>
                  <a:gd name="T93" fmla="*/ 1098 h 1330"/>
                  <a:gd name="T94" fmla="*/ 133 w 1101"/>
                  <a:gd name="T95" fmla="*/ 1087 h 1330"/>
                  <a:gd name="T96" fmla="*/ 110 w 1101"/>
                  <a:gd name="T97" fmla="*/ 107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1" h="1330">
                    <a:moveTo>
                      <a:pt x="99" y="1066"/>
                    </a:moveTo>
                    <a:lnTo>
                      <a:pt x="0" y="1222"/>
                    </a:lnTo>
                    <a:lnTo>
                      <a:pt x="13" y="1230"/>
                    </a:lnTo>
                    <a:lnTo>
                      <a:pt x="27" y="1239"/>
                    </a:lnTo>
                    <a:lnTo>
                      <a:pt x="42" y="1247"/>
                    </a:lnTo>
                    <a:lnTo>
                      <a:pt x="57" y="1255"/>
                    </a:lnTo>
                    <a:lnTo>
                      <a:pt x="71" y="1262"/>
                    </a:lnTo>
                    <a:lnTo>
                      <a:pt x="86" y="1268"/>
                    </a:lnTo>
                    <a:lnTo>
                      <a:pt x="102" y="1275"/>
                    </a:lnTo>
                    <a:lnTo>
                      <a:pt x="117" y="1281"/>
                    </a:lnTo>
                    <a:lnTo>
                      <a:pt x="152" y="1294"/>
                    </a:lnTo>
                    <a:lnTo>
                      <a:pt x="187" y="1304"/>
                    </a:lnTo>
                    <a:lnTo>
                      <a:pt x="222" y="1313"/>
                    </a:lnTo>
                    <a:lnTo>
                      <a:pt x="258" y="1320"/>
                    </a:lnTo>
                    <a:lnTo>
                      <a:pt x="293" y="1325"/>
                    </a:lnTo>
                    <a:lnTo>
                      <a:pt x="329" y="1328"/>
                    </a:lnTo>
                    <a:lnTo>
                      <a:pt x="364" y="1330"/>
                    </a:lnTo>
                    <a:lnTo>
                      <a:pt x="399" y="1330"/>
                    </a:lnTo>
                    <a:lnTo>
                      <a:pt x="434" y="1327"/>
                    </a:lnTo>
                    <a:lnTo>
                      <a:pt x="470" y="1324"/>
                    </a:lnTo>
                    <a:lnTo>
                      <a:pt x="504" y="1319"/>
                    </a:lnTo>
                    <a:lnTo>
                      <a:pt x="537" y="1312"/>
                    </a:lnTo>
                    <a:lnTo>
                      <a:pt x="571" y="1303"/>
                    </a:lnTo>
                    <a:lnTo>
                      <a:pt x="604" y="1293"/>
                    </a:lnTo>
                    <a:lnTo>
                      <a:pt x="638" y="1281"/>
                    </a:lnTo>
                    <a:lnTo>
                      <a:pt x="670" y="1267"/>
                    </a:lnTo>
                    <a:lnTo>
                      <a:pt x="701" y="1254"/>
                    </a:lnTo>
                    <a:lnTo>
                      <a:pt x="731" y="1237"/>
                    </a:lnTo>
                    <a:lnTo>
                      <a:pt x="761" y="1219"/>
                    </a:lnTo>
                    <a:lnTo>
                      <a:pt x="791" y="1199"/>
                    </a:lnTo>
                    <a:lnTo>
                      <a:pt x="819" y="1180"/>
                    </a:lnTo>
                    <a:lnTo>
                      <a:pt x="846" y="1158"/>
                    </a:lnTo>
                    <a:lnTo>
                      <a:pt x="872" y="1134"/>
                    </a:lnTo>
                    <a:lnTo>
                      <a:pt x="897" y="1110"/>
                    </a:lnTo>
                    <a:lnTo>
                      <a:pt x="921" y="1083"/>
                    </a:lnTo>
                    <a:lnTo>
                      <a:pt x="944" y="1057"/>
                    </a:lnTo>
                    <a:lnTo>
                      <a:pt x="966" y="1028"/>
                    </a:lnTo>
                    <a:lnTo>
                      <a:pt x="986" y="998"/>
                    </a:lnTo>
                    <a:lnTo>
                      <a:pt x="1005" y="967"/>
                    </a:lnTo>
                    <a:lnTo>
                      <a:pt x="1022" y="936"/>
                    </a:lnTo>
                    <a:lnTo>
                      <a:pt x="1037" y="902"/>
                    </a:lnTo>
                    <a:lnTo>
                      <a:pt x="1052" y="868"/>
                    </a:lnTo>
                    <a:lnTo>
                      <a:pt x="1073" y="807"/>
                    </a:lnTo>
                    <a:lnTo>
                      <a:pt x="1088" y="746"/>
                    </a:lnTo>
                    <a:lnTo>
                      <a:pt x="1097" y="683"/>
                    </a:lnTo>
                    <a:lnTo>
                      <a:pt x="1101" y="622"/>
                    </a:lnTo>
                    <a:lnTo>
                      <a:pt x="1100" y="560"/>
                    </a:lnTo>
                    <a:lnTo>
                      <a:pt x="1093" y="500"/>
                    </a:lnTo>
                    <a:lnTo>
                      <a:pt x="1081" y="440"/>
                    </a:lnTo>
                    <a:lnTo>
                      <a:pt x="1065" y="382"/>
                    </a:lnTo>
                    <a:lnTo>
                      <a:pt x="1044" y="325"/>
                    </a:lnTo>
                    <a:lnTo>
                      <a:pt x="1018" y="270"/>
                    </a:lnTo>
                    <a:lnTo>
                      <a:pt x="988" y="218"/>
                    </a:lnTo>
                    <a:lnTo>
                      <a:pt x="953" y="167"/>
                    </a:lnTo>
                    <a:lnTo>
                      <a:pt x="914" y="121"/>
                    </a:lnTo>
                    <a:lnTo>
                      <a:pt x="872" y="77"/>
                    </a:lnTo>
                    <a:lnTo>
                      <a:pt x="825" y="37"/>
                    </a:lnTo>
                    <a:lnTo>
                      <a:pt x="775" y="0"/>
                    </a:lnTo>
                    <a:lnTo>
                      <a:pt x="679" y="150"/>
                    </a:lnTo>
                    <a:lnTo>
                      <a:pt x="718" y="177"/>
                    </a:lnTo>
                    <a:lnTo>
                      <a:pt x="754" y="208"/>
                    </a:lnTo>
                    <a:lnTo>
                      <a:pt x="786" y="240"/>
                    </a:lnTo>
                    <a:lnTo>
                      <a:pt x="816" y="276"/>
                    </a:lnTo>
                    <a:lnTo>
                      <a:pt x="843" y="312"/>
                    </a:lnTo>
                    <a:lnTo>
                      <a:pt x="866" y="352"/>
                    </a:lnTo>
                    <a:lnTo>
                      <a:pt x="885" y="393"/>
                    </a:lnTo>
                    <a:lnTo>
                      <a:pt x="903" y="436"/>
                    </a:lnTo>
                    <a:lnTo>
                      <a:pt x="914" y="481"/>
                    </a:lnTo>
                    <a:lnTo>
                      <a:pt x="923" y="526"/>
                    </a:lnTo>
                    <a:lnTo>
                      <a:pt x="929" y="572"/>
                    </a:lnTo>
                    <a:lnTo>
                      <a:pt x="930" y="618"/>
                    </a:lnTo>
                    <a:lnTo>
                      <a:pt x="927" y="665"/>
                    </a:lnTo>
                    <a:lnTo>
                      <a:pt x="920" y="711"/>
                    </a:lnTo>
                    <a:lnTo>
                      <a:pt x="908" y="758"/>
                    </a:lnTo>
                    <a:lnTo>
                      <a:pt x="893" y="804"/>
                    </a:lnTo>
                    <a:lnTo>
                      <a:pt x="870" y="855"/>
                    </a:lnTo>
                    <a:lnTo>
                      <a:pt x="844" y="902"/>
                    </a:lnTo>
                    <a:lnTo>
                      <a:pt x="813" y="946"/>
                    </a:lnTo>
                    <a:lnTo>
                      <a:pt x="777" y="985"/>
                    </a:lnTo>
                    <a:lnTo>
                      <a:pt x="739" y="1022"/>
                    </a:lnTo>
                    <a:lnTo>
                      <a:pt x="698" y="1053"/>
                    </a:lnTo>
                    <a:lnTo>
                      <a:pt x="654" y="1081"/>
                    </a:lnTo>
                    <a:lnTo>
                      <a:pt x="607" y="1104"/>
                    </a:lnTo>
                    <a:lnTo>
                      <a:pt x="558" y="1123"/>
                    </a:lnTo>
                    <a:lnTo>
                      <a:pt x="508" y="1137"/>
                    </a:lnTo>
                    <a:lnTo>
                      <a:pt x="457" y="1146"/>
                    </a:lnTo>
                    <a:lnTo>
                      <a:pt x="404" y="1151"/>
                    </a:lnTo>
                    <a:lnTo>
                      <a:pt x="352" y="1150"/>
                    </a:lnTo>
                    <a:lnTo>
                      <a:pt x="298" y="1143"/>
                    </a:lnTo>
                    <a:lnTo>
                      <a:pt x="246" y="1131"/>
                    </a:lnTo>
                    <a:lnTo>
                      <a:pt x="193" y="1114"/>
                    </a:lnTo>
                    <a:lnTo>
                      <a:pt x="180" y="1110"/>
                    </a:lnTo>
                    <a:lnTo>
                      <a:pt x="169" y="1104"/>
                    </a:lnTo>
                    <a:lnTo>
                      <a:pt x="156" y="1098"/>
                    </a:lnTo>
                    <a:lnTo>
                      <a:pt x="145" y="1092"/>
                    </a:lnTo>
                    <a:lnTo>
                      <a:pt x="133" y="1087"/>
                    </a:lnTo>
                    <a:lnTo>
                      <a:pt x="122" y="1080"/>
                    </a:lnTo>
                    <a:lnTo>
                      <a:pt x="110" y="1073"/>
                    </a:lnTo>
                    <a:lnTo>
                      <a:pt x="99" y="10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95596" name="Freeform 12"/>
              <p:cNvSpPr>
                <a:spLocks/>
              </p:cNvSpPr>
              <p:nvPr/>
            </p:nvSpPr>
            <p:spPr bwMode="auto">
              <a:xfrm>
                <a:off x="376" y="2605"/>
                <a:ext cx="559" cy="670"/>
              </a:xfrm>
              <a:custGeom>
                <a:avLst/>
                <a:gdLst>
                  <a:gd name="T0" fmla="*/ 1118 w 1118"/>
                  <a:gd name="T1" fmla="*/ 118 h 1340"/>
                  <a:gd name="T2" fmla="*/ 1086 w 1118"/>
                  <a:gd name="T3" fmla="*/ 99 h 1340"/>
                  <a:gd name="T4" fmla="*/ 1053 w 1118"/>
                  <a:gd name="T5" fmla="*/ 81 h 1340"/>
                  <a:gd name="T6" fmla="*/ 1020 w 1118"/>
                  <a:gd name="T7" fmla="*/ 64 h 1340"/>
                  <a:gd name="T8" fmla="*/ 985 w 1118"/>
                  <a:gd name="T9" fmla="*/ 49 h 1340"/>
                  <a:gd name="T10" fmla="*/ 924 w 1118"/>
                  <a:gd name="T11" fmla="*/ 28 h 1340"/>
                  <a:gd name="T12" fmla="*/ 862 w 1118"/>
                  <a:gd name="T13" fmla="*/ 13 h 1340"/>
                  <a:gd name="T14" fmla="*/ 800 w 1118"/>
                  <a:gd name="T15" fmla="*/ 4 h 1340"/>
                  <a:gd name="T16" fmla="*/ 738 w 1118"/>
                  <a:gd name="T17" fmla="*/ 0 h 1340"/>
                  <a:gd name="T18" fmla="*/ 677 w 1118"/>
                  <a:gd name="T19" fmla="*/ 2 h 1340"/>
                  <a:gd name="T20" fmla="*/ 616 w 1118"/>
                  <a:gd name="T21" fmla="*/ 9 h 1340"/>
                  <a:gd name="T22" fmla="*/ 556 w 1118"/>
                  <a:gd name="T23" fmla="*/ 20 h 1340"/>
                  <a:gd name="T24" fmla="*/ 497 w 1118"/>
                  <a:gd name="T25" fmla="*/ 37 h 1340"/>
                  <a:gd name="T26" fmla="*/ 440 w 1118"/>
                  <a:gd name="T27" fmla="*/ 58 h 1340"/>
                  <a:gd name="T28" fmla="*/ 385 w 1118"/>
                  <a:gd name="T29" fmla="*/ 85 h 1340"/>
                  <a:gd name="T30" fmla="*/ 332 w 1118"/>
                  <a:gd name="T31" fmla="*/ 115 h 1340"/>
                  <a:gd name="T32" fmla="*/ 283 w 1118"/>
                  <a:gd name="T33" fmla="*/ 151 h 1340"/>
                  <a:gd name="T34" fmla="*/ 235 w 1118"/>
                  <a:gd name="T35" fmla="*/ 190 h 1340"/>
                  <a:gd name="T36" fmla="*/ 192 w 1118"/>
                  <a:gd name="T37" fmla="*/ 233 h 1340"/>
                  <a:gd name="T38" fmla="*/ 151 w 1118"/>
                  <a:gd name="T39" fmla="*/ 281 h 1340"/>
                  <a:gd name="T40" fmla="*/ 116 w 1118"/>
                  <a:gd name="T41" fmla="*/ 331 h 1340"/>
                  <a:gd name="T42" fmla="*/ 96 w 1118"/>
                  <a:gd name="T43" fmla="*/ 362 h 1340"/>
                  <a:gd name="T44" fmla="*/ 79 w 1118"/>
                  <a:gd name="T45" fmla="*/ 395 h 1340"/>
                  <a:gd name="T46" fmla="*/ 64 w 1118"/>
                  <a:gd name="T47" fmla="*/ 427 h 1340"/>
                  <a:gd name="T48" fmla="*/ 49 w 1118"/>
                  <a:gd name="T49" fmla="*/ 462 h 1340"/>
                  <a:gd name="T50" fmla="*/ 13 w 1118"/>
                  <a:gd name="T51" fmla="*/ 587 h 1340"/>
                  <a:gd name="T52" fmla="*/ 0 w 1118"/>
                  <a:gd name="T53" fmla="*/ 714 h 1340"/>
                  <a:gd name="T54" fmla="*/ 9 w 1118"/>
                  <a:gd name="T55" fmla="*/ 838 h 1340"/>
                  <a:gd name="T56" fmla="*/ 38 w 1118"/>
                  <a:gd name="T57" fmla="*/ 958 h 1340"/>
                  <a:gd name="T58" fmla="*/ 88 w 1118"/>
                  <a:gd name="T59" fmla="*/ 1071 h 1340"/>
                  <a:gd name="T60" fmla="*/ 156 w 1118"/>
                  <a:gd name="T61" fmla="*/ 1173 h 1340"/>
                  <a:gd name="T62" fmla="*/ 241 w 1118"/>
                  <a:gd name="T63" fmla="*/ 1264 h 1340"/>
                  <a:gd name="T64" fmla="*/ 343 w 1118"/>
                  <a:gd name="T65" fmla="*/ 1340 h 1340"/>
                  <a:gd name="T66" fmla="*/ 404 w 1118"/>
                  <a:gd name="T67" fmla="*/ 1157 h 1340"/>
                  <a:gd name="T68" fmla="*/ 335 w 1118"/>
                  <a:gd name="T69" fmla="*/ 1094 h 1340"/>
                  <a:gd name="T70" fmla="*/ 279 w 1118"/>
                  <a:gd name="T71" fmla="*/ 1021 h 1340"/>
                  <a:gd name="T72" fmla="*/ 237 w 1118"/>
                  <a:gd name="T73" fmla="*/ 941 h 1340"/>
                  <a:gd name="T74" fmla="*/ 207 w 1118"/>
                  <a:gd name="T75" fmla="*/ 854 h 1340"/>
                  <a:gd name="T76" fmla="*/ 193 w 1118"/>
                  <a:gd name="T77" fmla="*/ 763 h 1340"/>
                  <a:gd name="T78" fmla="*/ 194 w 1118"/>
                  <a:gd name="T79" fmla="*/ 670 h 1340"/>
                  <a:gd name="T80" fmla="*/ 212 w 1118"/>
                  <a:gd name="T81" fmla="*/ 577 h 1340"/>
                  <a:gd name="T82" fmla="*/ 252 w 1118"/>
                  <a:gd name="T83" fmla="*/ 480 h 1340"/>
                  <a:gd name="T84" fmla="*/ 309 w 1118"/>
                  <a:gd name="T85" fmla="*/ 389 h 1340"/>
                  <a:gd name="T86" fmla="*/ 383 w 1118"/>
                  <a:gd name="T87" fmla="*/ 313 h 1340"/>
                  <a:gd name="T88" fmla="*/ 469 w 1118"/>
                  <a:gd name="T89" fmla="*/ 254 h 1340"/>
                  <a:gd name="T90" fmla="*/ 564 w 1118"/>
                  <a:gd name="T91" fmla="*/ 212 h 1340"/>
                  <a:gd name="T92" fmla="*/ 665 w 1118"/>
                  <a:gd name="T93" fmla="*/ 189 h 1340"/>
                  <a:gd name="T94" fmla="*/ 771 w 1118"/>
                  <a:gd name="T95" fmla="*/ 185 h 1340"/>
                  <a:gd name="T96" fmla="*/ 877 w 1118"/>
                  <a:gd name="T97" fmla="*/ 204 h 1340"/>
                  <a:gd name="T98" fmla="*/ 943 w 1118"/>
                  <a:gd name="T99" fmla="*/ 225 h 1340"/>
                  <a:gd name="T100" fmla="*/ 967 w 1118"/>
                  <a:gd name="T101" fmla="*/ 237 h 1340"/>
                  <a:gd name="T102" fmla="*/ 990 w 1118"/>
                  <a:gd name="T103" fmla="*/ 248 h 1340"/>
                  <a:gd name="T104" fmla="*/ 1012 w 1118"/>
                  <a:gd name="T105" fmla="*/ 261 h 1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18" h="1340">
                    <a:moveTo>
                      <a:pt x="1022" y="268"/>
                    </a:moveTo>
                    <a:lnTo>
                      <a:pt x="1118" y="118"/>
                    </a:lnTo>
                    <a:lnTo>
                      <a:pt x="1102" y="109"/>
                    </a:lnTo>
                    <a:lnTo>
                      <a:pt x="1086" y="99"/>
                    </a:lnTo>
                    <a:lnTo>
                      <a:pt x="1069" y="90"/>
                    </a:lnTo>
                    <a:lnTo>
                      <a:pt x="1053" y="81"/>
                    </a:lnTo>
                    <a:lnTo>
                      <a:pt x="1036" y="72"/>
                    </a:lnTo>
                    <a:lnTo>
                      <a:pt x="1020" y="64"/>
                    </a:lnTo>
                    <a:lnTo>
                      <a:pt x="1003" y="57"/>
                    </a:lnTo>
                    <a:lnTo>
                      <a:pt x="985" y="49"/>
                    </a:lnTo>
                    <a:lnTo>
                      <a:pt x="954" y="38"/>
                    </a:lnTo>
                    <a:lnTo>
                      <a:pt x="924" y="28"/>
                    </a:lnTo>
                    <a:lnTo>
                      <a:pt x="893" y="20"/>
                    </a:lnTo>
                    <a:lnTo>
                      <a:pt x="862" y="13"/>
                    </a:lnTo>
                    <a:lnTo>
                      <a:pt x="831" y="8"/>
                    </a:lnTo>
                    <a:lnTo>
                      <a:pt x="800" y="4"/>
                    </a:lnTo>
                    <a:lnTo>
                      <a:pt x="769" y="2"/>
                    </a:lnTo>
                    <a:lnTo>
                      <a:pt x="738" y="0"/>
                    </a:lnTo>
                    <a:lnTo>
                      <a:pt x="707" y="1"/>
                    </a:lnTo>
                    <a:lnTo>
                      <a:pt x="677" y="2"/>
                    </a:lnTo>
                    <a:lnTo>
                      <a:pt x="646" y="4"/>
                    </a:lnTo>
                    <a:lnTo>
                      <a:pt x="616" y="9"/>
                    </a:lnTo>
                    <a:lnTo>
                      <a:pt x="586" y="13"/>
                    </a:lnTo>
                    <a:lnTo>
                      <a:pt x="556" y="20"/>
                    </a:lnTo>
                    <a:lnTo>
                      <a:pt x="526" y="28"/>
                    </a:lnTo>
                    <a:lnTo>
                      <a:pt x="497" y="37"/>
                    </a:lnTo>
                    <a:lnTo>
                      <a:pt x="468" y="47"/>
                    </a:lnTo>
                    <a:lnTo>
                      <a:pt x="440" y="58"/>
                    </a:lnTo>
                    <a:lnTo>
                      <a:pt x="413" y="71"/>
                    </a:lnTo>
                    <a:lnTo>
                      <a:pt x="385" y="85"/>
                    </a:lnTo>
                    <a:lnTo>
                      <a:pt x="359" y="100"/>
                    </a:lnTo>
                    <a:lnTo>
                      <a:pt x="332" y="115"/>
                    </a:lnTo>
                    <a:lnTo>
                      <a:pt x="307" y="132"/>
                    </a:lnTo>
                    <a:lnTo>
                      <a:pt x="283" y="151"/>
                    </a:lnTo>
                    <a:lnTo>
                      <a:pt x="258" y="169"/>
                    </a:lnTo>
                    <a:lnTo>
                      <a:pt x="235" y="190"/>
                    </a:lnTo>
                    <a:lnTo>
                      <a:pt x="214" y="210"/>
                    </a:lnTo>
                    <a:lnTo>
                      <a:pt x="192" y="233"/>
                    </a:lnTo>
                    <a:lnTo>
                      <a:pt x="171" y="257"/>
                    </a:lnTo>
                    <a:lnTo>
                      <a:pt x="151" y="281"/>
                    </a:lnTo>
                    <a:lnTo>
                      <a:pt x="133" y="305"/>
                    </a:lnTo>
                    <a:lnTo>
                      <a:pt x="116" y="331"/>
                    </a:lnTo>
                    <a:lnTo>
                      <a:pt x="106" y="346"/>
                    </a:lnTo>
                    <a:lnTo>
                      <a:pt x="96" y="362"/>
                    </a:lnTo>
                    <a:lnTo>
                      <a:pt x="88" y="379"/>
                    </a:lnTo>
                    <a:lnTo>
                      <a:pt x="79" y="395"/>
                    </a:lnTo>
                    <a:lnTo>
                      <a:pt x="71" y="411"/>
                    </a:lnTo>
                    <a:lnTo>
                      <a:pt x="64" y="427"/>
                    </a:lnTo>
                    <a:lnTo>
                      <a:pt x="56" y="444"/>
                    </a:lnTo>
                    <a:lnTo>
                      <a:pt x="49" y="462"/>
                    </a:lnTo>
                    <a:lnTo>
                      <a:pt x="28" y="524"/>
                    </a:lnTo>
                    <a:lnTo>
                      <a:pt x="13" y="587"/>
                    </a:lnTo>
                    <a:lnTo>
                      <a:pt x="4" y="650"/>
                    </a:lnTo>
                    <a:lnTo>
                      <a:pt x="0" y="714"/>
                    </a:lnTo>
                    <a:lnTo>
                      <a:pt x="2" y="776"/>
                    </a:lnTo>
                    <a:lnTo>
                      <a:pt x="9" y="838"/>
                    </a:lnTo>
                    <a:lnTo>
                      <a:pt x="21" y="899"/>
                    </a:lnTo>
                    <a:lnTo>
                      <a:pt x="38" y="958"/>
                    </a:lnTo>
                    <a:lnTo>
                      <a:pt x="62" y="1016"/>
                    </a:lnTo>
                    <a:lnTo>
                      <a:pt x="88" y="1071"/>
                    </a:lnTo>
                    <a:lnTo>
                      <a:pt x="120" y="1124"/>
                    </a:lnTo>
                    <a:lnTo>
                      <a:pt x="156" y="1173"/>
                    </a:lnTo>
                    <a:lnTo>
                      <a:pt x="196" y="1221"/>
                    </a:lnTo>
                    <a:lnTo>
                      <a:pt x="241" y="1264"/>
                    </a:lnTo>
                    <a:lnTo>
                      <a:pt x="290" y="1305"/>
                    </a:lnTo>
                    <a:lnTo>
                      <a:pt x="343" y="1340"/>
                    </a:lnTo>
                    <a:lnTo>
                      <a:pt x="442" y="1184"/>
                    </a:lnTo>
                    <a:lnTo>
                      <a:pt x="404" y="1157"/>
                    </a:lnTo>
                    <a:lnTo>
                      <a:pt x="368" y="1126"/>
                    </a:lnTo>
                    <a:lnTo>
                      <a:pt x="335" y="1094"/>
                    </a:lnTo>
                    <a:lnTo>
                      <a:pt x="306" y="1058"/>
                    </a:lnTo>
                    <a:lnTo>
                      <a:pt x="279" y="1021"/>
                    </a:lnTo>
                    <a:lnTo>
                      <a:pt x="256" y="982"/>
                    </a:lnTo>
                    <a:lnTo>
                      <a:pt x="237" y="941"/>
                    </a:lnTo>
                    <a:lnTo>
                      <a:pt x="219" y="898"/>
                    </a:lnTo>
                    <a:lnTo>
                      <a:pt x="207" y="854"/>
                    </a:lnTo>
                    <a:lnTo>
                      <a:pt x="199" y="808"/>
                    </a:lnTo>
                    <a:lnTo>
                      <a:pt x="193" y="763"/>
                    </a:lnTo>
                    <a:lnTo>
                      <a:pt x="192" y="716"/>
                    </a:lnTo>
                    <a:lnTo>
                      <a:pt x="194" y="670"/>
                    </a:lnTo>
                    <a:lnTo>
                      <a:pt x="202" y="623"/>
                    </a:lnTo>
                    <a:lnTo>
                      <a:pt x="212" y="577"/>
                    </a:lnTo>
                    <a:lnTo>
                      <a:pt x="229" y="531"/>
                    </a:lnTo>
                    <a:lnTo>
                      <a:pt x="252" y="480"/>
                    </a:lnTo>
                    <a:lnTo>
                      <a:pt x="278" y="433"/>
                    </a:lnTo>
                    <a:lnTo>
                      <a:pt x="309" y="389"/>
                    </a:lnTo>
                    <a:lnTo>
                      <a:pt x="345" y="350"/>
                    </a:lnTo>
                    <a:lnTo>
                      <a:pt x="383" y="313"/>
                    </a:lnTo>
                    <a:lnTo>
                      <a:pt x="424" y="282"/>
                    </a:lnTo>
                    <a:lnTo>
                      <a:pt x="469" y="254"/>
                    </a:lnTo>
                    <a:lnTo>
                      <a:pt x="515" y="230"/>
                    </a:lnTo>
                    <a:lnTo>
                      <a:pt x="564" y="212"/>
                    </a:lnTo>
                    <a:lnTo>
                      <a:pt x="614" y="198"/>
                    </a:lnTo>
                    <a:lnTo>
                      <a:pt x="665" y="189"/>
                    </a:lnTo>
                    <a:lnTo>
                      <a:pt x="718" y="184"/>
                    </a:lnTo>
                    <a:lnTo>
                      <a:pt x="771" y="185"/>
                    </a:lnTo>
                    <a:lnTo>
                      <a:pt x="824" y="192"/>
                    </a:lnTo>
                    <a:lnTo>
                      <a:pt x="877" y="204"/>
                    </a:lnTo>
                    <a:lnTo>
                      <a:pt x="930" y="221"/>
                    </a:lnTo>
                    <a:lnTo>
                      <a:pt x="943" y="225"/>
                    </a:lnTo>
                    <a:lnTo>
                      <a:pt x="954" y="231"/>
                    </a:lnTo>
                    <a:lnTo>
                      <a:pt x="967" y="237"/>
                    </a:lnTo>
                    <a:lnTo>
                      <a:pt x="978" y="243"/>
                    </a:lnTo>
                    <a:lnTo>
                      <a:pt x="990" y="248"/>
                    </a:lnTo>
                    <a:lnTo>
                      <a:pt x="1000" y="254"/>
                    </a:lnTo>
                    <a:lnTo>
                      <a:pt x="1012" y="261"/>
                    </a:lnTo>
                    <a:lnTo>
                      <a:pt x="1022" y="2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95597" name="Rectangle 13"/>
              <p:cNvSpPr>
                <a:spLocks noChangeArrowheads="1"/>
              </p:cNvSpPr>
              <p:nvPr/>
            </p:nvSpPr>
            <p:spPr bwMode="auto">
              <a:xfrm>
                <a:off x="690" y="3246"/>
                <a:ext cx="107" cy="4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95598" name="Rectangle 14"/>
              <p:cNvSpPr>
                <a:spLocks noChangeArrowheads="1"/>
              </p:cNvSpPr>
              <p:nvPr/>
            </p:nvSpPr>
            <p:spPr bwMode="auto">
              <a:xfrm>
                <a:off x="543" y="3499"/>
                <a:ext cx="403" cy="4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</p:grpSp>
        <p:grpSp>
          <p:nvGrpSpPr>
            <p:cNvPr id="132104" name="Group 15"/>
            <p:cNvGrpSpPr>
              <a:grpSpLocks/>
            </p:cNvGrpSpPr>
            <p:nvPr/>
          </p:nvGrpSpPr>
          <p:grpSpPr bwMode="auto">
            <a:xfrm>
              <a:off x="3888" y="2112"/>
              <a:ext cx="586" cy="545"/>
              <a:chOff x="616" y="2592"/>
              <a:chExt cx="874" cy="977"/>
            </a:xfrm>
          </p:grpSpPr>
          <p:sp>
            <p:nvSpPr>
              <p:cNvPr id="195600" name="Freeform 16"/>
              <p:cNvSpPr>
                <a:spLocks/>
              </p:cNvSpPr>
              <p:nvPr/>
            </p:nvSpPr>
            <p:spPr bwMode="auto">
              <a:xfrm>
                <a:off x="788" y="2904"/>
                <a:ext cx="549" cy="665"/>
              </a:xfrm>
              <a:custGeom>
                <a:avLst/>
                <a:gdLst>
                  <a:gd name="T0" fmla="*/ 0 w 1101"/>
                  <a:gd name="T1" fmla="*/ 1222 h 1330"/>
                  <a:gd name="T2" fmla="*/ 27 w 1101"/>
                  <a:gd name="T3" fmla="*/ 1239 h 1330"/>
                  <a:gd name="T4" fmla="*/ 57 w 1101"/>
                  <a:gd name="T5" fmla="*/ 1255 h 1330"/>
                  <a:gd name="T6" fmla="*/ 86 w 1101"/>
                  <a:gd name="T7" fmla="*/ 1268 h 1330"/>
                  <a:gd name="T8" fmla="*/ 117 w 1101"/>
                  <a:gd name="T9" fmla="*/ 1281 h 1330"/>
                  <a:gd name="T10" fmla="*/ 187 w 1101"/>
                  <a:gd name="T11" fmla="*/ 1304 h 1330"/>
                  <a:gd name="T12" fmla="*/ 258 w 1101"/>
                  <a:gd name="T13" fmla="*/ 1320 h 1330"/>
                  <a:gd name="T14" fmla="*/ 329 w 1101"/>
                  <a:gd name="T15" fmla="*/ 1328 h 1330"/>
                  <a:gd name="T16" fmla="*/ 399 w 1101"/>
                  <a:gd name="T17" fmla="*/ 1330 h 1330"/>
                  <a:gd name="T18" fmla="*/ 470 w 1101"/>
                  <a:gd name="T19" fmla="*/ 1324 h 1330"/>
                  <a:gd name="T20" fmla="*/ 537 w 1101"/>
                  <a:gd name="T21" fmla="*/ 1312 h 1330"/>
                  <a:gd name="T22" fmla="*/ 604 w 1101"/>
                  <a:gd name="T23" fmla="*/ 1293 h 1330"/>
                  <a:gd name="T24" fmla="*/ 670 w 1101"/>
                  <a:gd name="T25" fmla="*/ 1267 h 1330"/>
                  <a:gd name="T26" fmla="*/ 731 w 1101"/>
                  <a:gd name="T27" fmla="*/ 1237 h 1330"/>
                  <a:gd name="T28" fmla="*/ 791 w 1101"/>
                  <a:gd name="T29" fmla="*/ 1199 h 1330"/>
                  <a:gd name="T30" fmla="*/ 846 w 1101"/>
                  <a:gd name="T31" fmla="*/ 1158 h 1330"/>
                  <a:gd name="T32" fmla="*/ 897 w 1101"/>
                  <a:gd name="T33" fmla="*/ 1110 h 1330"/>
                  <a:gd name="T34" fmla="*/ 944 w 1101"/>
                  <a:gd name="T35" fmla="*/ 1057 h 1330"/>
                  <a:gd name="T36" fmla="*/ 986 w 1101"/>
                  <a:gd name="T37" fmla="*/ 998 h 1330"/>
                  <a:gd name="T38" fmla="*/ 1022 w 1101"/>
                  <a:gd name="T39" fmla="*/ 936 h 1330"/>
                  <a:gd name="T40" fmla="*/ 1052 w 1101"/>
                  <a:gd name="T41" fmla="*/ 868 h 1330"/>
                  <a:gd name="T42" fmla="*/ 1088 w 1101"/>
                  <a:gd name="T43" fmla="*/ 746 h 1330"/>
                  <a:gd name="T44" fmla="*/ 1101 w 1101"/>
                  <a:gd name="T45" fmla="*/ 622 h 1330"/>
                  <a:gd name="T46" fmla="*/ 1093 w 1101"/>
                  <a:gd name="T47" fmla="*/ 500 h 1330"/>
                  <a:gd name="T48" fmla="*/ 1065 w 1101"/>
                  <a:gd name="T49" fmla="*/ 382 h 1330"/>
                  <a:gd name="T50" fmla="*/ 1018 w 1101"/>
                  <a:gd name="T51" fmla="*/ 270 h 1330"/>
                  <a:gd name="T52" fmla="*/ 953 w 1101"/>
                  <a:gd name="T53" fmla="*/ 167 h 1330"/>
                  <a:gd name="T54" fmla="*/ 872 w 1101"/>
                  <a:gd name="T55" fmla="*/ 77 h 1330"/>
                  <a:gd name="T56" fmla="*/ 775 w 1101"/>
                  <a:gd name="T57" fmla="*/ 0 h 1330"/>
                  <a:gd name="T58" fmla="*/ 718 w 1101"/>
                  <a:gd name="T59" fmla="*/ 177 h 1330"/>
                  <a:gd name="T60" fmla="*/ 786 w 1101"/>
                  <a:gd name="T61" fmla="*/ 240 h 1330"/>
                  <a:gd name="T62" fmla="*/ 843 w 1101"/>
                  <a:gd name="T63" fmla="*/ 312 h 1330"/>
                  <a:gd name="T64" fmla="*/ 885 w 1101"/>
                  <a:gd name="T65" fmla="*/ 393 h 1330"/>
                  <a:gd name="T66" fmla="*/ 914 w 1101"/>
                  <a:gd name="T67" fmla="*/ 481 h 1330"/>
                  <a:gd name="T68" fmla="*/ 929 w 1101"/>
                  <a:gd name="T69" fmla="*/ 572 h 1330"/>
                  <a:gd name="T70" fmla="*/ 927 w 1101"/>
                  <a:gd name="T71" fmla="*/ 665 h 1330"/>
                  <a:gd name="T72" fmla="*/ 908 w 1101"/>
                  <a:gd name="T73" fmla="*/ 758 h 1330"/>
                  <a:gd name="T74" fmla="*/ 870 w 1101"/>
                  <a:gd name="T75" fmla="*/ 855 h 1330"/>
                  <a:gd name="T76" fmla="*/ 813 w 1101"/>
                  <a:gd name="T77" fmla="*/ 946 h 1330"/>
                  <a:gd name="T78" fmla="*/ 739 w 1101"/>
                  <a:gd name="T79" fmla="*/ 1022 h 1330"/>
                  <a:gd name="T80" fmla="*/ 654 w 1101"/>
                  <a:gd name="T81" fmla="*/ 1081 h 1330"/>
                  <a:gd name="T82" fmla="*/ 558 w 1101"/>
                  <a:gd name="T83" fmla="*/ 1123 h 1330"/>
                  <a:gd name="T84" fmla="*/ 457 w 1101"/>
                  <a:gd name="T85" fmla="*/ 1146 h 1330"/>
                  <a:gd name="T86" fmla="*/ 352 w 1101"/>
                  <a:gd name="T87" fmla="*/ 1150 h 1330"/>
                  <a:gd name="T88" fmla="*/ 246 w 1101"/>
                  <a:gd name="T89" fmla="*/ 1131 h 1330"/>
                  <a:gd name="T90" fmla="*/ 180 w 1101"/>
                  <a:gd name="T91" fmla="*/ 1110 h 1330"/>
                  <a:gd name="T92" fmla="*/ 156 w 1101"/>
                  <a:gd name="T93" fmla="*/ 1098 h 1330"/>
                  <a:gd name="T94" fmla="*/ 133 w 1101"/>
                  <a:gd name="T95" fmla="*/ 1087 h 1330"/>
                  <a:gd name="T96" fmla="*/ 110 w 1101"/>
                  <a:gd name="T97" fmla="*/ 1073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1" h="1330">
                    <a:moveTo>
                      <a:pt x="99" y="1066"/>
                    </a:moveTo>
                    <a:lnTo>
                      <a:pt x="0" y="1222"/>
                    </a:lnTo>
                    <a:lnTo>
                      <a:pt x="13" y="1230"/>
                    </a:lnTo>
                    <a:lnTo>
                      <a:pt x="27" y="1239"/>
                    </a:lnTo>
                    <a:lnTo>
                      <a:pt x="42" y="1247"/>
                    </a:lnTo>
                    <a:lnTo>
                      <a:pt x="57" y="1255"/>
                    </a:lnTo>
                    <a:lnTo>
                      <a:pt x="71" y="1262"/>
                    </a:lnTo>
                    <a:lnTo>
                      <a:pt x="86" y="1268"/>
                    </a:lnTo>
                    <a:lnTo>
                      <a:pt x="102" y="1275"/>
                    </a:lnTo>
                    <a:lnTo>
                      <a:pt x="117" y="1281"/>
                    </a:lnTo>
                    <a:lnTo>
                      <a:pt x="152" y="1294"/>
                    </a:lnTo>
                    <a:lnTo>
                      <a:pt x="187" y="1304"/>
                    </a:lnTo>
                    <a:lnTo>
                      <a:pt x="222" y="1313"/>
                    </a:lnTo>
                    <a:lnTo>
                      <a:pt x="258" y="1320"/>
                    </a:lnTo>
                    <a:lnTo>
                      <a:pt x="293" y="1325"/>
                    </a:lnTo>
                    <a:lnTo>
                      <a:pt x="329" y="1328"/>
                    </a:lnTo>
                    <a:lnTo>
                      <a:pt x="364" y="1330"/>
                    </a:lnTo>
                    <a:lnTo>
                      <a:pt x="399" y="1330"/>
                    </a:lnTo>
                    <a:lnTo>
                      <a:pt x="434" y="1327"/>
                    </a:lnTo>
                    <a:lnTo>
                      <a:pt x="470" y="1324"/>
                    </a:lnTo>
                    <a:lnTo>
                      <a:pt x="504" y="1319"/>
                    </a:lnTo>
                    <a:lnTo>
                      <a:pt x="537" y="1312"/>
                    </a:lnTo>
                    <a:lnTo>
                      <a:pt x="571" y="1303"/>
                    </a:lnTo>
                    <a:lnTo>
                      <a:pt x="604" y="1293"/>
                    </a:lnTo>
                    <a:lnTo>
                      <a:pt x="638" y="1281"/>
                    </a:lnTo>
                    <a:lnTo>
                      <a:pt x="670" y="1267"/>
                    </a:lnTo>
                    <a:lnTo>
                      <a:pt x="701" y="1254"/>
                    </a:lnTo>
                    <a:lnTo>
                      <a:pt x="731" y="1237"/>
                    </a:lnTo>
                    <a:lnTo>
                      <a:pt x="761" y="1219"/>
                    </a:lnTo>
                    <a:lnTo>
                      <a:pt x="791" y="1199"/>
                    </a:lnTo>
                    <a:lnTo>
                      <a:pt x="819" y="1180"/>
                    </a:lnTo>
                    <a:lnTo>
                      <a:pt x="846" y="1158"/>
                    </a:lnTo>
                    <a:lnTo>
                      <a:pt x="872" y="1134"/>
                    </a:lnTo>
                    <a:lnTo>
                      <a:pt x="897" y="1110"/>
                    </a:lnTo>
                    <a:lnTo>
                      <a:pt x="921" y="1083"/>
                    </a:lnTo>
                    <a:lnTo>
                      <a:pt x="944" y="1057"/>
                    </a:lnTo>
                    <a:lnTo>
                      <a:pt x="966" y="1028"/>
                    </a:lnTo>
                    <a:lnTo>
                      <a:pt x="986" y="998"/>
                    </a:lnTo>
                    <a:lnTo>
                      <a:pt x="1005" y="967"/>
                    </a:lnTo>
                    <a:lnTo>
                      <a:pt x="1022" y="936"/>
                    </a:lnTo>
                    <a:lnTo>
                      <a:pt x="1037" y="902"/>
                    </a:lnTo>
                    <a:lnTo>
                      <a:pt x="1052" y="868"/>
                    </a:lnTo>
                    <a:lnTo>
                      <a:pt x="1073" y="807"/>
                    </a:lnTo>
                    <a:lnTo>
                      <a:pt x="1088" y="746"/>
                    </a:lnTo>
                    <a:lnTo>
                      <a:pt x="1097" y="683"/>
                    </a:lnTo>
                    <a:lnTo>
                      <a:pt x="1101" y="622"/>
                    </a:lnTo>
                    <a:lnTo>
                      <a:pt x="1100" y="560"/>
                    </a:lnTo>
                    <a:lnTo>
                      <a:pt x="1093" y="500"/>
                    </a:lnTo>
                    <a:lnTo>
                      <a:pt x="1081" y="440"/>
                    </a:lnTo>
                    <a:lnTo>
                      <a:pt x="1065" y="382"/>
                    </a:lnTo>
                    <a:lnTo>
                      <a:pt x="1044" y="325"/>
                    </a:lnTo>
                    <a:lnTo>
                      <a:pt x="1018" y="270"/>
                    </a:lnTo>
                    <a:lnTo>
                      <a:pt x="988" y="218"/>
                    </a:lnTo>
                    <a:lnTo>
                      <a:pt x="953" y="167"/>
                    </a:lnTo>
                    <a:lnTo>
                      <a:pt x="914" y="121"/>
                    </a:lnTo>
                    <a:lnTo>
                      <a:pt x="872" y="77"/>
                    </a:lnTo>
                    <a:lnTo>
                      <a:pt x="825" y="37"/>
                    </a:lnTo>
                    <a:lnTo>
                      <a:pt x="775" y="0"/>
                    </a:lnTo>
                    <a:lnTo>
                      <a:pt x="679" y="150"/>
                    </a:lnTo>
                    <a:lnTo>
                      <a:pt x="718" y="177"/>
                    </a:lnTo>
                    <a:lnTo>
                      <a:pt x="754" y="208"/>
                    </a:lnTo>
                    <a:lnTo>
                      <a:pt x="786" y="240"/>
                    </a:lnTo>
                    <a:lnTo>
                      <a:pt x="816" y="276"/>
                    </a:lnTo>
                    <a:lnTo>
                      <a:pt x="843" y="312"/>
                    </a:lnTo>
                    <a:lnTo>
                      <a:pt x="866" y="352"/>
                    </a:lnTo>
                    <a:lnTo>
                      <a:pt x="885" y="393"/>
                    </a:lnTo>
                    <a:lnTo>
                      <a:pt x="903" y="436"/>
                    </a:lnTo>
                    <a:lnTo>
                      <a:pt x="914" y="481"/>
                    </a:lnTo>
                    <a:lnTo>
                      <a:pt x="923" y="526"/>
                    </a:lnTo>
                    <a:lnTo>
                      <a:pt x="929" y="572"/>
                    </a:lnTo>
                    <a:lnTo>
                      <a:pt x="930" y="618"/>
                    </a:lnTo>
                    <a:lnTo>
                      <a:pt x="927" y="665"/>
                    </a:lnTo>
                    <a:lnTo>
                      <a:pt x="920" y="711"/>
                    </a:lnTo>
                    <a:lnTo>
                      <a:pt x="908" y="758"/>
                    </a:lnTo>
                    <a:lnTo>
                      <a:pt x="893" y="804"/>
                    </a:lnTo>
                    <a:lnTo>
                      <a:pt x="870" y="855"/>
                    </a:lnTo>
                    <a:lnTo>
                      <a:pt x="844" y="902"/>
                    </a:lnTo>
                    <a:lnTo>
                      <a:pt x="813" y="946"/>
                    </a:lnTo>
                    <a:lnTo>
                      <a:pt x="777" y="985"/>
                    </a:lnTo>
                    <a:lnTo>
                      <a:pt x="739" y="1022"/>
                    </a:lnTo>
                    <a:lnTo>
                      <a:pt x="698" y="1053"/>
                    </a:lnTo>
                    <a:lnTo>
                      <a:pt x="654" y="1081"/>
                    </a:lnTo>
                    <a:lnTo>
                      <a:pt x="607" y="1104"/>
                    </a:lnTo>
                    <a:lnTo>
                      <a:pt x="558" y="1123"/>
                    </a:lnTo>
                    <a:lnTo>
                      <a:pt x="508" y="1137"/>
                    </a:lnTo>
                    <a:lnTo>
                      <a:pt x="457" y="1146"/>
                    </a:lnTo>
                    <a:lnTo>
                      <a:pt x="404" y="1151"/>
                    </a:lnTo>
                    <a:lnTo>
                      <a:pt x="352" y="1150"/>
                    </a:lnTo>
                    <a:lnTo>
                      <a:pt x="298" y="1143"/>
                    </a:lnTo>
                    <a:lnTo>
                      <a:pt x="246" y="1131"/>
                    </a:lnTo>
                    <a:lnTo>
                      <a:pt x="193" y="1114"/>
                    </a:lnTo>
                    <a:lnTo>
                      <a:pt x="180" y="1110"/>
                    </a:lnTo>
                    <a:lnTo>
                      <a:pt x="169" y="1104"/>
                    </a:lnTo>
                    <a:lnTo>
                      <a:pt x="156" y="1098"/>
                    </a:lnTo>
                    <a:lnTo>
                      <a:pt x="145" y="1092"/>
                    </a:lnTo>
                    <a:lnTo>
                      <a:pt x="133" y="1087"/>
                    </a:lnTo>
                    <a:lnTo>
                      <a:pt x="122" y="1080"/>
                    </a:lnTo>
                    <a:lnTo>
                      <a:pt x="110" y="1073"/>
                    </a:lnTo>
                    <a:lnTo>
                      <a:pt x="99" y="10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95601" name="Freeform 17"/>
              <p:cNvSpPr>
                <a:spLocks/>
              </p:cNvSpPr>
              <p:nvPr/>
            </p:nvSpPr>
            <p:spPr bwMode="auto">
              <a:xfrm>
                <a:off x="616" y="2845"/>
                <a:ext cx="558" cy="670"/>
              </a:xfrm>
              <a:custGeom>
                <a:avLst/>
                <a:gdLst>
                  <a:gd name="T0" fmla="*/ 1118 w 1118"/>
                  <a:gd name="T1" fmla="*/ 118 h 1340"/>
                  <a:gd name="T2" fmla="*/ 1086 w 1118"/>
                  <a:gd name="T3" fmla="*/ 99 h 1340"/>
                  <a:gd name="T4" fmla="*/ 1053 w 1118"/>
                  <a:gd name="T5" fmla="*/ 81 h 1340"/>
                  <a:gd name="T6" fmla="*/ 1020 w 1118"/>
                  <a:gd name="T7" fmla="*/ 64 h 1340"/>
                  <a:gd name="T8" fmla="*/ 985 w 1118"/>
                  <a:gd name="T9" fmla="*/ 49 h 1340"/>
                  <a:gd name="T10" fmla="*/ 924 w 1118"/>
                  <a:gd name="T11" fmla="*/ 28 h 1340"/>
                  <a:gd name="T12" fmla="*/ 862 w 1118"/>
                  <a:gd name="T13" fmla="*/ 13 h 1340"/>
                  <a:gd name="T14" fmla="*/ 800 w 1118"/>
                  <a:gd name="T15" fmla="*/ 4 h 1340"/>
                  <a:gd name="T16" fmla="*/ 738 w 1118"/>
                  <a:gd name="T17" fmla="*/ 0 h 1340"/>
                  <a:gd name="T18" fmla="*/ 677 w 1118"/>
                  <a:gd name="T19" fmla="*/ 2 h 1340"/>
                  <a:gd name="T20" fmla="*/ 616 w 1118"/>
                  <a:gd name="T21" fmla="*/ 9 h 1340"/>
                  <a:gd name="T22" fmla="*/ 556 w 1118"/>
                  <a:gd name="T23" fmla="*/ 20 h 1340"/>
                  <a:gd name="T24" fmla="*/ 497 w 1118"/>
                  <a:gd name="T25" fmla="*/ 37 h 1340"/>
                  <a:gd name="T26" fmla="*/ 440 w 1118"/>
                  <a:gd name="T27" fmla="*/ 58 h 1340"/>
                  <a:gd name="T28" fmla="*/ 385 w 1118"/>
                  <a:gd name="T29" fmla="*/ 85 h 1340"/>
                  <a:gd name="T30" fmla="*/ 332 w 1118"/>
                  <a:gd name="T31" fmla="*/ 115 h 1340"/>
                  <a:gd name="T32" fmla="*/ 283 w 1118"/>
                  <a:gd name="T33" fmla="*/ 151 h 1340"/>
                  <a:gd name="T34" fmla="*/ 235 w 1118"/>
                  <a:gd name="T35" fmla="*/ 190 h 1340"/>
                  <a:gd name="T36" fmla="*/ 192 w 1118"/>
                  <a:gd name="T37" fmla="*/ 233 h 1340"/>
                  <a:gd name="T38" fmla="*/ 151 w 1118"/>
                  <a:gd name="T39" fmla="*/ 281 h 1340"/>
                  <a:gd name="T40" fmla="*/ 116 w 1118"/>
                  <a:gd name="T41" fmla="*/ 331 h 1340"/>
                  <a:gd name="T42" fmla="*/ 96 w 1118"/>
                  <a:gd name="T43" fmla="*/ 362 h 1340"/>
                  <a:gd name="T44" fmla="*/ 79 w 1118"/>
                  <a:gd name="T45" fmla="*/ 395 h 1340"/>
                  <a:gd name="T46" fmla="*/ 64 w 1118"/>
                  <a:gd name="T47" fmla="*/ 427 h 1340"/>
                  <a:gd name="T48" fmla="*/ 49 w 1118"/>
                  <a:gd name="T49" fmla="*/ 462 h 1340"/>
                  <a:gd name="T50" fmla="*/ 13 w 1118"/>
                  <a:gd name="T51" fmla="*/ 587 h 1340"/>
                  <a:gd name="T52" fmla="*/ 0 w 1118"/>
                  <a:gd name="T53" fmla="*/ 714 h 1340"/>
                  <a:gd name="T54" fmla="*/ 9 w 1118"/>
                  <a:gd name="T55" fmla="*/ 838 h 1340"/>
                  <a:gd name="T56" fmla="*/ 38 w 1118"/>
                  <a:gd name="T57" fmla="*/ 958 h 1340"/>
                  <a:gd name="T58" fmla="*/ 88 w 1118"/>
                  <a:gd name="T59" fmla="*/ 1071 h 1340"/>
                  <a:gd name="T60" fmla="*/ 156 w 1118"/>
                  <a:gd name="T61" fmla="*/ 1173 h 1340"/>
                  <a:gd name="T62" fmla="*/ 241 w 1118"/>
                  <a:gd name="T63" fmla="*/ 1264 h 1340"/>
                  <a:gd name="T64" fmla="*/ 343 w 1118"/>
                  <a:gd name="T65" fmla="*/ 1340 h 1340"/>
                  <a:gd name="T66" fmla="*/ 404 w 1118"/>
                  <a:gd name="T67" fmla="*/ 1157 h 1340"/>
                  <a:gd name="T68" fmla="*/ 335 w 1118"/>
                  <a:gd name="T69" fmla="*/ 1094 h 1340"/>
                  <a:gd name="T70" fmla="*/ 279 w 1118"/>
                  <a:gd name="T71" fmla="*/ 1021 h 1340"/>
                  <a:gd name="T72" fmla="*/ 237 w 1118"/>
                  <a:gd name="T73" fmla="*/ 941 h 1340"/>
                  <a:gd name="T74" fmla="*/ 207 w 1118"/>
                  <a:gd name="T75" fmla="*/ 854 h 1340"/>
                  <a:gd name="T76" fmla="*/ 193 w 1118"/>
                  <a:gd name="T77" fmla="*/ 763 h 1340"/>
                  <a:gd name="T78" fmla="*/ 194 w 1118"/>
                  <a:gd name="T79" fmla="*/ 670 h 1340"/>
                  <a:gd name="T80" fmla="*/ 212 w 1118"/>
                  <a:gd name="T81" fmla="*/ 577 h 1340"/>
                  <a:gd name="T82" fmla="*/ 252 w 1118"/>
                  <a:gd name="T83" fmla="*/ 480 h 1340"/>
                  <a:gd name="T84" fmla="*/ 309 w 1118"/>
                  <a:gd name="T85" fmla="*/ 389 h 1340"/>
                  <a:gd name="T86" fmla="*/ 383 w 1118"/>
                  <a:gd name="T87" fmla="*/ 313 h 1340"/>
                  <a:gd name="T88" fmla="*/ 469 w 1118"/>
                  <a:gd name="T89" fmla="*/ 254 h 1340"/>
                  <a:gd name="T90" fmla="*/ 564 w 1118"/>
                  <a:gd name="T91" fmla="*/ 212 h 1340"/>
                  <a:gd name="T92" fmla="*/ 665 w 1118"/>
                  <a:gd name="T93" fmla="*/ 189 h 1340"/>
                  <a:gd name="T94" fmla="*/ 771 w 1118"/>
                  <a:gd name="T95" fmla="*/ 185 h 1340"/>
                  <a:gd name="T96" fmla="*/ 877 w 1118"/>
                  <a:gd name="T97" fmla="*/ 204 h 1340"/>
                  <a:gd name="T98" fmla="*/ 943 w 1118"/>
                  <a:gd name="T99" fmla="*/ 225 h 1340"/>
                  <a:gd name="T100" fmla="*/ 967 w 1118"/>
                  <a:gd name="T101" fmla="*/ 237 h 1340"/>
                  <a:gd name="T102" fmla="*/ 990 w 1118"/>
                  <a:gd name="T103" fmla="*/ 248 h 1340"/>
                  <a:gd name="T104" fmla="*/ 1012 w 1118"/>
                  <a:gd name="T105" fmla="*/ 261 h 1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18" h="1340">
                    <a:moveTo>
                      <a:pt x="1022" y="268"/>
                    </a:moveTo>
                    <a:lnTo>
                      <a:pt x="1118" y="118"/>
                    </a:lnTo>
                    <a:lnTo>
                      <a:pt x="1102" y="109"/>
                    </a:lnTo>
                    <a:lnTo>
                      <a:pt x="1086" y="99"/>
                    </a:lnTo>
                    <a:lnTo>
                      <a:pt x="1069" y="90"/>
                    </a:lnTo>
                    <a:lnTo>
                      <a:pt x="1053" y="81"/>
                    </a:lnTo>
                    <a:lnTo>
                      <a:pt x="1036" y="72"/>
                    </a:lnTo>
                    <a:lnTo>
                      <a:pt x="1020" y="64"/>
                    </a:lnTo>
                    <a:lnTo>
                      <a:pt x="1003" y="57"/>
                    </a:lnTo>
                    <a:lnTo>
                      <a:pt x="985" y="49"/>
                    </a:lnTo>
                    <a:lnTo>
                      <a:pt x="954" y="38"/>
                    </a:lnTo>
                    <a:lnTo>
                      <a:pt x="924" y="28"/>
                    </a:lnTo>
                    <a:lnTo>
                      <a:pt x="893" y="20"/>
                    </a:lnTo>
                    <a:lnTo>
                      <a:pt x="862" y="13"/>
                    </a:lnTo>
                    <a:lnTo>
                      <a:pt x="831" y="8"/>
                    </a:lnTo>
                    <a:lnTo>
                      <a:pt x="800" y="4"/>
                    </a:lnTo>
                    <a:lnTo>
                      <a:pt x="769" y="2"/>
                    </a:lnTo>
                    <a:lnTo>
                      <a:pt x="738" y="0"/>
                    </a:lnTo>
                    <a:lnTo>
                      <a:pt x="707" y="1"/>
                    </a:lnTo>
                    <a:lnTo>
                      <a:pt x="677" y="2"/>
                    </a:lnTo>
                    <a:lnTo>
                      <a:pt x="646" y="4"/>
                    </a:lnTo>
                    <a:lnTo>
                      <a:pt x="616" y="9"/>
                    </a:lnTo>
                    <a:lnTo>
                      <a:pt x="586" y="13"/>
                    </a:lnTo>
                    <a:lnTo>
                      <a:pt x="556" y="20"/>
                    </a:lnTo>
                    <a:lnTo>
                      <a:pt x="526" y="28"/>
                    </a:lnTo>
                    <a:lnTo>
                      <a:pt x="497" y="37"/>
                    </a:lnTo>
                    <a:lnTo>
                      <a:pt x="468" y="47"/>
                    </a:lnTo>
                    <a:lnTo>
                      <a:pt x="440" y="58"/>
                    </a:lnTo>
                    <a:lnTo>
                      <a:pt x="413" y="71"/>
                    </a:lnTo>
                    <a:lnTo>
                      <a:pt x="385" y="85"/>
                    </a:lnTo>
                    <a:lnTo>
                      <a:pt x="359" y="100"/>
                    </a:lnTo>
                    <a:lnTo>
                      <a:pt x="332" y="115"/>
                    </a:lnTo>
                    <a:lnTo>
                      <a:pt x="307" y="132"/>
                    </a:lnTo>
                    <a:lnTo>
                      <a:pt x="283" y="151"/>
                    </a:lnTo>
                    <a:lnTo>
                      <a:pt x="258" y="169"/>
                    </a:lnTo>
                    <a:lnTo>
                      <a:pt x="235" y="190"/>
                    </a:lnTo>
                    <a:lnTo>
                      <a:pt x="214" y="210"/>
                    </a:lnTo>
                    <a:lnTo>
                      <a:pt x="192" y="233"/>
                    </a:lnTo>
                    <a:lnTo>
                      <a:pt x="171" y="257"/>
                    </a:lnTo>
                    <a:lnTo>
                      <a:pt x="151" y="281"/>
                    </a:lnTo>
                    <a:lnTo>
                      <a:pt x="133" y="305"/>
                    </a:lnTo>
                    <a:lnTo>
                      <a:pt x="116" y="331"/>
                    </a:lnTo>
                    <a:lnTo>
                      <a:pt x="106" y="346"/>
                    </a:lnTo>
                    <a:lnTo>
                      <a:pt x="96" y="362"/>
                    </a:lnTo>
                    <a:lnTo>
                      <a:pt x="88" y="379"/>
                    </a:lnTo>
                    <a:lnTo>
                      <a:pt x="79" y="395"/>
                    </a:lnTo>
                    <a:lnTo>
                      <a:pt x="71" y="411"/>
                    </a:lnTo>
                    <a:lnTo>
                      <a:pt x="64" y="427"/>
                    </a:lnTo>
                    <a:lnTo>
                      <a:pt x="56" y="444"/>
                    </a:lnTo>
                    <a:lnTo>
                      <a:pt x="49" y="462"/>
                    </a:lnTo>
                    <a:lnTo>
                      <a:pt x="28" y="524"/>
                    </a:lnTo>
                    <a:lnTo>
                      <a:pt x="13" y="587"/>
                    </a:lnTo>
                    <a:lnTo>
                      <a:pt x="4" y="650"/>
                    </a:lnTo>
                    <a:lnTo>
                      <a:pt x="0" y="714"/>
                    </a:lnTo>
                    <a:lnTo>
                      <a:pt x="2" y="776"/>
                    </a:lnTo>
                    <a:lnTo>
                      <a:pt x="9" y="838"/>
                    </a:lnTo>
                    <a:lnTo>
                      <a:pt x="21" y="899"/>
                    </a:lnTo>
                    <a:lnTo>
                      <a:pt x="38" y="958"/>
                    </a:lnTo>
                    <a:lnTo>
                      <a:pt x="62" y="1016"/>
                    </a:lnTo>
                    <a:lnTo>
                      <a:pt x="88" y="1071"/>
                    </a:lnTo>
                    <a:lnTo>
                      <a:pt x="120" y="1124"/>
                    </a:lnTo>
                    <a:lnTo>
                      <a:pt x="156" y="1173"/>
                    </a:lnTo>
                    <a:lnTo>
                      <a:pt x="196" y="1221"/>
                    </a:lnTo>
                    <a:lnTo>
                      <a:pt x="241" y="1264"/>
                    </a:lnTo>
                    <a:lnTo>
                      <a:pt x="290" y="1305"/>
                    </a:lnTo>
                    <a:lnTo>
                      <a:pt x="343" y="1340"/>
                    </a:lnTo>
                    <a:lnTo>
                      <a:pt x="442" y="1184"/>
                    </a:lnTo>
                    <a:lnTo>
                      <a:pt x="404" y="1157"/>
                    </a:lnTo>
                    <a:lnTo>
                      <a:pt x="368" y="1126"/>
                    </a:lnTo>
                    <a:lnTo>
                      <a:pt x="335" y="1094"/>
                    </a:lnTo>
                    <a:lnTo>
                      <a:pt x="306" y="1058"/>
                    </a:lnTo>
                    <a:lnTo>
                      <a:pt x="279" y="1021"/>
                    </a:lnTo>
                    <a:lnTo>
                      <a:pt x="256" y="982"/>
                    </a:lnTo>
                    <a:lnTo>
                      <a:pt x="237" y="941"/>
                    </a:lnTo>
                    <a:lnTo>
                      <a:pt x="219" y="898"/>
                    </a:lnTo>
                    <a:lnTo>
                      <a:pt x="207" y="854"/>
                    </a:lnTo>
                    <a:lnTo>
                      <a:pt x="199" y="808"/>
                    </a:lnTo>
                    <a:lnTo>
                      <a:pt x="193" y="763"/>
                    </a:lnTo>
                    <a:lnTo>
                      <a:pt x="192" y="716"/>
                    </a:lnTo>
                    <a:lnTo>
                      <a:pt x="194" y="670"/>
                    </a:lnTo>
                    <a:lnTo>
                      <a:pt x="202" y="623"/>
                    </a:lnTo>
                    <a:lnTo>
                      <a:pt x="212" y="577"/>
                    </a:lnTo>
                    <a:lnTo>
                      <a:pt x="229" y="531"/>
                    </a:lnTo>
                    <a:lnTo>
                      <a:pt x="252" y="480"/>
                    </a:lnTo>
                    <a:lnTo>
                      <a:pt x="278" y="433"/>
                    </a:lnTo>
                    <a:lnTo>
                      <a:pt x="309" y="389"/>
                    </a:lnTo>
                    <a:lnTo>
                      <a:pt x="345" y="350"/>
                    </a:lnTo>
                    <a:lnTo>
                      <a:pt x="383" y="313"/>
                    </a:lnTo>
                    <a:lnTo>
                      <a:pt x="424" y="282"/>
                    </a:lnTo>
                    <a:lnTo>
                      <a:pt x="469" y="254"/>
                    </a:lnTo>
                    <a:lnTo>
                      <a:pt x="515" y="230"/>
                    </a:lnTo>
                    <a:lnTo>
                      <a:pt x="564" y="212"/>
                    </a:lnTo>
                    <a:lnTo>
                      <a:pt x="614" y="198"/>
                    </a:lnTo>
                    <a:lnTo>
                      <a:pt x="665" y="189"/>
                    </a:lnTo>
                    <a:lnTo>
                      <a:pt x="718" y="184"/>
                    </a:lnTo>
                    <a:lnTo>
                      <a:pt x="771" y="185"/>
                    </a:lnTo>
                    <a:lnTo>
                      <a:pt x="824" y="192"/>
                    </a:lnTo>
                    <a:lnTo>
                      <a:pt x="877" y="204"/>
                    </a:lnTo>
                    <a:lnTo>
                      <a:pt x="930" y="221"/>
                    </a:lnTo>
                    <a:lnTo>
                      <a:pt x="943" y="225"/>
                    </a:lnTo>
                    <a:lnTo>
                      <a:pt x="954" y="231"/>
                    </a:lnTo>
                    <a:lnTo>
                      <a:pt x="967" y="237"/>
                    </a:lnTo>
                    <a:lnTo>
                      <a:pt x="978" y="243"/>
                    </a:lnTo>
                    <a:lnTo>
                      <a:pt x="990" y="248"/>
                    </a:lnTo>
                    <a:lnTo>
                      <a:pt x="1000" y="254"/>
                    </a:lnTo>
                    <a:lnTo>
                      <a:pt x="1012" y="261"/>
                    </a:lnTo>
                    <a:lnTo>
                      <a:pt x="1022" y="2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  <p:sp>
            <p:nvSpPr>
              <p:cNvPr id="195602" name="Freeform 18"/>
              <p:cNvSpPr>
                <a:spLocks/>
              </p:cNvSpPr>
              <p:nvPr/>
            </p:nvSpPr>
            <p:spPr bwMode="auto">
              <a:xfrm>
                <a:off x="1150" y="2592"/>
                <a:ext cx="340" cy="389"/>
              </a:xfrm>
              <a:custGeom>
                <a:avLst/>
                <a:gdLst>
                  <a:gd name="T0" fmla="*/ 0 w 681"/>
                  <a:gd name="T1" fmla="*/ 639 h 778"/>
                  <a:gd name="T2" fmla="*/ 356 w 681"/>
                  <a:gd name="T3" fmla="*/ 190 h 778"/>
                  <a:gd name="T4" fmla="*/ 105 w 681"/>
                  <a:gd name="T5" fmla="*/ 225 h 778"/>
                  <a:gd name="T6" fmla="*/ 9 w 681"/>
                  <a:gd name="T7" fmla="*/ 67 h 778"/>
                  <a:gd name="T8" fmla="*/ 622 w 681"/>
                  <a:gd name="T9" fmla="*/ 0 h 778"/>
                  <a:gd name="T10" fmla="*/ 681 w 681"/>
                  <a:gd name="T11" fmla="*/ 593 h 778"/>
                  <a:gd name="T12" fmla="*/ 499 w 681"/>
                  <a:gd name="T13" fmla="*/ 538 h 778"/>
                  <a:gd name="T14" fmla="*/ 491 w 681"/>
                  <a:gd name="T15" fmla="*/ 291 h 778"/>
                  <a:gd name="T16" fmla="*/ 119 w 681"/>
                  <a:gd name="T17" fmla="*/ 778 h 778"/>
                  <a:gd name="T18" fmla="*/ 57 w 681"/>
                  <a:gd name="T19" fmla="*/ 640 h 778"/>
                  <a:gd name="T20" fmla="*/ 0 w 681"/>
                  <a:gd name="T21" fmla="*/ 639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1" h="778">
                    <a:moveTo>
                      <a:pt x="0" y="639"/>
                    </a:moveTo>
                    <a:lnTo>
                      <a:pt x="356" y="190"/>
                    </a:lnTo>
                    <a:lnTo>
                      <a:pt x="105" y="225"/>
                    </a:lnTo>
                    <a:lnTo>
                      <a:pt x="9" y="67"/>
                    </a:lnTo>
                    <a:lnTo>
                      <a:pt x="622" y="0"/>
                    </a:lnTo>
                    <a:lnTo>
                      <a:pt x="681" y="593"/>
                    </a:lnTo>
                    <a:lnTo>
                      <a:pt x="499" y="538"/>
                    </a:lnTo>
                    <a:lnTo>
                      <a:pt x="491" y="291"/>
                    </a:lnTo>
                    <a:lnTo>
                      <a:pt x="119" y="778"/>
                    </a:lnTo>
                    <a:lnTo>
                      <a:pt x="57" y="640"/>
                    </a:lnTo>
                    <a:lnTo>
                      <a:pt x="0" y="6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+mn-cs"/>
                </a:endParaRPr>
              </a:p>
            </p:txBody>
          </p:sp>
        </p:grpSp>
      </p:grpSp>
      <p:sp>
        <p:nvSpPr>
          <p:cNvPr id="195603" name="Text Box 19"/>
          <p:cNvSpPr txBox="1">
            <a:spLocks noChangeArrowheads="1"/>
          </p:cNvSpPr>
          <p:nvPr/>
        </p:nvSpPr>
        <p:spPr bwMode="auto">
          <a:xfrm>
            <a:off x="365125" y="2198688"/>
            <a:ext cx="3235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Total pts: 85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Age 46 (15-78 yrs)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NIPHS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Surgical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191000" cy="2743200"/>
          </a:xfrm>
        </p:spPr>
        <p:txBody>
          <a:bodyPr/>
          <a:lstStyle/>
          <a:p>
            <a:pPr marL="0" indent="0">
              <a:lnSpc>
                <a:spcPct val="140000"/>
              </a:lnSpc>
              <a:defRPr/>
            </a:pPr>
            <a:r>
              <a:rPr lang="en-US">
                <a:latin typeface="Arial" charset="0"/>
                <a:cs typeface="+mn-cs"/>
              </a:rPr>
              <a:t>Prior Operations</a:t>
            </a:r>
          </a:p>
          <a:p>
            <a:pPr marL="400050" lvl="1">
              <a:lnSpc>
                <a:spcPct val="140000"/>
              </a:lnSpc>
              <a:defRPr/>
            </a:pPr>
            <a:r>
              <a:rPr lang="en-US">
                <a:latin typeface="Arial" charset="0"/>
              </a:rPr>
              <a:t>Gastric bypass</a:t>
            </a:r>
            <a:r>
              <a:rPr lang="en-US">
                <a:solidFill>
                  <a:srgbClr val="FFFF00"/>
                </a:solidFill>
                <a:latin typeface="Arial" charset="0"/>
              </a:rPr>
              <a:t>	  	57</a:t>
            </a:r>
          </a:p>
          <a:p>
            <a:pPr marL="400050" lvl="1">
              <a:lnSpc>
                <a:spcPct val="140000"/>
              </a:lnSpc>
              <a:defRPr/>
            </a:pPr>
            <a:r>
              <a:rPr lang="en-US">
                <a:latin typeface="Arial" charset="0"/>
              </a:rPr>
              <a:t>Other gastric, vagal  	12</a:t>
            </a:r>
          </a:p>
          <a:p>
            <a:pPr marL="400050" lvl="1">
              <a:lnSpc>
                <a:spcPct val="140000"/>
              </a:lnSpc>
              <a:defRPr/>
            </a:pPr>
            <a:r>
              <a:rPr lang="en-US">
                <a:latin typeface="Arial" charset="0"/>
              </a:rPr>
              <a:t>None		  	16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114800" cy="4114800"/>
          </a:xfrm>
        </p:spPr>
        <p:txBody>
          <a:bodyPr/>
          <a:lstStyle/>
          <a:p>
            <a:pPr marL="0" indent="0">
              <a:lnSpc>
                <a:spcPct val="160000"/>
              </a:lnSpc>
              <a:defRPr/>
            </a:pPr>
            <a:r>
              <a:rPr lang="en-US">
                <a:latin typeface="Arial" charset="0"/>
                <a:cs typeface="+mn-cs"/>
              </a:rPr>
              <a:t>Operations for NIPHS</a:t>
            </a:r>
          </a:p>
          <a:p>
            <a:pPr lvl="1">
              <a:lnSpc>
                <a:spcPct val="160000"/>
              </a:lnSpc>
              <a:defRPr/>
            </a:pPr>
            <a:r>
              <a:rPr lang="en-US">
                <a:latin typeface="Arial" charset="0"/>
              </a:rPr>
              <a:t>Distal panc	80</a:t>
            </a:r>
          </a:p>
          <a:p>
            <a:pPr lvl="1">
              <a:lnSpc>
                <a:spcPct val="160000"/>
              </a:lnSpc>
              <a:defRPr/>
            </a:pPr>
            <a:r>
              <a:rPr lang="en-US">
                <a:latin typeface="Arial" charset="0"/>
              </a:rPr>
              <a:t>Whipple	  2</a:t>
            </a:r>
          </a:p>
          <a:p>
            <a:pPr lvl="1">
              <a:lnSpc>
                <a:spcPct val="160000"/>
              </a:lnSpc>
              <a:defRPr/>
            </a:pPr>
            <a:r>
              <a:rPr lang="en-US">
                <a:latin typeface="Arial" charset="0"/>
              </a:rPr>
              <a:t>Open/Close	  1</a:t>
            </a:r>
          </a:p>
          <a:p>
            <a:pPr lvl="1">
              <a:lnSpc>
                <a:spcPct val="160000"/>
              </a:lnSpc>
              <a:defRPr/>
            </a:pPr>
            <a:r>
              <a:rPr lang="en-US">
                <a:solidFill>
                  <a:srgbClr val="FFFF00"/>
                </a:solidFill>
                <a:latin typeface="Arial" charset="0"/>
              </a:rPr>
              <a:t>GB reversal	  1</a:t>
            </a:r>
          </a:p>
          <a:p>
            <a:pPr lvl="1">
              <a:lnSpc>
                <a:spcPct val="160000"/>
              </a:lnSpc>
              <a:defRPr/>
            </a:pPr>
            <a:r>
              <a:rPr lang="en-US">
                <a:latin typeface="Arial" charset="0"/>
              </a:rPr>
              <a:t>Feeding tube   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8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8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8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8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8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8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8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8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8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 build="p"/>
      <p:bldP spid="19866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371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Symptom-Free Survival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NIPHS</a:t>
            </a:r>
            <a:endParaRPr lang="en-US">
              <a:latin typeface="Arial" charset="0"/>
              <a:cs typeface="+mj-cs"/>
            </a:endParaRPr>
          </a:p>
        </p:txBody>
      </p:sp>
      <p:pic>
        <p:nvPicPr>
          <p:cNvPr id="224260" name="Picture 4" descr="sxfreesurvcurve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/>
          <a:stretch>
            <a:fillRect/>
          </a:stretch>
        </p:blipFill>
        <p:spPr bwMode="auto">
          <a:xfrm>
            <a:off x="1066800" y="2057400"/>
            <a:ext cx="7010400" cy="4464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6324600" y="3124200"/>
            <a:ext cx="2209800" cy="106680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Median time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to relapse: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16 mo. </a:t>
            </a:r>
          </a:p>
        </p:txBody>
      </p:sp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6324600" y="2133600"/>
            <a:ext cx="2209800" cy="9144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Median follow-up: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52 mo.</a:t>
            </a:r>
          </a:p>
        </p:txBody>
      </p:sp>
      <p:sp>
        <p:nvSpPr>
          <p:cNvPr id="224264" name="Line 8"/>
          <p:cNvSpPr>
            <a:spLocks noChangeShapeType="1"/>
          </p:cNvSpPr>
          <p:nvPr/>
        </p:nvSpPr>
        <p:spPr bwMode="auto">
          <a:xfrm>
            <a:off x="1676400" y="3962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24265" name="Line 9"/>
          <p:cNvSpPr>
            <a:spLocks noChangeShapeType="1"/>
          </p:cNvSpPr>
          <p:nvPr/>
        </p:nvSpPr>
        <p:spPr bwMode="auto">
          <a:xfrm flipV="1">
            <a:off x="2362200" y="4038600"/>
            <a:ext cx="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24266" name="Rectangle 10"/>
          <p:cNvSpPr>
            <a:spLocks noChangeArrowheads="1"/>
          </p:cNvSpPr>
          <p:nvPr/>
        </p:nvSpPr>
        <p:spPr bwMode="auto">
          <a:xfrm>
            <a:off x="6324600" y="4267200"/>
            <a:ext cx="2209800" cy="1066800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87% reported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recurrent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cs typeface="+mn-cs"/>
              </a:rPr>
              <a:t>symptoms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2" grpId="0" animBg="1"/>
      <p:bldP spid="224263" grpId="0" animBg="1"/>
      <p:bldP spid="22426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82" name="Object 2"/>
          <p:cNvGraphicFramePr>
            <a:graphicFrameLocks noChangeAspect="1"/>
          </p:cNvGraphicFramePr>
          <p:nvPr/>
        </p:nvGraphicFramePr>
        <p:xfrm>
          <a:off x="5638800" y="2286000"/>
          <a:ext cx="2895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1" name="Chart" r:id="rId4" imgW="3467100" imgH="4368800" progId="MSGraph.Chart.8">
                  <p:embed followColorScheme="full"/>
                </p:oleObj>
              </mc:Choice>
              <mc:Fallback>
                <p:oleObj name="Chart" r:id="rId4" imgW="3467100" imgH="43688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86000"/>
                        <a:ext cx="2895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Overall Surgical Success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4-Tier Assessment</a:t>
            </a:r>
            <a:endParaRPr lang="en-US">
              <a:latin typeface="Arial" charset="0"/>
              <a:cs typeface="+mj-cs"/>
            </a:endParaRPr>
          </a:p>
        </p:txBody>
      </p:sp>
      <p:graphicFrame>
        <p:nvGraphicFramePr>
          <p:cNvPr id="225308" name="Group 28"/>
          <p:cNvGraphicFramePr>
            <a:graphicFrameLocks noGrp="1"/>
          </p:cNvGraphicFramePr>
          <p:nvPr>
            <p:ph idx="1"/>
          </p:nvPr>
        </p:nvGraphicFramePr>
        <p:xfrm>
          <a:off x="304800" y="1981200"/>
          <a:ext cx="5410200" cy="4551363"/>
        </p:xfrm>
        <a:graphic>
          <a:graphicData uri="http://schemas.openxmlformats.org/drawingml/2006/table">
            <a:tbl>
              <a:tblPr/>
              <a:tblGrid>
                <a:gridCol w="1905000"/>
                <a:gridCol w="3505200"/>
              </a:tblGrid>
              <a:tr h="450850"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Category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Criteria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I – High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Significant reduction in sx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No long-term complications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II – Moderate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Moderate reduction in sx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Few long-term complications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III – Minimal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Reduction in sx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Significant complications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7763"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IV – Failure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Times New Roman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No reduction of sx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Overall worse quality of life</a:t>
                      </a:r>
                    </a:p>
                    <a:p>
                      <a:pPr marL="284163" marR="0" lvl="0" indent="-2841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Arial" charset="0"/>
                        </a:rPr>
                        <a:t>Further surgery required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304" name="Rectangle 24"/>
          <p:cNvSpPr>
            <a:spLocks noChangeArrowheads="1"/>
          </p:cNvSpPr>
          <p:nvPr/>
        </p:nvSpPr>
        <p:spPr bwMode="auto">
          <a:xfrm>
            <a:off x="7620000" y="2438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cs typeface="+mn-cs"/>
              </a:rPr>
              <a:t>10 (21%)</a:t>
            </a:r>
          </a:p>
        </p:txBody>
      </p:sp>
      <p:sp>
        <p:nvSpPr>
          <p:cNvPr id="225305" name="Rectangle 25"/>
          <p:cNvSpPr>
            <a:spLocks noChangeArrowheads="1"/>
          </p:cNvSpPr>
          <p:nvPr/>
        </p:nvSpPr>
        <p:spPr bwMode="auto">
          <a:xfrm>
            <a:off x="7924800" y="54102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cs typeface="+mn-cs"/>
              </a:rPr>
              <a:t>12 (25%)</a:t>
            </a:r>
          </a:p>
        </p:txBody>
      </p:sp>
      <p:sp>
        <p:nvSpPr>
          <p:cNvPr id="225306" name="Rectangle 26"/>
          <p:cNvSpPr>
            <a:spLocks noChangeArrowheads="1"/>
          </p:cNvSpPr>
          <p:nvPr/>
        </p:nvSpPr>
        <p:spPr bwMode="auto">
          <a:xfrm>
            <a:off x="8077200" y="4419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cs typeface="+mn-cs"/>
              </a:rPr>
              <a:t>13 (27%)</a:t>
            </a:r>
          </a:p>
        </p:txBody>
      </p:sp>
      <p:sp>
        <p:nvSpPr>
          <p:cNvPr id="225307" name="Rectangle 27"/>
          <p:cNvSpPr>
            <a:spLocks noChangeArrowheads="1"/>
          </p:cNvSpPr>
          <p:nvPr/>
        </p:nvSpPr>
        <p:spPr bwMode="auto">
          <a:xfrm>
            <a:off x="8077200" y="3429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cs typeface="+mn-cs"/>
              </a:rPr>
              <a:t>13 (27%)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25282" grpId="0"/>
      <p:bldP spid="225304" grpId="0"/>
      <p:bldP spid="225305" grpId="0"/>
      <p:bldP spid="225306" grpId="0"/>
      <p:bldP spid="22530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601200" cy="1401763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Endogenous Hyperinsulinism: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Insulinoma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905000"/>
            <a:ext cx="3429000" cy="12192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2400">
                <a:latin typeface="Arial" charset="0"/>
                <a:cs typeface="+mn-cs"/>
              </a:rPr>
              <a:t>Positive Biochemical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400">
                <a:latin typeface="Arial" charset="0"/>
                <a:cs typeface="+mn-cs"/>
              </a:rPr>
              <a:t>Parameters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400">
                <a:latin typeface="Arial" charset="0"/>
                <a:cs typeface="+mn-cs"/>
              </a:rPr>
              <a:t>Fasting  </a:t>
            </a:r>
            <a:r>
              <a:rPr lang="en-US" sz="2400">
                <a:latin typeface="Arial" charset="0"/>
                <a:cs typeface="+mn-cs"/>
                <a:sym typeface="Symbol" charset="0"/>
              </a:rPr>
              <a:t> glu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743200" y="3581400"/>
            <a:ext cx="3643313" cy="5461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FFFF00"/>
              </a:buClr>
              <a:defRPr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US, Spiral CT, EUS</a:t>
            </a: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4876800" y="4267200"/>
            <a:ext cx="831850" cy="6223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pSp>
        <p:nvGrpSpPr>
          <p:cNvPr id="79889" name="Group 17"/>
          <p:cNvGrpSpPr>
            <a:grpSpLocks/>
          </p:cNvGrpSpPr>
          <p:nvPr/>
        </p:nvGrpSpPr>
        <p:grpSpPr bwMode="auto">
          <a:xfrm>
            <a:off x="5029200" y="5105400"/>
            <a:ext cx="3533775" cy="1066800"/>
            <a:chOff x="3168" y="3216"/>
            <a:chExt cx="2226" cy="672"/>
          </a:xfrm>
        </p:grpSpPr>
        <p:sp>
          <p:nvSpPr>
            <p:cNvPr id="79879" name="Text Box 7"/>
            <p:cNvSpPr txBox="1">
              <a:spLocks noChangeArrowheads="1"/>
            </p:cNvSpPr>
            <p:nvPr/>
          </p:nvSpPr>
          <p:spPr bwMode="auto">
            <a:xfrm>
              <a:off x="3312" y="3216"/>
              <a:ext cx="1488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en-US" sz="2200" b="0" smtClean="0">
                  <a:latin typeface="Times New Roman" charset="0"/>
                  <a:cs typeface="+mn-cs"/>
                  <a:sym typeface="Webdings" charset="0"/>
                </a:rPr>
                <a:t></a:t>
              </a:r>
              <a:r>
                <a:rPr lang="en-US" sz="24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Study (15%)</a:t>
              </a:r>
            </a:p>
          </p:txBody>
        </p:sp>
        <p:sp>
          <p:nvSpPr>
            <p:cNvPr id="79881" name="Rectangle 9"/>
            <p:cNvSpPr>
              <a:spLocks noChangeArrowheads="1"/>
            </p:cNvSpPr>
            <p:nvPr/>
          </p:nvSpPr>
          <p:spPr bwMode="auto">
            <a:xfrm>
              <a:off x="3168" y="3552"/>
              <a:ext cx="2226" cy="33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marL="342900" indent="-342900" algn="ctr" eaLnBrk="0" hangingPunct="0">
                <a:buClr>
                  <a:srgbClr val="FFFF00"/>
                </a:buClr>
                <a:defRPr/>
              </a:pP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See Next Slide</a:t>
              </a:r>
            </a:p>
          </p:txBody>
        </p:sp>
      </p:grpSp>
      <p:sp>
        <p:nvSpPr>
          <p:cNvPr id="79883" name="Line 11"/>
          <p:cNvSpPr>
            <a:spLocks noChangeShapeType="1"/>
          </p:cNvSpPr>
          <p:nvPr/>
        </p:nvSpPr>
        <p:spPr bwMode="auto">
          <a:xfrm flipH="1">
            <a:off x="2971800" y="4267200"/>
            <a:ext cx="900113" cy="6223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pSp>
        <p:nvGrpSpPr>
          <p:cNvPr id="79888" name="Group 16"/>
          <p:cNvGrpSpPr>
            <a:grpSpLocks/>
          </p:cNvGrpSpPr>
          <p:nvPr/>
        </p:nvGrpSpPr>
        <p:grpSpPr bwMode="auto">
          <a:xfrm>
            <a:off x="457200" y="4953000"/>
            <a:ext cx="4114800" cy="1371600"/>
            <a:chOff x="288" y="3120"/>
            <a:chExt cx="2592" cy="864"/>
          </a:xfrm>
        </p:grpSpPr>
        <p:sp>
          <p:nvSpPr>
            <p:cNvPr id="79880" name="Rectangle 8"/>
            <p:cNvSpPr>
              <a:spLocks noChangeArrowheads="1"/>
            </p:cNvSpPr>
            <p:nvPr/>
          </p:nvSpPr>
          <p:spPr bwMode="auto">
            <a:xfrm>
              <a:off x="288" y="3408"/>
              <a:ext cx="2592" cy="57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marL="342900" indent="-342900" algn="ctr" eaLnBrk="0" hangingPunct="0">
                <a:buClr>
                  <a:srgbClr val="FFFF00"/>
                </a:buClr>
                <a:defRPr/>
              </a:pP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To O.R. with IOUS</a:t>
              </a:r>
            </a:p>
            <a:p>
              <a:pPr marL="342900" indent="-342900" algn="ctr" eaLnBrk="0" hangingPunct="0">
                <a:buClr>
                  <a:srgbClr val="FFFF00"/>
                </a:buClr>
                <a:defRPr/>
              </a:pP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Enucleation vs Resection </a:t>
              </a:r>
            </a:p>
          </p:txBody>
        </p:sp>
        <p:sp>
          <p:nvSpPr>
            <p:cNvPr id="79884" name="Text Box 12"/>
            <p:cNvSpPr txBox="1">
              <a:spLocks noChangeArrowheads="1"/>
            </p:cNvSpPr>
            <p:nvPr/>
          </p:nvSpPr>
          <p:spPr bwMode="auto">
            <a:xfrm>
              <a:off x="672" y="3120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40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  <a:sym typeface="Symbol" charset="0"/>
                </a:rPr>
                <a:t> Study (85%)</a:t>
              </a:r>
            </a:p>
          </p:txBody>
        </p:sp>
      </p:grpSp>
      <p:sp>
        <p:nvSpPr>
          <p:cNvPr id="79886" name="Line 14"/>
          <p:cNvSpPr>
            <a:spLocks noChangeShapeType="1"/>
          </p:cNvSpPr>
          <p:nvPr/>
        </p:nvSpPr>
        <p:spPr bwMode="auto">
          <a:xfrm flipH="1">
            <a:off x="4495800" y="3276600"/>
            <a:ext cx="0" cy="2397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nimBg="1"/>
      <p:bldP spid="7987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448800" cy="1219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Endogenous Hyperinsulinism: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Insulinoma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209800"/>
            <a:ext cx="5688013" cy="935038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400" smtClean="0">
                <a:ea typeface="+mn-ea"/>
                <a:cs typeface="+mn-cs"/>
              </a:rPr>
              <a:t>Negative Anatomic Localization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2400" smtClean="0">
                <a:ea typeface="+mn-ea"/>
                <a:cs typeface="+mn-cs"/>
                <a:sym typeface="Symbol" pitchFamily="18" charset="2"/>
              </a:rPr>
              <a:t> Biochemical Parameters</a:t>
            </a:r>
            <a:endParaRPr lang="en-US" altLang="en-US" sz="2400" smtClean="0">
              <a:ea typeface="+mn-ea"/>
              <a:cs typeface="+mn-cs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04800" y="4800600"/>
            <a:ext cx="3575050" cy="1371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ctr" eaLnBrk="0" hangingPunct="0">
              <a:buClr>
                <a:srgbClr val="FFFF00"/>
              </a:buClr>
              <a:defRPr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O.R. with IOUS</a:t>
            </a:r>
          </a:p>
          <a:p>
            <a:pPr marL="342900" indent="-342900" algn="ctr" eaLnBrk="0" hangingPunct="0">
              <a:buClr>
                <a:srgbClr val="FFFF00"/>
              </a:buClr>
              <a:defRPr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(cost-effective but anxiety-provoking)</a:t>
            </a:r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2133600" y="3352800"/>
            <a:ext cx="0" cy="12954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5638800" y="4572000"/>
            <a:ext cx="2667000" cy="4460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FFFF00"/>
              </a:buClr>
              <a:defRPr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SACST</a:t>
            </a: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flipH="1">
            <a:off x="6934200" y="3200400"/>
            <a:ext cx="20638" cy="1303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6019800" y="5867400"/>
            <a:ext cx="1981200" cy="487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FFFF00"/>
              </a:buClr>
              <a:defRPr/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O.R.</a:t>
            </a: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 flipH="1">
            <a:off x="6989763" y="5181600"/>
            <a:ext cx="20637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nimBg="1"/>
      <p:bldP spid="81924" grpId="0" animBg="1"/>
      <p:bldP spid="81927" grpId="0" animBg="1"/>
      <p:bldP spid="819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 Localization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1970s: State of Art, Consequences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Stefanini, 1974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1,067 cases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24% unsuccessful 1</a:t>
            </a:r>
            <a:r>
              <a:rPr lang="en-US" baseline="30000">
                <a:latin typeface="Arial" charset="0"/>
              </a:rPr>
              <a:t>st</a:t>
            </a:r>
            <a:r>
              <a:rPr lang="en-US">
                <a:latin typeface="Arial" charset="0"/>
              </a:rPr>
              <a:t> operations—inadequate localization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Recommendation: </a:t>
            </a:r>
            <a:r>
              <a:rPr lang="en-US">
                <a:solidFill>
                  <a:srgbClr val="FFCC66"/>
                </a:solidFill>
                <a:latin typeface="Arial" charset="0"/>
              </a:rPr>
              <a:t>Sequential resection pancreas, L </a:t>
            </a:r>
            <a:r>
              <a:rPr lang="en-US">
                <a:solidFill>
                  <a:srgbClr val="FFCC66"/>
                </a:solidFill>
                <a:latin typeface="Arial" charset="0"/>
                <a:sym typeface="Symbol" charset="0"/>
              </a:rPr>
              <a:t> R; frozen section pathology, intraop glucose monitoring; proceed to </a:t>
            </a:r>
            <a:r>
              <a:rPr lang="en-US">
                <a:solidFill>
                  <a:srgbClr val="FFCC66"/>
                </a:solidFill>
                <a:latin typeface="Arial" charset="0"/>
                <a:cs typeface="Arial" charset="0"/>
                <a:sym typeface="Symbol" charset="0"/>
              </a:rPr>
              <a:t>~ 90% resection</a:t>
            </a:r>
            <a:endParaRPr lang="en-US">
              <a:latin typeface="Arial" charset="0"/>
              <a:cs typeface="Arial" charset="0"/>
              <a:sym typeface="Symbo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Insulinoma: </a:t>
            </a: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Teamwork</a:t>
            </a:r>
            <a:endParaRPr lang="en-US">
              <a:latin typeface="Arial" charset="0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2054" r="55087" b="51190"/>
          <a:stretch>
            <a:fillRect/>
          </a:stretch>
        </p:blipFill>
        <p:spPr bwMode="auto">
          <a:xfrm>
            <a:off x="457200" y="2005013"/>
            <a:ext cx="3082925" cy="270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2235" r="2760" b="52477"/>
          <a:stretch>
            <a:fillRect/>
          </a:stretch>
        </p:blipFill>
        <p:spPr bwMode="auto">
          <a:xfrm>
            <a:off x="4343400" y="2005013"/>
            <a:ext cx="3571875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50000" r="22530"/>
          <a:stretch>
            <a:fillRect/>
          </a:stretch>
        </p:blipFill>
        <p:spPr bwMode="auto">
          <a:xfrm>
            <a:off x="914400" y="2743200"/>
            <a:ext cx="6172200" cy="39052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 bwMode="auto">
          <a:xfrm rot="19373963">
            <a:off x="3160713" y="3976688"/>
            <a:ext cx="295275" cy="723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2019001">
            <a:off x="4672013" y="3914775"/>
            <a:ext cx="295275" cy="723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Hyperinsulinism:</a:t>
            </a: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 Conclusions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Dx--Insulinoma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Think of it!--neuroglycopenia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Big 4: glucose, insulin, C-pep, Sulf screen</a:t>
            </a:r>
          </a:p>
          <a:p>
            <a:pPr>
              <a:defRPr/>
            </a:pPr>
            <a:r>
              <a:rPr lang="en-US">
                <a:latin typeface="Arial" charset="0"/>
                <a:cs typeface="+mn-cs"/>
              </a:rPr>
              <a:t>Imaging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US, CT, EUS, SACS – order of use</a:t>
            </a:r>
          </a:p>
          <a:p>
            <a:pPr>
              <a:defRPr/>
            </a:pPr>
            <a:r>
              <a:rPr lang="en-US">
                <a:latin typeface="Arial" charset="0"/>
                <a:cs typeface="+mn-cs"/>
              </a:rPr>
              <a:t>Operation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Head: enucleation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Body, tail: enucleation, distal pancreatectomy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Laparoscopic approach supplanting open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Hyperinsulinism: </a:t>
            </a: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Conclusions (2)</a:t>
            </a:r>
            <a:endParaRPr lang="en-US">
              <a:latin typeface="Arial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572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Remaining Challenges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Insulinoma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Enhanced technology</a:t>
            </a:r>
          </a:p>
          <a:p>
            <a:pPr lvl="3">
              <a:defRPr/>
            </a:pPr>
            <a:r>
              <a:rPr lang="en-US">
                <a:latin typeface="Arial" charset="0"/>
              </a:rPr>
              <a:t>Lap enucleation</a:t>
            </a:r>
          </a:p>
          <a:p>
            <a:pPr lvl="3">
              <a:defRPr/>
            </a:pPr>
            <a:r>
              <a:rPr lang="en-US">
                <a:latin typeface="Arial" charset="0"/>
              </a:rPr>
              <a:t>Safe, secure, no-leak pancreatic resection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Malignancy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Continued drug innovation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NIPHS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Elucidation mechanism → evolve avoidance and/or improved treatment</a:t>
            </a:r>
          </a:p>
          <a:p>
            <a:pPr lvl="2">
              <a:defRPr/>
            </a:pPr>
            <a:endParaRPr lang="en-US">
              <a:latin typeface="Arial" charset="0"/>
            </a:endParaRPr>
          </a:p>
          <a:p>
            <a:pPr lvl="1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 Classification of Hypoglycemia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latin typeface="Arial" charset="0"/>
                <a:cs typeface="+mj-cs"/>
              </a:rPr>
              <a:t>In Adults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Diseases</a:t>
            </a:r>
          </a:p>
          <a:p>
            <a:pPr lvl="1">
              <a:defRPr/>
            </a:pPr>
            <a:r>
              <a:rPr lang="en-US">
                <a:solidFill>
                  <a:srgbClr val="FFFF00"/>
                </a:solidFill>
                <a:latin typeface="Arial" charset="0"/>
              </a:rPr>
              <a:t>Insulinoma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Factitial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Exogenous insulin</a:t>
            </a:r>
          </a:p>
          <a:p>
            <a:pPr lvl="2">
              <a:defRPr/>
            </a:pPr>
            <a:r>
              <a:rPr lang="en-US">
                <a:latin typeface="Arial" charset="0"/>
              </a:rPr>
              <a:t>Sulfonylurea</a:t>
            </a:r>
            <a:r>
              <a:rPr lang="en-US">
                <a:solidFill>
                  <a:srgbClr val="00FF00"/>
                </a:solidFill>
                <a:latin typeface="Arial" charset="0"/>
              </a:rPr>
              <a:t>*</a:t>
            </a:r>
          </a:p>
          <a:p>
            <a:pPr lvl="1">
              <a:defRPr/>
            </a:pPr>
            <a:r>
              <a:rPr lang="en-US">
                <a:latin typeface="Arial" charset="0"/>
              </a:rPr>
              <a:t>Insulin autoimmune</a:t>
            </a:r>
          </a:p>
          <a:p>
            <a:pPr lvl="1">
              <a:defRPr/>
            </a:pPr>
            <a:r>
              <a:rPr lang="en-US">
                <a:solidFill>
                  <a:srgbClr val="FFFF00"/>
                </a:solidFill>
                <a:latin typeface="Arial" charset="0"/>
              </a:rPr>
              <a:t>Noninsulinoma pancreatogenous hypoglycemia syndrome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600200" y="6070600"/>
            <a:ext cx="569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*Most common—inadvertent medication error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2766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4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4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4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4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4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4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 build="p"/>
      <p:bldP spid="348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604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j-cs"/>
              </a:rPr>
              <a:t>Hyperinsulinism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Multiple Subtypes</a:t>
            </a:r>
          </a:p>
          <a:p>
            <a:pPr lvl="1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Insulinoma, sporadic, single</a:t>
            </a:r>
          </a:p>
          <a:p>
            <a:pPr lvl="1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Insulinoma, sporadic, multiple</a:t>
            </a:r>
          </a:p>
          <a:p>
            <a:pPr lvl="1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Insulinoma, MEN-1</a:t>
            </a:r>
          </a:p>
          <a:p>
            <a:pPr lvl="1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Insulinoma, cancer</a:t>
            </a:r>
          </a:p>
          <a:p>
            <a:pPr lvl="1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Noninsulinoma Pancreatogenous Hyperglycemia Syndrome</a:t>
            </a:r>
          </a:p>
          <a:p>
            <a:pPr lvl="2" eaLnBrk="1" hangingPunct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Roux-Y gastric bypass</a:t>
            </a:r>
          </a:p>
          <a:p>
            <a:pPr lvl="2" eaLnBrk="1" hangingPunct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gastric, vagal surgery</a:t>
            </a:r>
          </a:p>
          <a:p>
            <a:pPr lvl="2" eaLnBrk="1" hangingPunct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novo</a:t>
            </a:r>
          </a:p>
          <a:p>
            <a:pPr lvl="1" eaLnBrk="1" hangingPunct="1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+mj-cs"/>
              </a:rPr>
              <a:t>Insulinoma</a:t>
            </a:r>
            <a:br>
              <a:rPr lang="en-US">
                <a:latin typeface="Arial" charset="0"/>
                <a:cs typeface="+mj-cs"/>
              </a:rPr>
            </a:b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Incidence--Implications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80000"/>
              </a:lnSpc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Most common islet cell tumor</a:t>
            </a:r>
          </a:p>
          <a:p>
            <a:pPr>
              <a:lnSpc>
                <a:spcPct val="180000"/>
              </a:lnSpc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Four cases per 1 million person-years</a:t>
            </a:r>
          </a:p>
          <a:p>
            <a:pPr>
              <a:lnSpc>
                <a:spcPct val="180000"/>
              </a:lnSpc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Few institutions with </a:t>
            </a:r>
            <a:r>
              <a:rPr lang="en-US">
                <a:latin typeface="Arial" charset="0"/>
                <a:cs typeface="+mn-cs"/>
                <a:sym typeface="Symbol" charset="0"/>
              </a:rPr>
              <a:t>10</a:t>
            </a:r>
            <a:r>
              <a:rPr lang="en-US">
                <a:latin typeface="Arial" charset="0"/>
                <a:cs typeface="+mn-cs"/>
              </a:rPr>
              <a:t> cases/yr</a:t>
            </a:r>
            <a:endParaRPr lang="en-US">
              <a:solidFill>
                <a:schemeClr val="bg1"/>
              </a:solidFill>
              <a:latin typeface="Arial" charset="0"/>
              <a:cs typeface="+mn-cs"/>
            </a:endParaRPr>
          </a:p>
          <a:p>
            <a:pPr>
              <a:lnSpc>
                <a:spcPct val="180000"/>
              </a:lnSpc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“Learning curve” implications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PT-mediastinal">
  <a:themeElements>
    <a:clrScheme name="HPT-mediastin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PT-mediast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HPT-mediasti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T-mediastin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PT-mediastin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T-mediastin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T-mediast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T-mediast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PT-mediast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nst cycle.6-99">
  <a:themeElements>
    <a:clrScheme name="Menst cycle.6-9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enst cycle.6-9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Menst cycle.6-9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st cycle.6-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nst cycle.6-9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st cycle.6-9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st cycle.6-9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st cycle.6-9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nst cycle.6-9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Reop HPT Grant NYC.06</Template>
  <TotalTime>2776</TotalTime>
  <Words>1664</Words>
  <Application>Microsoft Macintosh PowerPoint</Application>
  <PresentationFormat>On-screen Show (4:3)</PresentationFormat>
  <Paragraphs>471</Paragraphs>
  <Slides>62</Slides>
  <Notes>62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HPT-mediastinal</vt:lpstr>
      <vt:lpstr>Custom Design</vt:lpstr>
      <vt:lpstr>Menst cycle.6-99</vt:lpstr>
      <vt:lpstr>1_Custom Design</vt:lpstr>
      <vt:lpstr>Image</vt:lpstr>
      <vt:lpstr>Photo Editor Photo</vt:lpstr>
      <vt:lpstr>Clip</vt:lpstr>
      <vt:lpstr>Chart</vt:lpstr>
      <vt:lpstr>Excel.Chart.8</vt:lpstr>
      <vt:lpstr>Hyperinsulinism and the Surgeon</vt:lpstr>
      <vt:lpstr>PowerPoint Presentation</vt:lpstr>
      <vt:lpstr>Insulinoma Evolution History</vt:lpstr>
      <vt:lpstr>Insulinoma Evolution History</vt:lpstr>
      <vt:lpstr>Insulinoma Early Angiography</vt:lpstr>
      <vt:lpstr>Insulinoma Localization 1970s: State of Art, Consequences</vt:lpstr>
      <vt:lpstr> Classification of Hypoglycemia In Adults</vt:lpstr>
      <vt:lpstr>Hyperinsulinism</vt:lpstr>
      <vt:lpstr>Insulinoma Incidence--Implications</vt:lpstr>
      <vt:lpstr>Insulinoma Whipple’s Triad</vt:lpstr>
      <vt:lpstr>Insulinoma Symptoms: 2 Classes</vt:lpstr>
      <vt:lpstr>INSULINOMA Clinical Presentation</vt:lpstr>
      <vt:lpstr>Insulinoma Diagnosis</vt:lpstr>
      <vt:lpstr>Duration Until Positive Fast 170 Patients</vt:lpstr>
      <vt:lpstr>Insulinoma Localization</vt:lpstr>
      <vt:lpstr>Localization: Transabdominal US</vt:lpstr>
      <vt:lpstr>Case CT: Head Pancreas</vt:lpstr>
      <vt:lpstr>Spiral CT Body Pancreas</vt:lpstr>
      <vt:lpstr>Imaging: Computed Tomography</vt:lpstr>
      <vt:lpstr>Localization: Triple Phase CT</vt:lpstr>
      <vt:lpstr>Localization: Endoscopic US</vt:lpstr>
      <vt:lpstr>Localization: Angiography</vt:lpstr>
      <vt:lpstr>Localization: SACS</vt:lpstr>
      <vt:lpstr>SACS: + Head of Pancreas</vt:lpstr>
      <vt:lpstr>IOUS: Anatomy</vt:lpstr>
      <vt:lpstr>IOUS Localization, Anatomy</vt:lpstr>
      <vt:lpstr>Insulinoma Intraoperative Management</vt:lpstr>
      <vt:lpstr>Insulinoma Operative Management</vt:lpstr>
      <vt:lpstr>PowerPoint Presentation</vt:lpstr>
      <vt:lpstr>Insulinoma Enucleation</vt:lpstr>
      <vt:lpstr>Mayo Clinic Hypoglycemia Totals: 420 Pts, 425 ops, 1982–12/12</vt:lpstr>
      <vt:lpstr>Sporadic, Initial Operation Mayo: 1982-12/2012</vt:lpstr>
      <vt:lpstr>Insulinoma--Mayo Series Tumor Size</vt:lpstr>
      <vt:lpstr>Insulinoma Mayo Localization: Sensitivity</vt:lpstr>
      <vt:lpstr>Insulinoma Mayo Localization: Pos Pred Value</vt:lpstr>
      <vt:lpstr>Insulinoma Location in Pancreas (%)</vt:lpstr>
      <vt:lpstr>Insulinoma Surgical Procedures--Open</vt:lpstr>
      <vt:lpstr>Insulinoma Surgical Procedures—Lap (12)</vt:lpstr>
      <vt:lpstr>Insulinoma Outcome</vt:lpstr>
      <vt:lpstr>Insulinoma Operative Complications</vt:lpstr>
      <vt:lpstr>Survival After Dx of Insulinoma Mayo Clinic Patients  1927-1986</vt:lpstr>
      <vt:lpstr>Islet Cell Carcinoma Head of Pancreas</vt:lpstr>
      <vt:lpstr>Survival After Dx of Insulinoma Mayo Clinic Patients  1927-1986</vt:lpstr>
      <vt:lpstr>MEN 1: Insulinoma</vt:lpstr>
      <vt:lpstr>MEN 1: Insulinoma</vt:lpstr>
      <vt:lpstr>MEN 1: Insulinoma</vt:lpstr>
      <vt:lpstr>Insulinoma Recent Technical Development</vt:lpstr>
      <vt:lpstr>NIPHS Initial Report*</vt:lpstr>
      <vt:lpstr>Noninsulinoma Pancreatogenous Hypoglycemia Syndrome (NIPHS)</vt:lpstr>
      <vt:lpstr>PowerPoint Presentation</vt:lpstr>
      <vt:lpstr>Hypertrophied Islet</vt:lpstr>
      <vt:lpstr>Nesidioblastosis</vt:lpstr>
      <vt:lpstr>Glucagon-Like Peptide 1 (GLP-1)</vt:lpstr>
      <vt:lpstr>NIPHS Mayo Clinic</vt:lpstr>
      <vt:lpstr>NIPHS Surgical</vt:lpstr>
      <vt:lpstr>Symptom-Free Survival NIPHS</vt:lpstr>
      <vt:lpstr>Overall Surgical Success 4-Tier Assessment</vt:lpstr>
      <vt:lpstr>Endogenous Hyperinsulinism: Insulinoma</vt:lpstr>
      <vt:lpstr>Endogenous Hyperinsulinism: Insulinoma</vt:lpstr>
      <vt:lpstr>Insulinoma: Teamwork</vt:lpstr>
      <vt:lpstr>Hyperinsulinism: Conclusions</vt:lpstr>
      <vt:lpstr>Hyperinsulinism: Conclusions (2)</vt:lpstr>
    </vt:vector>
  </TitlesOfParts>
  <Company>Mayo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Insulinoma</dc:title>
  <dc:creator>csg01</dc:creator>
  <cp:lastModifiedBy>Clive Grant</cp:lastModifiedBy>
  <cp:revision>216</cp:revision>
  <cp:lastPrinted>2014-05-09T16:45:35Z</cp:lastPrinted>
  <dcterms:created xsi:type="dcterms:W3CDTF">2006-05-10T18:35:03Z</dcterms:created>
  <dcterms:modified xsi:type="dcterms:W3CDTF">2015-02-05T06:04:09Z</dcterms:modified>
</cp:coreProperties>
</file>