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tags/tag4.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ppt/tags/tag5.xml" ContentType="application/vnd.openxmlformats-officedocument.presentationml.tags+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0.xml" ContentType="application/vnd.openxmlformats-officedocument.drawingml.chart+xml"/>
  <Override PartName="/ppt/notesSlides/notesSlide39.xml" ContentType="application/vnd.openxmlformats-officedocument.presentationml.notesSlide+xml"/>
  <Override PartName="/ppt/charts/chart11.xml" ContentType="application/vnd.openxmlformats-officedocument.drawingml.chart+xml"/>
  <Override PartName="/ppt/notesSlides/notesSlide40.xml" ContentType="application/vnd.openxmlformats-officedocument.presentationml.notesSlide+xml"/>
  <Override PartName="/ppt/charts/chart12.xml" ContentType="application/vnd.openxmlformats-officedocument.drawingml.chart+xml"/>
  <Override PartName="/ppt/notesSlides/notesSlide41.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 id="2147483651" r:id="rId2"/>
    <p:sldMasterId id="2147483652" r:id="rId3"/>
    <p:sldMasterId id="2147483653" r:id="rId4"/>
    <p:sldMasterId id="2147483654" r:id="rId5"/>
    <p:sldMasterId id="2147483655" r:id="rId6"/>
    <p:sldMasterId id="2147483656" r:id="rId7"/>
    <p:sldMasterId id="2147483657" r:id="rId8"/>
    <p:sldMasterId id="2147483658" r:id="rId9"/>
    <p:sldMasterId id="2147483659" r:id="rId10"/>
    <p:sldMasterId id="2147483661" r:id="rId11"/>
    <p:sldMasterId id="2147483664" r:id="rId12"/>
  </p:sldMasterIdLst>
  <p:notesMasterIdLst>
    <p:notesMasterId r:id="rId76"/>
  </p:notesMasterIdLst>
  <p:sldIdLst>
    <p:sldId id="380" r:id="rId13"/>
    <p:sldId id="703" r:id="rId14"/>
    <p:sldId id="643" r:id="rId15"/>
    <p:sldId id="644" r:id="rId16"/>
    <p:sldId id="645" r:id="rId17"/>
    <p:sldId id="754" r:id="rId18"/>
    <p:sldId id="755" r:id="rId19"/>
    <p:sldId id="756" r:id="rId20"/>
    <p:sldId id="705" r:id="rId21"/>
    <p:sldId id="733" r:id="rId22"/>
    <p:sldId id="661" r:id="rId23"/>
    <p:sldId id="730" r:id="rId24"/>
    <p:sldId id="765" r:id="rId25"/>
    <p:sldId id="773" r:id="rId26"/>
    <p:sldId id="653" r:id="rId27"/>
    <p:sldId id="523" r:id="rId28"/>
    <p:sldId id="766" r:id="rId29"/>
    <p:sldId id="767" r:id="rId30"/>
    <p:sldId id="768" r:id="rId31"/>
    <p:sldId id="657" r:id="rId32"/>
    <p:sldId id="706" r:id="rId33"/>
    <p:sldId id="627" r:id="rId34"/>
    <p:sldId id="704" r:id="rId35"/>
    <p:sldId id="769" r:id="rId36"/>
    <p:sldId id="736" r:id="rId37"/>
    <p:sldId id="640" r:id="rId38"/>
    <p:sldId id="763" r:id="rId39"/>
    <p:sldId id="570" r:id="rId40"/>
    <p:sldId id="665" r:id="rId41"/>
    <p:sldId id="682" r:id="rId42"/>
    <p:sldId id="770" r:id="rId43"/>
    <p:sldId id="771" r:id="rId44"/>
    <p:sldId id="772" r:id="rId45"/>
    <p:sldId id="762" r:id="rId46"/>
    <p:sldId id="632" r:id="rId47"/>
    <p:sldId id="677" r:id="rId48"/>
    <p:sldId id="716" r:id="rId49"/>
    <p:sldId id="764" r:id="rId50"/>
    <p:sldId id="738" r:id="rId51"/>
    <p:sldId id="629" r:id="rId52"/>
    <p:sldId id="739" r:id="rId53"/>
    <p:sldId id="740" r:id="rId54"/>
    <p:sldId id="745" r:id="rId55"/>
    <p:sldId id="757" r:id="rId56"/>
    <p:sldId id="741" r:id="rId57"/>
    <p:sldId id="638" r:id="rId58"/>
    <p:sldId id="697" r:id="rId59"/>
    <p:sldId id="742" r:id="rId60"/>
    <p:sldId id="717" r:id="rId61"/>
    <p:sldId id="673" r:id="rId62"/>
    <p:sldId id="674" r:id="rId63"/>
    <p:sldId id="675" r:id="rId64"/>
    <p:sldId id="744" r:id="rId65"/>
    <p:sldId id="714" r:id="rId66"/>
    <p:sldId id="718" r:id="rId67"/>
    <p:sldId id="676" r:id="rId68"/>
    <p:sldId id="719" r:id="rId69"/>
    <p:sldId id="678" r:id="rId70"/>
    <p:sldId id="679" r:id="rId71"/>
    <p:sldId id="680" r:id="rId72"/>
    <p:sldId id="681" r:id="rId73"/>
    <p:sldId id="695" r:id="rId74"/>
    <p:sldId id="699" r:id="rId75"/>
  </p:sldIdLst>
  <p:sldSz cx="9144000" cy="6858000" type="screen4x3"/>
  <p:notesSz cx="7010400" cy="9296400"/>
  <p:custDataLst>
    <p:tags r:id="rId78"/>
  </p:custDataLst>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FF00"/>
    <a:srgbClr val="FFFF00"/>
    <a:srgbClr val="FFCC66"/>
    <a:srgbClr val="FFCC00"/>
    <a:srgbClr val="FFFF99"/>
    <a:srgbClr val="FF66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175" autoAdjust="0"/>
  </p:normalViewPr>
  <p:slideViewPr>
    <p:cSldViewPr snapToGrid="0">
      <p:cViewPr varScale="1">
        <p:scale>
          <a:sx n="93" d="100"/>
          <a:sy n="93" d="100"/>
        </p:scale>
        <p:origin x="-1136" y="-10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2048"/>
    </p:cViewPr>
  </p:sorterViewPr>
  <p:notesViewPr>
    <p:cSldViewPr snapToGrid="0">
      <p:cViewPr>
        <p:scale>
          <a:sx n="66" d="100"/>
          <a:sy n="66" d="100"/>
        </p:scale>
        <p:origin x="-888"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slide" Target="slides/slide7.xml"/><Relationship Id="rId63" Type="http://schemas.openxmlformats.org/officeDocument/2006/relationships/slide" Target="slides/slide51.xml"/><Relationship Id="rId64" Type="http://schemas.openxmlformats.org/officeDocument/2006/relationships/slide" Target="slides/slide52.xml"/><Relationship Id="rId65" Type="http://schemas.openxmlformats.org/officeDocument/2006/relationships/slide" Target="slides/slide53.xml"/><Relationship Id="rId66" Type="http://schemas.openxmlformats.org/officeDocument/2006/relationships/slide" Target="slides/slide54.xml"/><Relationship Id="rId67" Type="http://schemas.openxmlformats.org/officeDocument/2006/relationships/slide" Target="slides/slide55.xml"/><Relationship Id="rId68" Type="http://schemas.openxmlformats.org/officeDocument/2006/relationships/slide" Target="slides/slide56.xml"/><Relationship Id="rId69" Type="http://schemas.openxmlformats.org/officeDocument/2006/relationships/slide" Target="slides/slide57.xml"/><Relationship Id="rId50" Type="http://schemas.openxmlformats.org/officeDocument/2006/relationships/slide" Target="slides/slide38.xml"/><Relationship Id="rId51" Type="http://schemas.openxmlformats.org/officeDocument/2006/relationships/slide" Target="slides/slide39.xml"/><Relationship Id="rId52" Type="http://schemas.openxmlformats.org/officeDocument/2006/relationships/slide" Target="slides/slide40.xml"/><Relationship Id="rId53" Type="http://schemas.openxmlformats.org/officeDocument/2006/relationships/slide" Target="slides/slide41.xml"/><Relationship Id="rId54" Type="http://schemas.openxmlformats.org/officeDocument/2006/relationships/slide" Target="slides/slide42.xml"/><Relationship Id="rId55" Type="http://schemas.openxmlformats.org/officeDocument/2006/relationships/slide" Target="slides/slide43.xml"/><Relationship Id="rId56" Type="http://schemas.openxmlformats.org/officeDocument/2006/relationships/slide" Target="slides/slide44.xml"/><Relationship Id="rId57" Type="http://schemas.openxmlformats.org/officeDocument/2006/relationships/slide" Target="slides/slide45.xml"/><Relationship Id="rId58" Type="http://schemas.openxmlformats.org/officeDocument/2006/relationships/slide" Target="slides/slide46.xml"/><Relationship Id="rId59" Type="http://schemas.openxmlformats.org/officeDocument/2006/relationships/slide" Target="slides/slide47.xml"/><Relationship Id="rId40" Type="http://schemas.openxmlformats.org/officeDocument/2006/relationships/slide" Target="slides/slide28.xml"/><Relationship Id="rId41" Type="http://schemas.openxmlformats.org/officeDocument/2006/relationships/slide" Target="slides/slide29.xml"/><Relationship Id="rId42" Type="http://schemas.openxmlformats.org/officeDocument/2006/relationships/slide" Target="slides/slide30.xml"/><Relationship Id="rId43" Type="http://schemas.openxmlformats.org/officeDocument/2006/relationships/slide" Target="slides/slide31.xml"/><Relationship Id="rId44" Type="http://schemas.openxmlformats.org/officeDocument/2006/relationships/slide" Target="slides/slide32.xml"/><Relationship Id="rId45" Type="http://schemas.openxmlformats.org/officeDocument/2006/relationships/slide" Target="slides/slide33.xml"/><Relationship Id="rId46" Type="http://schemas.openxmlformats.org/officeDocument/2006/relationships/slide" Target="slides/slide34.xml"/><Relationship Id="rId47" Type="http://schemas.openxmlformats.org/officeDocument/2006/relationships/slide" Target="slides/slide35.xml"/><Relationship Id="rId48" Type="http://schemas.openxmlformats.org/officeDocument/2006/relationships/slide" Target="slides/slide36.xml"/><Relationship Id="rId49" Type="http://schemas.openxmlformats.org/officeDocument/2006/relationships/slide" Target="slides/slide3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8.xml"/><Relationship Id="rId31" Type="http://schemas.openxmlformats.org/officeDocument/2006/relationships/slide" Target="slides/slide19.xml"/><Relationship Id="rId32" Type="http://schemas.openxmlformats.org/officeDocument/2006/relationships/slide" Target="slides/slide20.xml"/><Relationship Id="rId33" Type="http://schemas.openxmlformats.org/officeDocument/2006/relationships/slide" Target="slides/slide21.xml"/><Relationship Id="rId34" Type="http://schemas.openxmlformats.org/officeDocument/2006/relationships/slide" Target="slides/slide22.xml"/><Relationship Id="rId35" Type="http://schemas.openxmlformats.org/officeDocument/2006/relationships/slide" Target="slides/slide23.xml"/><Relationship Id="rId36" Type="http://schemas.openxmlformats.org/officeDocument/2006/relationships/slide" Target="slides/slide24.xml"/><Relationship Id="rId37" Type="http://schemas.openxmlformats.org/officeDocument/2006/relationships/slide" Target="slides/slide25.xml"/><Relationship Id="rId38" Type="http://schemas.openxmlformats.org/officeDocument/2006/relationships/slide" Target="slides/slide26.xml"/><Relationship Id="rId39" Type="http://schemas.openxmlformats.org/officeDocument/2006/relationships/slide" Target="slides/slide27.xml"/><Relationship Id="rId80" Type="http://schemas.openxmlformats.org/officeDocument/2006/relationships/viewProps" Target="viewProps.xml"/><Relationship Id="rId81" Type="http://schemas.openxmlformats.org/officeDocument/2006/relationships/theme" Target="theme/theme1.xml"/><Relationship Id="rId82" Type="http://schemas.openxmlformats.org/officeDocument/2006/relationships/tableStyles" Target="tableStyles.xml"/><Relationship Id="rId70" Type="http://schemas.openxmlformats.org/officeDocument/2006/relationships/slide" Target="slides/slide58.xml"/><Relationship Id="rId71" Type="http://schemas.openxmlformats.org/officeDocument/2006/relationships/slide" Target="slides/slide59.xml"/><Relationship Id="rId72" Type="http://schemas.openxmlformats.org/officeDocument/2006/relationships/slide" Target="slides/slide60.xml"/><Relationship Id="rId20" Type="http://schemas.openxmlformats.org/officeDocument/2006/relationships/slide" Target="slides/slide8.xml"/><Relationship Id="rId21" Type="http://schemas.openxmlformats.org/officeDocument/2006/relationships/slide" Target="slides/slide9.xml"/><Relationship Id="rId22" Type="http://schemas.openxmlformats.org/officeDocument/2006/relationships/slide" Target="slides/slide10.xml"/><Relationship Id="rId23" Type="http://schemas.openxmlformats.org/officeDocument/2006/relationships/slide" Target="slides/slide11.xml"/><Relationship Id="rId24" Type="http://schemas.openxmlformats.org/officeDocument/2006/relationships/slide" Target="slides/slide12.xml"/><Relationship Id="rId25" Type="http://schemas.openxmlformats.org/officeDocument/2006/relationships/slide" Target="slides/slide13.xml"/><Relationship Id="rId26" Type="http://schemas.openxmlformats.org/officeDocument/2006/relationships/slide" Target="slides/slide14.xml"/><Relationship Id="rId27" Type="http://schemas.openxmlformats.org/officeDocument/2006/relationships/slide" Target="slides/slide15.xml"/><Relationship Id="rId28" Type="http://schemas.openxmlformats.org/officeDocument/2006/relationships/slide" Target="slides/slide16.xml"/><Relationship Id="rId29" Type="http://schemas.openxmlformats.org/officeDocument/2006/relationships/slide" Target="slides/slide17.xml"/><Relationship Id="rId73" Type="http://schemas.openxmlformats.org/officeDocument/2006/relationships/slide" Target="slides/slide61.xml"/><Relationship Id="rId74" Type="http://schemas.openxmlformats.org/officeDocument/2006/relationships/slide" Target="slides/slide62.xml"/><Relationship Id="rId75" Type="http://schemas.openxmlformats.org/officeDocument/2006/relationships/slide" Target="slides/slide63.xml"/><Relationship Id="rId76" Type="http://schemas.openxmlformats.org/officeDocument/2006/relationships/notesMaster" Target="notesMasters/notesMaster1.xml"/><Relationship Id="rId77" Type="http://schemas.openxmlformats.org/officeDocument/2006/relationships/printerSettings" Target="printerSettings/printerSettings1.bin"/><Relationship Id="rId78" Type="http://schemas.openxmlformats.org/officeDocument/2006/relationships/tags" Target="tags/tag1.xml"/><Relationship Id="rId79" Type="http://schemas.openxmlformats.org/officeDocument/2006/relationships/presProps" Target="presProps.xml"/><Relationship Id="rId60" Type="http://schemas.openxmlformats.org/officeDocument/2006/relationships/slide" Target="slides/slide48.xml"/><Relationship Id="rId61" Type="http://schemas.openxmlformats.org/officeDocument/2006/relationships/slide" Target="slides/slide49.xml"/><Relationship Id="rId62" Type="http://schemas.openxmlformats.org/officeDocument/2006/relationships/slide" Target="slides/slide50.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14208389715832"/>
          <c:y val="0.045929018789144"/>
          <c:w val="0.909336941813261"/>
          <c:h val="0.832985386221294"/>
        </c:manualLayout>
      </c:layout>
      <c:scatterChart>
        <c:scatterStyle val="lineMarker"/>
        <c:varyColors val="0"/>
        <c:ser>
          <c:idx val="0"/>
          <c:order val="0"/>
          <c:tx>
            <c:strRef>
              <c:f>Sheet1!$A$2</c:f>
              <c:strCache>
                <c:ptCount val="1"/>
                <c:pt idx="0">
                  <c:v>East</c:v>
                </c:pt>
              </c:strCache>
            </c:strRef>
          </c:tx>
          <c:spPr>
            <a:ln w="28493">
              <a:noFill/>
            </a:ln>
          </c:spPr>
          <c:marker>
            <c:symbol val="none"/>
          </c:marker>
          <c:xVal>
            <c:numRef>
              <c:f>Sheet1!$B$1:$B$1</c:f>
              <c:numCache>
                <c:formatCode>General</c:formatCode>
                <c:ptCount val="1"/>
                <c:pt idx="0">
                  <c:v>0.0</c:v>
                </c:pt>
              </c:numCache>
            </c:numRef>
          </c:xVal>
          <c:yVal>
            <c:numRef>
              <c:f>Sheet1!$B$2:$B$2</c:f>
              <c:numCache>
                <c:formatCode>General</c:formatCode>
                <c:ptCount val="1"/>
                <c:pt idx="0">
                  <c:v>0.5</c:v>
                </c:pt>
              </c:numCache>
            </c:numRef>
          </c:yVal>
          <c:smooth val="0"/>
        </c:ser>
        <c:dLbls>
          <c:showLegendKey val="0"/>
          <c:showVal val="0"/>
          <c:showCatName val="0"/>
          <c:showSerName val="0"/>
          <c:showPercent val="0"/>
          <c:showBubbleSize val="0"/>
        </c:dLbls>
        <c:axId val="-2100917560"/>
        <c:axId val="-2100914184"/>
      </c:scatterChart>
      <c:valAx>
        <c:axId val="-2100917560"/>
        <c:scaling>
          <c:orientation val="minMax"/>
          <c:max val="2002.0"/>
          <c:min val="1973.0"/>
        </c:scaling>
        <c:delete val="0"/>
        <c:axPos val="b"/>
        <c:numFmt formatCode="General" sourceLinked="1"/>
        <c:majorTickMark val="out"/>
        <c:minorTickMark val="none"/>
        <c:tickLblPos val="nextTo"/>
        <c:spPr>
          <a:ln w="37990">
            <a:solidFill>
              <a:schemeClr val="folHlink"/>
            </a:solidFill>
            <a:prstDash val="solid"/>
          </a:ln>
        </c:spPr>
        <c:txPr>
          <a:bodyPr rot="0" vert="horz"/>
          <a:lstStyle/>
          <a:p>
            <a:pPr>
              <a:defRPr sz="1795" b="1" i="0" u="none" strike="noStrike" baseline="0">
                <a:solidFill>
                  <a:schemeClr val="tx1"/>
                </a:solidFill>
                <a:latin typeface="Arial"/>
                <a:ea typeface="Arial"/>
                <a:cs typeface="Arial"/>
              </a:defRPr>
            </a:pPr>
            <a:endParaRPr lang="en-US"/>
          </a:p>
        </c:txPr>
        <c:crossAx val="-2100914184"/>
        <c:crosses val="autoZero"/>
        <c:crossBetween val="midCat"/>
        <c:majorUnit val="3.0"/>
        <c:minorUnit val="1.0"/>
      </c:valAx>
      <c:valAx>
        <c:axId val="-2100914184"/>
        <c:scaling>
          <c:orientation val="minMax"/>
          <c:max val="9.0"/>
          <c:min val="0.0"/>
        </c:scaling>
        <c:delete val="0"/>
        <c:axPos val="l"/>
        <c:numFmt formatCode="0;[Red]0" sourceLinked="0"/>
        <c:majorTickMark val="out"/>
        <c:minorTickMark val="none"/>
        <c:tickLblPos val="nextTo"/>
        <c:spPr>
          <a:ln w="37990">
            <a:solidFill>
              <a:schemeClr val="folHlink"/>
            </a:solidFill>
            <a:prstDash val="solid"/>
          </a:ln>
        </c:spPr>
        <c:txPr>
          <a:bodyPr rot="0" vert="horz"/>
          <a:lstStyle/>
          <a:p>
            <a:pPr>
              <a:defRPr sz="1795" b="1" i="0" u="none" strike="noStrike" baseline="0">
                <a:solidFill>
                  <a:schemeClr val="tx1"/>
                </a:solidFill>
                <a:latin typeface="Arial"/>
                <a:ea typeface="Arial"/>
                <a:cs typeface="Arial"/>
              </a:defRPr>
            </a:pPr>
            <a:endParaRPr lang="en-US"/>
          </a:p>
        </c:txPr>
        <c:crossAx val="-2100917560"/>
        <c:crossesAt val="1973.0"/>
        <c:crossBetween val="midCat"/>
        <c:majorUnit val="1.0"/>
        <c:minorUnit val="0.2"/>
      </c:valAx>
      <c:spPr>
        <a:noFill/>
        <a:ln w="25327">
          <a:noFill/>
        </a:ln>
      </c:spPr>
    </c:plotArea>
    <c:plotVisOnly val="1"/>
    <c:dispBlanksAs val="gap"/>
    <c:showDLblsOverMax val="0"/>
  </c:chart>
  <c:spPr>
    <a:noFill/>
    <a:ln>
      <a:noFill/>
    </a:ln>
  </c:spPr>
  <c:txPr>
    <a:bodyPr/>
    <a:lstStyle/>
    <a:p>
      <a:pPr>
        <a:defRPr sz="1795" b="1"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969044414535666"/>
          <c:y val="0.0530785562632696"/>
          <c:w val="0.878869448183042"/>
          <c:h val="0.806794055201699"/>
        </c:manualLayout>
      </c:layout>
      <c:scatterChart>
        <c:scatterStyle val="lineMarker"/>
        <c:varyColors val="0"/>
        <c:ser>
          <c:idx val="0"/>
          <c:order val="0"/>
          <c:tx>
            <c:strRef>
              <c:f>Sheet1!$A$2</c:f>
              <c:strCache>
                <c:ptCount val="1"/>
                <c:pt idx="0">
                  <c:v>East</c:v>
                </c:pt>
              </c:strCache>
            </c:strRef>
          </c:tx>
          <c:spPr>
            <a:ln w="25398">
              <a:noFill/>
            </a:ln>
          </c:spPr>
          <c:marker>
            <c:symbol val="none"/>
          </c:marker>
          <c:xVal>
            <c:strRef>
              <c:f>Sheet1!$B$1:$F$1</c:f>
              <c:strCache>
                <c:ptCount val="5"/>
                <c:pt idx="0">
                  <c:v> 0-20</c:v>
                </c:pt>
                <c:pt idx="1">
                  <c:v>21-40</c:v>
                </c:pt>
                <c:pt idx="2">
                  <c:v>41-60</c:v>
                </c:pt>
                <c:pt idx="3">
                  <c:v>61-80</c:v>
                </c:pt>
                <c:pt idx="4">
                  <c:v>81-100</c:v>
                </c:pt>
              </c:strCache>
            </c:strRef>
          </c:xVal>
          <c:yVal>
            <c:numRef>
              <c:f>Sheet1!$B$2:$F$2</c:f>
              <c:numCache>
                <c:formatCode>General</c:formatCode>
                <c:ptCount val="5"/>
                <c:pt idx="0">
                  <c:v>0.5</c:v>
                </c:pt>
              </c:numCache>
            </c:numRef>
          </c:yVal>
          <c:smooth val="0"/>
        </c:ser>
        <c:dLbls>
          <c:showLegendKey val="0"/>
          <c:showVal val="0"/>
          <c:showCatName val="0"/>
          <c:showSerName val="0"/>
          <c:showPercent val="0"/>
          <c:showBubbleSize val="0"/>
        </c:dLbls>
        <c:axId val="-2130775016"/>
        <c:axId val="-2130760488"/>
      </c:scatterChart>
      <c:valAx>
        <c:axId val="-2130775016"/>
        <c:scaling>
          <c:orientation val="minMax"/>
          <c:max val="25.0"/>
        </c:scaling>
        <c:delete val="0"/>
        <c:axPos val="b"/>
        <c:numFmt formatCode="General" sourceLinked="1"/>
        <c:majorTickMark val="out"/>
        <c:minorTickMark val="none"/>
        <c:tickLblPos val="nextTo"/>
        <c:spPr>
          <a:ln w="33864">
            <a:solidFill>
              <a:srgbClr val="A2C1FE"/>
            </a:solidFill>
            <a:prstDash val="solid"/>
          </a:ln>
        </c:spPr>
        <c:txPr>
          <a:bodyPr rot="0" vert="horz"/>
          <a:lstStyle/>
          <a:p>
            <a:pPr>
              <a:defRPr sz="1778" b="1" i="0" u="none" strike="noStrike" baseline="0">
                <a:solidFill>
                  <a:srgbClr val="FFFFFF"/>
                </a:solidFill>
                <a:latin typeface="Arial"/>
                <a:ea typeface="Arial"/>
                <a:cs typeface="Arial"/>
              </a:defRPr>
            </a:pPr>
            <a:endParaRPr lang="en-US"/>
          </a:p>
        </c:txPr>
        <c:crossAx val="-2130760488"/>
        <c:crosses val="autoZero"/>
        <c:crossBetween val="midCat"/>
        <c:majorUnit val="5.0"/>
        <c:minorUnit val="5.0"/>
      </c:valAx>
      <c:valAx>
        <c:axId val="-2130760488"/>
        <c:scaling>
          <c:orientation val="minMax"/>
          <c:max val="100.0"/>
          <c:min val="0.0"/>
        </c:scaling>
        <c:delete val="0"/>
        <c:axPos val="l"/>
        <c:numFmt formatCode="0;[Red]0" sourceLinked="0"/>
        <c:majorTickMark val="out"/>
        <c:minorTickMark val="none"/>
        <c:tickLblPos val="nextTo"/>
        <c:spPr>
          <a:ln w="33864">
            <a:solidFill>
              <a:srgbClr val="A2C1FE"/>
            </a:solidFill>
            <a:prstDash val="solid"/>
          </a:ln>
        </c:spPr>
        <c:txPr>
          <a:bodyPr rot="0" vert="horz"/>
          <a:lstStyle/>
          <a:p>
            <a:pPr>
              <a:defRPr sz="1778" b="1" i="0" u="none" strike="noStrike" baseline="0">
                <a:solidFill>
                  <a:schemeClr val="tx1"/>
                </a:solidFill>
                <a:latin typeface="Arial"/>
                <a:ea typeface="Arial"/>
                <a:cs typeface="Arial"/>
              </a:defRPr>
            </a:pPr>
            <a:endParaRPr lang="en-US"/>
          </a:p>
        </c:txPr>
        <c:crossAx val="-2130775016"/>
        <c:crosses val="autoZero"/>
        <c:crossBetween val="midCat"/>
        <c:majorUnit val="20.0"/>
        <c:minorUnit val="20.0"/>
      </c:valAx>
      <c:spPr>
        <a:noFill/>
        <a:ln w="22576">
          <a:noFill/>
        </a:ln>
      </c:spPr>
    </c:plotArea>
    <c:plotVisOnly val="1"/>
    <c:dispBlanksAs val="gap"/>
    <c:showDLblsOverMax val="0"/>
  </c:chart>
  <c:spPr>
    <a:noFill/>
    <a:ln>
      <a:noFill/>
    </a:ln>
  </c:spPr>
  <c:txPr>
    <a:bodyPr/>
    <a:lstStyle/>
    <a:p>
      <a:pPr>
        <a:defRPr sz="1511" b="1" i="0" u="none" strike="noStrike" baseline="0">
          <a:solidFill>
            <a:srgbClr val="000000"/>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969044414535666"/>
          <c:y val="0.0530785562632696"/>
          <c:w val="0.878869448183042"/>
          <c:h val="0.806794055201699"/>
        </c:manualLayout>
      </c:layout>
      <c:scatterChart>
        <c:scatterStyle val="lineMarker"/>
        <c:varyColors val="0"/>
        <c:ser>
          <c:idx val="0"/>
          <c:order val="0"/>
          <c:tx>
            <c:strRef>
              <c:f>Sheet1!$A$2</c:f>
              <c:strCache>
                <c:ptCount val="1"/>
                <c:pt idx="0">
                  <c:v>East</c:v>
                </c:pt>
              </c:strCache>
            </c:strRef>
          </c:tx>
          <c:spPr>
            <a:ln w="25350">
              <a:noFill/>
            </a:ln>
          </c:spPr>
          <c:marker>
            <c:symbol val="none"/>
          </c:marker>
          <c:xVal>
            <c:strRef>
              <c:f>Sheet1!$B$1:$F$1</c:f>
              <c:strCache>
                <c:ptCount val="5"/>
                <c:pt idx="0">
                  <c:v> 0-20</c:v>
                </c:pt>
                <c:pt idx="1">
                  <c:v>21-40</c:v>
                </c:pt>
                <c:pt idx="2">
                  <c:v>41-60</c:v>
                </c:pt>
                <c:pt idx="3">
                  <c:v>61-80</c:v>
                </c:pt>
                <c:pt idx="4">
                  <c:v>81-100</c:v>
                </c:pt>
              </c:strCache>
            </c:strRef>
          </c:xVal>
          <c:yVal>
            <c:numRef>
              <c:f>Sheet1!$B$2:$F$2</c:f>
              <c:numCache>
                <c:formatCode>General</c:formatCode>
                <c:ptCount val="5"/>
                <c:pt idx="0">
                  <c:v>0.5</c:v>
                </c:pt>
              </c:numCache>
            </c:numRef>
          </c:yVal>
          <c:smooth val="0"/>
        </c:ser>
        <c:dLbls>
          <c:showLegendKey val="0"/>
          <c:showVal val="0"/>
          <c:showCatName val="0"/>
          <c:showSerName val="0"/>
          <c:showPercent val="0"/>
          <c:showBubbleSize val="0"/>
        </c:dLbls>
        <c:axId val="2146174456"/>
        <c:axId val="-2103580344"/>
      </c:scatterChart>
      <c:valAx>
        <c:axId val="2146174456"/>
        <c:scaling>
          <c:orientation val="minMax"/>
          <c:max val="25.0"/>
        </c:scaling>
        <c:delete val="0"/>
        <c:axPos val="b"/>
        <c:numFmt formatCode="General" sourceLinked="1"/>
        <c:majorTickMark val="out"/>
        <c:minorTickMark val="none"/>
        <c:tickLblPos val="nextTo"/>
        <c:spPr>
          <a:ln w="33800">
            <a:solidFill>
              <a:srgbClr val="A2C1FE"/>
            </a:solidFill>
            <a:prstDash val="solid"/>
          </a:ln>
        </c:spPr>
        <c:txPr>
          <a:bodyPr rot="0" vert="horz"/>
          <a:lstStyle/>
          <a:p>
            <a:pPr>
              <a:defRPr sz="1774" b="1" i="0" u="none" strike="noStrike" baseline="0">
                <a:solidFill>
                  <a:srgbClr val="FFFFFF"/>
                </a:solidFill>
                <a:latin typeface="Arial"/>
                <a:ea typeface="Arial"/>
                <a:cs typeface="Arial"/>
              </a:defRPr>
            </a:pPr>
            <a:endParaRPr lang="en-US"/>
          </a:p>
        </c:txPr>
        <c:crossAx val="-2103580344"/>
        <c:crosses val="autoZero"/>
        <c:crossBetween val="midCat"/>
        <c:majorUnit val="5.0"/>
        <c:minorUnit val="5.0"/>
      </c:valAx>
      <c:valAx>
        <c:axId val="-2103580344"/>
        <c:scaling>
          <c:orientation val="minMax"/>
          <c:max val="100.0"/>
          <c:min val="0.0"/>
        </c:scaling>
        <c:delete val="0"/>
        <c:axPos val="l"/>
        <c:numFmt formatCode="0;[Red]0" sourceLinked="0"/>
        <c:majorTickMark val="out"/>
        <c:minorTickMark val="none"/>
        <c:tickLblPos val="nextTo"/>
        <c:spPr>
          <a:ln w="33800">
            <a:solidFill>
              <a:srgbClr val="A2C1FE"/>
            </a:solidFill>
            <a:prstDash val="solid"/>
          </a:ln>
        </c:spPr>
        <c:txPr>
          <a:bodyPr rot="0" vert="horz"/>
          <a:lstStyle/>
          <a:p>
            <a:pPr>
              <a:defRPr sz="1774" b="1" i="0" u="none" strike="noStrike" baseline="0">
                <a:solidFill>
                  <a:srgbClr val="FFFFFF"/>
                </a:solidFill>
                <a:latin typeface="Arial"/>
                <a:ea typeface="Arial"/>
                <a:cs typeface="Arial"/>
              </a:defRPr>
            </a:pPr>
            <a:endParaRPr lang="en-US"/>
          </a:p>
        </c:txPr>
        <c:crossAx val="2146174456"/>
        <c:crosses val="autoZero"/>
        <c:crossBetween val="midCat"/>
        <c:majorUnit val="20.0"/>
        <c:minorUnit val="20.0"/>
      </c:valAx>
      <c:spPr>
        <a:noFill/>
        <a:ln w="22534">
          <a:noFill/>
        </a:ln>
      </c:spPr>
    </c:plotArea>
    <c:plotVisOnly val="1"/>
    <c:dispBlanksAs val="gap"/>
    <c:showDLblsOverMax val="0"/>
  </c:chart>
  <c:spPr>
    <a:noFill/>
    <a:ln>
      <a:noFill/>
    </a:ln>
  </c:spPr>
  <c:txPr>
    <a:bodyPr/>
    <a:lstStyle/>
    <a:p>
      <a:pPr>
        <a:defRPr sz="1508" b="1" i="0" u="none" strike="noStrike" baseline="0">
          <a:solidFill>
            <a:srgbClr val="000000"/>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101443952159"/>
          <c:y val="0.0464661708953048"/>
          <c:w val="0.877518575484187"/>
          <c:h val="0.841046466413921"/>
        </c:manualLayout>
      </c:layout>
      <c:scatterChart>
        <c:scatterStyle val="lineMarker"/>
        <c:varyColors val="0"/>
        <c:ser>
          <c:idx val="0"/>
          <c:order val="0"/>
          <c:tx>
            <c:strRef>
              <c:f>Sheet1!$B$1</c:f>
              <c:strCache>
                <c:ptCount val="1"/>
                <c:pt idx="0">
                  <c:v>East</c:v>
                </c:pt>
              </c:strCache>
            </c:strRef>
          </c:tx>
          <c:xVal>
            <c:strRef>
              <c:f>Sheet1!$A$2:$A$5</c:f>
              <c:strCache>
                <c:ptCount val="4"/>
                <c:pt idx="0">
                  <c:v>1st Qtr</c:v>
                </c:pt>
                <c:pt idx="1">
                  <c:v>2nd Qtr</c:v>
                </c:pt>
                <c:pt idx="2">
                  <c:v>3rd Qtr</c:v>
                </c:pt>
                <c:pt idx="3">
                  <c:v>4th Qtr</c:v>
                </c:pt>
              </c:strCache>
            </c:strRef>
          </c:xVal>
          <c:yVal>
            <c:numRef>
              <c:f>Sheet1!$B$2:$B$5</c:f>
              <c:numCache>
                <c:formatCode>General</c:formatCode>
                <c:ptCount val="4"/>
              </c:numCache>
            </c:numRef>
          </c:yVal>
          <c:smooth val="0"/>
        </c:ser>
        <c:ser>
          <c:idx val="1"/>
          <c:order val="1"/>
          <c:tx>
            <c:strRef>
              <c:f>Sheet1!$C$1</c:f>
              <c:strCache>
                <c:ptCount val="1"/>
                <c:pt idx="0">
                  <c:v>West</c:v>
                </c:pt>
              </c:strCache>
            </c:strRef>
          </c:tx>
          <c:xVal>
            <c:strRef>
              <c:f>Sheet1!$A$2:$A$5</c:f>
              <c:strCache>
                <c:ptCount val="4"/>
                <c:pt idx="0">
                  <c:v>1st Qtr</c:v>
                </c:pt>
                <c:pt idx="1">
                  <c:v>2nd Qtr</c:v>
                </c:pt>
                <c:pt idx="2">
                  <c:v>3rd Qtr</c:v>
                </c:pt>
                <c:pt idx="3">
                  <c:v>4th Qtr</c:v>
                </c:pt>
              </c:strCache>
            </c:strRef>
          </c:xVal>
          <c:yVal>
            <c:numRef>
              <c:f>Sheet1!$C$2:$C$5</c:f>
              <c:numCache>
                <c:formatCode>General</c:formatCode>
                <c:ptCount val="4"/>
              </c:numCache>
            </c:numRef>
          </c:yVal>
          <c:smooth val="0"/>
        </c:ser>
        <c:ser>
          <c:idx val="2"/>
          <c:order val="2"/>
          <c:tx>
            <c:strRef>
              <c:f>Sheet1!$D$1</c:f>
              <c:strCache>
                <c:ptCount val="1"/>
                <c:pt idx="0">
                  <c:v>North</c:v>
                </c:pt>
              </c:strCache>
            </c:strRef>
          </c:tx>
          <c:xVal>
            <c:strRef>
              <c:f>Sheet1!$A$2:$A$5</c:f>
              <c:strCache>
                <c:ptCount val="4"/>
                <c:pt idx="0">
                  <c:v>1st Qtr</c:v>
                </c:pt>
                <c:pt idx="1">
                  <c:v>2nd Qtr</c:v>
                </c:pt>
                <c:pt idx="2">
                  <c:v>3rd Qtr</c:v>
                </c:pt>
                <c:pt idx="3">
                  <c:v>4th Qtr</c:v>
                </c:pt>
              </c:strCache>
            </c:strRef>
          </c:xVal>
          <c:yVal>
            <c:numRef>
              <c:f>Sheet1!$D$2:$D$5</c:f>
              <c:numCache>
                <c:formatCode>General</c:formatCode>
                <c:ptCount val="4"/>
              </c:numCache>
            </c:numRef>
          </c:yVal>
          <c:smooth val="0"/>
        </c:ser>
        <c:dLbls>
          <c:showLegendKey val="0"/>
          <c:showVal val="0"/>
          <c:showCatName val="0"/>
          <c:showSerName val="0"/>
          <c:showPercent val="0"/>
          <c:showBubbleSize val="0"/>
        </c:dLbls>
        <c:axId val="-2103716120"/>
        <c:axId val="-2103527800"/>
      </c:scatterChart>
      <c:valAx>
        <c:axId val="-2103716120"/>
        <c:scaling>
          <c:orientation val="minMax"/>
          <c:max val="30.0"/>
          <c:min val="0.0"/>
        </c:scaling>
        <c:delete val="0"/>
        <c:axPos val="b"/>
        <c:numFmt formatCode="General" sourceLinked="1"/>
        <c:majorTickMark val="out"/>
        <c:minorTickMark val="none"/>
        <c:tickLblPos val="nextTo"/>
        <c:spPr>
          <a:ln w="19047">
            <a:solidFill>
              <a:schemeClr val="tx1"/>
            </a:solidFill>
          </a:ln>
        </c:spPr>
        <c:txPr>
          <a:bodyPr rot="0" vert="horz"/>
          <a:lstStyle/>
          <a:p>
            <a:pPr>
              <a:defRPr sz="1800" b="0" i="0" u="none" strike="noStrike" baseline="0">
                <a:solidFill>
                  <a:srgbClr val="FFFFFF"/>
                </a:solidFill>
                <a:latin typeface="Arial"/>
                <a:ea typeface="Arial"/>
                <a:cs typeface="Arial"/>
              </a:defRPr>
            </a:pPr>
            <a:endParaRPr lang="en-US"/>
          </a:p>
        </c:txPr>
        <c:crossAx val="-2103527800"/>
        <c:crosses val="autoZero"/>
        <c:crossBetween val="midCat"/>
        <c:majorUnit val="10.0"/>
      </c:valAx>
      <c:valAx>
        <c:axId val="-2103527800"/>
        <c:scaling>
          <c:orientation val="minMax"/>
          <c:max val="100.0"/>
          <c:min val="0.0"/>
        </c:scaling>
        <c:delete val="0"/>
        <c:axPos val="l"/>
        <c:numFmt formatCode="General" sourceLinked="1"/>
        <c:majorTickMark val="out"/>
        <c:minorTickMark val="none"/>
        <c:tickLblPos val="nextTo"/>
        <c:spPr>
          <a:ln w="19047">
            <a:solidFill>
              <a:schemeClr val="tx1"/>
            </a:solidFill>
          </a:ln>
        </c:spPr>
        <c:crossAx val="-2103716120"/>
        <c:crosses val="autoZero"/>
        <c:crossBetween val="midCat"/>
        <c:majorUnit val="20.0"/>
        <c:minorUnit val="20.0"/>
      </c:valAx>
      <c:spPr>
        <a:noFill/>
        <a:ln w="25396">
          <a:noFill/>
        </a:ln>
      </c:spPr>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101443952159"/>
          <c:y val="0.0464661708953048"/>
          <c:w val="0.877518575484187"/>
          <c:h val="0.841046466413921"/>
        </c:manualLayout>
      </c:layout>
      <c:scatterChart>
        <c:scatterStyle val="lineMarker"/>
        <c:varyColors val="0"/>
        <c:ser>
          <c:idx val="0"/>
          <c:order val="0"/>
          <c:tx>
            <c:strRef>
              <c:f>Sheet1!$B$1</c:f>
              <c:strCache>
                <c:ptCount val="1"/>
                <c:pt idx="0">
                  <c:v>East</c:v>
                </c:pt>
              </c:strCache>
            </c:strRef>
          </c:tx>
          <c:xVal>
            <c:strRef>
              <c:f>Sheet1!$A$2:$A$5</c:f>
              <c:strCache>
                <c:ptCount val="4"/>
                <c:pt idx="0">
                  <c:v>1st Qtr</c:v>
                </c:pt>
                <c:pt idx="1">
                  <c:v>2nd Qtr</c:v>
                </c:pt>
                <c:pt idx="2">
                  <c:v>3rd Qtr</c:v>
                </c:pt>
                <c:pt idx="3">
                  <c:v>4th Qtr</c:v>
                </c:pt>
              </c:strCache>
            </c:strRef>
          </c:xVal>
          <c:yVal>
            <c:numRef>
              <c:f>Sheet1!$B$2:$B$5</c:f>
              <c:numCache>
                <c:formatCode>General</c:formatCode>
                <c:ptCount val="4"/>
              </c:numCache>
            </c:numRef>
          </c:yVal>
          <c:smooth val="0"/>
        </c:ser>
        <c:ser>
          <c:idx val="1"/>
          <c:order val="1"/>
          <c:tx>
            <c:strRef>
              <c:f>Sheet1!$C$1</c:f>
              <c:strCache>
                <c:ptCount val="1"/>
                <c:pt idx="0">
                  <c:v>West</c:v>
                </c:pt>
              </c:strCache>
            </c:strRef>
          </c:tx>
          <c:xVal>
            <c:strRef>
              <c:f>Sheet1!$A$2:$A$5</c:f>
              <c:strCache>
                <c:ptCount val="4"/>
                <c:pt idx="0">
                  <c:v>1st Qtr</c:v>
                </c:pt>
                <c:pt idx="1">
                  <c:v>2nd Qtr</c:v>
                </c:pt>
                <c:pt idx="2">
                  <c:v>3rd Qtr</c:v>
                </c:pt>
                <c:pt idx="3">
                  <c:v>4th Qtr</c:v>
                </c:pt>
              </c:strCache>
            </c:strRef>
          </c:xVal>
          <c:yVal>
            <c:numRef>
              <c:f>Sheet1!$C$2:$C$5</c:f>
              <c:numCache>
                <c:formatCode>General</c:formatCode>
                <c:ptCount val="4"/>
              </c:numCache>
            </c:numRef>
          </c:yVal>
          <c:smooth val="0"/>
        </c:ser>
        <c:ser>
          <c:idx val="2"/>
          <c:order val="2"/>
          <c:tx>
            <c:strRef>
              <c:f>Sheet1!$D$1</c:f>
              <c:strCache>
                <c:ptCount val="1"/>
                <c:pt idx="0">
                  <c:v>North</c:v>
                </c:pt>
              </c:strCache>
            </c:strRef>
          </c:tx>
          <c:xVal>
            <c:strRef>
              <c:f>Sheet1!$A$2:$A$5</c:f>
              <c:strCache>
                <c:ptCount val="4"/>
                <c:pt idx="0">
                  <c:v>1st Qtr</c:v>
                </c:pt>
                <c:pt idx="1">
                  <c:v>2nd Qtr</c:v>
                </c:pt>
                <c:pt idx="2">
                  <c:v>3rd Qtr</c:v>
                </c:pt>
                <c:pt idx="3">
                  <c:v>4th Qtr</c:v>
                </c:pt>
              </c:strCache>
            </c:strRef>
          </c:xVal>
          <c:yVal>
            <c:numRef>
              <c:f>Sheet1!$D$2:$D$5</c:f>
              <c:numCache>
                <c:formatCode>General</c:formatCode>
                <c:ptCount val="4"/>
              </c:numCache>
            </c:numRef>
          </c:yVal>
          <c:smooth val="0"/>
        </c:ser>
        <c:dLbls>
          <c:showLegendKey val="0"/>
          <c:showVal val="0"/>
          <c:showCatName val="0"/>
          <c:showSerName val="0"/>
          <c:showPercent val="0"/>
          <c:showBubbleSize val="0"/>
        </c:dLbls>
        <c:axId val="1828134072"/>
        <c:axId val="1828137512"/>
      </c:scatterChart>
      <c:valAx>
        <c:axId val="1828134072"/>
        <c:scaling>
          <c:orientation val="minMax"/>
          <c:max val="20.0"/>
          <c:min val="0.0"/>
        </c:scaling>
        <c:delete val="0"/>
        <c:axPos val="b"/>
        <c:numFmt formatCode="General" sourceLinked="1"/>
        <c:majorTickMark val="out"/>
        <c:minorTickMark val="none"/>
        <c:tickLblPos val="nextTo"/>
        <c:spPr>
          <a:ln w="19067">
            <a:solidFill>
              <a:schemeClr val="tx1"/>
            </a:solidFill>
          </a:ln>
        </c:spPr>
        <c:txPr>
          <a:bodyPr rot="0" vert="horz"/>
          <a:lstStyle/>
          <a:p>
            <a:pPr>
              <a:defRPr sz="1802" b="0" i="0" u="none" strike="noStrike" baseline="0">
                <a:solidFill>
                  <a:srgbClr val="FFFFFF"/>
                </a:solidFill>
                <a:latin typeface="Arial"/>
                <a:ea typeface="Arial"/>
                <a:cs typeface="Arial"/>
              </a:defRPr>
            </a:pPr>
            <a:endParaRPr lang="en-US"/>
          </a:p>
        </c:txPr>
        <c:crossAx val="1828137512"/>
        <c:crosses val="autoZero"/>
        <c:crossBetween val="midCat"/>
        <c:majorUnit val="5.0"/>
      </c:valAx>
      <c:valAx>
        <c:axId val="1828137512"/>
        <c:scaling>
          <c:orientation val="minMax"/>
          <c:max val="100.0"/>
          <c:min val="0.0"/>
        </c:scaling>
        <c:delete val="0"/>
        <c:axPos val="l"/>
        <c:numFmt formatCode="General" sourceLinked="1"/>
        <c:majorTickMark val="out"/>
        <c:minorTickMark val="none"/>
        <c:tickLblPos val="nextTo"/>
        <c:spPr>
          <a:ln w="19067">
            <a:solidFill>
              <a:schemeClr val="tx1"/>
            </a:solidFill>
          </a:ln>
        </c:spPr>
        <c:crossAx val="1828134072"/>
        <c:crosses val="autoZero"/>
        <c:crossBetween val="midCat"/>
        <c:majorUnit val="20.0"/>
        <c:minorUnit val="20.0"/>
      </c:valAx>
      <c:spPr>
        <a:noFill/>
        <a:ln w="25423">
          <a:noFill/>
        </a:ln>
      </c:spPr>
    </c:plotArea>
    <c:plotVisOnly val="1"/>
    <c:dispBlanksAs val="gap"/>
    <c:showDLblsOverMax val="0"/>
  </c:chart>
  <c:txPr>
    <a:bodyPr/>
    <a:lstStyle/>
    <a:p>
      <a:pPr>
        <a:defRPr sz="1802"/>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4387127951844"/>
          <c:y val="0.0464661708953048"/>
          <c:w val="0.779657005539528"/>
          <c:h val="0.841046466413921"/>
        </c:manualLayout>
      </c:layout>
      <c:scatterChart>
        <c:scatterStyle val="lineMarker"/>
        <c:varyColors val="0"/>
        <c:ser>
          <c:idx val="0"/>
          <c:order val="0"/>
          <c:tx>
            <c:strRef>
              <c:f>Sheet1!$B$1</c:f>
              <c:strCache>
                <c:ptCount val="1"/>
                <c:pt idx="0">
                  <c:v>East</c:v>
                </c:pt>
              </c:strCache>
            </c:strRef>
          </c:tx>
          <c:xVal>
            <c:strRef>
              <c:f>Sheet1!$A$2:$A$5</c:f>
              <c:strCache>
                <c:ptCount val="4"/>
                <c:pt idx="0">
                  <c:v>1st Qtr</c:v>
                </c:pt>
                <c:pt idx="1">
                  <c:v>2nd Qtr</c:v>
                </c:pt>
                <c:pt idx="2">
                  <c:v>3rd Qtr</c:v>
                </c:pt>
                <c:pt idx="3">
                  <c:v>4th Qtr</c:v>
                </c:pt>
              </c:strCache>
            </c:strRef>
          </c:xVal>
          <c:yVal>
            <c:numRef>
              <c:f>Sheet1!$B$2:$B$5</c:f>
              <c:numCache>
                <c:formatCode>General</c:formatCode>
                <c:ptCount val="4"/>
              </c:numCache>
            </c:numRef>
          </c:yVal>
          <c:smooth val="0"/>
        </c:ser>
        <c:ser>
          <c:idx val="1"/>
          <c:order val="1"/>
          <c:tx>
            <c:strRef>
              <c:f>Sheet1!$C$1</c:f>
              <c:strCache>
                <c:ptCount val="1"/>
                <c:pt idx="0">
                  <c:v>West</c:v>
                </c:pt>
              </c:strCache>
            </c:strRef>
          </c:tx>
          <c:xVal>
            <c:strRef>
              <c:f>Sheet1!$A$2:$A$5</c:f>
              <c:strCache>
                <c:ptCount val="4"/>
                <c:pt idx="0">
                  <c:v>1st Qtr</c:v>
                </c:pt>
                <c:pt idx="1">
                  <c:v>2nd Qtr</c:v>
                </c:pt>
                <c:pt idx="2">
                  <c:v>3rd Qtr</c:v>
                </c:pt>
                <c:pt idx="3">
                  <c:v>4th Qtr</c:v>
                </c:pt>
              </c:strCache>
            </c:strRef>
          </c:xVal>
          <c:yVal>
            <c:numRef>
              <c:f>Sheet1!$C$2:$C$5</c:f>
              <c:numCache>
                <c:formatCode>General</c:formatCode>
                <c:ptCount val="4"/>
              </c:numCache>
            </c:numRef>
          </c:yVal>
          <c:smooth val="0"/>
        </c:ser>
        <c:ser>
          <c:idx val="2"/>
          <c:order val="2"/>
          <c:tx>
            <c:strRef>
              <c:f>Sheet1!$D$1</c:f>
              <c:strCache>
                <c:ptCount val="1"/>
                <c:pt idx="0">
                  <c:v>North</c:v>
                </c:pt>
              </c:strCache>
            </c:strRef>
          </c:tx>
          <c:xVal>
            <c:strRef>
              <c:f>Sheet1!$A$2:$A$5</c:f>
              <c:strCache>
                <c:ptCount val="4"/>
                <c:pt idx="0">
                  <c:v>1st Qtr</c:v>
                </c:pt>
                <c:pt idx="1">
                  <c:v>2nd Qtr</c:v>
                </c:pt>
                <c:pt idx="2">
                  <c:v>3rd Qtr</c:v>
                </c:pt>
                <c:pt idx="3">
                  <c:v>4th Qtr</c:v>
                </c:pt>
              </c:strCache>
            </c:strRef>
          </c:xVal>
          <c:yVal>
            <c:numRef>
              <c:f>Sheet1!$D$2:$D$5</c:f>
              <c:numCache>
                <c:formatCode>General</c:formatCode>
                <c:ptCount val="4"/>
              </c:numCache>
            </c:numRef>
          </c:yVal>
          <c:smooth val="0"/>
        </c:ser>
        <c:dLbls>
          <c:showLegendKey val="0"/>
          <c:showVal val="0"/>
          <c:showCatName val="0"/>
          <c:showSerName val="0"/>
          <c:showPercent val="0"/>
          <c:showBubbleSize val="0"/>
        </c:dLbls>
        <c:axId val="1828198456"/>
        <c:axId val="1828201896"/>
      </c:scatterChart>
      <c:valAx>
        <c:axId val="1828198456"/>
        <c:scaling>
          <c:orientation val="minMax"/>
          <c:max val="20.0"/>
          <c:min val="0.0"/>
        </c:scaling>
        <c:delete val="0"/>
        <c:axPos val="b"/>
        <c:numFmt formatCode="General" sourceLinked="1"/>
        <c:majorTickMark val="out"/>
        <c:minorTickMark val="none"/>
        <c:tickLblPos val="nextTo"/>
        <c:spPr>
          <a:ln w="19067">
            <a:solidFill>
              <a:schemeClr val="tx1"/>
            </a:solidFill>
          </a:ln>
        </c:spPr>
        <c:txPr>
          <a:bodyPr rot="0" vert="horz"/>
          <a:lstStyle/>
          <a:p>
            <a:pPr>
              <a:defRPr sz="1802" b="0" i="0" u="none" strike="noStrike" baseline="0">
                <a:solidFill>
                  <a:srgbClr val="FFFFFF"/>
                </a:solidFill>
                <a:latin typeface="Arial"/>
                <a:ea typeface="Arial"/>
                <a:cs typeface="Arial"/>
              </a:defRPr>
            </a:pPr>
            <a:endParaRPr lang="en-US"/>
          </a:p>
        </c:txPr>
        <c:crossAx val="1828201896"/>
        <c:crosses val="autoZero"/>
        <c:crossBetween val="midCat"/>
        <c:majorUnit val="5.0"/>
      </c:valAx>
      <c:valAx>
        <c:axId val="1828201896"/>
        <c:scaling>
          <c:orientation val="minMax"/>
          <c:max val="100.0"/>
          <c:min val="0.0"/>
        </c:scaling>
        <c:delete val="0"/>
        <c:axPos val="l"/>
        <c:numFmt formatCode="General" sourceLinked="1"/>
        <c:majorTickMark val="out"/>
        <c:minorTickMark val="none"/>
        <c:tickLblPos val="none"/>
        <c:spPr>
          <a:ln w="19067">
            <a:solidFill>
              <a:schemeClr val="tx1"/>
            </a:solidFill>
          </a:ln>
        </c:spPr>
        <c:crossAx val="1828198456"/>
        <c:crosses val="autoZero"/>
        <c:crossBetween val="midCat"/>
        <c:majorUnit val="20.0"/>
        <c:minorUnit val="20.0"/>
      </c:valAx>
      <c:spPr>
        <a:noFill/>
        <a:ln w="25423">
          <a:noFill/>
        </a:ln>
      </c:spPr>
    </c:plotArea>
    <c:plotVisOnly val="1"/>
    <c:dispBlanksAs val="gap"/>
    <c:showDLblsOverMax val="0"/>
  </c:chart>
  <c:txPr>
    <a:bodyPr/>
    <a:lstStyle/>
    <a:p>
      <a:pPr>
        <a:defRPr sz="1802"/>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14208389715832"/>
          <c:y val="0.045929018789144"/>
          <c:w val="0.909336941813261"/>
          <c:h val="0.832985386221294"/>
        </c:manualLayout>
      </c:layout>
      <c:scatterChart>
        <c:scatterStyle val="lineMarker"/>
        <c:varyColors val="0"/>
        <c:ser>
          <c:idx val="0"/>
          <c:order val="0"/>
          <c:tx>
            <c:strRef>
              <c:f>Sheet1!$A$2</c:f>
              <c:strCache>
                <c:ptCount val="1"/>
                <c:pt idx="0">
                  <c:v>East</c:v>
                </c:pt>
              </c:strCache>
            </c:strRef>
          </c:tx>
          <c:spPr>
            <a:ln w="28493">
              <a:noFill/>
            </a:ln>
          </c:spPr>
          <c:marker>
            <c:symbol val="none"/>
          </c:marker>
          <c:xVal>
            <c:numRef>
              <c:f>Sheet1!$B$1:$B$1</c:f>
              <c:numCache>
                <c:formatCode>General</c:formatCode>
                <c:ptCount val="1"/>
                <c:pt idx="0">
                  <c:v>0.0</c:v>
                </c:pt>
              </c:numCache>
            </c:numRef>
          </c:xVal>
          <c:yVal>
            <c:numRef>
              <c:f>Sheet1!$B$2:$B$2</c:f>
              <c:numCache>
                <c:formatCode>General</c:formatCode>
                <c:ptCount val="1"/>
                <c:pt idx="0">
                  <c:v>0.5</c:v>
                </c:pt>
              </c:numCache>
            </c:numRef>
          </c:yVal>
          <c:smooth val="0"/>
        </c:ser>
        <c:dLbls>
          <c:showLegendKey val="0"/>
          <c:showVal val="0"/>
          <c:showCatName val="0"/>
          <c:showSerName val="0"/>
          <c:showPercent val="0"/>
          <c:showBubbleSize val="0"/>
        </c:dLbls>
        <c:axId val="-2101023416"/>
        <c:axId val="-2101030840"/>
      </c:scatterChart>
      <c:valAx>
        <c:axId val="-2101023416"/>
        <c:scaling>
          <c:orientation val="minMax"/>
          <c:max val="2002.0"/>
          <c:min val="1973.0"/>
        </c:scaling>
        <c:delete val="0"/>
        <c:axPos val="b"/>
        <c:numFmt formatCode="General" sourceLinked="1"/>
        <c:majorTickMark val="out"/>
        <c:minorTickMark val="none"/>
        <c:tickLblPos val="nextTo"/>
        <c:spPr>
          <a:ln w="37990">
            <a:solidFill>
              <a:schemeClr val="folHlink"/>
            </a:solidFill>
            <a:prstDash val="solid"/>
          </a:ln>
        </c:spPr>
        <c:txPr>
          <a:bodyPr rot="0" vert="horz"/>
          <a:lstStyle/>
          <a:p>
            <a:pPr>
              <a:defRPr sz="1795" b="1" i="0" u="none" strike="noStrike" baseline="0">
                <a:solidFill>
                  <a:schemeClr val="tx1"/>
                </a:solidFill>
                <a:latin typeface="Arial"/>
                <a:ea typeface="Arial"/>
                <a:cs typeface="Arial"/>
              </a:defRPr>
            </a:pPr>
            <a:endParaRPr lang="en-US"/>
          </a:p>
        </c:txPr>
        <c:crossAx val="-2101030840"/>
        <c:crosses val="autoZero"/>
        <c:crossBetween val="midCat"/>
        <c:majorUnit val="3.0"/>
        <c:minorUnit val="1.0"/>
      </c:valAx>
      <c:valAx>
        <c:axId val="-2101030840"/>
        <c:scaling>
          <c:orientation val="minMax"/>
          <c:max val="9.0"/>
          <c:min val="0.0"/>
        </c:scaling>
        <c:delete val="0"/>
        <c:axPos val="l"/>
        <c:numFmt formatCode="0;[Red]0" sourceLinked="0"/>
        <c:majorTickMark val="out"/>
        <c:minorTickMark val="none"/>
        <c:tickLblPos val="nextTo"/>
        <c:spPr>
          <a:ln w="37990">
            <a:solidFill>
              <a:schemeClr val="folHlink"/>
            </a:solidFill>
            <a:prstDash val="solid"/>
          </a:ln>
        </c:spPr>
        <c:txPr>
          <a:bodyPr rot="0" vert="horz"/>
          <a:lstStyle/>
          <a:p>
            <a:pPr>
              <a:defRPr sz="1795" b="1" i="0" u="none" strike="noStrike" baseline="0">
                <a:solidFill>
                  <a:schemeClr val="tx1"/>
                </a:solidFill>
                <a:latin typeface="Arial"/>
                <a:ea typeface="Arial"/>
                <a:cs typeface="Arial"/>
              </a:defRPr>
            </a:pPr>
            <a:endParaRPr lang="en-US"/>
          </a:p>
        </c:txPr>
        <c:crossAx val="-2101023416"/>
        <c:crossesAt val="1973.0"/>
        <c:crossBetween val="midCat"/>
        <c:majorUnit val="1.0"/>
        <c:minorUnit val="0.2"/>
      </c:valAx>
      <c:spPr>
        <a:noFill/>
        <a:ln w="25327">
          <a:noFill/>
        </a:ln>
      </c:spPr>
    </c:plotArea>
    <c:plotVisOnly val="1"/>
    <c:dispBlanksAs val="gap"/>
    <c:showDLblsOverMax val="0"/>
  </c:chart>
  <c:spPr>
    <a:noFill/>
    <a:ln>
      <a:noFill/>
    </a:ln>
  </c:spPr>
  <c:txPr>
    <a:bodyPr/>
    <a:lstStyle/>
    <a:p>
      <a:pPr>
        <a:defRPr sz="1795"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14208389715832"/>
          <c:y val="0.045929018789144"/>
          <c:w val="0.909336941813261"/>
          <c:h val="0.832985386221294"/>
        </c:manualLayout>
      </c:layout>
      <c:scatterChart>
        <c:scatterStyle val="lineMarker"/>
        <c:varyColors val="0"/>
        <c:ser>
          <c:idx val="0"/>
          <c:order val="0"/>
          <c:tx>
            <c:strRef>
              <c:f>Sheet1!$A$2</c:f>
              <c:strCache>
                <c:ptCount val="1"/>
                <c:pt idx="0">
                  <c:v>East</c:v>
                </c:pt>
              </c:strCache>
            </c:strRef>
          </c:tx>
          <c:spPr>
            <a:ln w="28493">
              <a:noFill/>
            </a:ln>
          </c:spPr>
          <c:marker>
            <c:symbol val="none"/>
          </c:marker>
          <c:xVal>
            <c:numRef>
              <c:f>Sheet1!$B$1:$B$1</c:f>
              <c:numCache>
                <c:formatCode>General</c:formatCode>
                <c:ptCount val="1"/>
                <c:pt idx="0">
                  <c:v>0.0</c:v>
                </c:pt>
              </c:numCache>
            </c:numRef>
          </c:xVal>
          <c:yVal>
            <c:numRef>
              <c:f>Sheet1!$B$2:$B$2</c:f>
              <c:numCache>
                <c:formatCode>General</c:formatCode>
                <c:ptCount val="1"/>
                <c:pt idx="0">
                  <c:v>0.5</c:v>
                </c:pt>
              </c:numCache>
            </c:numRef>
          </c:yVal>
          <c:smooth val="0"/>
        </c:ser>
        <c:dLbls>
          <c:showLegendKey val="0"/>
          <c:showVal val="0"/>
          <c:showCatName val="0"/>
          <c:showSerName val="0"/>
          <c:showPercent val="0"/>
          <c:showBubbleSize val="0"/>
        </c:dLbls>
        <c:axId val="-2101131048"/>
        <c:axId val="-2101141656"/>
      </c:scatterChart>
      <c:valAx>
        <c:axId val="-2101131048"/>
        <c:scaling>
          <c:orientation val="minMax"/>
          <c:max val="2002.0"/>
          <c:min val="1988.0"/>
        </c:scaling>
        <c:delete val="0"/>
        <c:axPos val="b"/>
        <c:numFmt formatCode="General" sourceLinked="1"/>
        <c:majorTickMark val="out"/>
        <c:minorTickMark val="none"/>
        <c:tickLblPos val="nextTo"/>
        <c:spPr>
          <a:ln w="37990">
            <a:solidFill>
              <a:schemeClr val="folHlink"/>
            </a:solidFill>
            <a:prstDash val="solid"/>
          </a:ln>
        </c:spPr>
        <c:txPr>
          <a:bodyPr rot="0" vert="horz"/>
          <a:lstStyle/>
          <a:p>
            <a:pPr>
              <a:defRPr sz="1795" b="1" i="0" u="none" strike="noStrike" baseline="0">
                <a:solidFill>
                  <a:schemeClr val="tx1"/>
                </a:solidFill>
                <a:latin typeface="Arial"/>
                <a:ea typeface="Arial"/>
                <a:cs typeface="Arial"/>
              </a:defRPr>
            </a:pPr>
            <a:endParaRPr lang="en-US"/>
          </a:p>
        </c:txPr>
        <c:crossAx val="-2101141656"/>
        <c:crosses val="autoZero"/>
        <c:crossBetween val="midCat"/>
        <c:majorUnit val="2.0"/>
        <c:minorUnit val="1.0"/>
      </c:valAx>
      <c:valAx>
        <c:axId val="-2101141656"/>
        <c:scaling>
          <c:orientation val="minMax"/>
          <c:max val="4.0"/>
          <c:min val="0.0"/>
        </c:scaling>
        <c:delete val="0"/>
        <c:axPos val="l"/>
        <c:numFmt formatCode="0;[Red]0" sourceLinked="0"/>
        <c:majorTickMark val="out"/>
        <c:minorTickMark val="none"/>
        <c:tickLblPos val="nextTo"/>
        <c:spPr>
          <a:ln w="37990">
            <a:solidFill>
              <a:schemeClr val="folHlink"/>
            </a:solidFill>
            <a:prstDash val="solid"/>
          </a:ln>
        </c:spPr>
        <c:txPr>
          <a:bodyPr rot="0" vert="horz"/>
          <a:lstStyle/>
          <a:p>
            <a:pPr>
              <a:defRPr sz="1795" b="1" i="0" u="none" strike="noStrike" baseline="0">
                <a:solidFill>
                  <a:schemeClr val="tx1"/>
                </a:solidFill>
                <a:latin typeface="Arial"/>
                <a:ea typeface="Arial"/>
                <a:cs typeface="Arial"/>
              </a:defRPr>
            </a:pPr>
            <a:endParaRPr lang="en-US"/>
          </a:p>
        </c:txPr>
        <c:crossAx val="-2101131048"/>
        <c:crossesAt val="1988.0"/>
        <c:crossBetween val="midCat"/>
        <c:majorUnit val="1.0"/>
        <c:minorUnit val="0.2"/>
      </c:valAx>
      <c:spPr>
        <a:noFill/>
        <a:ln w="25327">
          <a:noFill/>
        </a:ln>
      </c:spPr>
    </c:plotArea>
    <c:plotVisOnly val="1"/>
    <c:dispBlanksAs val="gap"/>
    <c:showDLblsOverMax val="0"/>
  </c:chart>
  <c:spPr>
    <a:noFill/>
    <a:ln>
      <a:noFill/>
    </a:ln>
  </c:spPr>
  <c:txPr>
    <a:bodyPr/>
    <a:lstStyle/>
    <a:p>
      <a:pPr>
        <a:defRPr sz="1795" b="1"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101443952159"/>
          <c:y val="0.0464661708953048"/>
          <c:w val="0.877518575484187"/>
          <c:h val="0.841046466413921"/>
        </c:manualLayout>
      </c:layout>
      <c:scatterChart>
        <c:scatterStyle val="lineMarker"/>
        <c:varyColors val="0"/>
        <c:ser>
          <c:idx val="0"/>
          <c:order val="0"/>
          <c:tx>
            <c:strRef>
              <c:f>Sheet1!$B$1</c:f>
              <c:strCache>
                <c:ptCount val="1"/>
                <c:pt idx="0">
                  <c:v>East</c:v>
                </c:pt>
              </c:strCache>
            </c:strRef>
          </c:tx>
          <c:xVal>
            <c:strRef>
              <c:f>Sheet1!$A$2:$A$5</c:f>
              <c:strCache>
                <c:ptCount val="4"/>
                <c:pt idx="0">
                  <c:v>1st Qtr</c:v>
                </c:pt>
                <c:pt idx="1">
                  <c:v>2nd Qtr</c:v>
                </c:pt>
                <c:pt idx="2">
                  <c:v>3rd Qtr</c:v>
                </c:pt>
                <c:pt idx="3">
                  <c:v>4th Qtr</c:v>
                </c:pt>
              </c:strCache>
            </c:strRef>
          </c:xVal>
          <c:yVal>
            <c:numRef>
              <c:f>Sheet1!$B$2:$B$5</c:f>
              <c:numCache>
                <c:formatCode>General</c:formatCode>
                <c:ptCount val="4"/>
              </c:numCache>
            </c:numRef>
          </c:yVal>
          <c:smooth val="0"/>
        </c:ser>
        <c:ser>
          <c:idx val="1"/>
          <c:order val="1"/>
          <c:tx>
            <c:strRef>
              <c:f>Sheet1!$C$1</c:f>
              <c:strCache>
                <c:ptCount val="1"/>
                <c:pt idx="0">
                  <c:v>West</c:v>
                </c:pt>
              </c:strCache>
            </c:strRef>
          </c:tx>
          <c:xVal>
            <c:strRef>
              <c:f>Sheet1!$A$2:$A$5</c:f>
              <c:strCache>
                <c:ptCount val="4"/>
                <c:pt idx="0">
                  <c:v>1st Qtr</c:v>
                </c:pt>
                <c:pt idx="1">
                  <c:v>2nd Qtr</c:v>
                </c:pt>
                <c:pt idx="2">
                  <c:v>3rd Qtr</c:v>
                </c:pt>
                <c:pt idx="3">
                  <c:v>4th Qtr</c:v>
                </c:pt>
              </c:strCache>
            </c:strRef>
          </c:xVal>
          <c:yVal>
            <c:numRef>
              <c:f>Sheet1!$C$2:$C$5</c:f>
              <c:numCache>
                <c:formatCode>General</c:formatCode>
                <c:ptCount val="4"/>
              </c:numCache>
            </c:numRef>
          </c:yVal>
          <c:smooth val="0"/>
        </c:ser>
        <c:ser>
          <c:idx val="2"/>
          <c:order val="2"/>
          <c:tx>
            <c:strRef>
              <c:f>Sheet1!$D$1</c:f>
              <c:strCache>
                <c:ptCount val="1"/>
                <c:pt idx="0">
                  <c:v>North</c:v>
                </c:pt>
              </c:strCache>
            </c:strRef>
          </c:tx>
          <c:xVal>
            <c:strRef>
              <c:f>Sheet1!$A$2:$A$5</c:f>
              <c:strCache>
                <c:ptCount val="4"/>
                <c:pt idx="0">
                  <c:v>1st Qtr</c:v>
                </c:pt>
                <c:pt idx="1">
                  <c:v>2nd Qtr</c:v>
                </c:pt>
                <c:pt idx="2">
                  <c:v>3rd Qtr</c:v>
                </c:pt>
                <c:pt idx="3">
                  <c:v>4th Qtr</c:v>
                </c:pt>
              </c:strCache>
            </c:strRef>
          </c:xVal>
          <c:yVal>
            <c:numRef>
              <c:f>Sheet1!$D$2:$D$5</c:f>
              <c:numCache>
                <c:formatCode>General</c:formatCode>
                <c:ptCount val="4"/>
              </c:numCache>
            </c:numRef>
          </c:yVal>
          <c:smooth val="0"/>
        </c:ser>
        <c:dLbls>
          <c:showLegendKey val="0"/>
          <c:showVal val="0"/>
          <c:showCatName val="0"/>
          <c:showSerName val="0"/>
          <c:showPercent val="0"/>
          <c:showBubbleSize val="0"/>
        </c:dLbls>
        <c:axId val="-2101257608"/>
        <c:axId val="-2101280504"/>
      </c:scatterChart>
      <c:valAx>
        <c:axId val="-2101257608"/>
        <c:scaling>
          <c:orientation val="minMax"/>
          <c:max val="2006.0"/>
          <c:min val="1973.0"/>
        </c:scaling>
        <c:delete val="0"/>
        <c:axPos val="b"/>
        <c:numFmt formatCode="General" sourceLinked="1"/>
        <c:majorTickMark val="out"/>
        <c:minorTickMark val="out"/>
        <c:tickLblPos val="nextTo"/>
        <c:spPr>
          <a:ln w="19047">
            <a:solidFill>
              <a:schemeClr val="tx1"/>
            </a:solidFill>
          </a:ln>
        </c:spPr>
        <c:txPr>
          <a:bodyPr rot="0" vert="horz"/>
          <a:lstStyle/>
          <a:p>
            <a:pPr>
              <a:defRPr sz="1600" b="0" i="0" u="none" strike="noStrike" baseline="0">
                <a:solidFill>
                  <a:srgbClr val="FFFFFF"/>
                </a:solidFill>
                <a:latin typeface="Arial"/>
                <a:ea typeface="Arial"/>
                <a:cs typeface="Arial"/>
              </a:defRPr>
            </a:pPr>
            <a:endParaRPr lang="en-US"/>
          </a:p>
        </c:txPr>
        <c:crossAx val="-2101280504"/>
        <c:crosses val="autoZero"/>
        <c:crossBetween val="midCat"/>
        <c:majorUnit val="4.0"/>
        <c:minorUnit val="1.0"/>
      </c:valAx>
      <c:valAx>
        <c:axId val="-2101280504"/>
        <c:scaling>
          <c:orientation val="minMax"/>
          <c:max val="18000.0"/>
          <c:min val="0.0"/>
        </c:scaling>
        <c:delete val="0"/>
        <c:axPos val="l"/>
        <c:numFmt formatCode="#,##0" sourceLinked="0"/>
        <c:majorTickMark val="out"/>
        <c:minorTickMark val="none"/>
        <c:tickLblPos val="nextTo"/>
        <c:spPr>
          <a:ln w="19047">
            <a:solidFill>
              <a:schemeClr val="tx1"/>
            </a:solidFill>
          </a:ln>
        </c:spPr>
        <c:txPr>
          <a:bodyPr/>
          <a:lstStyle/>
          <a:p>
            <a:pPr>
              <a:defRPr sz="1600"/>
            </a:pPr>
            <a:endParaRPr lang="en-US"/>
          </a:p>
        </c:txPr>
        <c:crossAx val="-2101257608"/>
        <c:crosses val="autoZero"/>
        <c:crossBetween val="midCat"/>
        <c:majorUnit val="2000.0"/>
      </c:valAx>
      <c:spPr>
        <a:noFill/>
        <a:ln w="25396">
          <a:noFill/>
        </a:ln>
      </c:spPr>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967562808122"/>
          <c:y val="0.0464661708953048"/>
          <c:w val="0.850069042550784"/>
          <c:h val="0.841046466413921"/>
        </c:manualLayout>
      </c:layout>
      <c:scatterChart>
        <c:scatterStyle val="lineMarker"/>
        <c:varyColors val="0"/>
        <c:ser>
          <c:idx val="0"/>
          <c:order val="0"/>
          <c:tx>
            <c:strRef>
              <c:f>Sheet1!$B$1</c:f>
              <c:strCache>
                <c:ptCount val="1"/>
                <c:pt idx="0">
                  <c:v>East</c:v>
                </c:pt>
              </c:strCache>
            </c:strRef>
          </c:tx>
          <c:xVal>
            <c:strRef>
              <c:f>Sheet1!$A$2:$A$5</c:f>
              <c:strCache>
                <c:ptCount val="4"/>
                <c:pt idx="0">
                  <c:v>1st Qtr</c:v>
                </c:pt>
                <c:pt idx="1">
                  <c:v>2nd Qtr</c:v>
                </c:pt>
                <c:pt idx="2">
                  <c:v>3rd Qtr</c:v>
                </c:pt>
                <c:pt idx="3">
                  <c:v>4th Qtr</c:v>
                </c:pt>
              </c:strCache>
            </c:strRef>
          </c:xVal>
          <c:yVal>
            <c:numRef>
              <c:f>Sheet1!$B$2:$B$5</c:f>
              <c:numCache>
                <c:formatCode>General</c:formatCode>
                <c:ptCount val="4"/>
              </c:numCache>
            </c:numRef>
          </c:yVal>
          <c:smooth val="0"/>
        </c:ser>
        <c:ser>
          <c:idx val="1"/>
          <c:order val="1"/>
          <c:tx>
            <c:strRef>
              <c:f>Sheet1!$C$1</c:f>
              <c:strCache>
                <c:ptCount val="1"/>
                <c:pt idx="0">
                  <c:v>West</c:v>
                </c:pt>
              </c:strCache>
            </c:strRef>
          </c:tx>
          <c:xVal>
            <c:strRef>
              <c:f>Sheet1!$A$2:$A$5</c:f>
              <c:strCache>
                <c:ptCount val="4"/>
                <c:pt idx="0">
                  <c:v>1st Qtr</c:v>
                </c:pt>
                <c:pt idx="1">
                  <c:v>2nd Qtr</c:v>
                </c:pt>
                <c:pt idx="2">
                  <c:v>3rd Qtr</c:v>
                </c:pt>
                <c:pt idx="3">
                  <c:v>4th Qtr</c:v>
                </c:pt>
              </c:strCache>
            </c:strRef>
          </c:xVal>
          <c:yVal>
            <c:numRef>
              <c:f>Sheet1!$C$2:$C$5</c:f>
              <c:numCache>
                <c:formatCode>General</c:formatCode>
                <c:ptCount val="4"/>
              </c:numCache>
            </c:numRef>
          </c:yVal>
          <c:smooth val="0"/>
        </c:ser>
        <c:ser>
          <c:idx val="2"/>
          <c:order val="2"/>
          <c:tx>
            <c:strRef>
              <c:f>Sheet1!$D$1</c:f>
              <c:strCache>
                <c:ptCount val="1"/>
                <c:pt idx="0">
                  <c:v>North</c:v>
                </c:pt>
              </c:strCache>
            </c:strRef>
          </c:tx>
          <c:xVal>
            <c:strRef>
              <c:f>Sheet1!$A$2:$A$5</c:f>
              <c:strCache>
                <c:ptCount val="4"/>
                <c:pt idx="0">
                  <c:v>1st Qtr</c:v>
                </c:pt>
                <c:pt idx="1">
                  <c:v>2nd Qtr</c:v>
                </c:pt>
                <c:pt idx="2">
                  <c:v>3rd Qtr</c:v>
                </c:pt>
                <c:pt idx="3">
                  <c:v>4th Qtr</c:v>
                </c:pt>
              </c:strCache>
            </c:strRef>
          </c:xVal>
          <c:yVal>
            <c:numRef>
              <c:f>Sheet1!$D$2:$D$5</c:f>
              <c:numCache>
                <c:formatCode>General</c:formatCode>
                <c:ptCount val="4"/>
              </c:numCache>
            </c:numRef>
          </c:yVal>
          <c:smooth val="0"/>
        </c:ser>
        <c:dLbls>
          <c:showLegendKey val="0"/>
          <c:showVal val="0"/>
          <c:showCatName val="0"/>
          <c:showSerName val="0"/>
          <c:showPercent val="0"/>
          <c:showBubbleSize val="0"/>
        </c:dLbls>
        <c:axId val="-2097456280"/>
        <c:axId val="-2097651096"/>
      </c:scatterChart>
      <c:valAx>
        <c:axId val="-2097456280"/>
        <c:scaling>
          <c:orientation val="minMax"/>
          <c:max val="2003.0"/>
          <c:min val="1988.0"/>
        </c:scaling>
        <c:delete val="0"/>
        <c:axPos val="b"/>
        <c:numFmt formatCode="General" sourceLinked="1"/>
        <c:majorTickMark val="out"/>
        <c:minorTickMark val="out"/>
        <c:tickLblPos val="nextTo"/>
        <c:spPr>
          <a:ln w="19047">
            <a:solidFill>
              <a:schemeClr val="tx1"/>
            </a:solidFill>
          </a:ln>
        </c:spPr>
        <c:txPr>
          <a:bodyPr rot="0" vert="horz"/>
          <a:lstStyle/>
          <a:p>
            <a:pPr>
              <a:defRPr sz="1600" b="0" i="0" u="none" strike="noStrike" baseline="0">
                <a:solidFill>
                  <a:srgbClr val="FFFFFF"/>
                </a:solidFill>
                <a:latin typeface="Arial"/>
                <a:ea typeface="Arial"/>
                <a:cs typeface="Arial"/>
              </a:defRPr>
            </a:pPr>
            <a:endParaRPr lang="en-US"/>
          </a:p>
        </c:txPr>
        <c:crossAx val="-2097651096"/>
        <c:crosses val="autoZero"/>
        <c:crossBetween val="midCat"/>
        <c:majorUnit val="2.0"/>
        <c:minorUnit val="1.0"/>
      </c:valAx>
      <c:valAx>
        <c:axId val="-2097651096"/>
        <c:scaling>
          <c:orientation val="minMax"/>
          <c:max val="4500.0"/>
          <c:min val="0.0"/>
        </c:scaling>
        <c:delete val="0"/>
        <c:axPos val="l"/>
        <c:numFmt formatCode="#,##0" sourceLinked="0"/>
        <c:majorTickMark val="out"/>
        <c:minorTickMark val="none"/>
        <c:tickLblPos val="nextTo"/>
        <c:spPr>
          <a:ln w="19047">
            <a:solidFill>
              <a:schemeClr val="tx1"/>
            </a:solidFill>
          </a:ln>
        </c:spPr>
        <c:txPr>
          <a:bodyPr/>
          <a:lstStyle/>
          <a:p>
            <a:pPr>
              <a:defRPr sz="1600"/>
            </a:pPr>
            <a:endParaRPr lang="en-US"/>
          </a:p>
        </c:txPr>
        <c:crossAx val="-2097456280"/>
        <c:crosses val="autoZero"/>
        <c:crossBetween val="midCat"/>
        <c:majorUnit val="500.0"/>
      </c:valAx>
      <c:spPr>
        <a:noFill/>
        <a:ln w="25396">
          <a:noFill/>
        </a:ln>
      </c:spPr>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967562808122"/>
          <c:y val="0.0464661708953048"/>
          <c:w val="0.850069042550784"/>
          <c:h val="0.841046466413921"/>
        </c:manualLayout>
      </c:layout>
      <c:scatterChart>
        <c:scatterStyle val="lineMarker"/>
        <c:varyColors val="0"/>
        <c:ser>
          <c:idx val="0"/>
          <c:order val="0"/>
          <c:tx>
            <c:strRef>
              <c:f>Sheet1!$B$1</c:f>
              <c:strCache>
                <c:ptCount val="1"/>
                <c:pt idx="0">
                  <c:v>East</c:v>
                </c:pt>
              </c:strCache>
            </c:strRef>
          </c:tx>
          <c:xVal>
            <c:strRef>
              <c:f>Sheet1!$A$2:$A$5</c:f>
              <c:strCache>
                <c:ptCount val="4"/>
                <c:pt idx="0">
                  <c:v>1st Qtr</c:v>
                </c:pt>
                <c:pt idx="1">
                  <c:v>2nd Qtr</c:v>
                </c:pt>
                <c:pt idx="2">
                  <c:v>3rd Qtr</c:v>
                </c:pt>
                <c:pt idx="3">
                  <c:v>4th Qtr</c:v>
                </c:pt>
              </c:strCache>
            </c:strRef>
          </c:xVal>
          <c:yVal>
            <c:numRef>
              <c:f>Sheet1!$B$2:$B$5</c:f>
              <c:numCache>
                <c:formatCode>General</c:formatCode>
                <c:ptCount val="4"/>
              </c:numCache>
            </c:numRef>
          </c:yVal>
          <c:smooth val="0"/>
        </c:ser>
        <c:ser>
          <c:idx val="1"/>
          <c:order val="1"/>
          <c:tx>
            <c:strRef>
              <c:f>Sheet1!$C$1</c:f>
              <c:strCache>
                <c:ptCount val="1"/>
                <c:pt idx="0">
                  <c:v>West</c:v>
                </c:pt>
              </c:strCache>
            </c:strRef>
          </c:tx>
          <c:xVal>
            <c:strRef>
              <c:f>Sheet1!$A$2:$A$5</c:f>
              <c:strCache>
                <c:ptCount val="4"/>
                <c:pt idx="0">
                  <c:v>1st Qtr</c:v>
                </c:pt>
                <c:pt idx="1">
                  <c:v>2nd Qtr</c:v>
                </c:pt>
                <c:pt idx="2">
                  <c:v>3rd Qtr</c:v>
                </c:pt>
                <c:pt idx="3">
                  <c:v>4th Qtr</c:v>
                </c:pt>
              </c:strCache>
            </c:strRef>
          </c:xVal>
          <c:yVal>
            <c:numRef>
              <c:f>Sheet1!$C$2:$C$5</c:f>
              <c:numCache>
                <c:formatCode>General</c:formatCode>
                <c:ptCount val="4"/>
              </c:numCache>
            </c:numRef>
          </c:yVal>
          <c:smooth val="0"/>
        </c:ser>
        <c:ser>
          <c:idx val="2"/>
          <c:order val="2"/>
          <c:tx>
            <c:strRef>
              <c:f>Sheet1!$D$1</c:f>
              <c:strCache>
                <c:ptCount val="1"/>
                <c:pt idx="0">
                  <c:v>North</c:v>
                </c:pt>
              </c:strCache>
            </c:strRef>
          </c:tx>
          <c:xVal>
            <c:strRef>
              <c:f>Sheet1!$A$2:$A$5</c:f>
              <c:strCache>
                <c:ptCount val="4"/>
                <c:pt idx="0">
                  <c:v>1st Qtr</c:v>
                </c:pt>
                <c:pt idx="1">
                  <c:v>2nd Qtr</c:v>
                </c:pt>
                <c:pt idx="2">
                  <c:v>3rd Qtr</c:v>
                </c:pt>
                <c:pt idx="3">
                  <c:v>4th Qtr</c:v>
                </c:pt>
              </c:strCache>
            </c:strRef>
          </c:xVal>
          <c:yVal>
            <c:numRef>
              <c:f>Sheet1!$D$2:$D$5</c:f>
              <c:numCache>
                <c:formatCode>General</c:formatCode>
                <c:ptCount val="4"/>
              </c:numCache>
            </c:numRef>
          </c:yVal>
          <c:smooth val="0"/>
        </c:ser>
        <c:dLbls>
          <c:showLegendKey val="0"/>
          <c:showVal val="0"/>
          <c:showCatName val="0"/>
          <c:showSerName val="0"/>
          <c:showPercent val="0"/>
          <c:showBubbleSize val="0"/>
        </c:dLbls>
        <c:axId val="-2097272296"/>
        <c:axId val="-2097278312"/>
      </c:scatterChart>
      <c:valAx>
        <c:axId val="-2097272296"/>
        <c:scaling>
          <c:orientation val="minMax"/>
          <c:max val="2003.0"/>
          <c:min val="1988.0"/>
        </c:scaling>
        <c:delete val="0"/>
        <c:axPos val="b"/>
        <c:numFmt formatCode="General" sourceLinked="1"/>
        <c:majorTickMark val="out"/>
        <c:minorTickMark val="out"/>
        <c:tickLblPos val="nextTo"/>
        <c:spPr>
          <a:ln w="19047">
            <a:solidFill>
              <a:schemeClr val="tx1"/>
            </a:solidFill>
          </a:ln>
        </c:spPr>
        <c:txPr>
          <a:bodyPr rot="0" vert="horz"/>
          <a:lstStyle/>
          <a:p>
            <a:pPr>
              <a:defRPr sz="1600" b="0" i="0" u="none" strike="noStrike" baseline="0">
                <a:solidFill>
                  <a:srgbClr val="FFFFFF"/>
                </a:solidFill>
                <a:latin typeface="Arial"/>
                <a:ea typeface="Arial"/>
                <a:cs typeface="Arial"/>
              </a:defRPr>
            </a:pPr>
            <a:endParaRPr lang="en-US"/>
          </a:p>
        </c:txPr>
        <c:crossAx val="-2097278312"/>
        <c:crosses val="autoZero"/>
        <c:crossBetween val="midCat"/>
        <c:majorUnit val="2.0"/>
        <c:minorUnit val="1.0"/>
      </c:valAx>
      <c:valAx>
        <c:axId val="-2097278312"/>
        <c:scaling>
          <c:orientation val="minMax"/>
          <c:max val="4500.0"/>
          <c:min val="0.0"/>
        </c:scaling>
        <c:delete val="0"/>
        <c:axPos val="l"/>
        <c:numFmt formatCode="#,##0" sourceLinked="0"/>
        <c:majorTickMark val="out"/>
        <c:minorTickMark val="none"/>
        <c:tickLblPos val="nextTo"/>
        <c:spPr>
          <a:ln w="19047">
            <a:solidFill>
              <a:schemeClr val="tx1"/>
            </a:solidFill>
          </a:ln>
        </c:spPr>
        <c:txPr>
          <a:bodyPr/>
          <a:lstStyle/>
          <a:p>
            <a:pPr>
              <a:defRPr sz="1600"/>
            </a:pPr>
            <a:endParaRPr lang="en-US"/>
          </a:p>
        </c:txPr>
        <c:crossAx val="-2097272296"/>
        <c:crosses val="autoZero"/>
        <c:crossBetween val="midCat"/>
        <c:majorUnit val="500.0"/>
      </c:valAx>
      <c:spPr>
        <a:noFill/>
        <a:ln w="25396">
          <a:noFill/>
        </a:ln>
      </c:spPr>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Column1</c:v>
                </c:pt>
              </c:strCache>
            </c:strRef>
          </c:tx>
          <c:spPr>
            <a:ln w="28584">
              <a:noFill/>
            </a:ln>
          </c:spPr>
          <c:xVal>
            <c:numRef>
              <c:f>Sheet1!$A$2:$A$4</c:f>
              <c:numCache>
                <c:formatCode>General</c:formatCode>
                <c:ptCount val="3"/>
              </c:numCache>
            </c:numRef>
          </c:xVal>
          <c:yVal>
            <c:numRef>
              <c:f>Sheet1!$B$2:$B$4</c:f>
              <c:numCache>
                <c:formatCode>General</c:formatCode>
                <c:ptCount val="3"/>
              </c:numCache>
            </c:numRef>
          </c:yVal>
          <c:smooth val="0"/>
        </c:ser>
        <c:dLbls>
          <c:showLegendKey val="0"/>
          <c:showVal val="0"/>
          <c:showCatName val="0"/>
          <c:showSerName val="0"/>
          <c:showPercent val="0"/>
          <c:showBubbleSize val="0"/>
        </c:dLbls>
        <c:axId val="-2083647064"/>
        <c:axId val="-2100146840"/>
      </c:scatterChart>
      <c:valAx>
        <c:axId val="-2083647064"/>
        <c:scaling>
          <c:orientation val="minMax"/>
          <c:max val="80.0"/>
          <c:min val="0.0"/>
        </c:scaling>
        <c:delete val="0"/>
        <c:axPos val="b"/>
        <c:numFmt formatCode="General" sourceLinked="1"/>
        <c:majorTickMark val="out"/>
        <c:minorTickMark val="none"/>
        <c:tickLblPos val="nextTo"/>
        <c:spPr>
          <a:ln w="19056"/>
        </c:spPr>
        <c:txPr>
          <a:bodyPr rot="0" vert="horz"/>
          <a:lstStyle/>
          <a:p>
            <a:pPr>
              <a:defRPr sz="1801" b="0" i="0" u="none" strike="noStrike" baseline="0">
                <a:solidFill>
                  <a:srgbClr val="FFFFFF"/>
                </a:solidFill>
                <a:latin typeface="Arial"/>
                <a:ea typeface="Arial"/>
                <a:cs typeface="Arial"/>
              </a:defRPr>
            </a:pPr>
            <a:endParaRPr lang="en-US"/>
          </a:p>
        </c:txPr>
        <c:crossAx val="-2100146840"/>
        <c:crosses val="autoZero"/>
        <c:crossBetween val="midCat"/>
        <c:majorUnit val="20.0"/>
        <c:minorUnit val="0.16"/>
      </c:valAx>
      <c:valAx>
        <c:axId val="-2100146840"/>
        <c:scaling>
          <c:orientation val="minMax"/>
          <c:max val="1.0"/>
          <c:min val="0.5"/>
        </c:scaling>
        <c:delete val="0"/>
        <c:axPos val="l"/>
        <c:numFmt formatCode="#,##0.00" sourceLinked="0"/>
        <c:majorTickMark val="out"/>
        <c:minorTickMark val="none"/>
        <c:tickLblPos val="nextTo"/>
        <c:spPr>
          <a:ln w="19056"/>
        </c:spPr>
        <c:crossAx val="-2083647064"/>
        <c:crosses val="autoZero"/>
        <c:crossBetween val="midCat"/>
        <c:majorUnit val="0.1"/>
        <c:minorUnit val="0.04"/>
      </c:valAx>
      <c:spPr>
        <a:noFill/>
        <a:ln w="25408">
          <a:noFill/>
        </a:ln>
      </c:spPr>
    </c:plotArea>
    <c:plotVisOnly val="1"/>
    <c:dispBlanksAs val="gap"/>
    <c:showDLblsOverMax val="0"/>
  </c:chart>
  <c:txPr>
    <a:bodyPr/>
    <a:lstStyle/>
    <a:p>
      <a:pPr>
        <a:defRPr sz="1801"/>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Column1</c:v>
                </c:pt>
              </c:strCache>
            </c:strRef>
          </c:tx>
          <c:spPr>
            <a:ln w="28573">
              <a:noFill/>
            </a:ln>
          </c:spPr>
          <c:xVal>
            <c:numRef>
              <c:f>Sheet1!$A$2:$A$4</c:f>
              <c:numCache>
                <c:formatCode>General</c:formatCode>
                <c:ptCount val="3"/>
              </c:numCache>
            </c:numRef>
          </c:xVal>
          <c:yVal>
            <c:numRef>
              <c:f>Sheet1!$B$2:$B$4</c:f>
              <c:numCache>
                <c:formatCode>General</c:formatCode>
                <c:ptCount val="3"/>
              </c:numCache>
            </c:numRef>
          </c:yVal>
          <c:smooth val="0"/>
        </c:ser>
        <c:dLbls>
          <c:showLegendKey val="0"/>
          <c:showVal val="0"/>
          <c:showCatName val="0"/>
          <c:showSerName val="0"/>
          <c:showPercent val="0"/>
          <c:showBubbleSize val="0"/>
        </c:dLbls>
        <c:axId val="-2084006744"/>
        <c:axId val="-2084059208"/>
      </c:scatterChart>
      <c:valAx>
        <c:axId val="-2084006744"/>
        <c:scaling>
          <c:orientation val="minMax"/>
          <c:max val="10.0"/>
          <c:min val="0.0"/>
        </c:scaling>
        <c:delete val="0"/>
        <c:axPos val="b"/>
        <c:numFmt formatCode="General" sourceLinked="1"/>
        <c:majorTickMark val="out"/>
        <c:minorTickMark val="none"/>
        <c:tickLblPos val="nextTo"/>
        <c:spPr>
          <a:ln w="19049"/>
        </c:spPr>
        <c:txPr>
          <a:bodyPr rot="0" vert="horz"/>
          <a:lstStyle/>
          <a:p>
            <a:pPr>
              <a:defRPr sz="1600" b="0" i="0" u="none" strike="noStrike" baseline="0">
                <a:solidFill>
                  <a:srgbClr val="FFFFFF"/>
                </a:solidFill>
                <a:latin typeface="Arial"/>
                <a:ea typeface="Arial"/>
                <a:cs typeface="Arial"/>
              </a:defRPr>
            </a:pPr>
            <a:endParaRPr lang="en-US"/>
          </a:p>
        </c:txPr>
        <c:crossAx val="-2084059208"/>
        <c:crosses val="autoZero"/>
        <c:crossBetween val="midCat"/>
        <c:majorUnit val="1.0"/>
        <c:minorUnit val="0.04"/>
      </c:valAx>
      <c:valAx>
        <c:axId val="-2084059208"/>
        <c:scaling>
          <c:orientation val="minMax"/>
          <c:max val="1.0"/>
          <c:min val="0.88"/>
        </c:scaling>
        <c:delete val="0"/>
        <c:axPos val="l"/>
        <c:numFmt formatCode="#,##0.00" sourceLinked="0"/>
        <c:majorTickMark val="out"/>
        <c:minorTickMark val="none"/>
        <c:tickLblPos val="nextTo"/>
        <c:spPr>
          <a:ln w="19049"/>
        </c:spPr>
        <c:txPr>
          <a:bodyPr/>
          <a:lstStyle/>
          <a:p>
            <a:pPr>
              <a:defRPr sz="1600"/>
            </a:pPr>
            <a:endParaRPr lang="en-US"/>
          </a:p>
        </c:txPr>
        <c:crossAx val="-2084006744"/>
        <c:crosses val="autoZero"/>
        <c:crossBetween val="midCat"/>
        <c:majorUnit val="0.02"/>
        <c:minorUnit val="0.005"/>
      </c:valAx>
      <c:spPr>
        <a:noFill/>
        <a:ln w="25398">
          <a:noFill/>
        </a:ln>
      </c:spPr>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101443952159"/>
          <c:y val="0.0464661708953048"/>
          <c:w val="0.877518575484187"/>
          <c:h val="0.841046466413921"/>
        </c:manualLayout>
      </c:layout>
      <c:scatterChart>
        <c:scatterStyle val="lineMarker"/>
        <c:varyColors val="0"/>
        <c:ser>
          <c:idx val="0"/>
          <c:order val="0"/>
          <c:tx>
            <c:strRef>
              <c:f>Sheet1!$B$1</c:f>
              <c:strCache>
                <c:ptCount val="1"/>
                <c:pt idx="0">
                  <c:v>East</c:v>
                </c:pt>
              </c:strCache>
            </c:strRef>
          </c:tx>
          <c:xVal>
            <c:strRef>
              <c:f>Sheet1!$A$2:$A$5</c:f>
              <c:strCache>
                <c:ptCount val="4"/>
                <c:pt idx="0">
                  <c:v>1st Qtr</c:v>
                </c:pt>
                <c:pt idx="1">
                  <c:v>2nd Qtr</c:v>
                </c:pt>
                <c:pt idx="2">
                  <c:v>3rd Qtr</c:v>
                </c:pt>
                <c:pt idx="3">
                  <c:v>4th Qtr</c:v>
                </c:pt>
              </c:strCache>
            </c:strRef>
          </c:xVal>
          <c:yVal>
            <c:numRef>
              <c:f>Sheet1!$B$2:$B$5</c:f>
              <c:numCache>
                <c:formatCode>General</c:formatCode>
                <c:ptCount val="4"/>
              </c:numCache>
            </c:numRef>
          </c:yVal>
          <c:smooth val="0"/>
        </c:ser>
        <c:ser>
          <c:idx val="1"/>
          <c:order val="1"/>
          <c:tx>
            <c:strRef>
              <c:f>Sheet1!$C$1</c:f>
              <c:strCache>
                <c:ptCount val="1"/>
                <c:pt idx="0">
                  <c:v>West</c:v>
                </c:pt>
              </c:strCache>
            </c:strRef>
          </c:tx>
          <c:xVal>
            <c:strRef>
              <c:f>Sheet1!$A$2:$A$5</c:f>
              <c:strCache>
                <c:ptCount val="4"/>
                <c:pt idx="0">
                  <c:v>1st Qtr</c:v>
                </c:pt>
                <c:pt idx="1">
                  <c:v>2nd Qtr</c:v>
                </c:pt>
                <c:pt idx="2">
                  <c:v>3rd Qtr</c:v>
                </c:pt>
                <c:pt idx="3">
                  <c:v>4th Qtr</c:v>
                </c:pt>
              </c:strCache>
            </c:strRef>
          </c:xVal>
          <c:yVal>
            <c:numRef>
              <c:f>Sheet1!$C$2:$C$5</c:f>
              <c:numCache>
                <c:formatCode>General</c:formatCode>
                <c:ptCount val="4"/>
              </c:numCache>
            </c:numRef>
          </c:yVal>
          <c:smooth val="0"/>
        </c:ser>
        <c:ser>
          <c:idx val="2"/>
          <c:order val="2"/>
          <c:tx>
            <c:strRef>
              <c:f>Sheet1!$D$1</c:f>
              <c:strCache>
                <c:ptCount val="1"/>
                <c:pt idx="0">
                  <c:v>North</c:v>
                </c:pt>
              </c:strCache>
            </c:strRef>
          </c:tx>
          <c:xVal>
            <c:strRef>
              <c:f>Sheet1!$A$2:$A$5</c:f>
              <c:strCache>
                <c:ptCount val="4"/>
                <c:pt idx="0">
                  <c:v>1st Qtr</c:v>
                </c:pt>
                <c:pt idx="1">
                  <c:v>2nd Qtr</c:v>
                </c:pt>
                <c:pt idx="2">
                  <c:v>3rd Qtr</c:v>
                </c:pt>
                <c:pt idx="3">
                  <c:v>4th Qtr</c:v>
                </c:pt>
              </c:strCache>
            </c:strRef>
          </c:xVal>
          <c:yVal>
            <c:numRef>
              <c:f>Sheet1!$D$2:$D$5</c:f>
              <c:numCache>
                <c:formatCode>General</c:formatCode>
                <c:ptCount val="4"/>
              </c:numCache>
            </c:numRef>
          </c:yVal>
          <c:smooth val="0"/>
        </c:ser>
        <c:dLbls>
          <c:showLegendKey val="0"/>
          <c:showVal val="0"/>
          <c:showCatName val="0"/>
          <c:showSerName val="0"/>
          <c:showPercent val="0"/>
          <c:showBubbleSize val="0"/>
        </c:dLbls>
        <c:axId val="-2100197496"/>
        <c:axId val="-2084156664"/>
      </c:scatterChart>
      <c:valAx>
        <c:axId val="-2100197496"/>
        <c:scaling>
          <c:orientation val="minMax"/>
          <c:max val="10.0"/>
          <c:min val="0.0"/>
        </c:scaling>
        <c:delete val="0"/>
        <c:axPos val="b"/>
        <c:numFmt formatCode="General" sourceLinked="1"/>
        <c:majorTickMark val="out"/>
        <c:minorTickMark val="none"/>
        <c:tickLblPos val="nextTo"/>
        <c:spPr>
          <a:ln w="19048"/>
        </c:spPr>
        <c:txPr>
          <a:bodyPr rot="0" vert="horz"/>
          <a:lstStyle/>
          <a:p>
            <a:pPr>
              <a:defRPr sz="1800" b="0" i="0" u="none" strike="noStrike" baseline="0">
                <a:solidFill>
                  <a:srgbClr val="FFFFFF"/>
                </a:solidFill>
                <a:latin typeface="Arial"/>
                <a:ea typeface="Arial"/>
                <a:cs typeface="Arial"/>
              </a:defRPr>
            </a:pPr>
            <a:endParaRPr lang="en-US"/>
          </a:p>
        </c:txPr>
        <c:crossAx val="-2084156664"/>
        <c:crosses val="autoZero"/>
        <c:crossBetween val="midCat"/>
        <c:majorUnit val="2.0"/>
      </c:valAx>
      <c:valAx>
        <c:axId val="-2084156664"/>
        <c:scaling>
          <c:orientation val="minMax"/>
          <c:max val="0.5"/>
          <c:min val="0.0"/>
        </c:scaling>
        <c:delete val="0"/>
        <c:axPos val="l"/>
        <c:numFmt formatCode="#,##0.0" sourceLinked="0"/>
        <c:majorTickMark val="out"/>
        <c:minorTickMark val="none"/>
        <c:tickLblPos val="nextTo"/>
        <c:spPr>
          <a:ln w="19048"/>
        </c:spPr>
        <c:crossAx val="-2100197496"/>
        <c:crosses val="autoZero"/>
        <c:crossBetween val="midCat"/>
        <c:majorUnit val="0.1"/>
      </c:valAx>
      <c:spPr>
        <a:noFill/>
        <a:ln w="25397">
          <a:noFill/>
        </a:ln>
      </c:spPr>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5218" name="Rectangle 2"/>
          <p:cNvSpPr>
            <a:spLocks noGrp="1" noChangeArrowheads="1"/>
          </p:cNvSpPr>
          <p:nvPr>
            <p:ph type="hdr" sz="quarter"/>
          </p:nvPr>
        </p:nvSpPr>
        <p:spPr bwMode="auto">
          <a:xfrm>
            <a:off x="0" y="0"/>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948" tIns="46475" rIns="92948" bIns="46475" numCol="1" anchor="t" anchorCtr="0" compatLnSpc="1">
            <a:prstTxWarp prst="textNoShape">
              <a:avLst/>
            </a:prstTxWarp>
          </a:bodyPr>
          <a:lstStyle>
            <a:lvl1pPr defTabSz="929232" eaLnBrk="0" hangingPunct="0">
              <a:defRPr sz="1200">
                <a:latin typeface="Arial" charset="0"/>
                <a:ea typeface="ＭＳ Ｐゴシック" pitchFamily="-111" charset="-128"/>
                <a:cs typeface="+mn-cs"/>
              </a:defRPr>
            </a:lvl1pPr>
          </a:lstStyle>
          <a:p>
            <a:pPr>
              <a:defRPr/>
            </a:pPr>
            <a:endParaRPr lang="en-US"/>
          </a:p>
        </p:txBody>
      </p:sp>
      <p:sp>
        <p:nvSpPr>
          <p:cNvPr id="265219" name="Rectangle 3"/>
          <p:cNvSpPr>
            <a:spLocks noGrp="1" noChangeArrowheads="1"/>
          </p:cNvSpPr>
          <p:nvPr>
            <p:ph type="dt" idx="1"/>
          </p:nvPr>
        </p:nvSpPr>
        <p:spPr bwMode="auto">
          <a:xfrm>
            <a:off x="3971925" y="0"/>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948" tIns="46475" rIns="92948" bIns="46475" numCol="1" anchor="t" anchorCtr="0" compatLnSpc="1">
            <a:prstTxWarp prst="textNoShape">
              <a:avLst/>
            </a:prstTxWarp>
          </a:bodyPr>
          <a:lstStyle>
            <a:lvl1pPr algn="r" defTabSz="929232" eaLnBrk="0" hangingPunct="0">
              <a:defRPr sz="1200">
                <a:latin typeface="Arial" charset="0"/>
                <a:ea typeface="ＭＳ Ｐゴシック" pitchFamily="-111" charset="-128"/>
                <a:cs typeface="+mn-cs"/>
              </a:defRPr>
            </a:lvl1pPr>
          </a:lstStyle>
          <a:p>
            <a:pPr>
              <a:defRPr/>
            </a:pPr>
            <a:endParaRPr lang="en-US"/>
          </a:p>
        </p:txBody>
      </p:sp>
      <p:sp>
        <p:nvSpPr>
          <p:cNvPr id="10035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5221" name="Rectangle 5"/>
          <p:cNvSpPr>
            <a:spLocks noGrp="1" noChangeArrowheads="1"/>
          </p:cNvSpPr>
          <p:nvPr>
            <p:ph type="body" sz="quarter" idx="3"/>
          </p:nvPr>
        </p:nvSpPr>
        <p:spPr bwMode="auto">
          <a:xfrm>
            <a:off x="701675" y="4416425"/>
            <a:ext cx="5607050"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948" tIns="46475" rIns="92948" bIns="4647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5222" name="Rectangle 6"/>
          <p:cNvSpPr>
            <a:spLocks noGrp="1" noChangeArrowheads="1"/>
          </p:cNvSpPr>
          <p:nvPr>
            <p:ph type="ftr" sz="quarter" idx="4"/>
          </p:nvPr>
        </p:nvSpPr>
        <p:spPr bwMode="auto">
          <a:xfrm>
            <a:off x="0"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948" tIns="46475" rIns="92948" bIns="46475" numCol="1" anchor="b" anchorCtr="0" compatLnSpc="1">
            <a:prstTxWarp prst="textNoShape">
              <a:avLst/>
            </a:prstTxWarp>
          </a:bodyPr>
          <a:lstStyle>
            <a:lvl1pPr defTabSz="929232" eaLnBrk="0" hangingPunct="0">
              <a:defRPr sz="1200">
                <a:latin typeface="Arial" charset="0"/>
                <a:ea typeface="ＭＳ Ｐゴシック" pitchFamily="-111" charset="-128"/>
                <a:cs typeface="+mn-cs"/>
              </a:defRPr>
            </a:lvl1pPr>
          </a:lstStyle>
          <a:p>
            <a:pPr>
              <a:defRPr/>
            </a:pPr>
            <a:endParaRPr lang="en-US"/>
          </a:p>
        </p:txBody>
      </p:sp>
      <p:sp>
        <p:nvSpPr>
          <p:cNvPr id="265223" name="Rectangle 7"/>
          <p:cNvSpPr>
            <a:spLocks noGrp="1" noChangeArrowheads="1"/>
          </p:cNvSpPr>
          <p:nvPr>
            <p:ph type="sldNum" sz="quarter" idx="5"/>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948" tIns="46475" rIns="92948" bIns="46475" numCol="1" anchor="b" anchorCtr="0" compatLnSpc="1">
            <a:prstTxWarp prst="textNoShape">
              <a:avLst/>
            </a:prstTxWarp>
          </a:bodyPr>
          <a:lstStyle>
            <a:lvl1pPr algn="r" defTabSz="929232" eaLnBrk="0" hangingPunct="0">
              <a:defRPr sz="1200">
                <a:latin typeface="Arial" pitchFamily="34" charset="0"/>
              </a:defRPr>
            </a:lvl1pPr>
          </a:lstStyle>
          <a:p>
            <a:pPr>
              <a:defRPr/>
            </a:pPr>
            <a:fld id="{CF029863-77F2-4F32-8F5E-D7F81FEC45F3}" type="slidenum">
              <a:rPr lang="en-US"/>
              <a:pPr>
                <a:defRPr/>
              </a:pPr>
              <a:t>‹#›</a:t>
            </a:fld>
            <a:endParaRPr lang="en-US"/>
          </a:p>
        </p:txBody>
      </p:sp>
    </p:spTree>
    <p:extLst>
      <p:ext uri="{BB962C8B-B14F-4D97-AF65-F5344CB8AC3E}">
        <p14:creationId xmlns:p14="http://schemas.microsoft.com/office/powerpoint/2010/main" val="32005396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9" charset="0"/>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2pPr>
    <a:lvl3pPr marL="9144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3pPr>
    <a:lvl4pPr marL="13716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4pPr>
    <a:lvl5pPr marL="18288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defTabSz="928688" eaLnBrk="0" hangingPunct="0">
              <a:spcBef>
                <a:spcPct val="30000"/>
              </a:spcBef>
              <a:defRPr sz="1200">
                <a:solidFill>
                  <a:schemeClr val="tx1"/>
                </a:solidFill>
                <a:latin typeface="Arial" charset="0"/>
                <a:ea typeface="ＭＳ Ｐゴシック" pitchFamily="34" charset="-128"/>
              </a:defRPr>
            </a:lvl1pPr>
            <a:lvl2pPr marL="742950" indent="-285750" defTabSz="928688" eaLnBrk="0" hangingPunct="0">
              <a:spcBef>
                <a:spcPct val="30000"/>
              </a:spcBef>
              <a:defRPr sz="1200">
                <a:solidFill>
                  <a:schemeClr val="tx1"/>
                </a:solidFill>
                <a:latin typeface="Arial" charset="0"/>
                <a:ea typeface="ＭＳ Ｐゴシック" pitchFamily="34" charset="-128"/>
              </a:defRPr>
            </a:lvl2pPr>
            <a:lvl3pPr marL="1143000" indent="-228600" defTabSz="928688" eaLnBrk="0" hangingPunct="0">
              <a:spcBef>
                <a:spcPct val="30000"/>
              </a:spcBef>
              <a:defRPr sz="1200">
                <a:solidFill>
                  <a:schemeClr val="tx1"/>
                </a:solidFill>
                <a:latin typeface="Arial" charset="0"/>
                <a:ea typeface="ＭＳ Ｐゴシック" pitchFamily="34" charset="-128"/>
              </a:defRPr>
            </a:lvl3pPr>
            <a:lvl4pPr marL="1600200" indent="-228600" defTabSz="928688" eaLnBrk="0" hangingPunct="0">
              <a:spcBef>
                <a:spcPct val="30000"/>
              </a:spcBef>
              <a:defRPr sz="1200">
                <a:solidFill>
                  <a:schemeClr val="tx1"/>
                </a:solidFill>
                <a:latin typeface="Arial" charset="0"/>
                <a:ea typeface="ＭＳ Ｐゴシック" pitchFamily="34" charset="-128"/>
              </a:defRPr>
            </a:lvl4pPr>
            <a:lvl5pPr marL="2057400" indent="-228600" defTabSz="928688" eaLnBrk="0" hangingPunct="0">
              <a:spcBef>
                <a:spcPct val="30000"/>
              </a:spcBef>
              <a:defRPr sz="1200">
                <a:solidFill>
                  <a:schemeClr val="tx1"/>
                </a:solidFill>
                <a:latin typeface="Arial" charset="0"/>
                <a:ea typeface="ＭＳ Ｐゴシック" pitchFamily="34" charset="-128"/>
              </a:defRPr>
            </a:lvl5pPr>
            <a:lvl6pPr marL="25146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47F8319B-8F58-4E21-98B6-62CF3240B3FC}" type="slidenum">
              <a:rPr lang="en-US" altLang="en-US" smtClean="0"/>
              <a:pPr>
                <a:spcBef>
                  <a:spcPct val="0"/>
                </a:spcBef>
              </a:pPr>
              <a:t>1</a:t>
            </a:fld>
            <a:endParaRPr lang="en-US" altLang="en-US" smtClean="0"/>
          </a:p>
        </p:txBody>
      </p:sp>
      <p:sp>
        <p:nvSpPr>
          <p:cNvPr id="101379"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pPr>
              <a:defRPr/>
            </a:pPr>
            <a:endParaRPr lang="en-US" dirty="0" smtClean="0">
              <a:solidFill>
                <a:schemeClr val="accent5">
                  <a:lumMod val="40000"/>
                  <a:lumOff val="60000"/>
                </a:schemeClr>
              </a:solidFill>
              <a:latin typeface="Arial"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p:spPr>
        <p:txBody>
          <a:bodyPr/>
          <a:lstStyle/>
          <a:p>
            <a:r>
              <a:rPr lang="en-US" altLang="en-US" smtClean="0">
                <a:latin typeface="Arial" charset="0"/>
                <a:ea typeface="ＭＳ Ｐゴシック" pitchFamily="34" charset="-128"/>
              </a:rPr>
              <a:t>One of the keenest insights into tumor biology including PTC, was delivered in a Presidential Address by Blake Cady.  From slide…</a:t>
            </a:r>
          </a:p>
        </p:txBody>
      </p:sp>
      <p:sp>
        <p:nvSpPr>
          <p:cNvPr id="113668" name="Slide Number Placeholder 3"/>
          <p:cNvSpPr>
            <a:spLocks noGrp="1"/>
          </p:cNvSpPr>
          <p:nvPr>
            <p:ph type="sldNum" sz="quarter" idx="5"/>
          </p:nvPr>
        </p:nvSpPr>
        <p:spPr>
          <a:noFill/>
        </p:spPr>
        <p:txBody>
          <a:bodyPr/>
          <a:lstStyle>
            <a:lvl1pPr defTabSz="928688" eaLnBrk="0" hangingPunct="0">
              <a:spcBef>
                <a:spcPct val="30000"/>
              </a:spcBef>
              <a:defRPr sz="1200">
                <a:solidFill>
                  <a:schemeClr val="tx1"/>
                </a:solidFill>
                <a:latin typeface="Arial" charset="0"/>
                <a:ea typeface="ＭＳ Ｐゴシック" pitchFamily="34" charset="-128"/>
              </a:defRPr>
            </a:lvl1pPr>
            <a:lvl2pPr marL="742950" indent="-285750" defTabSz="928688" eaLnBrk="0" hangingPunct="0">
              <a:spcBef>
                <a:spcPct val="30000"/>
              </a:spcBef>
              <a:defRPr sz="1200">
                <a:solidFill>
                  <a:schemeClr val="tx1"/>
                </a:solidFill>
                <a:latin typeface="Arial" charset="0"/>
                <a:ea typeface="ＭＳ Ｐゴシック" pitchFamily="34" charset="-128"/>
              </a:defRPr>
            </a:lvl2pPr>
            <a:lvl3pPr marL="1143000" indent="-228600" defTabSz="928688" eaLnBrk="0" hangingPunct="0">
              <a:spcBef>
                <a:spcPct val="30000"/>
              </a:spcBef>
              <a:defRPr sz="1200">
                <a:solidFill>
                  <a:schemeClr val="tx1"/>
                </a:solidFill>
                <a:latin typeface="Arial" charset="0"/>
                <a:ea typeface="ＭＳ Ｐゴシック" pitchFamily="34" charset="-128"/>
              </a:defRPr>
            </a:lvl3pPr>
            <a:lvl4pPr marL="1600200" indent="-228600" defTabSz="928688" eaLnBrk="0" hangingPunct="0">
              <a:spcBef>
                <a:spcPct val="30000"/>
              </a:spcBef>
              <a:defRPr sz="1200">
                <a:solidFill>
                  <a:schemeClr val="tx1"/>
                </a:solidFill>
                <a:latin typeface="Arial" charset="0"/>
                <a:ea typeface="ＭＳ Ｐゴシック" pitchFamily="34" charset="-128"/>
              </a:defRPr>
            </a:lvl4pPr>
            <a:lvl5pPr marL="2057400" indent="-228600" defTabSz="928688" eaLnBrk="0" hangingPunct="0">
              <a:spcBef>
                <a:spcPct val="30000"/>
              </a:spcBef>
              <a:defRPr sz="1200">
                <a:solidFill>
                  <a:schemeClr val="tx1"/>
                </a:solidFill>
                <a:latin typeface="Arial" charset="0"/>
                <a:ea typeface="ＭＳ Ｐゴシック" pitchFamily="34" charset="-128"/>
              </a:defRPr>
            </a:lvl5pPr>
            <a:lvl6pPr marL="25146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9DE5555C-68BA-4CC8-81C0-12DD5D6FDCFE}" type="slidenum">
              <a:rPr lang="en-US" altLang="en-US" smtClean="0"/>
              <a:pPr>
                <a:spcBef>
                  <a:spcPct val="0"/>
                </a:spcBef>
              </a:pPr>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p:spPr>
        <p:txBody>
          <a:bodyPr/>
          <a:lstStyle/>
          <a:p>
            <a:r>
              <a:rPr lang="en-US" altLang="en-US" smtClean="0">
                <a:latin typeface="Arial" charset="0"/>
                <a:ea typeface="ＭＳ Ｐゴシック" pitchFamily="34" charset="-128"/>
              </a:rPr>
              <a:t>The American Thyroid Association has enumerated multiple reasonable overall goals of treatment of PTC.  </a:t>
            </a:r>
          </a:p>
        </p:txBody>
      </p:sp>
      <p:sp>
        <p:nvSpPr>
          <p:cNvPr id="114692" name="Slide Number Placeholder 3"/>
          <p:cNvSpPr>
            <a:spLocks noGrp="1"/>
          </p:cNvSpPr>
          <p:nvPr>
            <p:ph type="sldNum" sz="quarter" idx="5"/>
          </p:nvPr>
        </p:nvSpPr>
        <p:spPr>
          <a:noFill/>
        </p:spPr>
        <p:txBody>
          <a:bodyPr/>
          <a:lstStyle>
            <a:lvl1pPr defTabSz="928688" eaLnBrk="0" hangingPunct="0">
              <a:spcBef>
                <a:spcPct val="30000"/>
              </a:spcBef>
              <a:defRPr sz="1200">
                <a:solidFill>
                  <a:schemeClr val="tx1"/>
                </a:solidFill>
                <a:latin typeface="Arial" charset="0"/>
                <a:ea typeface="ＭＳ Ｐゴシック" pitchFamily="34" charset="-128"/>
              </a:defRPr>
            </a:lvl1pPr>
            <a:lvl2pPr marL="742950" indent="-285750" defTabSz="928688" eaLnBrk="0" hangingPunct="0">
              <a:spcBef>
                <a:spcPct val="30000"/>
              </a:spcBef>
              <a:defRPr sz="1200">
                <a:solidFill>
                  <a:schemeClr val="tx1"/>
                </a:solidFill>
                <a:latin typeface="Arial" charset="0"/>
                <a:ea typeface="ＭＳ Ｐゴシック" pitchFamily="34" charset="-128"/>
              </a:defRPr>
            </a:lvl2pPr>
            <a:lvl3pPr marL="1143000" indent="-228600" defTabSz="928688" eaLnBrk="0" hangingPunct="0">
              <a:spcBef>
                <a:spcPct val="30000"/>
              </a:spcBef>
              <a:defRPr sz="1200">
                <a:solidFill>
                  <a:schemeClr val="tx1"/>
                </a:solidFill>
                <a:latin typeface="Arial" charset="0"/>
                <a:ea typeface="ＭＳ Ｐゴシック" pitchFamily="34" charset="-128"/>
              </a:defRPr>
            </a:lvl3pPr>
            <a:lvl4pPr marL="1600200" indent="-228600" defTabSz="928688" eaLnBrk="0" hangingPunct="0">
              <a:spcBef>
                <a:spcPct val="30000"/>
              </a:spcBef>
              <a:defRPr sz="1200">
                <a:solidFill>
                  <a:schemeClr val="tx1"/>
                </a:solidFill>
                <a:latin typeface="Arial" charset="0"/>
                <a:ea typeface="ＭＳ Ｐゴシック" pitchFamily="34" charset="-128"/>
              </a:defRPr>
            </a:lvl4pPr>
            <a:lvl5pPr marL="2057400" indent="-228600" defTabSz="928688" eaLnBrk="0" hangingPunct="0">
              <a:spcBef>
                <a:spcPct val="30000"/>
              </a:spcBef>
              <a:defRPr sz="1200">
                <a:solidFill>
                  <a:schemeClr val="tx1"/>
                </a:solidFill>
                <a:latin typeface="Arial" charset="0"/>
                <a:ea typeface="ＭＳ Ｐゴシック" pitchFamily="34" charset="-128"/>
              </a:defRPr>
            </a:lvl5pPr>
            <a:lvl6pPr marL="25146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EDDBBA09-D944-493A-97AA-7FA2B56D33B4}" type="slidenum">
              <a:rPr lang="en-US" altLang="en-US" smtClean="0"/>
              <a:pPr>
                <a:spcBef>
                  <a:spcPct val="0"/>
                </a:spcBef>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p:spPr>
        <p:txBody>
          <a:bodyPr/>
          <a:lstStyle/>
          <a:p>
            <a:r>
              <a:rPr lang="en-US" altLang="en-US" smtClean="0">
                <a:latin typeface="Arial" charset="0"/>
                <a:ea typeface="ＭＳ Ｐゴシック" pitchFamily="34" charset="-128"/>
              </a:rPr>
              <a:t>(Emphasize levels of evidence as going through slide)</a:t>
            </a:r>
          </a:p>
        </p:txBody>
      </p:sp>
      <p:sp>
        <p:nvSpPr>
          <p:cNvPr id="115716" name="Slide Number Placeholder 3"/>
          <p:cNvSpPr>
            <a:spLocks noGrp="1"/>
          </p:cNvSpPr>
          <p:nvPr>
            <p:ph type="sldNum" sz="quarter" idx="5"/>
          </p:nvPr>
        </p:nvSpPr>
        <p:spPr>
          <a:noFill/>
        </p:spPr>
        <p:txBody>
          <a:bodyPr/>
          <a:lstStyle>
            <a:lvl1pPr defTabSz="928688" eaLnBrk="0" hangingPunct="0">
              <a:spcBef>
                <a:spcPct val="30000"/>
              </a:spcBef>
              <a:defRPr sz="1200">
                <a:solidFill>
                  <a:schemeClr val="tx1"/>
                </a:solidFill>
                <a:latin typeface="Arial" charset="0"/>
                <a:ea typeface="ＭＳ Ｐゴシック" pitchFamily="34" charset="-128"/>
              </a:defRPr>
            </a:lvl1pPr>
            <a:lvl2pPr marL="742950" indent="-285750" defTabSz="928688" eaLnBrk="0" hangingPunct="0">
              <a:spcBef>
                <a:spcPct val="30000"/>
              </a:spcBef>
              <a:defRPr sz="1200">
                <a:solidFill>
                  <a:schemeClr val="tx1"/>
                </a:solidFill>
                <a:latin typeface="Arial" charset="0"/>
                <a:ea typeface="ＭＳ Ｐゴシック" pitchFamily="34" charset="-128"/>
              </a:defRPr>
            </a:lvl2pPr>
            <a:lvl3pPr marL="1143000" indent="-228600" defTabSz="928688" eaLnBrk="0" hangingPunct="0">
              <a:spcBef>
                <a:spcPct val="30000"/>
              </a:spcBef>
              <a:defRPr sz="1200">
                <a:solidFill>
                  <a:schemeClr val="tx1"/>
                </a:solidFill>
                <a:latin typeface="Arial" charset="0"/>
                <a:ea typeface="ＭＳ Ｐゴシック" pitchFamily="34" charset="-128"/>
              </a:defRPr>
            </a:lvl3pPr>
            <a:lvl4pPr marL="1600200" indent="-228600" defTabSz="928688" eaLnBrk="0" hangingPunct="0">
              <a:spcBef>
                <a:spcPct val="30000"/>
              </a:spcBef>
              <a:defRPr sz="1200">
                <a:solidFill>
                  <a:schemeClr val="tx1"/>
                </a:solidFill>
                <a:latin typeface="Arial" charset="0"/>
                <a:ea typeface="ＭＳ Ｐゴシック" pitchFamily="34" charset="-128"/>
              </a:defRPr>
            </a:lvl4pPr>
            <a:lvl5pPr marL="2057400" indent="-228600" defTabSz="928688" eaLnBrk="0" hangingPunct="0">
              <a:spcBef>
                <a:spcPct val="30000"/>
              </a:spcBef>
              <a:defRPr sz="1200">
                <a:solidFill>
                  <a:schemeClr val="tx1"/>
                </a:solidFill>
                <a:latin typeface="Arial" charset="0"/>
                <a:ea typeface="ＭＳ Ｐゴシック" pitchFamily="34" charset="-128"/>
              </a:defRPr>
            </a:lvl5pPr>
            <a:lvl6pPr marL="25146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8C2BA631-D613-4C2C-8B47-1CAD4EAEE6B4}" type="slidenum">
              <a:rPr lang="en-US" altLang="en-US" smtClean="0"/>
              <a:pPr>
                <a:spcBef>
                  <a:spcPct val="0"/>
                </a:spcBef>
              </a:pPr>
              <a:t>12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p:spPr>
        <p:txBody>
          <a:bodyPr/>
          <a:lstStyle/>
          <a:p>
            <a:r>
              <a:rPr lang="en-US" altLang="en-US" smtClean="0">
                <a:latin typeface="Arial" charset="0"/>
                <a:ea typeface="ＭＳ Ｐゴシック" pitchFamily="34" charset="-128"/>
              </a:rPr>
              <a:t>Just to emphasize the Surgical Goals, Recommendation 15 includes the following:…</a:t>
            </a:r>
          </a:p>
        </p:txBody>
      </p:sp>
      <p:sp>
        <p:nvSpPr>
          <p:cNvPr id="116740" name="Slide Number Placeholder 3"/>
          <p:cNvSpPr>
            <a:spLocks noGrp="1"/>
          </p:cNvSpPr>
          <p:nvPr>
            <p:ph type="sldNum" sz="quarter" idx="5"/>
          </p:nvPr>
        </p:nvSpPr>
        <p:spPr>
          <a:noFill/>
        </p:spPr>
        <p:txBody>
          <a:bodyPr/>
          <a:lstStyle>
            <a:lvl1pPr defTabSz="927100" eaLnBrk="0" hangingPunct="0">
              <a:spcBef>
                <a:spcPct val="30000"/>
              </a:spcBef>
              <a:defRPr sz="1200">
                <a:solidFill>
                  <a:schemeClr val="tx1"/>
                </a:solidFill>
                <a:latin typeface="Arial" charset="0"/>
                <a:ea typeface="ＭＳ Ｐゴシック" pitchFamily="34" charset="-128"/>
              </a:defRPr>
            </a:lvl1pPr>
            <a:lvl2pPr marL="742950" indent="-285750" defTabSz="927100" eaLnBrk="0" hangingPunct="0">
              <a:spcBef>
                <a:spcPct val="30000"/>
              </a:spcBef>
              <a:defRPr sz="1200">
                <a:solidFill>
                  <a:schemeClr val="tx1"/>
                </a:solidFill>
                <a:latin typeface="Arial" charset="0"/>
                <a:ea typeface="ＭＳ Ｐゴシック" pitchFamily="34" charset="-128"/>
              </a:defRPr>
            </a:lvl2pPr>
            <a:lvl3pPr marL="1143000" indent="-228600" defTabSz="927100" eaLnBrk="0" hangingPunct="0">
              <a:spcBef>
                <a:spcPct val="30000"/>
              </a:spcBef>
              <a:defRPr sz="1200">
                <a:solidFill>
                  <a:schemeClr val="tx1"/>
                </a:solidFill>
                <a:latin typeface="Arial" charset="0"/>
                <a:ea typeface="ＭＳ Ｐゴシック" pitchFamily="34" charset="-128"/>
              </a:defRPr>
            </a:lvl3pPr>
            <a:lvl4pPr marL="1600200" indent="-228600" defTabSz="927100" eaLnBrk="0" hangingPunct="0">
              <a:spcBef>
                <a:spcPct val="30000"/>
              </a:spcBef>
              <a:defRPr sz="1200">
                <a:solidFill>
                  <a:schemeClr val="tx1"/>
                </a:solidFill>
                <a:latin typeface="Arial" charset="0"/>
                <a:ea typeface="ＭＳ Ｐゴシック" pitchFamily="34" charset="-128"/>
              </a:defRPr>
            </a:lvl4pPr>
            <a:lvl5pPr marL="2057400" indent="-228600" defTabSz="927100" eaLnBrk="0" hangingPunct="0">
              <a:spcBef>
                <a:spcPct val="30000"/>
              </a:spcBef>
              <a:defRPr sz="1200">
                <a:solidFill>
                  <a:schemeClr val="tx1"/>
                </a:solidFill>
                <a:latin typeface="Arial" charset="0"/>
                <a:ea typeface="ＭＳ Ｐゴシック" pitchFamily="34" charset="-128"/>
              </a:defRPr>
            </a:lvl5pPr>
            <a:lvl6pPr marL="2514600" indent="-228600" defTabSz="9271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71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71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71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BCF7C306-D1B9-485D-8F22-1DCD89B415DE}" type="slidenum">
              <a:rPr lang="en-US" altLang="en-US" smtClean="0"/>
              <a:pPr>
                <a:spcBef>
                  <a:spcPct val="0"/>
                </a:spcBef>
              </a:pPr>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p:spPr>
        <p:txBody>
          <a:bodyPr/>
          <a:lstStyle/>
          <a:p>
            <a:r>
              <a:rPr lang="en-US" altLang="en-US" smtClean="0">
                <a:latin typeface="Arial" charset="0"/>
                <a:ea typeface="ＭＳ Ｐゴシック" pitchFamily="34" charset="-128"/>
              </a:rPr>
              <a:t>NT and TTx are accepted as standard treatment for PTC &gt;1cm in the Western world.  This is based at least in part on a study published in 2007 by Bilimoria based on the NCDB database, which showed recurrence was slightly but statistically higher and survival slightly lower in lobectomy patients vs. bilateral resection. However, lobectomy as been shown to be equivalent in survival in T1-2 N0 patients in publications from Memorial, Lahey, and our institution.  In fact, this was a major point of surgical debate for nearly 3 decades—I</a:t>
            </a:r>
            <a:r>
              <a:rPr lang="ja-JP" altLang="en-US" smtClean="0">
                <a:latin typeface="Arial" charset="0"/>
                <a:ea typeface="ＭＳ Ｐゴシック" pitchFamily="34" charset="-128"/>
              </a:rPr>
              <a:t>’</a:t>
            </a:r>
            <a:r>
              <a:rPr lang="en-US" altLang="ja-JP" smtClean="0">
                <a:latin typeface="Arial" charset="0"/>
                <a:ea typeface="ＭＳ Ｐゴシック" pitchFamily="34" charset="-128"/>
              </a:rPr>
              <a:t>m not sure we settled it—maybe we just wore out talking about it.</a:t>
            </a:r>
            <a:endParaRPr lang="en-US" altLang="en-US" smtClean="0">
              <a:latin typeface="Arial" charset="0"/>
              <a:ea typeface="ＭＳ Ｐゴシック" pitchFamily="34" charset="-128"/>
            </a:endParaRPr>
          </a:p>
        </p:txBody>
      </p:sp>
      <p:sp>
        <p:nvSpPr>
          <p:cNvPr id="117764" name="Slide Number Placeholder 3"/>
          <p:cNvSpPr>
            <a:spLocks noGrp="1"/>
          </p:cNvSpPr>
          <p:nvPr>
            <p:ph type="sldNum" sz="quarter" idx="5"/>
          </p:nvPr>
        </p:nvSpPr>
        <p:spPr>
          <a:noFill/>
        </p:spPr>
        <p:txBody>
          <a:bodyPr/>
          <a:lstStyle>
            <a:lvl1pPr defTabSz="928688" eaLnBrk="0" hangingPunct="0">
              <a:spcBef>
                <a:spcPct val="30000"/>
              </a:spcBef>
              <a:defRPr sz="1200">
                <a:solidFill>
                  <a:schemeClr val="tx1"/>
                </a:solidFill>
                <a:latin typeface="Arial" charset="0"/>
                <a:ea typeface="ＭＳ Ｐゴシック" pitchFamily="34" charset="-128"/>
              </a:defRPr>
            </a:lvl1pPr>
            <a:lvl2pPr marL="742950" indent="-285750" defTabSz="928688" eaLnBrk="0" hangingPunct="0">
              <a:spcBef>
                <a:spcPct val="30000"/>
              </a:spcBef>
              <a:defRPr sz="1200">
                <a:solidFill>
                  <a:schemeClr val="tx1"/>
                </a:solidFill>
                <a:latin typeface="Arial" charset="0"/>
                <a:ea typeface="ＭＳ Ｐゴシック" pitchFamily="34" charset="-128"/>
              </a:defRPr>
            </a:lvl2pPr>
            <a:lvl3pPr marL="1143000" indent="-228600" defTabSz="928688" eaLnBrk="0" hangingPunct="0">
              <a:spcBef>
                <a:spcPct val="30000"/>
              </a:spcBef>
              <a:defRPr sz="1200">
                <a:solidFill>
                  <a:schemeClr val="tx1"/>
                </a:solidFill>
                <a:latin typeface="Arial" charset="0"/>
                <a:ea typeface="ＭＳ Ｐゴシック" pitchFamily="34" charset="-128"/>
              </a:defRPr>
            </a:lvl3pPr>
            <a:lvl4pPr marL="1600200" indent="-228600" defTabSz="928688" eaLnBrk="0" hangingPunct="0">
              <a:spcBef>
                <a:spcPct val="30000"/>
              </a:spcBef>
              <a:defRPr sz="1200">
                <a:solidFill>
                  <a:schemeClr val="tx1"/>
                </a:solidFill>
                <a:latin typeface="Arial" charset="0"/>
                <a:ea typeface="ＭＳ Ｐゴシック" pitchFamily="34" charset="-128"/>
              </a:defRPr>
            </a:lvl4pPr>
            <a:lvl5pPr marL="2057400" indent="-228600" defTabSz="928688" eaLnBrk="0" hangingPunct="0">
              <a:spcBef>
                <a:spcPct val="30000"/>
              </a:spcBef>
              <a:defRPr sz="1200">
                <a:solidFill>
                  <a:schemeClr val="tx1"/>
                </a:solidFill>
                <a:latin typeface="Arial" charset="0"/>
                <a:ea typeface="ＭＳ Ｐゴシック" pitchFamily="34" charset="-128"/>
              </a:defRPr>
            </a:lvl5pPr>
            <a:lvl6pPr marL="25146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5DECFFD9-5227-4B0A-8328-D8D06506B17C}" type="slidenum">
              <a:rPr lang="en-US" altLang="en-US" smtClean="0"/>
              <a:pPr>
                <a:spcBef>
                  <a:spcPct val="0"/>
                </a:spcBef>
              </a:pPr>
              <a:t>14</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p:spPr>
        <p:txBody>
          <a:bodyPr/>
          <a:lstStyle/>
          <a:p>
            <a:endParaRPr lang="en-US" altLang="en-US" smtClean="0">
              <a:latin typeface="Arial" charset="0"/>
              <a:ea typeface="ＭＳ Ｐゴシック" pitchFamily="34" charset="-128"/>
            </a:endParaRPr>
          </a:p>
        </p:txBody>
      </p:sp>
      <p:sp>
        <p:nvSpPr>
          <p:cNvPr id="118788" name="Slide Number Placeholder 3"/>
          <p:cNvSpPr>
            <a:spLocks noGrp="1"/>
          </p:cNvSpPr>
          <p:nvPr>
            <p:ph type="sldNum" sz="quarter" idx="5"/>
          </p:nvPr>
        </p:nvSpPr>
        <p:spPr>
          <a:noFill/>
        </p:spPr>
        <p:txBody>
          <a:bodyPr/>
          <a:lstStyle>
            <a:lvl1pPr defTabSz="928688" eaLnBrk="0" hangingPunct="0">
              <a:spcBef>
                <a:spcPct val="30000"/>
              </a:spcBef>
              <a:defRPr sz="1200">
                <a:solidFill>
                  <a:schemeClr val="tx1"/>
                </a:solidFill>
                <a:latin typeface="Arial" charset="0"/>
                <a:ea typeface="ＭＳ Ｐゴシック" pitchFamily="34" charset="-128"/>
              </a:defRPr>
            </a:lvl1pPr>
            <a:lvl2pPr marL="742950" indent="-285750" defTabSz="928688" eaLnBrk="0" hangingPunct="0">
              <a:spcBef>
                <a:spcPct val="30000"/>
              </a:spcBef>
              <a:defRPr sz="1200">
                <a:solidFill>
                  <a:schemeClr val="tx1"/>
                </a:solidFill>
                <a:latin typeface="Arial" charset="0"/>
                <a:ea typeface="ＭＳ Ｐゴシック" pitchFamily="34" charset="-128"/>
              </a:defRPr>
            </a:lvl2pPr>
            <a:lvl3pPr marL="1143000" indent="-228600" defTabSz="928688" eaLnBrk="0" hangingPunct="0">
              <a:spcBef>
                <a:spcPct val="30000"/>
              </a:spcBef>
              <a:defRPr sz="1200">
                <a:solidFill>
                  <a:schemeClr val="tx1"/>
                </a:solidFill>
                <a:latin typeface="Arial" charset="0"/>
                <a:ea typeface="ＭＳ Ｐゴシック" pitchFamily="34" charset="-128"/>
              </a:defRPr>
            </a:lvl3pPr>
            <a:lvl4pPr marL="1600200" indent="-228600" defTabSz="928688" eaLnBrk="0" hangingPunct="0">
              <a:spcBef>
                <a:spcPct val="30000"/>
              </a:spcBef>
              <a:defRPr sz="1200">
                <a:solidFill>
                  <a:schemeClr val="tx1"/>
                </a:solidFill>
                <a:latin typeface="Arial" charset="0"/>
                <a:ea typeface="ＭＳ Ｐゴシック" pitchFamily="34" charset="-128"/>
              </a:defRPr>
            </a:lvl4pPr>
            <a:lvl5pPr marL="2057400" indent="-228600" defTabSz="928688" eaLnBrk="0" hangingPunct="0">
              <a:spcBef>
                <a:spcPct val="30000"/>
              </a:spcBef>
              <a:defRPr sz="1200">
                <a:solidFill>
                  <a:schemeClr val="tx1"/>
                </a:solidFill>
                <a:latin typeface="Arial" charset="0"/>
                <a:ea typeface="ＭＳ Ｐゴシック" pitchFamily="34" charset="-128"/>
              </a:defRPr>
            </a:lvl5pPr>
            <a:lvl6pPr marL="25146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4E087AA7-B06B-4736-9A2B-412C7111BACB}" type="slidenum">
              <a:rPr lang="en-US" altLang="en-US" smtClean="0"/>
              <a:pPr>
                <a:spcBef>
                  <a:spcPct val="0"/>
                </a:spcBef>
              </a:pPr>
              <a:t>15</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p:spPr>
        <p:txBody>
          <a:bodyPr/>
          <a:lstStyle/>
          <a:p>
            <a:endParaRPr lang="en-US" altLang="en-US" smtClean="0">
              <a:latin typeface="Arial"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p:spPr>
        <p:txBody>
          <a:bodyPr/>
          <a:lstStyle/>
          <a:p>
            <a:endParaRPr lang="en-US" altLang="en-US" smtClean="0">
              <a:latin typeface="Arial" charset="0"/>
              <a:ea typeface="ＭＳ Ｐゴシック" pitchFamily="34" charset="-128"/>
            </a:endParaRPr>
          </a:p>
        </p:txBody>
      </p:sp>
      <p:sp>
        <p:nvSpPr>
          <p:cNvPr id="120836" name="Slide Number Placeholder 3"/>
          <p:cNvSpPr>
            <a:spLocks noGrp="1"/>
          </p:cNvSpPr>
          <p:nvPr>
            <p:ph type="sldNum" sz="quarter" idx="5"/>
          </p:nvPr>
        </p:nvSpPr>
        <p:spPr>
          <a:noFill/>
        </p:spPr>
        <p:txBody>
          <a:bodyPr/>
          <a:lstStyle>
            <a:lvl1pPr defTabSz="928688" eaLnBrk="0" hangingPunct="0">
              <a:spcBef>
                <a:spcPct val="30000"/>
              </a:spcBef>
              <a:defRPr sz="1200">
                <a:solidFill>
                  <a:schemeClr val="tx1"/>
                </a:solidFill>
                <a:latin typeface="Arial" charset="0"/>
                <a:ea typeface="ＭＳ Ｐゴシック" pitchFamily="34" charset="-128"/>
              </a:defRPr>
            </a:lvl1pPr>
            <a:lvl2pPr marL="742950" indent="-285750" defTabSz="928688" eaLnBrk="0" hangingPunct="0">
              <a:spcBef>
                <a:spcPct val="30000"/>
              </a:spcBef>
              <a:defRPr sz="1200">
                <a:solidFill>
                  <a:schemeClr val="tx1"/>
                </a:solidFill>
                <a:latin typeface="Arial" charset="0"/>
                <a:ea typeface="ＭＳ Ｐゴシック" pitchFamily="34" charset="-128"/>
              </a:defRPr>
            </a:lvl2pPr>
            <a:lvl3pPr marL="1143000" indent="-228600" defTabSz="928688" eaLnBrk="0" hangingPunct="0">
              <a:spcBef>
                <a:spcPct val="30000"/>
              </a:spcBef>
              <a:defRPr sz="1200">
                <a:solidFill>
                  <a:schemeClr val="tx1"/>
                </a:solidFill>
                <a:latin typeface="Arial" charset="0"/>
                <a:ea typeface="ＭＳ Ｐゴシック" pitchFamily="34" charset="-128"/>
              </a:defRPr>
            </a:lvl3pPr>
            <a:lvl4pPr marL="1600200" indent="-228600" defTabSz="928688" eaLnBrk="0" hangingPunct="0">
              <a:spcBef>
                <a:spcPct val="30000"/>
              </a:spcBef>
              <a:defRPr sz="1200">
                <a:solidFill>
                  <a:schemeClr val="tx1"/>
                </a:solidFill>
                <a:latin typeface="Arial" charset="0"/>
                <a:ea typeface="ＭＳ Ｐゴシック" pitchFamily="34" charset="-128"/>
              </a:defRPr>
            </a:lvl4pPr>
            <a:lvl5pPr marL="2057400" indent="-228600" defTabSz="928688" eaLnBrk="0" hangingPunct="0">
              <a:spcBef>
                <a:spcPct val="30000"/>
              </a:spcBef>
              <a:defRPr sz="1200">
                <a:solidFill>
                  <a:schemeClr val="tx1"/>
                </a:solidFill>
                <a:latin typeface="Arial" charset="0"/>
                <a:ea typeface="ＭＳ Ｐゴシック" pitchFamily="34" charset="-128"/>
              </a:defRPr>
            </a:lvl5pPr>
            <a:lvl6pPr marL="25146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8B87BCAE-6B83-4646-9EE2-49804964096D}" type="slidenum">
              <a:rPr lang="en-US" altLang="en-US" smtClean="0"/>
              <a:pPr>
                <a:spcBef>
                  <a:spcPct val="0"/>
                </a:spcBef>
              </a:pPr>
              <a:t>17</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p:spPr>
        <p:txBody>
          <a:bodyPr/>
          <a:lstStyle/>
          <a:p>
            <a:endParaRPr lang="en-US" altLang="en-US" smtClean="0">
              <a:latin typeface="Arial" charset="0"/>
              <a:ea typeface="ＭＳ Ｐゴシック" pitchFamily="34" charset="-128"/>
            </a:endParaRPr>
          </a:p>
        </p:txBody>
      </p:sp>
      <p:sp>
        <p:nvSpPr>
          <p:cNvPr id="121860" name="Slide Number Placeholder 3"/>
          <p:cNvSpPr>
            <a:spLocks noGrp="1"/>
          </p:cNvSpPr>
          <p:nvPr>
            <p:ph type="sldNum" sz="quarter" idx="5"/>
          </p:nvPr>
        </p:nvSpPr>
        <p:spPr>
          <a:noFill/>
        </p:spPr>
        <p:txBody>
          <a:bodyPr/>
          <a:lstStyle>
            <a:lvl1pPr defTabSz="928688" eaLnBrk="0" hangingPunct="0">
              <a:spcBef>
                <a:spcPct val="30000"/>
              </a:spcBef>
              <a:defRPr sz="1200">
                <a:solidFill>
                  <a:schemeClr val="tx1"/>
                </a:solidFill>
                <a:latin typeface="Arial" charset="0"/>
                <a:ea typeface="ＭＳ Ｐゴシック" pitchFamily="34" charset="-128"/>
              </a:defRPr>
            </a:lvl1pPr>
            <a:lvl2pPr marL="742950" indent="-285750" defTabSz="928688" eaLnBrk="0" hangingPunct="0">
              <a:spcBef>
                <a:spcPct val="30000"/>
              </a:spcBef>
              <a:defRPr sz="1200">
                <a:solidFill>
                  <a:schemeClr val="tx1"/>
                </a:solidFill>
                <a:latin typeface="Arial" charset="0"/>
                <a:ea typeface="ＭＳ Ｐゴシック" pitchFamily="34" charset="-128"/>
              </a:defRPr>
            </a:lvl2pPr>
            <a:lvl3pPr marL="1143000" indent="-228600" defTabSz="928688" eaLnBrk="0" hangingPunct="0">
              <a:spcBef>
                <a:spcPct val="30000"/>
              </a:spcBef>
              <a:defRPr sz="1200">
                <a:solidFill>
                  <a:schemeClr val="tx1"/>
                </a:solidFill>
                <a:latin typeface="Arial" charset="0"/>
                <a:ea typeface="ＭＳ Ｐゴシック" pitchFamily="34" charset="-128"/>
              </a:defRPr>
            </a:lvl3pPr>
            <a:lvl4pPr marL="1600200" indent="-228600" defTabSz="928688" eaLnBrk="0" hangingPunct="0">
              <a:spcBef>
                <a:spcPct val="30000"/>
              </a:spcBef>
              <a:defRPr sz="1200">
                <a:solidFill>
                  <a:schemeClr val="tx1"/>
                </a:solidFill>
                <a:latin typeface="Arial" charset="0"/>
                <a:ea typeface="ＭＳ Ｐゴシック" pitchFamily="34" charset="-128"/>
              </a:defRPr>
            </a:lvl4pPr>
            <a:lvl5pPr marL="2057400" indent="-228600" defTabSz="928688" eaLnBrk="0" hangingPunct="0">
              <a:spcBef>
                <a:spcPct val="30000"/>
              </a:spcBef>
              <a:defRPr sz="1200">
                <a:solidFill>
                  <a:schemeClr val="tx1"/>
                </a:solidFill>
                <a:latin typeface="Arial" charset="0"/>
                <a:ea typeface="ＭＳ Ｐゴシック" pitchFamily="34" charset="-128"/>
              </a:defRPr>
            </a:lvl5pPr>
            <a:lvl6pPr marL="25146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D1EE0C5E-AACB-4159-9551-A81DC7CA1403}" type="slidenum">
              <a:rPr lang="en-US" altLang="en-US" smtClean="0"/>
              <a:pPr>
                <a:spcBef>
                  <a:spcPct val="0"/>
                </a:spcBef>
              </a:pPr>
              <a:t>18</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p:spPr>
        <p:txBody>
          <a:bodyPr/>
          <a:lstStyle/>
          <a:p>
            <a:endParaRPr lang="en-US" altLang="en-US" smtClean="0">
              <a:latin typeface="Arial" charset="0"/>
              <a:ea typeface="ＭＳ Ｐゴシック" pitchFamily="34" charset="-128"/>
            </a:endParaRPr>
          </a:p>
        </p:txBody>
      </p:sp>
      <p:sp>
        <p:nvSpPr>
          <p:cNvPr id="122884" name="Slide Number Placeholder 3"/>
          <p:cNvSpPr>
            <a:spLocks noGrp="1"/>
          </p:cNvSpPr>
          <p:nvPr>
            <p:ph type="sldNum" sz="quarter" idx="5"/>
          </p:nvPr>
        </p:nvSpPr>
        <p:spPr>
          <a:noFill/>
        </p:spPr>
        <p:txBody>
          <a:bodyPr/>
          <a:lstStyle>
            <a:lvl1pPr defTabSz="928688" eaLnBrk="0" hangingPunct="0">
              <a:spcBef>
                <a:spcPct val="30000"/>
              </a:spcBef>
              <a:defRPr sz="1200">
                <a:solidFill>
                  <a:schemeClr val="tx1"/>
                </a:solidFill>
                <a:latin typeface="Arial" charset="0"/>
                <a:ea typeface="ＭＳ Ｐゴシック" pitchFamily="34" charset="-128"/>
              </a:defRPr>
            </a:lvl1pPr>
            <a:lvl2pPr marL="742950" indent="-285750" defTabSz="928688" eaLnBrk="0" hangingPunct="0">
              <a:spcBef>
                <a:spcPct val="30000"/>
              </a:spcBef>
              <a:defRPr sz="1200">
                <a:solidFill>
                  <a:schemeClr val="tx1"/>
                </a:solidFill>
                <a:latin typeface="Arial" charset="0"/>
                <a:ea typeface="ＭＳ Ｐゴシック" pitchFamily="34" charset="-128"/>
              </a:defRPr>
            </a:lvl2pPr>
            <a:lvl3pPr marL="1143000" indent="-228600" defTabSz="928688" eaLnBrk="0" hangingPunct="0">
              <a:spcBef>
                <a:spcPct val="30000"/>
              </a:spcBef>
              <a:defRPr sz="1200">
                <a:solidFill>
                  <a:schemeClr val="tx1"/>
                </a:solidFill>
                <a:latin typeface="Arial" charset="0"/>
                <a:ea typeface="ＭＳ Ｐゴシック" pitchFamily="34" charset="-128"/>
              </a:defRPr>
            </a:lvl3pPr>
            <a:lvl4pPr marL="1600200" indent="-228600" defTabSz="928688" eaLnBrk="0" hangingPunct="0">
              <a:spcBef>
                <a:spcPct val="30000"/>
              </a:spcBef>
              <a:defRPr sz="1200">
                <a:solidFill>
                  <a:schemeClr val="tx1"/>
                </a:solidFill>
                <a:latin typeface="Arial" charset="0"/>
                <a:ea typeface="ＭＳ Ｐゴシック" pitchFamily="34" charset="-128"/>
              </a:defRPr>
            </a:lvl4pPr>
            <a:lvl5pPr marL="2057400" indent="-228600" defTabSz="928688" eaLnBrk="0" hangingPunct="0">
              <a:spcBef>
                <a:spcPct val="30000"/>
              </a:spcBef>
              <a:defRPr sz="1200">
                <a:solidFill>
                  <a:schemeClr val="tx1"/>
                </a:solidFill>
                <a:latin typeface="Arial" charset="0"/>
                <a:ea typeface="ＭＳ Ｐゴシック" pitchFamily="34" charset="-128"/>
              </a:defRPr>
            </a:lvl5pPr>
            <a:lvl6pPr marL="25146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32C1D5E2-E206-47C7-AA5A-8B586F37C454}" type="slidenum">
              <a:rPr lang="en-US" altLang="en-US" smtClean="0"/>
              <a:pPr>
                <a:spcBef>
                  <a:spcPct val="0"/>
                </a:spcBef>
              </a:pPr>
              <a:t>19</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p:spPr>
        <p:txBody>
          <a:bodyPr/>
          <a:lstStyle/>
          <a:p>
            <a:endParaRPr lang="en-US" altLang="en-US" smtClean="0">
              <a:latin typeface="Arial" charset="0"/>
              <a:ea typeface="ＭＳ Ｐゴシック" pitchFamily="34" charset="-128"/>
            </a:endParaRPr>
          </a:p>
        </p:txBody>
      </p:sp>
      <p:sp>
        <p:nvSpPr>
          <p:cNvPr id="105476" name="Slide Number Placeholder 3"/>
          <p:cNvSpPr>
            <a:spLocks noGrp="1"/>
          </p:cNvSpPr>
          <p:nvPr>
            <p:ph type="sldNum" sz="quarter" idx="5"/>
          </p:nvPr>
        </p:nvSpPr>
        <p:spPr>
          <a:noFill/>
        </p:spPr>
        <p:txBody>
          <a:bodyPr/>
          <a:lstStyle>
            <a:lvl1pPr defTabSz="928688" eaLnBrk="0" hangingPunct="0">
              <a:spcBef>
                <a:spcPct val="30000"/>
              </a:spcBef>
              <a:defRPr sz="1200">
                <a:solidFill>
                  <a:schemeClr val="tx1"/>
                </a:solidFill>
                <a:latin typeface="Arial" charset="0"/>
                <a:ea typeface="ＭＳ Ｐゴシック" pitchFamily="34" charset="-128"/>
              </a:defRPr>
            </a:lvl1pPr>
            <a:lvl2pPr marL="742950" indent="-285750" defTabSz="928688" eaLnBrk="0" hangingPunct="0">
              <a:spcBef>
                <a:spcPct val="30000"/>
              </a:spcBef>
              <a:defRPr sz="1200">
                <a:solidFill>
                  <a:schemeClr val="tx1"/>
                </a:solidFill>
                <a:latin typeface="Arial" charset="0"/>
                <a:ea typeface="ＭＳ Ｐゴシック" pitchFamily="34" charset="-128"/>
              </a:defRPr>
            </a:lvl2pPr>
            <a:lvl3pPr marL="1143000" indent="-228600" defTabSz="928688" eaLnBrk="0" hangingPunct="0">
              <a:spcBef>
                <a:spcPct val="30000"/>
              </a:spcBef>
              <a:defRPr sz="1200">
                <a:solidFill>
                  <a:schemeClr val="tx1"/>
                </a:solidFill>
                <a:latin typeface="Arial" charset="0"/>
                <a:ea typeface="ＭＳ Ｐゴシック" pitchFamily="34" charset="-128"/>
              </a:defRPr>
            </a:lvl3pPr>
            <a:lvl4pPr marL="1600200" indent="-228600" defTabSz="928688" eaLnBrk="0" hangingPunct="0">
              <a:spcBef>
                <a:spcPct val="30000"/>
              </a:spcBef>
              <a:defRPr sz="1200">
                <a:solidFill>
                  <a:schemeClr val="tx1"/>
                </a:solidFill>
                <a:latin typeface="Arial" charset="0"/>
                <a:ea typeface="ＭＳ Ｐゴシック" pitchFamily="34" charset="-128"/>
              </a:defRPr>
            </a:lvl4pPr>
            <a:lvl5pPr marL="2057400" indent="-228600" defTabSz="928688" eaLnBrk="0" hangingPunct="0">
              <a:spcBef>
                <a:spcPct val="30000"/>
              </a:spcBef>
              <a:defRPr sz="1200">
                <a:solidFill>
                  <a:schemeClr val="tx1"/>
                </a:solidFill>
                <a:latin typeface="Arial" charset="0"/>
                <a:ea typeface="ＭＳ Ｐゴシック" pitchFamily="34" charset="-128"/>
              </a:defRPr>
            </a:lvl5pPr>
            <a:lvl6pPr marL="25146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5C05F04F-174C-4622-B749-4B729A549DEF}" type="slidenum">
              <a:rPr lang="en-US" altLang="en-US" smtClean="0"/>
              <a:pPr>
                <a:spcBef>
                  <a:spcPct val="0"/>
                </a:spcBef>
              </a:pPr>
              <a:t>2</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p:spPr>
        <p:txBody>
          <a:bodyPr/>
          <a:lstStyle/>
          <a:p>
            <a:endParaRPr lang="en-US" altLang="en-US" smtClean="0">
              <a:latin typeface="Arial" charset="0"/>
              <a:ea typeface="ＭＳ Ｐゴシック" pitchFamily="34" charset="-128"/>
            </a:endParaRPr>
          </a:p>
        </p:txBody>
      </p:sp>
      <p:sp>
        <p:nvSpPr>
          <p:cNvPr id="123908" name="Slide Number Placeholder 3"/>
          <p:cNvSpPr>
            <a:spLocks noGrp="1"/>
          </p:cNvSpPr>
          <p:nvPr>
            <p:ph type="sldNum" sz="quarter" idx="5"/>
          </p:nvPr>
        </p:nvSpPr>
        <p:spPr>
          <a:noFill/>
        </p:spPr>
        <p:txBody>
          <a:bodyPr/>
          <a:lstStyle>
            <a:lvl1pPr defTabSz="928688" eaLnBrk="0" hangingPunct="0">
              <a:spcBef>
                <a:spcPct val="30000"/>
              </a:spcBef>
              <a:defRPr sz="1200">
                <a:solidFill>
                  <a:schemeClr val="tx1"/>
                </a:solidFill>
                <a:latin typeface="Arial" charset="0"/>
                <a:ea typeface="ＭＳ Ｐゴシック" pitchFamily="34" charset="-128"/>
              </a:defRPr>
            </a:lvl1pPr>
            <a:lvl2pPr marL="742950" indent="-285750" defTabSz="928688" eaLnBrk="0" hangingPunct="0">
              <a:spcBef>
                <a:spcPct val="30000"/>
              </a:spcBef>
              <a:defRPr sz="1200">
                <a:solidFill>
                  <a:schemeClr val="tx1"/>
                </a:solidFill>
                <a:latin typeface="Arial" charset="0"/>
                <a:ea typeface="ＭＳ Ｐゴシック" pitchFamily="34" charset="-128"/>
              </a:defRPr>
            </a:lvl2pPr>
            <a:lvl3pPr marL="1143000" indent="-228600" defTabSz="928688" eaLnBrk="0" hangingPunct="0">
              <a:spcBef>
                <a:spcPct val="30000"/>
              </a:spcBef>
              <a:defRPr sz="1200">
                <a:solidFill>
                  <a:schemeClr val="tx1"/>
                </a:solidFill>
                <a:latin typeface="Arial" charset="0"/>
                <a:ea typeface="ＭＳ Ｐゴシック" pitchFamily="34" charset="-128"/>
              </a:defRPr>
            </a:lvl3pPr>
            <a:lvl4pPr marL="1600200" indent="-228600" defTabSz="928688" eaLnBrk="0" hangingPunct="0">
              <a:spcBef>
                <a:spcPct val="30000"/>
              </a:spcBef>
              <a:defRPr sz="1200">
                <a:solidFill>
                  <a:schemeClr val="tx1"/>
                </a:solidFill>
                <a:latin typeface="Arial" charset="0"/>
                <a:ea typeface="ＭＳ Ｐゴシック" pitchFamily="34" charset="-128"/>
              </a:defRPr>
            </a:lvl4pPr>
            <a:lvl5pPr marL="2057400" indent="-228600" defTabSz="928688" eaLnBrk="0" hangingPunct="0">
              <a:spcBef>
                <a:spcPct val="30000"/>
              </a:spcBef>
              <a:defRPr sz="1200">
                <a:solidFill>
                  <a:schemeClr val="tx1"/>
                </a:solidFill>
                <a:latin typeface="Arial" charset="0"/>
                <a:ea typeface="ＭＳ Ｐゴシック" pitchFamily="34" charset="-128"/>
              </a:defRPr>
            </a:lvl5pPr>
            <a:lvl6pPr marL="25146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4067D9A2-5094-410D-9596-AD4179E29B0C}" type="slidenum">
              <a:rPr lang="en-US" altLang="en-US" smtClean="0"/>
              <a:pPr>
                <a:spcBef>
                  <a:spcPct val="0"/>
                </a:spcBef>
              </a:pPr>
              <a:t>20</a:t>
            </a:fld>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p:spPr>
        <p:txBody>
          <a:bodyPr/>
          <a:lstStyle/>
          <a:p>
            <a:endParaRPr lang="en-US" altLang="en-US" smtClean="0">
              <a:latin typeface="Arial" charset="0"/>
              <a:ea typeface="ＭＳ Ｐゴシック" pitchFamily="34" charset="-128"/>
            </a:endParaRPr>
          </a:p>
        </p:txBody>
      </p:sp>
      <p:sp>
        <p:nvSpPr>
          <p:cNvPr id="124932" name="Slide Number Placeholder 3"/>
          <p:cNvSpPr>
            <a:spLocks noGrp="1"/>
          </p:cNvSpPr>
          <p:nvPr>
            <p:ph type="sldNum" sz="quarter" idx="5"/>
          </p:nvPr>
        </p:nvSpPr>
        <p:spPr>
          <a:noFill/>
        </p:spPr>
        <p:txBody>
          <a:bodyPr/>
          <a:lstStyle>
            <a:lvl1pPr defTabSz="928688" eaLnBrk="0" hangingPunct="0">
              <a:spcBef>
                <a:spcPct val="30000"/>
              </a:spcBef>
              <a:defRPr sz="1200">
                <a:solidFill>
                  <a:schemeClr val="tx1"/>
                </a:solidFill>
                <a:latin typeface="Arial" charset="0"/>
                <a:ea typeface="ＭＳ Ｐゴシック" pitchFamily="34" charset="-128"/>
              </a:defRPr>
            </a:lvl1pPr>
            <a:lvl2pPr marL="742950" indent="-285750" defTabSz="928688" eaLnBrk="0" hangingPunct="0">
              <a:spcBef>
                <a:spcPct val="30000"/>
              </a:spcBef>
              <a:defRPr sz="1200">
                <a:solidFill>
                  <a:schemeClr val="tx1"/>
                </a:solidFill>
                <a:latin typeface="Arial" charset="0"/>
                <a:ea typeface="ＭＳ Ｐゴシック" pitchFamily="34" charset="-128"/>
              </a:defRPr>
            </a:lvl2pPr>
            <a:lvl3pPr marL="1143000" indent="-228600" defTabSz="928688" eaLnBrk="0" hangingPunct="0">
              <a:spcBef>
                <a:spcPct val="30000"/>
              </a:spcBef>
              <a:defRPr sz="1200">
                <a:solidFill>
                  <a:schemeClr val="tx1"/>
                </a:solidFill>
                <a:latin typeface="Arial" charset="0"/>
                <a:ea typeface="ＭＳ Ｐゴシック" pitchFamily="34" charset="-128"/>
              </a:defRPr>
            </a:lvl3pPr>
            <a:lvl4pPr marL="1600200" indent="-228600" defTabSz="928688" eaLnBrk="0" hangingPunct="0">
              <a:spcBef>
                <a:spcPct val="30000"/>
              </a:spcBef>
              <a:defRPr sz="1200">
                <a:solidFill>
                  <a:schemeClr val="tx1"/>
                </a:solidFill>
                <a:latin typeface="Arial" charset="0"/>
                <a:ea typeface="ＭＳ Ｐゴシック" pitchFamily="34" charset="-128"/>
              </a:defRPr>
            </a:lvl4pPr>
            <a:lvl5pPr marL="2057400" indent="-228600" defTabSz="928688" eaLnBrk="0" hangingPunct="0">
              <a:spcBef>
                <a:spcPct val="30000"/>
              </a:spcBef>
              <a:defRPr sz="1200">
                <a:solidFill>
                  <a:schemeClr val="tx1"/>
                </a:solidFill>
                <a:latin typeface="Arial" charset="0"/>
                <a:ea typeface="ＭＳ Ｐゴシック" pitchFamily="34" charset="-128"/>
              </a:defRPr>
            </a:lvl5pPr>
            <a:lvl6pPr marL="25146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4C459D8A-CF95-4524-A546-6F4BDBAAC8BE}" type="slidenum">
              <a:rPr lang="en-US" altLang="en-US" smtClean="0"/>
              <a:pPr>
                <a:spcBef>
                  <a:spcPct val="0"/>
                </a:spcBef>
              </a:pPr>
              <a:t>21</a:t>
            </a:fld>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p:spPr>
        <p:txBody>
          <a:bodyPr/>
          <a:lstStyle/>
          <a:p>
            <a:endParaRPr lang="en-US" altLang="en-US" smtClean="0">
              <a:latin typeface="Arial" charset="0"/>
              <a:ea typeface="ＭＳ Ｐゴシック" pitchFamily="34" charset="-128"/>
            </a:endParaRPr>
          </a:p>
        </p:txBody>
      </p:sp>
      <p:sp>
        <p:nvSpPr>
          <p:cNvPr id="125956" name="Slide Number Placeholder 3"/>
          <p:cNvSpPr>
            <a:spLocks noGrp="1"/>
          </p:cNvSpPr>
          <p:nvPr>
            <p:ph type="sldNum" sz="quarter" idx="5"/>
          </p:nvPr>
        </p:nvSpPr>
        <p:spPr>
          <a:noFill/>
        </p:spPr>
        <p:txBody>
          <a:bodyPr/>
          <a:lstStyle>
            <a:lvl1pPr defTabSz="928688" eaLnBrk="0" hangingPunct="0">
              <a:spcBef>
                <a:spcPct val="30000"/>
              </a:spcBef>
              <a:defRPr sz="1200">
                <a:solidFill>
                  <a:schemeClr val="tx1"/>
                </a:solidFill>
                <a:latin typeface="Arial" charset="0"/>
                <a:ea typeface="ＭＳ Ｐゴシック" pitchFamily="34" charset="-128"/>
              </a:defRPr>
            </a:lvl1pPr>
            <a:lvl2pPr marL="742950" indent="-285750" defTabSz="928688" eaLnBrk="0" hangingPunct="0">
              <a:spcBef>
                <a:spcPct val="30000"/>
              </a:spcBef>
              <a:defRPr sz="1200">
                <a:solidFill>
                  <a:schemeClr val="tx1"/>
                </a:solidFill>
                <a:latin typeface="Arial" charset="0"/>
                <a:ea typeface="ＭＳ Ｐゴシック" pitchFamily="34" charset="-128"/>
              </a:defRPr>
            </a:lvl2pPr>
            <a:lvl3pPr marL="1143000" indent="-228600" defTabSz="928688" eaLnBrk="0" hangingPunct="0">
              <a:spcBef>
                <a:spcPct val="30000"/>
              </a:spcBef>
              <a:defRPr sz="1200">
                <a:solidFill>
                  <a:schemeClr val="tx1"/>
                </a:solidFill>
                <a:latin typeface="Arial" charset="0"/>
                <a:ea typeface="ＭＳ Ｐゴシック" pitchFamily="34" charset="-128"/>
              </a:defRPr>
            </a:lvl3pPr>
            <a:lvl4pPr marL="1600200" indent="-228600" defTabSz="928688" eaLnBrk="0" hangingPunct="0">
              <a:spcBef>
                <a:spcPct val="30000"/>
              </a:spcBef>
              <a:defRPr sz="1200">
                <a:solidFill>
                  <a:schemeClr val="tx1"/>
                </a:solidFill>
                <a:latin typeface="Arial" charset="0"/>
                <a:ea typeface="ＭＳ Ｐゴシック" pitchFamily="34" charset="-128"/>
              </a:defRPr>
            </a:lvl4pPr>
            <a:lvl5pPr marL="2057400" indent="-228600" defTabSz="928688" eaLnBrk="0" hangingPunct="0">
              <a:spcBef>
                <a:spcPct val="30000"/>
              </a:spcBef>
              <a:defRPr sz="1200">
                <a:solidFill>
                  <a:schemeClr val="tx1"/>
                </a:solidFill>
                <a:latin typeface="Arial" charset="0"/>
                <a:ea typeface="ＭＳ Ｐゴシック" pitchFamily="34" charset="-128"/>
              </a:defRPr>
            </a:lvl5pPr>
            <a:lvl6pPr marL="25146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093DE77E-C04E-40B1-BBAB-40B3AF8ABDBB}" type="slidenum">
              <a:rPr lang="en-US" altLang="en-US" smtClean="0"/>
              <a:pPr>
                <a:spcBef>
                  <a:spcPct val="0"/>
                </a:spcBef>
              </a:pPr>
              <a:t>22</a:t>
            </a:fld>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p:spPr>
        <p:txBody>
          <a:bodyPr/>
          <a:lstStyle/>
          <a:p>
            <a:endParaRPr lang="en-US" altLang="en-US" smtClean="0">
              <a:latin typeface="Arial" charset="0"/>
              <a:ea typeface="ＭＳ Ｐゴシック" pitchFamily="34" charset="-128"/>
            </a:endParaRPr>
          </a:p>
        </p:txBody>
      </p:sp>
      <p:sp>
        <p:nvSpPr>
          <p:cNvPr id="126980" name="Slide Number Placeholder 3"/>
          <p:cNvSpPr>
            <a:spLocks noGrp="1"/>
          </p:cNvSpPr>
          <p:nvPr>
            <p:ph type="sldNum" sz="quarter" idx="5"/>
          </p:nvPr>
        </p:nvSpPr>
        <p:spPr>
          <a:noFill/>
        </p:spPr>
        <p:txBody>
          <a:bodyPr/>
          <a:lstStyle>
            <a:lvl1pPr defTabSz="928688" eaLnBrk="0" hangingPunct="0">
              <a:spcBef>
                <a:spcPct val="30000"/>
              </a:spcBef>
              <a:defRPr sz="1200">
                <a:solidFill>
                  <a:schemeClr val="tx1"/>
                </a:solidFill>
                <a:latin typeface="Arial" charset="0"/>
                <a:ea typeface="ＭＳ Ｐゴシック" pitchFamily="34" charset="-128"/>
              </a:defRPr>
            </a:lvl1pPr>
            <a:lvl2pPr marL="742950" indent="-285750" defTabSz="928688" eaLnBrk="0" hangingPunct="0">
              <a:spcBef>
                <a:spcPct val="30000"/>
              </a:spcBef>
              <a:defRPr sz="1200">
                <a:solidFill>
                  <a:schemeClr val="tx1"/>
                </a:solidFill>
                <a:latin typeface="Arial" charset="0"/>
                <a:ea typeface="ＭＳ Ｐゴシック" pitchFamily="34" charset="-128"/>
              </a:defRPr>
            </a:lvl2pPr>
            <a:lvl3pPr marL="1143000" indent="-228600" defTabSz="928688" eaLnBrk="0" hangingPunct="0">
              <a:spcBef>
                <a:spcPct val="30000"/>
              </a:spcBef>
              <a:defRPr sz="1200">
                <a:solidFill>
                  <a:schemeClr val="tx1"/>
                </a:solidFill>
                <a:latin typeface="Arial" charset="0"/>
                <a:ea typeface="ＭＳ Ｐゴシック" pitchFamily="34" charset="-128"/>
              </a:defRPr>
            </a:lvl3pPr>
            <a:lvl4pPr marL="1600200" indent="-228600" defTabSz="928688" eaLnBrk="0" hangingPunct="0">
              <a:spcBef>
                <a:spcPct val="30000"/>
              </a:spcBef>
              <a:defRPr sz="1200">
                <a:solidFill>
                  <a:schemeClr val="tx1"/>
                </a:solidFill>
                <a:latin typeface="Arial" charset="0"/>
                <a:ea typeface="ＭＳ Ｐゴシック" pitchFamily="34" charset="-128"/>
              </a:defRPr>
            </a:lvl4pPr>
            <a:lvl5pPr marL="2057400" indent="-228600" defTabSz="928688" eaLnBrk="0" hangingPunct="0">
              <a:spcBef>
                <a:spcPct val="30000"/>
              </a:spcBef>
              <a:defRPr sz="1200">
                <a:solidFill>
                  <a:schemeClr val="tx1"/>
                </a:solidFill>
                <a:latin typeface="Arial" charset="0"/>
                <a:ea typeface="ＭＳ Ｐゴシック" pitchFamily="34" charset="-128"/>
              </a:defRPr>
            </a:lvl5pPr>
            <a:lvl6pPr marL="25146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CF8534F4-911D-495A-8C3A-2A22E6A323B1}" type="slidenum">
              <a:rPr lang="en-US" altLang="en-US" smtClean="0"/>
              <a:pPr>
                <a:spcBef>
                  <a:spcPct val="0"/>
                </a:spcBef>
              </a:pPr>
              <a:t>23</a:t>
            </a:fld>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p:spPr>
        <p:txBody>
          <a:bodyPr/>
          <a:lstStyle/>
          <a:p>
            <a:endParaRPr lang="en-US" altLang="en-US" smtClean="0">
              <a:latin typeface="Arial" charset="0"/>
              <a:ea typeface="ＭＳ Ｐゴシック" pitchFamily="34" charset="-128"/>
            </a:endParaRPr>
          </a:p>
        </p:txBody>
      </p:sp>
      <p:sp>
        <p:nvSpPr>
          <p:cNvPr id="128004" name="Slide Number Placeholder 3"/>
          <p:cNvSpPr>
            <a:spLocks noGrp="1"/>
          </p:cNvSpPr>
          <p:nvPr>
            <p:ph type="sldNum" sz="quarter" idx="5"/>
          </p:nvPr>
        </p:nvSpPr>
        <p:spPr>
          <a:noFill/>
        </p:spPr>
        <p:txBody>
          <a:bodyPr/>
          <a:lstStyle>
            <a:lvl1pPr defTabSz="928688" eaLnBrk="0" hangingPunct="0">
              <a:spcBef>
                <a:spcPct val="30000"/>
              </a:spcBef>
              <a:defRPr sz="1200">
                <a:solidFill>
                  <a:schemeClr val="tx1"/>
                </a:solidFill>
                <a:latin typeface="Arial" charset="0"/>
                <a:ea typeface="ＭＳ Ｐゴシック" pitchFamily="34" charset="-128"/>
              </a:defRPr>
            </a:lvl1pPr>
            <a:lvl2pPr marL="742950" indent="-285750" defTabSz="928688" eaLnBrk="0" hangingPunct="0">
              <a:spcBef>
                <a:spcPct val="30000"/>
              </a:spcBef>
              <a:defRPr sz="1200">
                <a:solidFill>
                  <a:schemeClr val="tx1"/>
                </a:solidFill>
                <a:latin typeface="Arial" charset="0"/>
                <a:ea typeface="ＭＳ Ｐゴシック" pitchFamily="34" charset="-128"/>
              </a:defRPr>
            </a:lvl2pPr>
            <a:lvl3pPr marL="1143000" indent="-228600" defTabSz="928688" eaLnBrk="0" hangingPunct="0">
              <a:spcBef>
                <a:spcPct val="30000"/>
              </a:spcBef>
              <a:defRPr sz="1200">
                <a:solidFill>
                  <a:schemeClr val="tx1"/>
                </a:solidFill>
                <a:latin typeface="Arial" charset="0"/>
                <a:ea typeface="ＭＳ Ｐゴシック" pitchFamily="34" charset="-128"/>
              </a:defRPr>
            </a:lvl3pPr>
            <a:lvl4pPr marL="1600200" indent="-228600" defTabSz="928688" eaLnBrk="0" hangingPunct="0">
              <a:spcBef>
                <a:spcPct val="30000"/>
              </a:spcBef>
              <a:defRPr sz="1200">
                <a:solidFill>
                  <a:schemeClr val="tx1"/>
                </a:solidFill>
                <a:latin typeface="Arial" charset="0"/>
                <a:ea typeface="ＭＳ Ｐゴシック" pitchFamily="34" charset="-128"/>
              </a:defRPr>
            </a:lvl4pPr>
            <a:lvl5pPr marL="2057400" indent="-228600" defTabSz="928688" eaLnBrk="0" hangingPunct="0">
              <a:spcBef>
                <a:spcPct val="30000"/>
              </a:spcBef>
              <a:defRPr sz="1200">
                <a:solidFill>
                  <a:schemeClr val="tx1"/>
                </a:solidFill>
                <a:latin typeface="Arial" charset="0"/>
                <a:ea typeface="ＭＳ Ｐゴシック" pitchFamily="34" charset="-128"/>
              </a:defRPr>
            </a:lvl5pPr>
            <a:lvl6pPr marL="25146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DB697861-70BE-4593-865B-FA265157E65D}" type="slidenum">
              <a:rPr lang="en-US" altLang="en-US" smtClean="0"/>
              <a:pPr>
                <a:spcBef>
                  <a:spcPct val="0"/>
                </a:spcBef>
              </a:pPr>
              <a:t>24</a:t>
            </a:fld>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p:spPr>
        <p:txBody>
          <a:bodyPr/>
          <a:lstStyle/>
          <a:p>
            <a:endParaRPr lang="en-US" altLang="en-US" smtClean="0">
              <a:latin typeface="Arial" charset="0"/>
              <a:ea typeface="ＭＳ Ｐゴシック" pitchFamily="34" charset="-128"/>
            </a:endParaRPr>
          </a:p>
        </p:txBody>
      </p:sp>
      <p:sp>
        <p:nvSpPr>
          <p:cNvPr id="129028" name="Slide Number Placeholder 3"/>
          <p:cNvSpPr>
            <a:spLocks noGrp="1"/>
          </p:cNvSpPr>
          <p:nvPr>
            <p:ph type="sldNum" sz="quarter" idx="5"/>
          </p:nvPr>
        </p:nvSpPr>
        <p:spPr>
          <a:noFill/>
        </p:spPr>
        <p:txBody>
          <a:bodyPr/>
          <a:lstStyle>
            <a:lvl1pPr defTabSz="928688" eaLnBrk="0" hangingPunct="0">
              <a:spcBef>
                <a:spcPct val="30000"/>
              </a:spcBef>
              <a:defRPr sz="1200">
                <a:solidFill>
                  <a:schemeClr val="tx1"/>
                </a:solidFill>
                <a:latin typeface="Arial" charset="0"/>
                <a:ea typeface="ＭＳ Ｐゴシック" pitchFamily="34" charset="-128"/>
              </a:defRPr>
            </a:lvl1pPr>
            <a:lvl2pPr marL="742950" indent="-285750" defTabSz="928688" eaLnBrk="0" hangingPunct="0">
              <a:spcBef>
                <a:spcPct val="30000"/>
              </a:spcBef>
              <a:defRPr sz="1200">
                <a:solidFill>
                  <a:schemeClr val="tx1"/>
                </a:solidFill>
                <a:latin typeface="Arial" charset="0"/>
                <a:ea typeface="ＭＳ Ｐゴシック" pitchFamily="34" charset="-128"/>
              </a:defRPr>
            </a:lvl2pPr>
            <a:lvl3pPr marL="1143000" indent="-228600" defTabSz="928688" eaLnBrk="0" hangingPunct="0">
              <a:spcBef>
                <a:spcPct val="30000"/>
              </a:spcBef>
              <a:defRPr sz="1200">
                <a:solidFill>
                  <a:schemeClr val="tx1"/>
                </a:solidFill>
                <a:latin typeface="Arial" charset="0"/>
                <a:ea typeface="ＭＳ Ｐゴシック" pitchFamily="34" charset="-128"/>
              </a:defRPr>
            </a:lvl3pPr>
            <a:lvl4pPr marL="1600200" indent="-228600" defTabSz="928688" eaLnBrk="0" hangingPunct="0">
              <a:spcBef>
                <a:spcPct val="30000"/>
              </a:spcBef>
              <a:defRPr sz="1200">
                <a:solidFill>
                  <a:schemeClr val="tx1"/>
                </a:solidFill>
                <a:latin typeface="Arial" charset="0"/>
                <a:ea typeface="ＭＳ Ｐゴシック" pitchFamily="34" charset="-128"/>
              </a:defRPr>
            </a:lvl4pPr>
            <a:lvl5pPr marL="2057400" indent="-228600" defTabSz="928688" eaLnBrk="0" hangingPunct="0">
              <a:spcBef>
                <a:spcPct val="30000"/>
              </a:spcBef>
              <a:defRPr sz="1200">
                <a:solidFill>
                  <a:schemeClr val="tx1"/>
                </a:solidFill>
                <a:latin typeface="Arial" charset="0"/>
                <a:ea typeface="ＭＳ Ｐゴシック" pitchFamily="34" charset="-128"/>
              </a:defRPr>
            </a:lvl5pPr>
            <a:lvl6pPr marL="25146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EBF0EDEB-FFC1-4FB0-AB98-F1FEB4654C6D}" type="slidenum">
              <a:rPr lang="en-US" altLang="en-US" smtClean="0"/>
              <a:pPr>
                <a:spcBef>
                  <a:spcPct val="0"/>
                </a:spcBef>
              </a:pPr>
              <a:t>25</a:t>
            </a:fld>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p:spPr>
        <p:txBody>
          <a:bodyPr/>
          <a:lstStyle/>
          <a:p>
            <a:r>
              <a:rPr lang="en-US" altLang="en-US" smtClean="0">
                <a:latin typeface="Arial" charset="0"/>
                <a:ea typeface="ＭＳ Ｐゴシック" pitchFamily="34" charset="-128"/>
              </a:rPr>
              <a:t>From slide…</a:t>
            </a:r>
          </a:p>
          <a:p>
            <a:r>
              <a:rPr lang="en-US" altLang="en-US" smtClean="0">
                <a:latin typeface="Arial" charset="0"/>
                <a:ea typeface="ＭＳ Ｐゴシック" pitchFamily="34" charset="-128"/>
              </a:rPr>
              <a:t>(Then) The national medical cost to manage thyroid cancer with these goals and measures of surveillance is outside the scope of this presentation, but let me diverge for just 1 slide…</a:t>
            </a:r>
          </a:p>
        </p:txBody>
      </p:sp>
      <p:sp>
        <p:nvSpPr>
          <p:cNvPr id="130052" name="Slide Number Placeholder 3"/>
          <p:cNvSpPr>
            <a:spLocks noGrp="1"/>
          </p:cNvSpPr>
          <p:nvPr>
            <p:ph type="sldNum" sz="quarter" idx="5"/>
          </p:nvPr>
        </p:nvSpPr>
        <p:spPr>
          <a:noFill/>
        </p:spPr>
        <p:txBody>
          <a:bodyPr/>
          <a:lstStyle>
            <a:lvl1pPr defTabSz="928688" eaLnBrk="0" hangingPunct="0">
              <a:spcBef>
                <a:spcPct val="30000"/>
              </a:spcBef>
              <a:defRPr sz="1200">
                <a:solidFill>
                  <a:schemeClr val="tx1"/>
                </a:solidFill>
                <a:latin typeface="Arial" charset="0"/>
                <a:ea typeface="ＭＳ Ｐゴシック" pitchFamily="34" charset="-128"/>
              </a:defRPr>
            </a:lvl1pPr>
            <a:lvl2pPr marL="742950" indent="-285750" defTabSz="928688" eaLnBrk="0" hangingPunct="0">
              <a:spcBef>
                <a:spcPct val="30000"/>
              </a:spcBef>
              <a:defRPr sz="1200">
                <a:solidFill>
                  <a:schemeClr val="tx1"/>
                </a:solidFill>
                <a:latin typeface="Arial" charset="0"/>
                <a:ea typeface="ＭＳ Ｐゴシック" pitchFamily="34" charset="-128"/>
              </a:defRPr>
            </a:lvl2pPr>
            <a:lvl3pPr marL="1143000" indent="-228600" defTabSz="928688" eaLnBrk="0" hangingPunct="0">
              <a:spcBef>
                <a:spcPct val="30000"/>
              </a:spcBef>
              <a:defRPr sz="1200">
                <a:solidFill>
                  <a:schemeClr val="tx1"/>
                </a:solidFill>
                <a:latin typeface="Arial" charset="0"/>
                <a:ea typeface="ＭＳ Ｐゴシック" pitchFamily="34" charset="-128"/>
              </a:defRPr>
            </a:lvl3pPr>
            <a:lvl4pPr marL="1600200" indent="-228600" defTabSz="928688" eaLnBrk="0" hangingPunct="0">
              <a:spcBef>
                <a:spcPct val="30000"/>
              </a:spcBef>
              <a:defRPr sz="1200">
                <a:solidFill>
                  <a:schemeClr val="tx1"/>
                </a:solidFill>
                <a:latin typeface="Arial" charset="0"/>
                <a:ea typeface="ＭＳ Ｐゴシック" pitchFamily="34" charset="-128"/>
              </a:defRPr>
            </a:lvl4pPr>
            <a:lvl5pPr marL="2057400" indent="-228600" defTabSz="928688" eaLnBrk="0" hangingPunct="0">
              <a:spcBef>
                <a:spcPct val="30000"/>
              </a:spcBef>
              <a:defRPr sz="1200">
                <a:solidFill>
                  <a:schemeClr val="tx1"/>
                </a:solidFill>
                <a:latin typeface="Arial" charset="0"/>
                <a:ea typeface="ＭＳ Ｐゴシック" pitchFamily="34" charset="-128"/>
              </a:defRPr>
            </a:lvl5pPr>
            <a:lvl6pPr marL="25146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BB1928D1-29EB-41DC-80E7-9F8A09F2DCD0}" type="slidenum">
              <a:rPr lang="en-US" altLang="en-US" smtClean="0"/>
              <a:pPr>
                <a:spcBef>
                  <a:spcPct val="0"/>
                </a:spcBef>
              </a:pPr>
              <a:t>26</a:t>
            </a:fld>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p:spPr>
        <p:txBody>
          <a:bodyPr/>
          <a:lstStyle/>
          <a:p>
            <a:r>
              <a:rPr lang="en-US" altLang="en-US" smtClean="0">
                <a:latin typeface="Arial" charset="0"/>
                <a:ea typeface="ＭＳ Ｐゴシック" pitchFamily="34" charset="-128"/>
              </a:rPr>
              <a:t>A recent publication assessed the economic burden of cancer in terms of medical bankruptcy.  Of 232,000 cancer cases over a recent 15 year period, thyroid cancer was 2</a:t>
            </a:r>
            <a:r>
              <a:rPr lang="en-US" altLang="en-US" baseline="30000" smtClean="0">
                <a:latin typeface="Arial" charset="0"/>
                <a:ea typeface="ＭＳ Ｐゴシック" pitchFamily="34" charset="-128"/>
              </a:rPr>
              <a:t>nd</a:t>
            </a:r>
            <a:r>
              <a:rPr lang="en-US" altLang="en-US" smtClean="0">
                <a:latin typeface="Arial" charset="0"/>
                <a:ea typeface="ＭＳ Ｐゴシック" pitchFamily="34" charset="-128"/>
              </a:rPr>
              <a:t> only to lung cancer in the probability of medical bankruptcy.  So the investigations and interventions that we consider and implement can have a major economic impact on our patients.</a:t>
            </a:r>
          </a:p>
        </p:txBody>
      </p:sp>
      <p:sp>
        <p:nvSpPr>
          <p:cNvPr id="131076" name="Slide Number Placeholder 3"/>
          <p:cNvSpPr>
            <a:spLocks noGrp="1"/>
          </p:cNvSpPr>
          <p:nvPr>
            <p:ph type="sldNum" sz="quarter" idx="5"/>
          </p:nvPr>
        </p:nvSpPr>
        <p:spPr>
          <a:noFill/>
        </p:spPr>
        <p:txBody>
          <a:bodyPr/>
          <a:lstStyle>
            <a:lvl1pPr defTabSz="928688" eaLnBrk="0" hangingPunct="0">
              <a:spcBef>
                <a:spcPct val="30000"/>
              </a:spcBef>
              <a:defRPr sz="1200">
                <a:solidFill>
                  <a:schemeClr val="tx1"/>
                </a:solidFill>
                <a:latin typeface="Arial" charset="0"/>
                <a:ea typeface="ＭＳ Ｐゴシック" pitchFamily="34" charset="-128"/>
              </a:defRPr>
            </a:lvl1pPr>
            <a:lvl2pPr marL="742950" indent="-285750" defTabSz="928688" eaLnBrk="0" hangingPunct="0">
              <a:spcBef>
                <a:spcPct val="30000"/>
              </a:spcBef>
              <a:defRPr sz="1200">
                <a:solidFill>
                  <a:schemeClr val="tx1"/>
                </a:solidFill>
                <a:latin typeface="Arial" charset="0"/>
                <a:ea typeface="ＭＳ Ｐゴシック" pitchFamily="34" charset="-128"/>
              </a:defRPr>
            </a:lvl2pPr>
            <a:lvl3pPr marL="1143000" indent="-228600" defTabSz="928688" eaLnBrk="0" hangingPunct="0">
              <a:spcBef>
                <a:spcPct val="30000"/>
              </a:spcBef>
              <a:defRPr sz="1200">
                <a:solidFill>
                  <a:schemeClr val="tx1"/>
                </a:solidFill>
                <a:latin typeface="Arial" charset="0"/>
                <a:ea typeface="ＭＳ Ｐゴシック" pitchFamily="34" charset="-128"/>
              </a:defRPr>
            </a:lvl3pPr>
            <a:lvl4pPr marL="1600200" indent="-228600" defTabSz="928688" eaLnBrk="0" hangingPunct="0">
              <a:spcBef>
                <a:spcPct val="30000"/>
              </a:spcBef>
              <a:defRPr sz="1200">
                <a:solidFill>
                  <a:schemeClr val="tx1"/>
                </a:solidFill>
                <a:latin typeface="Arial" charset="0"/>
                <a:ea typeface="ＭＳ Ｐゴシック" pitchFamily="34" charset="-128"/>
              </a:defRPr>
            </a:lvl4pPr>
            <a:lvl5pPr marL="2057400" indent="-228600" defTabSz="928688" eaLnBrk="0" hangingPunct="0">
              <a:spcBef>
                <a:spcPct val="30000"/>
              </a:spcBef>
              <a:defRPr sz="1200">
                <a:solidFill>
                  <a:schemeClr val="tx1"/>
                </a:solidFill>
                <a:latin typeface="Arial" charset="0"/>
                <a:ea typeface="ＭＳ Ｐゴシック" pitchFamily="34" charset="-128"/>
              </a:defRPr>
            </a:lvl5pPr>
            <a:lvl6pPr marL="25146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5FB416CF-1E03-4281-83F3-4BC1CFE9F996}" type="slidenum">
              <a:rPr lang="en-US" altLang="en-US" smtClean="0"/>
              <a:pPr>
                <a:spcBef>
                  <a:spcPct val="0"/>
                </a:spcBef>
              </a:pPr>
              <a:t>27</a:t>
            </a:fld>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p:spPr>
        <p:txBody>
          <a:bodyPr/>
          <a:lstStyle/>
          <a:p>
            <a:r>
              <a:rPr lang="en-US" altLang="en-US" dirty="0" smtClean="0">
                <a:latin typeface="Arial" charset="0"/>
                <a:ea typeface="ＭＳ Ｐゴシック" pitchFamily="34" charset="-128"/>
              </a:rPr>
              <a:t>Now, back to the impact of the new goals and measures of PTC.  </a:t>
            </a:r>
          </a:p>
          <a:p>
            <a:r>
              <a:rPr lang="en-US" altLang="en-US" dirty="0" smtClean="0">
                <a:latin typeface="Arial" charset="0"/>
                <a:ea typeface="ＭＳ Ｐゴシック" pitchFamily="34" charset="-128"/>
              </a:rPr>
              <a:t>Our response as surgeons regarding compartment VI was that we should be responsible for the nodes.</a:t>
            </a:r>
          </a:p>
          <a:p>
            <a:r>
              <a:rPr lang="en-US" altLang="en-US" dirty="0" err="1" smtClean="0">
                <a:latin typeface="Arial" charset="0"/>
                <a:ea typeface="ＭＳ Ｐゴシック" pitchFamily="34" charset="-128"/>
              </a:rPr>
              <a:t>Preop</a:t>
            </a:r>
            <a:r>
              <a:rPr lang="en-US" altLang="en-US" dirty="0" smtClean="0">
                <a:latin typeface="Arial" charset="0"/>
                <a:ea typeface="ＭＳ Ｐゴシック" pitchFamily="34" charset="-128"/>
              </a:rPr>
              <a:t> US has been nearly blind for LNMs in C-VI at the initial operation.</a:t>
            </a:r>
          </a:p>
          <a:p>
            <a:r>
              <a:rPr lang="en-US" altLang="en-US" dirty="0" smtClean="0">
                <a:latin typeface="Arial" charset="0"/>
                <a:ea typeface="ＭＳ Ｐゴシック" pitchFamily="34" charset="-128"/>
              </a:rPr>
              <a:t>Surgeons are relatively ineffective at discriminating benign from malignant central neck lymph nodes.</a:t>
            </a:r>
          </a:p>
          <a:p>
            <a:r>
              <a:rPr lang="en-US" altLang="en-US" dirty="0" smtClean="0">
                <a:latin typeface="Arial" charset="0"/>
                <a:ea typeface="ＭＳ Ｐゴシック" pitchFamily="34" charset="-128"/>
              </a:rPr>
              <a:t>This is a </a:t>
            </a:r>
            <a:r>
              <a:rPr lang="en-US" altLang="en-US" dirty="0" err="1" smtClean="0">
                <a:latin typeface="Arial" charset="0"/>
                <a:ea typeface="ＭＳ Ｐゴシック" pitchFamily="34" charset="-128"/>
              </a:rPr>
              <a:t>reoperative</a:t>
            </a:r>
            <a:r>
              <a:rPr lang="en-US" altLang="en-US" dirty="0" smtClean="0">
                <a:latin typeface="Arial" charset="0"/>
                <a:ea typeface="ＭＳ Ｐゴシック" pitchFamily="34" charset="-128"/>
              </a:rPr>
              <a:t> case.  The patient had undergone </a:t>
            </a:r>
            <a:r>
              <a:rPr lang="en-US" altLang="en-US" dirty="0" err="1" smtClean="0">
                <a:latin typeface="Arial" charset="0"/>
                <a:ea typeface="ＭＳ Ｐゴシック" pitchFamily="34" charset="-128"/>
              </a:rPr>
              <a:t>TTx</a:t>
            </a:r>
            <a:r>
              <a:rPr lang="en-US" altLang="en-US" dirty="0" smtClean="0">
                <a:latin typeface="Arial" charset="0"/>
                <a:ea typeface="ＭＳ Ｐゴシック" pitchFamily="34" charset="-128"/>
              </a:rPr>
              <a:t> and a left modified radical neck dissection, so the surgeon obviously was aware and took action for the lateral neck nodes.</a:t>
            </a:r>
          </a:p>
          <a:p>
            <a:r>
              <a:rPr lang="en-US" altLang="en-US" dirty="0" smtClean="0">
                <a:latin typeface="Arial" charset="0"/>
                <a:ea typeface="ＭＳ Ｐゴシック" pitchFamily="34" charset="-128"/>
              </a:rPr>
              <a:t>Were these nodes </a:t>
            </a:r>
            <a:r>
              <a:rPr lang="en-US" altLang="en-US" dirty="0" err="1" smtClean="0">
                <a:latin typeface="Arial" charset="0"/>
                <a:ea typeface="ＭＳ Ｐゴシック" pitchFamily="34" charset="-128"/>
              </a:rPr>
              <a:t>inapparent</a:t>
            </a:r>
            <a:r>
              <a:rPr lang="en-US" altLang="en-US" dirty="0" smtClean="0">
                <a:latin typeface="Arial" charset="0"/>
                <a:ea typeface="ＭＳ Ｐゴシック" pitchFamily="34" charset="-128"/>
              </a:rPr>
              <a:t> at the 1</a:t>
            </a:r>
            <a:r>
              <a:rPr lang="en-US" altLang="en-US" baseline="30000" dirty="0" smtClean="0">
                <a:latin typeface="Arial" charset="0"/>
                <a:ea typeface="ＭＳ Ｐゴシック" pitchFamily="34" charset="-128"/>
              </a:rPr>
              <a:t>st</a:t>
            </a:r>
            <a:r>
              <a:rPr lang="en-US" altLang="en-US" dirty="0" smtClean="0">
                <a:latin typeface="Arial" charset="0"/>
                <a:ea typeface="ＭＳ Ｐゴシック" pitchFamily="34" charset="-128"/>
              </a:rPr>
              <a:t> operation?  I don’t think so.  There is a difference between </a:t>
            </a:r>
            <a:r>
              <a:rPr lang="en-US" altLang="en-US" dirty="0" err="1" smtClean="0">
                <a:latin typeface="Arial" charset="0"/>
                <a:ea typeface="ＭＳ Ｐゴシック" pitchFamily="34" charset="-128"/>
              </a:rPr>
              <a:t>inapparent</a:t>
            </a:r>
            <a:r>
              <a:rPr lang="en-US" altLang="en-US" dirty="0" smtClean="0">
                <a:latin typeface="Arial" charset="0"/>
                <a:ea typeface="ＭＳ Ｐゴシック" pitchFamily="34" charset="-128"/>
              </a:rPr>
              <a:t> and ignoring.</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p:spPr>
        <p:txBody>
          <a:bodyPr/>
          <a:lstStyle/>
          <a:p>
            <a:endParaRPr lang="en-US" altLang="en-US" smtClean="0">
              <a:latin typeface="Arial" charset="0"/>
              <a:ea typeface="ＭＳ Ｐゴシック" pitchFamily="34" charset="-128"/>
            </a:endParaRPr>
          </a:p>
        </p:txBody>
      </p:sp>
      <p:sp>
        <p:nvSpPr>
          <p:cNvPr id="133124" name="Slide Number Placeholder 3"/>
          <p:cNvSpPr>
            <a:spLocks noGrp="1"/>
          </p:cNvSpPr>
          <p:nvPr>
            <p:ph type="sldNum" sz="quarter" idx="5"/>
          </p:nvPr>
        </p:nvSpPr>
        <p:spPr>
          <a:noFill/>
        </p:spPr>
        <p:txBody>
          <a:bodyPr/>
          <a:lstStyle>
            <a:lvl1pPr defTabSz="928688" eaLnBrk="0" hangingPunct="0">
              <a:spcBef>
                <a:spcPct val="30000"/>
              </a:spcBef>
              <a:defRPr sz="1200">
                <a:solidFill>
                  <a:schemeClr val="tx1"/>
                </a:solidFill>
                <a:latin typeface="Arial" charset="0"/>
                <a:ea typeface="ＭＳ Ｐゴシック" pitchFamily="34" charset="-128"/>
              </a:defRPr>
            </a:lvl1pPr>
            <a:lvl2pPr marL="742950" indent="-285750" defTabSz="928688" eaLnBrk="0" hangingPunct="0">
              <a:spcBef>
                <a:spcPct val="30000"/>
              </a:spcBef>
              <a:defRPr sz="1200">
                <a:solidFill>
                  <a:schemeClr val="tx1"/>
                </a:solidFill>
                <a:latin typeface="Arial" charset="0"/>
                <a:ea typeface="ＭＳ Ｐゴシック" pitchFamily="34" charset="-128"/>
              </a:defRPr>
            </a:lvl2pPr>
            <a:lvl3pPr marL="1143000" indent="-228600" defTabSz="928688" eaLnBrk="0" hangingPunct="0">
              <a:spcBef>
                <a:spcPct val="30000"/>
              </a:spcBef>
              <a:defRPr sz="1200">
                <a:solidFill>
                  <a:schemeClr val="tx1"/>
                </a:solidFill>
                <a:latin typeface="Arial" charset="0"/>
                <a:ea typeface="ＭＳ Ｐゴシック" pitchFamily="34" charset="-128"/>
              </a:defRPr>
            </a:lvl3pPr>
            <a:lvl4pPr marL="1600200" indent="-228600" defTabSz="928688" eaLnBrk="0" hangingPunct="0">
              <a:spcBef>
                <a:spcPct val="30000"/>
              </a:spcBef>
              <a:defRPr sz="1200">
                <a:solidFill>
                  <a:schemeClr val="tx1"/>
                </a:solidFill>
                <a:latin typeface="Arial" charset="0"/>
                <a:ea typeface="ＭＳ Ｐゴシック" pitchFamily="34" charset="-128"/>
              </a:defRPr>
            </a:lvl4pPr>
            <a:lvl5pPr marL="2057400" indent="-228600" defTabSz="928688" eaLnBrk="0" hangingPunct="0">
              <a:spcBef>
                <a:spcPct val="30000"/>
              </a:spcBef>
              <a:defRPr sz="1200">
                <a:solidFill>
                  <a:schemeClr val="tx1"/>
                </a:solidFill>
                <a:latin typeface="Arial" charset="0"/>
                <a:ea typeface="ＭＳ Ｐゴシック" pitchFamily="34" charset="-128"/>
              </a:defRPr>
            </a:lvl5pPr>
            <a:lvl6pPr marL="25146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DAFDD9B5-C0D6-412D-8B02-6326D9A3B7CC}" type="slidenum">
              <a:rPr lang="en-US" altLang="en-US" smtClean="0"/>
              <a:pPr>
                <a:spcBef>
                  <a:spcPct val="0"/>
                </a:spcBef>
              </a:pPr>
              <a:t>29</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p:spPr>
        <p:txBody>
          <a:bodyPr/>
          <a:lstStyle/>
          <a:p>
            <a:endParaRPr lang="en-US" altLang="en-US" dirty="0" smtClean="0">
              <a:latin typeface="Arial" charset="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p:spPr>
        <p:txBody>
          <a:bodyPr/>
          <a:lstStyle/>
          <a:p>
            <a:r>
              <a:rPr lang="en-US" altLang="en-US" smtClean="0">
                <a:latin typeface="Arial" charset="0"/>
                <a:ea typeface="ＭＳ Ｐゴシック" pitchFamily="34" charset="-128"/>
              </a:rPr>
              <a:t>From slide</a:t>
            </a:r>
          </a:p>
          <a:p>
            <a:r>
              <a:rPr lang="en-US" altLang="en-US" smtClean="0">
                <a:latin typeface="Arial" charset="0"/>
                <a:ea typeface="ＭＳ Ｐゴシック" pitchFamily="34" charset="-128"/>
              </a:rPr>
              <a:t>(Then)  This is from a highly respected surgical group, worldwide.  They demonstrated an increase in undetectable Tg level with the addition of CLND.  But equally important is the converse, that detectable Tg was found in more than 50% of patients without CLND which would stimulate further investigation and perhaps intervention.</a:t>
            </a:r>
          </a:p>
        </p:txBody>
      </p:sp>
      <p:sp>
        <p:nvSpPr>
          <p:cNvPr id="134148" name="Slide Number Placeholder 3"/>
          <p:cNvSpPr>
            <a:spLocks noGrp="1"/>
          </p:cNvSpPr>
          <p:nvPr>
            <p:ph type="sldNum" sz="quarter" idx="5"/>
          </p:nvPr>
        </p:nvSpPr>
        <p:spPr>
          <a:noFill/>
        </p:spPr>
        <p:txBody>
          <a:bodyPr/>
          <a:lstStyle>
            <a:lvl1pPr defTabSz="928688" eaLnBrk="0" hangingPunct="0">
              <a:spcBef>
                <a:spcPct val="30000"/>
              </a:spcBef>
              <a:defRPr sz="1200">
                <a:solidFill>
                  <a:schemeClr val="tx1"/>
                </a:solidFill>
                <a:latin typeface="Arial" charset="0"/>
                <a:ea typeface="ＭＳ Ｐゴシック" pitchFamily="34" charset="-128"/>
              </a:defRPr>
            </a:lvl1pPr>
            <a:lvl2pPr marL="742950" indent="-285750" defTabSz="928688" eaLnBrk="0" hangingPunct="0">
              <a:spcBef>
                <a:spcPct val="30000"/>
              </a:spcBef>
              <a:defRPr sz="1200">
                <a:solidFill>
                  <a:schemeClr val="tx1"/>
                </a:solidFill>
                <a:latin typeface="Arial" charset="0"/>
                <a:ea typeface="ＭＳ Ｐゴシック" pitchFamily="34" charset="-128"/>
              </a:defRPr>
            </a:lvl2pPr>
            <a:lvl3pPr marL="1143000" indent="-228600" defTabSz="928688" eaLnBrk="0" hangingPunct="0">
              <a:spcBef>
                <a:spcPct val="30000"/>
              </a:spcBef>
              <a:defRPr sz="1200">
                <a:solidFill>
                  <a:schemeClr val="tx1"/>
                </a:solidFill>
                <a:latin typeface="Arial" charset="0"/>
                <a:ea typeface="ＭＳ Ｐゴシック" pitchFamily="34" charset="-128"/>
              </a:defRPr>
            </a:lvl3pPr>
            <a:lvl4pPr marL="1600200" indent="-228600" defTabSz="928688" eaLnBrk="0" hangingPunct="0">
              <a:spcBef>
                <a:spcPct val="30000"/>
              </a:spcBef>
              <a:defRPr sz="1200">
                <a:solidFill>
                  <a:schemeClr val="tx1"/>
                </a:solidFill>
                <a:latin typeface="Arial" charset="0"/>
                <a:ea typeface="ＭＳ Ｐゴシック" pitchFamily="34" charset="-128"/>
              </a:defRPr>
            </a:lvl4pPr>
            <a:lvl5pPr marL="2057400" indent="-228600" defTabSz="928688" eaLnBrk="0" hangingPunct="0">
              <a:spcBef>
                <a:spcPct val="30000"/>
              </a:spcBef>
              <a:defRPr sz="1200">
                <a:solidFill>
                  <a:schemeClr val="tx1"/>
                </a:solidFill>
                <a:latin typeface="Arial" charset="0"/>
                <a:ea typeface="ＭＳ Ｐゴシック" pitchFamily="34" charset="-128"/>
              </a:defRPr>
            </a:lvl5pPr>
            <a:lvl6pPr marL="25146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600873F2-44F0-4A29-9433-326454F2F923}" type="slidenum">
              <a:rPr lang="en-US" altLang="en-US" smtClean="0"/>
              <a:pPr>
                <a:spcBef>
                  <a:spcPct val="0"/>
                </a:spcBef>
              </a:pPr>
              <a:t>30</a:t>
            </a:fld>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p:spPr>
        <p:txBody>
          <a:bodyPr/>
          <a:lstStyle/>
          <a:p>
            <a:endParaRPr lang="en-US" altLang="en-US" smtClean="0">
              <a:latin typeface="Arial" charset="0"/>
              <a:ea typeface="ＭＳ Ｐゴシック" pitchFamily="34" charset="-128"/>
            </a:endParaRPr>
          </a:p>
        </p:txBody>
      </p:sp>
      <p:sp>
        <p:nvSpPr>
          <p:cNvPr id="135172" name="Slide Number Placeholder 3"/>
          <p:cNvSpPr>
            <a:spLocks noGrp="1"/>
          </p:cNvSpPr>
          <p:nvPr>
            <p:ph type="sldNum" sz="quarter" idx="5"/>
          </p:nvPr>
        </p:nvSpPr>
        <p:spPr>
          <a:noFill/>
        </p:spPr>
        <p:txBody>
          <a:bodyPr/>
          <a:lstStyle>
            <a:lvl1pPr defTabSz="928688" eaLnBrk="0" hangingPunct="0">
              <a:spcBef>
                <a:spcPct val="30000"/>
              </a:spcBef>
              <a:defRPr sz="1200">
                <a:solidFill>
                  <a:schemeClr val="tx1"/>
                </a:solidFill>
                <a:latin typeface="Arial" charset="0"/>
                <a:ea typeface="ＭＳ Ｐゴシック" pitchFamily="34" charset="-128"/>
              </a:defRPr>
            </a:lvl1pPr>
            <a:lvl2pPr marL="742950" indent="-285750" defTabSz="928688" eaLnBrk="0" hangingPunct="0">
              <a:spcBef>
                <a:spcPct val="30000"/>
              </a:spcBef>
              <a:defRPr sz="1200">
                <a:solidFill>
                  <a:schemeClr val="tx1"/>
                </a:solidFill>
                <a:latin typeface="Arial" charset="0"/>
                <a:ea typeface="ＭＳ Ｐゴシック" pitchFamily="34" charset="-128"/>
              </a:defRPr>
            </a:lvl2pPr>
            <a:lvl3pPr marL="1143000" indent="-228600" defTabSz="928688" eaLnBrk="0" hangingPunct="0">
              <a:spcBef>
                <a:spcPct val="30000"/>
              </a:spcBef>
              <a:defRPr sz="1200">
                <a:solidFill>
                  <a:schemeClr val="tx1"/>
                </a:solidFill>
                <a:latin typeface="Arial" charset="0"/>
                <a:ea typeface="ＭＳ Ｐゴシック" pitchFamily="34" charset="-128"/>
              </a:defRPr>
            </a:lvl3pPr>
            <a:lvl4pPr marL="1600200" indent="-228600" defTabSz="928688" eaLnBrk="0" hangingPunct="0">
              <a:spcBef>
                <a:spcPct val="30000"/>
              </a:spcBef>
              <a:defRPr sz="1200">
                <a:solidFill>
                  <a:schemeClr val="tx1"/>
                </a:solidFill>
                <a:latin typeface="Arial" charset="0"/>
                <a:ea typeface="ＭＳ Ｐゴシック" pitchFamily="34" charset="-128"/>
              </a:defRPr>
            </a:lvl4pPr>
            <a:lvl5pPr marL="2057400" indent="-228600" defTabSz="928688" eaLnBrk="0" hangingPunct="0">
              <a:spcBef>
                <a:spcPct val="30000"/>
              </a:spcBef>
              <a:defRPr sz="1200">
                <a:solidFill>
                  <a:schemeClr val="tx1"/>
                </a:solidFill>
                <a:latin typeface="Arial" charset="0"/>
                <a:ea typeface="ＭＳ Ｐゴシック" pitchFamily="34" charset="-128"/>
              </a:defRPr>
            </a:lvl5pPr>
            <a:lvl6pPr marL="25146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A979AE37-9B3A-430B-BC68-19A414CEF16A}" type="slidenum">
              <a:rPr lang="en-US" altLang="en-US" smtClean="0"/>
              <a:pPr>
                <a:spcBef>
                  <a:spcPct val="0"/>
                </a:spcBef>
              </a:pPr>
              <a:t>34</a:t>
            </a:fld>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p:spPr>
        <p:txBody>
          <a:bodyPr/>
          <a:lstStyle/>
          <a:p>
            <a:endParaRPr lang="en-US" altLang="en-US" dirty="0" smtClean="0">
              <a:latin typeface="Arial" charset="0"/>
              <a:ea typeface="ＭＳ Ｐゴシック" pitchFamily="34" charset="-128"/>
            </a:endParaRPr>
          </a:p>
        </p:txBody>
      </p:sp>
      <p:sp>
        <p:nvSpPr>
          <p:cNvPr id="136196" name="Slide Number Placeholder 3"/>
          <p:cNvSpPr>
            <a:spLocks noGrp="1"/>
          </p:cNvSpPr>
          <p:nvPr>
            <p:ph type="sldNum" sz="quarter" idx="5"/>
          </p:nvPr>
        </p:nvSpPr>
        <p:spPr>
          <a:noFill/>
        </p:spPr>
        <p:txBody>
          <a:bodyPr/>
          <a:lstStyle>
            <a:lvl1pPr defTabSz="928688" eaLnBrk="0" hangingPunct="0">
              <a:spcBef>
                <a:spcPct val="30000"/>
              </a:spcBef>
              <a:defRPr sz="1200">
                <a:solidFill>
                  <a:schemeClr val="tx1"/>
                </a:solidFill>
                <a:latin typeface="Arial" charset="0"/>
                <a:ea typeface="ＭＳ Ｐゴシック" pitchFamily="34" charset="-128"/>
              </a:defRPr>
            </a:lvl1pPr>
            <a:lvl2pPr marL="742950" indent="-285750" defTabSz="928688" eaLnBrk="0" hangingPunct="0">
              <a:spcBef>
                <a:spcPct val="30000"/>
              </a:spcBef>
              <a:defRPr sz="1200">
                <a:solidFill>
                  <a:schemeClr val="tx1"/>
                </a:solidFill>
                <a:latin typeface="Arial" charset="0"/>
                <a:ea typeface="ＭＳ Ｐゴシック" pitchFamily="34" charset="-128"/>
              </a:defRPr>
            </a:lvl2pPr>
            <a:lvl3pPr marL="1143000" indent="-228600" defTabSz="928688" eaLnBrk="0" hangingPunct="0">
              <a:spcBef>
                <a:spcPct val="30000"/>
              </a:spcBef>
              <a:defRPr sz="1200">
                <a:solidFill>
                  <a:schemeClr val="tx1"/>
                </a:solidFill>
                <a:latin typeface="Arial" charset="0"/>
                <a:ea typeface="ＭＳ Ｐゴシック" pitchFamily="34" charset="-128"/>
              </a:defRPr>
            </a:lvl3pPr>
            <a:lvl4pPr marL="1600200" indent="-228600" defTabSz="928688" eaLnBrk="0" hangingPunct="0">
              <a:spcBef>
                <a:spcPct val="30000"/>
              </a:spcBef>
              <a:defRPr sz="1200">
                <a:solidFill>
                  <a:schemeClr val="tx1"/>
                </a:solidFill>
                <a:latin typeface="Arial" charset="0"/>
                <a:ea typeface="ＭＳ Ｐゴシック" pitchFamily="34" charset="-128"/>
              </a:defRPr>
            </a:lvl4pPr>
            <a:lvl5pPr marL="2057400" indent="-228600" defTabSz="928688" eaLnBrk="0" hangingPunct="0">
              <a:spcBef>
                <a:spcPct val="30000"/>
              </a:spcBef>
              <a:defRPr sz="1200">
                <a:solidFill>
                  <a:schemeClr val="tx1"/>
                </a:solidFill>
                <a:latin typeface="Arial" charset="0"/>
                <a:ea typeface="ＭＳ Ｐゴシック" pitchFamily="34" charset="-128"/>
              </a:defRPr>
            </a:lvl5pPr>
            <a:lvl6pPr marL="25146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9531E809-25F3-4525-A1F1-DE797A830D59}" type="slidenum">
              <a:rPr lang="en-US" altLang="en-US" smtClean="0"/>
              <a:pPr>
                <a:spcBef>
                  <a:spcPct val="0"/>
                </a:spcBef>
              </a:pPr>
              <a:t>35</a:t>
            </a:fld>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p:spPr>
        <p:txBody>
          <a:bodyPr/>
          <a:lstStyle/>
          <a:p>
            <a:endParaRPr lang="en-US" altLang="en-US" smtClean="0">
              <a:latin typeface="Arial" charset="0"/>
              <a:ea typeface="ＭＳ Ｐゴシック" pitchFamily="34" charset="-128"/>
            </a:endParaRPr>
          </a:p>
        </p:txBody>
      </p:sp>
      <p:sp>
        <p:nvSpPr>
          <p:cNvPr id="137220" name="Slide Number Placeholder 3"/>
          <p:cNvSpPr>
            <a:spLocks noGrp="1"/>
          </p:cNvSpPr>
          <p:nvPr>
            <p:ph type="sldNum" sz="quarter" idx="5"/>
          </p:nvPr>
        </p:nvSpPr>
        <p:spPr>
          <a:noFill/>
        </p:spPr>
        <p:txBody>
          <a:bodyPr/>
          <a:lstStyle>
            <a:lvl1pPr defTabSz="928688" eaLnBrk="0" hangingPunct="0">
              <a:spcBef>
                <a:spcPct val="30000"/>
              </a:spcBef>
              <a:defRPr sz="1200">
                <a:solidFill>
                  <a:schemeClr val="tx1"/>
                </a:solidFill>
                <a:latin typeface="Arial" charset="0"/>
                <a:ea typeface="ＭＳ Ｐゴシック" pitchFamily="34" charset="-128"/>
              </a:defRPr>
            </a:lvl1pPr>
            <a:lvl2pPr marL="742950" indent="-285750" defTabSz="928688" eaLnBrk="0" hangingPunct="0">
              <a:spcBef>
                <a:spcPct val="30000"/>
              </a:spcBef>
              <a:defRPr sz="1200">
                <a:solidFill>
                  <a:schemeClr val="tx1"/>
                </a:solidFill>
                <a:latin typeface="Arial" charset="0"/>
                <a:ea typeface="ＭＳ Ｐゴシック" pitchFamily="34" charset="-128"/>
              </a:defRPr>
            </a:lvl2pPr>
            <a:lvl3pPr marL="1143000" indent="-228600" defTabSz="928688" eaLnBrk="0" hangingPunct="0">
              <a:spcBef>
                <a:spcPct val="30000"/>
              </a:spcBef>
              <a:defRPr sz="1200">
                <a:solidFill>
                  <a:schemeClr val="tx1"/>
                </a:solidFill>
                <a:latin typeface="Arial" charset="0"/>
                <a:ea typeface="ＭＳ Ｐゴシック" pitchFamily="34" charset="-128"/>
              </a:defRPr>
            </a:lvl3pPr>
            <a:lvl4pPr marL="1600200" indent="-228600" defTabSz="928688" eaLnBrk="0" hangingPunct="0">
              <a:spcBef>
                <a:spcPct val="30000"/>
              </a:spcBef>
              <a:defRPr sz="1200">
                <a:solidFill>
                  <a:schemeClr val="tx1"/>
                </a:solidFill>
                <a:latin typeface="Arial" charset="0"/>
                <a:ea typeface="ＭＳ Ｐゴシック" pitchFamily="34" charset="-128"/>
              </a:defRPr>
            </a:lvl4pPr>
            <a:lvl5pPr marL="2057400" indent="-228600" defTabSz="928688" eaLnBrk="0" hangingPunct="0">
              <a:spcBef>
                <a:spcPct val="30000"/>
              </a:spcBef>
              <a:defRPr sz="1200">
                <a:solidFill>
                  <a:schemeClr val="tx1"/>
                </a:solidFill>
                <a:latin typeface="Arial" charset="0"/>
                <a:ea typeface="ＭＳ Ｐゴシック" pitchFamily="34" charset="-128"/>
              </a:defRPr>
            </a:lvl5pPr>
            <a:lvl6pPr marL="25146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BA03ACA7-AE37-4E2F-BB6F-DB49930715A1}" type="slidenum">
              <a:rPr lang="en-US" altLang="en-US" smtClean="0"/>
              <a:pPr>
                <a:spcBef>
                  <a:spcPct val="0"/>
                </a:spcBef>
              </a:pPr>
              <a:t>36</a:t>
            </a:fld>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p:spPr>
        <p:txBody>
          <a:bodyPr/>
          <a:lstStyle/>
          <a:p>
            <a:endParaRPr lang="en-US" altLang="en-US" smtClean="0">
              <a:latin typeface="Arial" charset="0"/>
              <a:ea typeface="ＭＳ Ｐゴシック" pitchFamily="34" charset="-128"/>
            </a:endParaRPr>
          </a:p>
        </p:txBody>
      </p:sp>
      <p:sp>
        <p:nvSpPr>
          <p:cNvPr id="138244" name="Slide Number Placeholder 3"/>
          <p:cNvSpPr>
            <a:spLocks noGrp="1"/>
          </p:cNvSpPr>
          <p:nvPr>
            <p:ph type="sldNum" sz="quarter" idx="5"/>
          </p:nvPr>
        </p:nvSpPr>
        <p:spPr>
          <a:noFill/>
        </p:spPr>
        <p:txBody>
          <a:bodyPr/>
          <a:lstStyle>
            <a:lvl1pPr defTabSz="928688" eaLnBrk="0" hangingPunct="0">
              <a:spcBef>
                <a:spcPct val="30000"/>
              </a:spcBef>
              <a:defRPr sz="1200">
                <a:solidFill>
                  <a:schemeClr val="tx1"/>
                </a:solidFill>
                <a:latin typeface="Arial" charset="0"/>
                <a:ea typeface="ＭＳ Ｐゴシック" pitchFamily="34" charset="-128"/>
              </a:defRPr>
            </a:lvl1pPr>
            <a:lvl2pPr marL="742950" indent="-285750" defTabSz="928688" eaLnBrk="0" hangingPunct="0">
              <a:spcBef>
                <a:spcPct val="30000"/>
              </a:spcBef>
              <a:defRPr sz="1200">
                <a:solidFill>
                  <a:schemeClr val="tx1"/>
                </a:solidFill>
                <a:latin typeface="Arial" charset="0"/>
                <a:ea typeface="ＭＳ Ｐゴシック" pitchFamily="34" charset="-128"/>
              </a:defRPr>
            </a:lvl2pPr>
            <a:lvl3pPr marL="1143000" indent="-228600" defTabSz="928688" eaLnBrk="0" hangingPunct="0">
              <a:spcBef>
                <a:spcPct val="30000"/>
              </a:spcBef>
              <a:defRPr sz="1200">
                <a:solidFill>
                  <a:schemeClr val="tx1"/>
                </a:solidFill>
                <a:latin typeface="Arial" charset="0"/>
                <a:ea typeface="ＭＳ Ｐゴシック" pitchFamily="34" charset="-128"/>
              </a:defRPr>
            </a:lvl3pPr>
            <a:lvl4pPr marL="1600200" indent="-228600" defTabSz="928688" eaLnBrk="0" hangingPunct="0">
              <a:spcBef>
                <a:spcPct val="30000"/>
              </a:spcBef>
              <a:defRPr sz="1200">
                <a:solidFill>
                  <a:schemeClr val="tx1"/>
                </a:solidFill>
                <a:latin typeface="Arial" charset="0"/>
                <a:ea typeface="ＭＳ Ｐゴシック" pitchFamily="34" charset="-128"/>
              </a:defRPr>
            </a:lvl4pPr>
            <a:lvl5pPr marL="2057400" indent="-228600" defTabSz="928688" eaLnBrk="0" hangingPunct="0">
              <a:spcBef>
                <a:spcPct val="30000"/>
              </a:spcBef>
              <a:defRPr sz="1200">
                <a:solidFill>
                  <a:schemeClr val="tx1"/>
                </a:solidFill>
                <a:latin typeface="Arial" charset="0"/>
                <a:ea typeface="ＭＳ Ｐゴシック" pitchFamily="34" charset="-128"/>
              </a:defRPr>
            </a:lvl5pPr>
            <a:lvl6pPr marL="25146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007D1F12-0989-4452-AE1E-B8BC19C66447}" type="slidenum">
              <a:rPr lang="en-US" altLang="en-US" smtClean="0"/>
              <a:pPr>
                <a:spcBef>
                  <a:spcPct val="0"/>
                </a:spcBef>
              </a:pPr>
              <a:t>37</a:t>
            </a:fld>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p:spPr>
        <p:txBody>
          <a:bodyPr/>
          <a:lstStyle/>
          <a:p>
            <a:endParaRPr lang="en-US" altLang="en-US" smtClean="0">
              <a:latin typeface="Arial" charset="0"/>
              <a:ea typeface="ＭＳ Ｐゴシック" pitchFamily="34" charset="-128"/>
            </a:endParaRPr>
          </a:p>
        </p:txBody>
      </p:sp>
      <p:sp>
        <p:nvSpPr>
          <p:cNvPr id="139268" name="Slide Number Placeholder 3"/>
          <p:cNvSpPr>
            <a:spLocks noGrp="1"/>
          </p:cNvSpPr>
          <p:nvPr>
            <p:ph type="sldNum" sz="quarter" idx="5"/>
          </p:nvPr>
        </p:nvSpPr>
        <p:spPr>
          <a:noFill/>
        </p:spPr>
        <p:txBody>
          <a:bodyPr/>
          <a:lstStyle>
            <a:lvl1pPr defTabSz="928688" eaLnBrk="0" hangingPunct="0">
              <a:spcBef>
                <a:spcPct val="30000"/>
              </a:spcBef>
              <a:defRPr sz="1200">
                <a:solidFill>
                  <a:schemeClr val="tx1"/>
                </a:solidFill>
                <a:latin typeface="Arial" charset="0"/>
                <a:ea typeface="ＭＳ Ｐゴシック" pitchFamily="34" charset="-128"/>
              </a:defRPr>
            </a:lvl1pPr>
            <a:lvl2pPr marL="742950" indent="-285750" defTabSz="928688" eaLnBrk="0" hangingPunct="0">
              <a:spcBef>
                <a:spcPct val="30000"/>
              </a:spcBef>
              <a:defRPr sz="1200">
                <a:solidFill>
                  <a:schemeClr val="tx1"/>
                </a:solidFill>
                <a:latin typeface="Arial" charset="0"/>
                <a:ea typeface="ＭＳ Ｐゴシック" pitchFamily="34" charset="-128"/>
              </a:defRPr>
            </a:lvl2pPr>
            <a:lvl3pPr marL="1143000" indent="-228600" defTabSz="928688" eaLnBrk="0" hangingPunct="0">
              <a:spcBef>
                <a:spcPct val="30000"/>
              </a:spcBef>
              <a:defRPr sz="1200">
                <a:solidFill>
                  <a:schemeClr val="tx1"/>
                </a:solidFill>
                <a:latin typeface="Arial" charset="0"/>
                <a:ea typeface="ＭＳ Ｐゴシック" pitchFamily="34" charset="-128"/>
              </a:defRPr>
            </a:lvl3pPr>
            <a:lvl4pPr marL="1600200" indent="-228600" defTabSz="928688" eaLnBrk="0" hangingPunct="0">
              <a:spcBef>
                <a:spcPct val="30000"/>
              </a:spcBef>
              <a:defRPr sz="1200">
                <a:solidFill>
                  <a:schemeClr val="tx1"/>
                </a:solidFill>
                <a:latin typeface="Arial" charset="0"/>
                <a:ea typeface="ＭＳ Ｐゴシック" pitchFamily="34" charset="-128"/>
              </a:defRPr>
            </a:lvl4pPr>
            <a:lvl5pPr marL="2057400" indent="-228600" defTabSz="928688" eaLnBrk="0" hangingPunct="0">
              <a:spcBef>
                <a:spcPct val="30000"/>
              </a:spcBef>
              <a:defRPr sz="1200">
                <a:solidFill>
                  <a:schemeClr val="tx1"/>
                </a:solidFill>
                <a:latin typeface="Arial" charset="0"/>
                <a:ea typeface="ＭＳ Ｐゴシック" pitchFamily="34" charset="-128"/>
              </a:defRPr>
            </a:lvl5pPr>
            <a:lvl6pPr marL="25146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0ABA483C-1FF7-4564-A3F2-EFAFB97698E6}" type="slidenum">
              <a:rPr lang="en-US" altLang="en-US" smtClean="0"/>
              <a:pPr>
                <a:spcBef>
                  <a:spcPct val="0"/>
                </a:spcBef>
              </a:pPr>
              <a:t>38</a:t>
            </a:fld>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US" altLang="en-US" smtClean="0">
              <a:latin typeface="Arial" charset="0"/>
              <a:ea typeface="ＭＳ Ｐゴシック" pitchFamily="34" charset="-128"/>
            </a:endParaRPr>
          </a:p>
        </p:txBody>
      </p:sp>
      <p:sp>
        <p:nvSpPr>
          <p:cNvPr id="140292" name="Slide Number Placeholder 3"/>
          <p:cNvSpPr>
            <a:spLocks noGrp="1"/>
          </p:cNvSpPr>
          <p:nvPr>
            <p:ph type="sldNum" sz="quarter" idx="5"/>
          </p:nvPr>
        </p:nvSpPr>
        <p:spPr>
          <a:noFill/>
        </p:spPr>
        <p:txBody>
          <a:bodyPr/>
          <a:lstStyle>
            <a:lvl1pPr defTabSz="928688" eaLnBrk="0" hangingPunct="0">
              <a:spcBef>
                <a:spcPct val="30000"/>
              </a:spcBef>
              <a:defRPr sz="1200">
                <a:solidFill>
                  <a:schemeClr val="tx1"/>
                </a:solidFill>
                <a:latin typeface="Arial" charset="0"/>
                <a:ea typeface="ＭＳ Ｐゴシック" pitchFamily="34" charset="-128"/>
              </a:defRPr>
            </a:lvl1pPr>
            <a:lvl2pPr marL="742950" indent="-285750" defTabSz="928688" eaLnBrk="0" hangingPunct="0">
              <a:spcBef>
                <a:spcPct val="30000"/>
              </a:spcBef>
              <a:defRPr sz="1200">
                <a:solidFill>
                  <a:schemeClr val="tx1"/>
                </a:solidFill>
                <a:latin typeface="Arial" charset="0"/>
                <a:ea typeface="ＭＳ Ｐゴシック" pitchFamily="34" charset="-128"/>
              </a:defRPr>
            </a:lvl2pPr>
            <a:lvl3pPr marL="1143000" indent="-228600" defTabSz="928688" eaLnBrk="0" hangingPunct="0">
              <a:spcBef>
                <a:spcPct val="30000"/>
              </a:spcBef>
              <a:defRPr sz="1200">
                <a:solidFill>
                  <a:schemeClr val="tx1"/>
                </a:solidFill>
                <a:latin typeface="Arial" charset="0"/>
                <a:ea typeface="ＭＳ Ｐゴシック" pitchFamily="34" charset="-128"/>
              </a:defRPr>
            </a:lvl3pPr>
            <a:lvl4pPr marL="1600200" indent="-228600" defTabSz="928688" eaLnBrk="0" hangingPunct="0">
              <a:spcBef>
                <a:spcPct val="30000"/>
              </a:spcBef>
              <a:defRPr sz="1200">
                <a:solidFill>
                  <a:schemeClr val="tx1"/>
                </a:solidFill>
                <a:latin typeface="Arial" charset="0"/>
                <a:ea typeface="ＭＳ Ｐゴシック" pitchFamily="34" charset="-128"/>
              </a:defRPr>
            </a:lvl4pPr>
            <a:lvl5pPr marL="2057400" indent="-228600" defTabSz="928688" eaLnBrk="0" hangingPunct="0">
              <a:spcBef>
                <a:spcPct val="30000"/>
              </a:spcBef>
              <a:defRPr sz="1200">
                <a:solidFill>
                  <a:schemeClr val="tx1"/>
                </a:solidFill>
                <a:latin typeface="Arial" charset="0"/>
                <a:ea typeface="ＭＳ Ｐゴシック" pitchFamily="34" charset="-128"/>
              </a:defRPr>
            </a:lvl5pPr>
            <a:lvl6pPr marL="25146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70A079CF-9AA1-4EAD-8482-9FD3E763D845}" type="slidenum">
              <a:rPr lang="en-US" altLang="en-US" smtClean="0"/>
              <a:pPr>
                <a:spcBef>
                  <a:spcPct val="0"/>
                </a:spcBef>
              </a:pPr>
              <a:t>39</a:t>
            </a:fld>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p:spPr>
        <p:txBody>
          <a:bodyPr/>
          <a:lstStyle/>
          <a:p>
            <a:endParaRPr lang="en-US" altLang="en-US" smtClean="0">
              <a:latin typeface="Arial" charset="0"/>
              <a:ea typeface="ＭＳ Ｐゴシック" pitchFamily="34" charset="-128"/>
            </a:endParaRPr>
          </a:p>
        </p:txBody>
      </p:sp>
      <p:sp>
        <p:nvSpPr>
          <p:cNvPr id="141316" name="Slide Number Placeholder 3"/>
          <p:cNvSpPr>
            <a:spLocks noGrp="1"/>
          </p:cNvSpPr>
          <p:nvPr>
            <p:ph type="sldNum" sz="quarter" idx="5"/>
          </p:nvPr>
        </p:nvSpPr>
        <p:spPr>
          <a:noFill/>
        </p:spPr>
        <p:txBody>
          <a:bodyPr/>
          <a:lstStyle>
            <a:lvl1pPr defTabSz="928688" eaLnBrk="0" hangingPunct="0">
              <a:spcBef>
                <a:spcPct val="30000"/>
              </a:spcBef>
              <a:defRPr sz="1200">
                <a:solidFill>
                  <a:schemeClr val="tx1"/>
                </a:solidFill>
                <a:latin typeface="Arial" charset="0"/>
                <a:ea typeface="ＭＳ Ｐゴシック" pitchFamily="34" charset="-128"/>
              </a:defRPr>
            </a:lvl1pPr>
            <a:lvl2pPr marL="742950" indent="-285750" defTabSz="928688" eaLnBrk="0" hangingPunct="0">
              <a:spcBef>
                <a:spcPct val="30000"/>
              </a:spcBef>
              <a:defRPr sz="1200">
                <a:solidFill>
                  <a:schemeClr val="tx1"/>
                </a:solidFill>
                <a:latin typeface="Arial" charset="0"/>
                <a:ea typeface="ＭＳ Ｐゴシック" pitchFamily="34" charset="-128"/>
              </a:defRPr>
            </a:lvl2pPr>
            <a:lvl3pPr marL="1143000" indent="-228600" defTabSz="928688" eaLnBrk="0" hangingPunct="0">
              <a:spcBef>
                <a:spcPct val="30000"/>
              </a:spcBef>
              <a:defRPr sz="1200">
                <a:solidFill>
                  <a:schemeClr val="tx1"/>
                </a:solidFill>
                <a:latin typeface="Arial" charset="0"/>
                <a:ea typeface="ＭＳ Ｐゴシック" pitchFamily="34" charset="-128"/>
              </a:defRPr>
            </a:lvl3pPr>
            <a:lvl4pPr marL="1600200" indent="-228600" defTabSz="928688" eaLnBrk="0" hangingPunct="0">
              <a:spcBef>
                <a:spcPct val="30000"/>
              </a:spcBef>
              <a:defRPr sz="1200">
                <a:solidFill>
                  <a:schemeClr val="tx1"/>
                </a:solidFill>
                <a:latin typeface="Arial" charset="0"/>
                <a:ea typeface="ＭＳ Ｐゴシック" pitchFamily="34" charset="-128"/>
              </a:defRPr>
            </a:lvl4pPr>
            <a:lvl5pPr marL="2057400" indent="-228600" defTabSz="928688" eaLnBrk="0" hangingPunct="0">
              <a:spcBef>
                <a:spcPct val="30000"/>
              </a:spcBef>
              <a:defRPr sz="1200">
                <a:solidFill>
                  <a:schemeClr val="tx1"/>
                </a:solidFill>
                <a:latin typeface="Arial" charset="0"/>
                <a:ea typeface="ＭＳ Ｐゴシック" pitchFamily="34" charset="-128"/>
              </a:defRPr>
            </a:lvl5pPr>
            <a:lvl6pPr marL="25146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B0818B11-0714-4868-86ED-03BC424E364A}" type="slidenum">
              <a:rPr lang="en-US" altLang="en-US" smtClean="0"/>
              <a:pPr>
                <a:spcBef>
                  <a:spcPct val="0"/>
                </a:spcBef>
              </a:pPr>
              <a:t>40</a:t>
            </a:fld>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lvl1pPr defTabSz="928688" eaLnBrk="0" hangingPunct="0">
              <a:spcBef>
                <a:spcPct val="30000"/>
              </a:spcBef>
              <a:defRPr sz="1200">
                <a:solidFill>
                  <a:schemeClr val="tx1"/>
                </a:solidFill>
                <a:latin typeface="Arial" charset="0"/>
                <a:ea typeface="ＭＳ Ｐゴシック" pitchFamily="34" charset="-128"/>
              </a:defRPr>
            </a:lvl1pPr>
            <a:lvl2pPr marL="742950" indent="-285750" defTabSz="928688" eaLnBrk="0" hangingPunct="0">
              <a:spcBef>
                <a:spcPct val="30000"/>
              </a:spcBef>
              <a:defRPr sz="1200">
                <a:solidFill>
                  <a:schemeClr val="tx1"/>
                </a:solidFill>
                <a:latin typeface="Arial" charset="0"/>
                <a:ea typeface="ＭＳ Ｐゴシック" pitchFamily="34" charset="-128"/>
              </a:defRPr>
            </a:lvl2pPr>
            <a:lvl3pPr marL="1143000" indent="-228600" defTabSz="928688" eaLnBrk="0" hangingPunct="0">
              <a:spcBef>
                <a:spcPct val="30000"/>
              </a:spcBef>
              <a:defRPr sz="1200">
                <a:solidFill>
                  <a:schemeClr val="tx1"/>
                </a:solidFill>
                <a:latin typeface="Arial" charset="0"/>
                <a:ea typeface="ＭＳ Ｐゴシック" pitchFamily="34" charset="-128"/>
              </a:defRPr>
            </a:lvl3pPr>
            <a:lvl4pPr marL="1600200" indent="-228600" defTabSz="928688" eaLnBrk="0" hangingPunct="0">
              <a:spcBef>
                <a:spcPct val="30000"/>
              </a:spcBef>
              <a:defRPr sz="1200">
                <a:solidFill>
                  <a:schemeClr val="tx1"/>
                </a:solidFill>
                <a:latin typeface="Arial" charset="0"/>
                <a:ea typeface="ＭＳ Ｐゴシック" pitchFamily="34" charset="-128"/>
              </a:defRPr>
            </a:lvl4pPr>
            <a:lvl5pPr marL="2057400" indent="-228600" defTabSz="928688" eaLnBrk="0" hangingPunct="0">
              <a:spcBef>
                <a:spcPct val="30000"/>
              </a:spcBef>
              <a:defRPr sz="1200">
                <a:solidFill>
                  <a:schemeClr val="tx1"/>
                </a:solidFill>
                <a:latin typeface="Arial" charset="0"/>
                <a:ea typeface="ＭＳ Ｐゴシック" pitchFamily="34" charset="-128"/>
              </a:defRPr>
            </a:lvl5pPr>
            <a:lvl6pPr marL="25146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567D2E32-F1AD-42C3-BC71-74A94EF648C8}" type="slidenum">
              <a:rPr lang="en-US" altLang="en-US" smtClean="0"/>
              <a:pPr>
                <a:spcBef>
                  <a:spcPct val="0"/>
                </a:spcBef>
              </a:pPr>
              <a:t>41</a:t>
            </a:fld>
            <a:endParaRPr lang="en-US" altLang="en-US" smtClean="0"/>
          </a:p>
        </p:txBody>
      </p:sp>
      <p:sp>
        <p:nvSpPr>
          <p:cNvPr id="142339" name="Rectangle 2"/>
          <p:cNvSpPr>
            <a:spLocks noGrp="1" noRot="1" noChangeAspect="1" noChangeArrowheads="1" noTextEdit="1"/>
          </p:cNvSpPr>
          <p:nvPr>
            <p:ph type="sldImg"/>
          </p:nvPr>
        </p:nvSpPr>
        <p:spPr>
          <a:xfrm>
            <a:off x="-1900238" y="0"/>
            <a:ext cx="10810876" cy="8108950"/>
          </a:xfrm>
          <a:ln/>
        </p:spPr>
      </p:sp>
      <p:sp>
        <p:nvSpPr>
          <p:cNvPr id="142340" name="Rectangle 3"/>
          <p:cNvSpPr>
            <a:spLocks noGrp="1" noChangeArrowheads="1"/>
          </p:cNvSpPr>
          <p:nvPr>
            <p:ph type="body" idx="1"/>
          </p:nvPr>
        </p:nvSpPr>
        <p:spPr>
          <a:xfrm>
            <a:off x="933450" y="4416425"/>
            <a:ext cx="5143500" cy="371475"/>
          </a:xfrm>
          <a:noFill/>
        </p:spPr>
        <p:txBody>
          <a:bodyPr/>
          <a:lstStyle/>
          <a:p>
            <a:endParaRPr lang="en-US" altLang="en-US" smtClean="0">
              <a:latin typeface="Arial" charset="0"/>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lvl1pPr defTabSz="928688" eaLnBrk="0" hangingPunct="0">
              <a:spcBef>
                <a:spcPct val="30000"/>
              </a:spcBef>
              <a:defRPr sz="1200">
                <a:solidFill>
                  <a:schemeClr val="tx1"/>
                </a:solidFill>
                <a:latin typeface="Arial" charset="0"/>
                <a:ea typeface="ＭＳ Ｐゴシック" pitchFamily="34" charset="-128"/>
              </a:defRPr>
            </a:lvl1pPr>
            <a:lvl2pPr marL="742950" indent="-285750" defTabSz="928688" eaLnBrk="0" hangingPunct="0">
              <a:spcBef>
                <a:spcPct val="30000"/>
              </a:spcBef>
              <a:defRPr sz="1200">
                <a:solidFill>
                  <a:schemeClr val="tx1"/>
                </a:solidFill>
                <a:latin typeface="Arial" charset="0"/>
                <a:ea typeface="ＭＳ Ｐゴシック" pitchFamily="34" charset="-128"/>
              </a:defRPr>
            </a:lvl2pPr>
            <a:lvl3pPr marL="1143000" indent="-228600" defTabSz="928688" eaLnBrk="0" hangingPunct="0">
              <a:spcBef>
                <a:spcPct val="30000"/>
              </a:spcBef>
              <a:defRPr sz="1200">
                <a:solidFill>
                  <a:schemeClr val="tx1"/>
                </a:solidFill>
                <a:latin typeface="Arial" charset="0"/>
                <a:ea typeface="ＭＳ Ｐゴシック" pitchFamily="34" charset="-128"/>
              </a:defRPr>
            </a:lvl3pPr>
            <a:lvl4pPr marL="1600200" indent="-228600" defTabSz="928688" eaLnBrk="0" hangingPunct="0">
              <a:spcBef>
                <a:spcPct val="30000"/>
              </a:spcBef>
              <a:defRPr sz="1200">
                <a:solidFill>
                  <a:schemeClr val="tx1"/>
                </a:solidFill>
                <a:latin typeface="Arial" charset="0"/>
                <a:ea typeface="ＭＳ Ｐゴシック" pitchFamily="34" charset="-128"/>
              </a:defRPr>
            </a:lvl4pPr>
            <a:lvl5pPr marL="2057400" indent="-228600" defTabSz="928688" eaLnBrk="0" hangingPunct="0">
              <a:spcBef>
                <a:spcPct val="30000"/>
              </a:spcBef>
              <a:defRPr sz="1200">
                <a:solidFill>
                  <a:schemeClr val="tx1"/>
                </a:solidFill>
                <a:latin typeface="Arial" charset="0"/>
                <a:ea typeface="ＭＳ Ｐゴシック" pitchFamily="34" charset="-128"/>
              </a:defRPr>
            </a:lvl5pPr>
            <a:lvl6pPr marL="25146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FA256D9F-22E8-43BD-88DA-301A8BD4F0F6}" type="slidenum">
              <a:rPr lang="en-US" altLang="en-US" smtClean="0"/>
              <a:pPr>
                <a:spcBef>
                  <a:spcPct val="0"/>
                </a:spcBef>
              </a:pPr>
              <a:t>42</a:t>
            </a:fld>
            <a:endParaRPr lang="en-US" altLang="en-US" smtClean="0"/>
          </a:p>
        </p:txBody>
      </p:sp>
      <p:sp>
        <p:nvSpPr>
          <p:cNvPr id="143363" name="Rectangle 2"/>
          <p:cNvSpPr>
            <a:spLocks noGrp="1" noRot="1" noChangeAspect="1" noChangeArrowheads="1" noTextEdit="1"/>
          </p:cNvSpPr>
          <p:nvPr>
            <p:ph type="sldImg"/>
          </p:nvPr>
        </p:nvSpPr>
        <p:spPr>
          <a:xfrm>
            <a:off x="-1900238" y="0"/>
            <a:ext cx="10810876" cy="8108950"/>
          </a:xfrm>
          <a:ln/>
        </p:spPr>
      </p:sp>
      <p:sp>
        <p:nvSpPr>
          <p:cNvPr id="143364" name="Rectangle 3"/>
          <p:cNvSpPr>
            <a:spLocks noGrp="1" noChangeArrowheads="1"/>
          </p:cNvSpPr>
          <p:nvPr>
            <p:ph type="body" idx="1"/>
          </p:nvPr>
        </p:nvSpPr>
        <p:spPr>
          <a:noFill/>
        </p:spPr>
        <p:txBody>
          <a:bodyPr/>
          <a:lstStyle/>
          <a:p>
            <a:endParaRPr lang="en-US" altLang="en-US" smtClean="0">
              <a:latin typeface="Arial"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p:spPr>
        <p:txBody>
          <a:bodyPr/>
          <a:lstStyle/>
          <a:p>
            <a:endParaRPr lang="en-US" altLang="en-US" dirty="0" smtClean="0">
              <a:latin typeface="Arial" charset="0"/>
              <a:ea typeface="ＭＳ Ｐゴシック"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p:spPr>
        <p:txBody>
          <a:bodyPr/>
          <a:lstStyle/>
          <a:p>
            <a:endParaRPr lang="en-US" altLang="en-US" smtClean="0">
              <a:latin typeface="Arial" charset="0"/>
              <a:ea typeface="ＭＳ Ｐゴシック" pitchFamily="34" charset="-128"/>
            </a:endParaRPr>
          </a:p>
        </p:txBody>
      </p:sp>
      <p:sp>
        <p:nvSpPr>
          <p:cNvPr id="144388" name="Slide Number Placeholder 3"/>
          <p:cNvSpPr>
            <a:spLocks noGrp="1"/>
          </p:cNvSpPr>
          <p:nvPr>
            <p:ph type="sldNum" sz="quarter" idx="5"/>
          </p:nvPr>
        </p:nvSpPr>
        <p:spPr>
          <a:noFill/>
        </p:spPr>
        <p:txBody>
          <a:bodyPr/>
          <a:lstStyle>
            <a:lvl1pPr defTabSz="928688" eaLnBrk="0" hangingPunct="0">
              <a:spcBef>
                <a:spcPct val="30000"/>
              </a:spcBef>
              <a:defRPr sz="1200">
                <a:solidFill>
                  <a:schemeClr val="tx1"/>
                </a:solidFill>
                <a:latin typeface="Arial" charset="0"/>
                <a:ea typeface="ＭＳ Ｐゴシック" pitchFamily="34" charset="-128"/>
              </a:defRPr>
            </a:lvl1pPr>
            <a:lvl2pPr marL="742950" indent="-285750" defTabSz="928688" eaLnBrk="0" hangingPunct="0">
              <a:spcBef>
                <a:spcPct val="30000"/>
              </a:spcBef>
              <a:defRPr sz="1200">
                <a:solidFill>
                  <a:schemeClr val="tx1"/>
                </a:solidFill>
                <a:latin typeface="Arial" charset="0"/>
                <a:ea typeface="ＭＳ Ｐゴシック" pitchFamily="34" charset="-128"/>
              </a:defRPr>
            </a:lvl2pPr>
            <a:lvl3pPr marL="1143000" indent="-228600" defTabSz="928688" eaLnBrk="0" hangingPunct="0">
              <a:spcBef>
                <a:spcPct val="30000"/>
              </a:spcBef>
              <a:defRPr sz="1200">
                <a:solidFill>
                  <a:schemeClr val="tx1"/>
                </a:solidFill>
                <a:latin typeface="Arial" charset="0"/>
                <a:ea typeface="ＭＳ Ｐゴシック" pitchFamily="34" charset="-128"/>
              </a:defRPr>
            </a:lvl3pPr>
            <a:lvl4pPr marL="1600200" indent="-228600" defTabSz="928688" eaLnBrk="0" hangingPunct="0">
              <a:spcBef>
                <a:spcPct val="30000"/>
              </a:spcBef>
              <a:defRPr sz="1200">
                <a:solidFill>
                  <a:schemeClr val="tx1"/>
                </a:solidFill>
                <a:latin typeface="Arial" charset="0"/>
                <a:ea typeface="ＭＳ Ｐゴシック" pitchFamily="34" charset="-128"/>
              </a:defRPr>
            </a:lvl4pPr>
            <a:lvl5pPr marL="2057400" indent="-228600" defTabSz="928688" eaLnBrk="0" hangingPunct="0">
              <a:spcBef>
                <a:spcPct val="30000"/>
              </a:spcBef>
              <a:defRPr sz="1200">
                <a:solidFill>
                  <a:schemeClr val="tx1"/>
                </a:solidFill>
                <a:latin typeface="Arial" charset="0"/>
                <a:ea typeface="ＭＳ Ｐゴシック" pitchFamily="34" charset="-128"/>
              </a:defRPr>
            </a:lvl5pPr>
            <a:lvl6pPr marL="25146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EF0461F3-420C-40CC-932C-20626CCDBB63}" type="slidenum">
              <a:rPr lang="en-US" altLang="en-US" smtClean="0"/>
              <a:pPr>
                <a:spcBef>
                  <a:spcPct val="0"/>
                </a:spcBef>
              </a:pPr>
              <a:t>43</a:t>
            </a:fld>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p:spPr>
        <p:txBody>
          <a:bodyPr/>
          <a:lstStyle/>
          <a:p>
            <a:endParaRPr lang="en-US" altLang="en-US" smtClean="0">
              <a:latin typeface="Arial" charset="0"/>
              <a:ea typeface="ＭＳ Ｐゴシック" pitchFamily="34" charset="-128"/>
            </a:endParaRPr>
          </a:p>
        </p:txBody>
      </p:sp>
      <p:sp>
        <p:nvSpPr>
          <p:cNvPr id="145412" name="Slide Number Placeholder 3"/>
          <p:cNvSpPr>
            <a:spLocks noGrp="1"/>
          </p:cNvSpPr>
          <p:nvPr>
            <p:ph type="sldNum" sz="quarter" idx="5"/>
          </p:nvPr>
        </p:nvSpPr>
        <p:spPr>
          <a:noFill/>
        </p:spPr>
        <p:txBody>
          <a:bodyPr/>
          <a:lstStyle>
            <a:lvl1pPr defTabSz="928688" eaLnBrk="0" hangingPunct="0">
              <a:spcBef>
                <a:spcPct val="30000"/>
              </a:spcBef>
              <a:defRPr sz="1200">
                <a:solidFill>
                  <a:schemeClr val="tx1"/>
                </a:solidFill>
                <a:latin typeface="Arial" charset="0"/>
                <a:ea typeface="ＭＳ Ｐゴシック" pitchFamily="34" charset="-128"/>
              </a:defRPr>
            </a:lvl1pPr>
            <a:lvl2pPr marL="742950" indent="-285750" defTabSz="928688" eaLnBrk="0" hangingPunct="0">
              <a:spcBef>
                <a:spcPct val="30000"/>
              </a:spcBef>
              <a:defRPr sz="1200">
                <a:solidFill>
                  <a:schemeClr val="tx1"/>
                </a:solidFill>
                <a:latin typeface="Arial" charset="0"/>
                <a:ea typeface="ＭＳ Ｐゴシック" pitchFamily="34" charset="-128"/>
              </a:defRPr>
            </a:lvl2pPr>
            <a:lvl3pPr marL="1143000" indent="-228600" defTabSz="928688" eaLnBrk="0" hangingPunct="0">
              <a:spcBef>
                <a:spcPct val="30000"/>
              </a:spcBef>
              <a:defRPr sz="1200">
                <a:solidFill>
                  <a:schemeClr val="tx1"/>
                </a:solidFill>
                <a:latin typeface="Arial" charset="0"/>
                <a:ea typeface="ＭＳ Ｐゴシック" pitchFamily="34" charset="-128"/>
              </a:defRPr>
            </a:lvl3pPr>
            <a:lvl4pPr marL="1600200" indent="-228600" defTabSz="928688" eaLnBrk="0" hangingPunct="0">
              <a:spcBef>
                <a:spcPct val="30000"/>
              </a:spcBef>
              <a:defRPr sz="1200">
                <a:solidFill>
                  <a:schemeClr val="tx1"/>
                </a:solidFill>
                <a:latin typeface="Arial" charset="0"/>
                <a:ea typeface="ＭＳ Ｐゴシック" pitchFamily="34" charset="-128"/>
              </a:defRPr>
            </a:lvl4pPr>
            <a:lvl5pPr marL="2057400" indent="-228600" defTabSz="928688" eaLnBrk="0" hangingPunct="0">
              <a:spcBef>
                <a:spcPct val="30000"/>
              </a:spcBef>
              <a:defRPr sz="1200">
                <a:solidFill>
                  <a:schemeClr val="tx1"/>
                </a:solidFill>
                <a:latin typeface="Arial" charset="0"/>
                <a:ea typeface="ＭＳ Ｐゴシック" pitchFamily="34" charset="-128"/>
              </a:defRPr>
            </a:lvl5pPr>
            <a:lvl6pPr marL="25146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25B9F225-3DF2-410F-8946-6D3F62312C42}" type="slidenum">
              <a:rPr lang="en-US" altLang="en-US" smtClean="0"/>
              <a:pPr>
                <a:spcBef>
                  <a:spcPct val="0"/>
                </a:spcBef>
              </a:pPr>
              <a:t>44</a:t>
            </a:fld>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p:spPr>
        <p:txBody>
          <a:bodyPr/>
          <a:lstStyle/>
          <a:p>
            <a:endParaRPr lang="en-US" altLang="en-US" smtClean="0">
              <a:latin typeface="Arial" charset="0"/>
              <a:ea typeface="ＭＳ Ｐゴシック" pitchFamily="34" charset="-128"/>
            </a:endParaRPr>
          </a:p>
        </p:txBody>
      </p:sp>
      <p:sp>
        <p:nvSpPr>
          <p:cNvPr id="146436" name="Slide Number Placeholder 3"/>
          <p:cNvSpPr>
            <a:spLocks noGrp="1"/>
          </p:cNvSpPr>
          <p:nvPr>
            <p:ph type="sldNum" sz="quarter" idx="5"/>
          </p:nvPr>
        </p:nvSpPr>
        <p:spPr>
          <a:noFill/>
        </p:spPr>
        <p:txBody>
          <a:bodyPr/>
          <a:lstStyle>
            <a:lvl1pPr defTabSz="928688" eaLnBrk="0" hangingPunct="0">
              <a:spcBef>
                <a:spcPct val="30000"/>
              </a:spcBef>
              <a:defRPr sz="1200">
                <a:solidFill>
                  <a:schemeClr val="tx1"/>
                </a:solidFill>
                <a:latin typeface="Arial" charset="0"/>
                <a:ea typeface="ＭＳ Ｐゴシック" pitchFamily="34" charset="-128"/>
              </a:defRPr>
            </a:lvl1pPr>
            <a:lvl2pPr marL="742950" indent="-285750" defTabSz="928688" eaLnBrk="0" hangingPunct="0">
              <a:spcBef>
                <a:spcPct val="30000"/>
              </a:spcBef>
              <a:defRPr sz="1200">
                <a:solidFill>
                  <a:schemeClr val="tx1"/>
                </a:solidFill>
                <a:latin typeface="Arial" charset="0"/>
                <a:ea typeface="ＭＳ Ｐゴシック" pitchFamily="34" charset="-128"/>
              </a:defRPr>
            </a:lvl2pPr>
            <a:lvl3pPr marL="1143000" indent="-228600" defTabSz="928688" eaLnBrk="0" hangingPunct="0">
              <a:spcBef>
                <a:spcPct val="30000"/>
              </a:spcBef>
              <a:defRPr sz="1200">
                <a:solidFill>
                  <a:schemeClr val="tx1"/>
                </a:solidFill>
                <a:latin typeface="Arial" charset="0"/>
                <a:ea typeface="ＭＳ Ｐゴシック" pitchFamily="34" charset="-128"/>
              </a:defRPr>
            </a:lvl3pPr>
            <a:lvl4pPr marL="1600200" indent="-228600" defTabSz="928688" eaLnBrk="0" hangingPunct="0">
              <a:spcBef>
                <a:spcPct val="30000"/>
              </a:spcBef>
              <a:defRPr sz="1200">
                <a:solidFill>
                  <a:schemeClr val="tx1"/>
                </a:solidFill>
                <a:latin typeface="Arial" charset="0"/>
                <a:ea typeface="ＭＳ Ｐゴシック" pitchFamily="34" charset="-128"/>
              </a:defRPr>
            </a:lvl4pPr>
            <a:lvl5pPr marL="2057400" indent="-228600" defTabSz="928688" eaLnBrk="0" hangingPunct="0">
              <a:spcBef>
                <a:spcPct val="30000"/>
              </a:spcBef>
              <a:defRPr sz="1200">
                <a:solidFill>
                  <a:schemeClr val="tx1"/>
                </a:solidFill>
                <a:latin typeface="Arial" charset="0"/>
                <a:ea typeface="ＭＳ Ｐゴシック" pitchFamily="34" charset="-128"/>
              </a:defRPr>
            </a:lvl5pPr>
            <a:lvl6pPr marL="25146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B4915849-C026-41AB-9ACD-8E595F9F5E0D}" type="slidenum">
              <a:rPr lang="en-US" altLang="en-US" smtClean="0"/>
              <a:pPr>
                <a:spcBef>
                  <a:spcPct val="0"/>
                </a:spcBef>
              </a:pPr>
              <a:t>45</a:t>
            </a:fld>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p:spPr>
        <p:txBody>
          <a:bodyPr/>
          <a:lstStyle/>
          <a:p>
            <a:endParaRPr lang="en-US" altLang="en-US" smtClean="0">
              <a:latin typeface="Arial" charset="0"/>
              <a:ea typeface="ＭＳ Ｐゴシック" pitchFamily="34" charset="-128"/>
            </a:endParaRPr>
          </a:p>
        </p:txBody>
      </p:sp>
      <p:sp>
        <p:nvSpPr>
          <p:cNvPr id="147460" name="Slide Number Placeholder 3"/>
          <p:cNvSpPr>
            <a:spLocks noGrp="1"/>
          </p:cNvSpPr>
          <p:nvPr>
            <p:ph type="sldNum" sz="quarter" idx="5"/>
          </p:nvPr>
        </p:nvSpPr>
        <p:spPr>
          <a:noFill/>
        </p:spPr>
        <p:txBody>
          <a:bodyPr/>
          <a:lstStyle>
            <a:lvl1pPr defTabSz="928688" eaLnBrk="0" hangingPunct="0">
              <a:spcBef>
                <a:spcPct val="30000"/>
              </a:spcBef>
              <a:defRPr sz="1200">
                <a:solidFill>
                  <a:schemeClr val="tx1"/>
                </a:solidFill>
                <a:latin typeface="Arial" charset="0"/>
                <a:ea typeface="ＭＳ Ｐゴシック" pitchFamily="34" charset="-128"/>
              </a:defRPr>
            </a:lvl1pPr>
            <a:lvl2pPr marL="742950" indent="-285750" defTabSz="928688" eaLnBrk="0" hangingPunct="0">
              <a:spcBef>
                <a:spcPct val="30000"/>
              </a:spcBef>
              <a:defRPr sz="1200">
                <a:solidFill>
                  <a:schemeClr val="tx1"/>
                </a:solidFill>
                <a:latin typeface="Arial" charset="0"/>
                <a:ea typeface="ＭＳ Ｐゴシック" pitchFamily="34" charset="-128"/>
              </a:defRPr>
            </a:lvl2pPr>
            <a:lvl3pPr marL="1143000" indent="-228600" defTabSz="928688" eaLnBrk="0" hangingPunct="0">
              <a:spcBef>
                <a:spcPct val="30000"/>
              </a:spcBef>
              <a:defRPr sz="1200">
                <a:solidFill>
                  <a:schemeClr val="tx1"/>
                </a:solidFill>
                <a:latin typeface="Arial" charset="0"/>
                <a:ea typeface="ＭＳ Ｐゴシック" pitchFamily="34" charset="-128"/>
              </a:defRPr>
            </a:lvl3pPr>
            <a:lvl4pPr marL="1600200" indent="-228600" defTabSz="928688" eaLnBrk="0" hangingPunct="0">
              <a:spcBef>
                <a:spcPct val="30000"/>
              </a:spcBef>
              <a:defRPr sz="1200">
                <a:solidFill>
                  <a:schemeClr val="tx1"/>
                </a:solidFill>
                <a:latin typeface="Arial" charset="0"/>
                <a:ea typeface="ＭＳ Ｐゴシック" pitchFamily="34" charset="-128"/>
              </a:defRPr>
            </a:lvl4pPr>
            <a:lvl5pPr marL="2057400" indent="-228600" defTabSz="928688" eaLnBrk="0" hangingPunct="0">
              <a:spcBef>
                <a:spcPct val="30000"/>
              </a:spcBef>
              <a:defRPr sz="1200">
                <a:solidFill>
                  <a:schemeClr val="tx1"/>
                </a:solidFill>
                <a:latin typeface="Arial" charset="0"/>
                <a:ea typeface="ＭＳ Ｐゴシック" pitchFamily="34" charset="-128"/>
              </a:defRPr>
            </a:lvl5pPr>
            <a:lvl6pPr marL="25146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9D8FC42D-CA0D-4698-A32D-9454BF5FC1BA}" type="slidenum">
              <a:rPr lang="en-US" altLang="en-US" smtClean="0"/>
              <a:pPr>
                <a:spcBef>
                  <a:spcPct val="0"/>
                </a:spcBef>
              </a:pPr>
              <a:t>46</a:t>
            </a:fld>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p:spPr>
        <p:txBody>
          <a:bodyPr/>
          <a:lstStyle/>
          <a:p>
            <a:endParaRPr lang="en-US" altLang="en-US" smtClean="0">
              <a:latin typeface="Arial" charset="0"/>
              <a:ea typeface="ＭＳ Ｐゴシック"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p:spPr>
        <p:txBody>
          <a:bodyPr/>
          <a:lstStyle/>
          <a:p>
            <a:endParaRPr lang="en-US" altLang="en-US" smtClean="0">
              <a:latin typeface="Arial" charset="0"/>
              <a:ea typeface="ＭＳ Ｐゴシック" pitchFamily="34" charset="-128"/>
            </a:endParaRPr>
          </a:p>
        </p:txBody>
      </p:sp>
      <p:sp>
        <p:nvSpPr>
          <p:cNvPr id="154628" name="Slide Number Placeholder 3"/>
          <p:cNvSpPr>
            <a:spLocks noGrp="1"/>
          </p:cNvSpPr>
          <p:nvPr>
            <p:ph type="sldNum" sz="quarter" idx="5"/>
          </p:nvPr>
        </p:nvSpPr>
        <p:spPr>
          <a:noFill/>
        </p:spPr>
        <p:txBody>
          <a:bodyPr/>
          <a:lstStyle>
            <a:lvl1pPr defTabSz="928688" eaLnBrk="0" hangingPunct="0">
              <a:spcBef>
                <a:spcPct val="30000"/>
              </a:spcBef>
              <a:defRPr sz="1200">
                <a:solidFill>
                  <a:schemeClr val="tx1"/>
                </a:solidFill>
                <a:latin typeface="Arial" charset="0"/>
                <a:ea typeface="ＭＳ Ｐゴシック" pitchFamily="34" charset="-128"/>
              </a:defRPr>
            </a:lvl1pPr>
            <a:lvl2pPr marL="742950" indent="-285750" defTabSz="928688" eaLnBrk="0" hangingPunct="0">
              <a:spcBef>
                <a:spcPct val="30000"/>
              </a:spcBef>
              <a:defRPr sz="1200">
                <a:solidFill>
                  <a:schemeClr val="tx1"/>
                </a:solidFill>
                <a:latin typeface="Arial" charset="0"/>
                <a:ea typeface="ＭＳ Ｐゴシック" pitchFamily="34" charset="-128"/>
              </a:defRPr>
            </a:lvl2pPr>
            <a:lvl3pPr marL="1143000" indent="-228600" defTabSz="928688" eaLnBrk="0" hangingPunct="0">
              <a:spcBef>
                <a:spcPct val="30000"/>
              </a:spcBef>
              <a:defRPr sz="1200">
                <a:solidFill>
                  <a:schemeClr val="tx1"/>
                </a:solidFill>
                <a:latin typeface="Arial" charset="0"/>
                <a:ea typeface="ＭＳ Ｐゴシック" pitchFamily="34" charset="-128"/>
              </a:defRPr>
            </a:lvl3pPr>
            <a:lvl4pPr marL="1600200" indent="-228600" defTabSz="928688" eaLnBrk="0" hangingPunct="0">
              <a:spcBef>
                <a:spcPct val="30000"/>
              </a:spcBef>
              <a:defRPr sz="1200">
                <a:solidFill>
                  <a:schemeClr val="tx1"/>
                </a:solidFill>
                <a:latin typeface="Arial" charset="0"/>
                <a:ea typeface="ＭＳ Ｐゴシック" pitchFamily="34" charset="-128"/>
              </a:defRPr>
            </a:lvl4pPr>
            <a:lvl5pPr marL="2057400" indent="-228600" defTabSz="928688" eaLnBrk="0" hangingPunct="0">
              <a:spcBef>
                <a:spcPct val="30000"/>
              </a:spcBef>
              <a:defRPr sz="1200">
                <a:solidFill>
                  <a:schemeClr val="tx1"/>
                </a:solidFill>
                <a:latin typeface="Arial" charset="0"/>
                <a:ea typeface="ＭＳ Ｐゴシック" pitchFamily="34" charset="-128"/>
              </a:defRPr>
            </a:lvl5pPr>
            <a:lvl6pPr marL="25146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0DE4A673-DF30-4E1B-8555-0880AC67F6BF}" type="slidenum">
              <a:rPr lang="en-US" altLang="en-US" smtClean="0"/>
              <a:pPr>
                <a:spcBef>
                  <a:spcPct val="0"/>
                </a:spcBef>
              </a:pPr>
              <a:t>48</a:t>
            </a:fld>
            <a:endParaRPr lang="en-US"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p:spPr>
        <p:txBody>
          <a:bodyPr/>
          <a:lstStyle/>
          <a:p>
            <a:endParaRPr lang="en-US" altLang="en-US" smtClean="0">
              <a:latin typeface="Arial" charset="0"/>
              <a:ea typeface="ＭＳ Ｐゴシック" pitchFamily="34" charset="-128"/>
            </a:endParaRPr>
          </a:p>
        </p:txBody>
      </p:sp>
      <p:sp>
        <p:nvSpPr>
          <p:cNvPr id="155652" name="Slide Number Placeholder 3"/>
          <p:cNvSpPr>
            <a:spLocks noGrp="1"/>
          </p:cNvSpPr>
          <p:nvPr>
            <p:ph type="sldNum" sz="quarter" idx="5"/>
          </p:nvPr>
        </p:nvSpPr>
        <p:spPr>
          <a:noFill/>
        </p:spPr>
        <p:txBody>
          <a:bodyPr/>
          <a:lstStyle>
            <a:lvl1pPr defTabSz="928688" eaLnBrk="0" hangingPunct="0">
              <a:spcBef>
                <a:spcPct val="30000"/>
              </a:spcBef>
              <a:defRPr sz="1200">
                <a:solidFill>
                  <a:schemeClr val="tx1"/>
                </a:solidFill>
                <a:latin typeface="Arial" charset="0"/>
                <a:ea typeface="ＭＳ Ｐゴシック" pitchFamily="34" charset="-128"/>
              </a:defRPr>
            </a:lvl1pPr>
            <a:lvl2pPr marL="742950" indent="-285750" defTabSz="928688" eaLnBrk="0" hangingPunct="0">
              <a:spcBef>
                <a:spcPct val="30000"/>
              </a:spcBef>
              <a:defRPr sz="1200">
                <a:solidFill>
                  <a:schemeClr val="tx1"/>
                </a:solidFill>
                <a:latin typeface="Arial" charset="0"/>
                <a:ea typeface="ＭＳ Ｐゴシック" pitchFamily="34" charset="-128"/>
              </a:defRPr>
            </a:lvl2pPr>
            <a:lvl3pPr marL="1143000" indent="-228600" defTabSz="928688" eaLnBrk="0" hangingPunct="0">
              <a:spcBef>
                <a:spcPct val="30000"/>
              </a:spcBef>
              <a:defRPr sz="1200">
                <a:solidFill>
                  <a:schemeClr val="tx1"/>
                </a:solidFill>
                <a:latin typeface="Arial" charset="0"/>
                <a:ea typeface="ＭＳ Ｐゴシック" pitchFamily="34" charset="-128"/>
              </a:defRPr>
            </a:lvl3pPr>
            <a:lvl4pPr marL="1600200" indent="-228600" defTabSz="928688" eaLnBrk="0" hangingPunct="0">
              <a:spcBef>
                <a:spcPct val="30000"/>
              </a:spcBef>
              <a:defRPr sz="1200">
                <a:solidFill>
                  <a:schemeClr val="tx1"/>
                </a:solidFill>
                <a:latin typeface="Arial" charset="0"/>
                <a:ea typeface="ＭＳ Ｐゴシック" pitchFamily="34" charset="-128"/>
              </a:defRPr>
            </a:lvl4pPr>
            <a:lvl5pPr marL="2057400" indent="-228600" defTabSz="928688" eaLnBrk="0" hangingPunct="0">
              <a:spcBef>
                <a:spcPct val="30000"/>
              </a:spcBef>
              <a:defRPr sz="1200">
                <a:solidFill>
                  <a:schemeClr val="tx1"/>
                </a:solidFill>
                <a:latin typeface="Arial" charset="0"/>
                <a:ea typeface="ＭＳ Ｐゴシック" pitchFamily="34" charset="-128"/>
              </a:defRPr>
            </a:lvl5pPr>
            <a:lvl6pPr marL="25146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2F571627-8A21-4A0E-B6CE-2DEBFA964C2F}" type="slidenum">
              <a:rPr lang="en-US" altLang="en-US" smtClean="0"/>
              <a:pPr>
                <a:spcBef>
                  <a:spcPct val="0"/>
                </a:spcBef>
              </a:pPr>
              <a:t>49</a:t>
            </a:fld>
            <a:endParaRPr lang="en-US"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p:spPr>
        <p:txBody>
          <a:bodyPr/>
          <a:lstStyle/>
          <a:p>
            <a:endParaRPr lang="en-US" altLang="en-US" smtClean="0">
              <a:latin typeface="Arial" charset="0"/>
              <a:ea typeface="ＭＳ Ｐゴシック"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p:spPr>
        <p:txBody>
          <a:bodyPr/>
          <a:lstStyle/>
          <a:p>
            <a:r>
              <a:rPr lang="en-US" altLang="en-US" smtClean="0">
                <a:latin typeface="Arial" charset="0"/>
                <a:ea typeface="ＭＳ Ｐゴシック" pitchFamily="34" charset="-128"/>
              </a:rPr>
              <a:t>A total lobectomy can be performed when the parathyroid anatomy is favorable.  The vessels to both of the parathyroid glands usually originate from the inferior thyroid artery, and enter from the top or mid-portion of the glands.  They specifically do not enter from the posterior side.  This means that the glands need to be mobilized very carefully with their blood supply.  If this can be accomplished, protecting the RLN, then the entire lobe can be removed.  </a:t>
            </a:r>
          </a:p>
          <a:p>
            <a:endParaRPr lang="en-US" altLang="en-US" smtClean="0">
              <a:latin typeface="Arial" charset="0"/>
              <a:ea typeface="ＭＳ Ｐゴシック" pitchFamily="34" charset="-128"/>
            </a:endParaRPr>
          </a:p>
          <a:p>
            <a:r>
              <a:rPr lang="en-US" altLang="en-US" smtClean="0">
                <a:latin typeface="Arial" charset="0"/>
                <a:ea typeface="ＭＳ Ｐゴシック" pitchFamily="34" charset="-128"/>
              </a:rPr>
              <a:t>A small but important artery regularly courses behind the RLN at the ligament of Berry.  This can be identified, clipped or tied, but by virtue of being an artery, needs to be controlled.</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p:spPr>
        <p:txBody>
          <a:bodyPr/>
          <a:lstStyle/>
          <a:p>
            <a:r>
              <a:rPr lang="en-US" altLang="en-US" smtClean="0">
                <a:latin typeface="Arial" charset="0"/>
                <a:ea typeface="ＭＳ Ｐゴシック" pitchFamily="34" charset="-128"/>
              </a:rPr>
              <a:t>More commonly from my perspective, a near-total lobectomy is preferred.  The superior parathyroid gland is more easily saved than the inferior, especially in a cancer operation.  It resides along the posterior margin of the upper thyroid lobe, usually just overlying or posterior to the RLN.  By opening the areolar space that accompanies the RLN behind the upper aspect of the thyroid lobe, a small amount—perhaps 200 mg—of thyroid tissue can be preserve just anterior to the superior parathyroid gland, protecting its blood supply.</a:t>
            </a:r>
          </a:p>
          <a:p>
            <a:endParaRPr lang="en-US" altLang="en-US" smtClean="0">
              <a:latin typeface="Arial" charset="0"/>
              <a:ea typeface="ＭＳ Ｐゴシック" pitchFamily="34" charset="-128"/>
            </a:endParaRPr>
          </a:p>
          <a:p>
            <a:r>
              <a:rPr lang="en-US" altLang="en-US" smtClean="0">
                <a:latin typeface="Arial" charset="0"/>
                <a:ea typeface="ＭＳ Ｐゴシック" pitchFamily="34" charset="-128"/>
              </a:rPr>
              <a:t>The technique illustrated still allows complete visualization of the RLN.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p:spPr>
        <p:txBody>
          <a:bodyPr/>
          <a:lstStyle/>
          <a:p>
            <a:endParaRPr lang="en-US" altLang="en-US" dirty="0" smtClean="0">
              <a:latin typeface="Arial" charset="0"/>
              <a:ea typeface="ＭＳ Ｐゴシック"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p:spPr>
        <p:txBody>
          <a:bodyPr/>
          <a:lstStyle/>
          <a:p>
            <a:r>
              <a:rPr lang="en-US" altLang="en-US" smtClean="0">
                <a:latin typeface="Arial" charset="0"/>
                <a:ea typeface="ＭＳ Ｐゴシック" pitchFamily="34" charset="-128"/>
              </a:rPr>
              <a:t>Having reviewed all of that, I think there is certainly room for individualization, both for the surgeon and the patient.</a:t>
            </a:r>
          </a:p>
        </p:txBody>
      </p:sp>
      <p:sp>
        <p:nvSpPr>
          <p:cNvPr id="159748" name="Slide Number Placeholder 3"/>
          <p:cNvSpPr>
            <a:spLocks noGrp="1"/>
          </p:cNvSpPr>
          <p:nvPr>
            <p:ph type="sldNum" sz="quarter" idx="5"/>
          </p:nvPr>
        </p:nvSpPr>
        <p:spPr>
          <a:noFill/>
        </p:spPr>
        <p:txBody>
          <a:bodyPr/>
          <a:lstStyle>
            <a:lvl1pPr defTabSz="928688" eaLnBrk="0" hangingPunct="0">
              <a:spcBef>
                <a:spcPct val="30000"/>
              </a:spcBef>
              <a:defRPr sz="1200">
                <a:solidFill>
                  <a:schemeClr val="tx1"/>
                </a:solidFill>
                <a:latin typeface="Arial" charset="0"/>
                <a:ea typeface="ＭＳ Ｐゴシック" pitchFamily="34" charset="-128"/>
              </a:defRPr>
            </a:lvl1pPr>
            <a:lvl2pPr marL="742950" indent="-285750" defTabSz="928688" eaLnBrk="0" hangingPunct="0">
              <a:spcBef>
                <a:spcPct val="30000"/>
              </a:spcBef>
              <a:defRPr sz="1200">
                <a:solidFill>
                  <a:schemeClr val="tx1"/>
                </a:solidFill>
                <a:latin typeface="Arial" charset="0"/>
                <a:ea typeface="ＭＳ Ｐゴシック" pitchFamily="34" charset="-128"/>
              </a:defRPr>
            </a:lvl2pPr>
            <a:lvl3pPr marL="1143000" indent="-228600" defTabSz="928688" eaLnBrk="0" hangingPunct="0">
              <a:spcBef>
                <a:spcPct val="30000"/>
              </a:spcBef>
              <a:defRPr sz="1200">
                <a:solidFill>
                  <a:schemeClr val="tx1"/>
                </a:solidFill>
                <a:latin typeface="Arial" charset="0"/>
                <a:ea typeface="ＭＳ Ｐゴシック" pitchFamily="34" charset="-128"/>
              </a:defRPr>
            </a:lvl3pPr>
            <a:lvl4pPr marL="1600200" indent="-228600" defTabSz="928688" eaLnBrk="0" hangingPunct="0">
              <a:spcBef>
                <a:spcPct val="30000"/>
              </a:spcBef>
              <a:defRPr sz="1200">
                <a:solidFill>
                  <a:schemeClr val="tx1"/>
                </a:solidFill>
                <a:latin typeface="Arial" charset="0"/>
                <a:ea typeface="ＭＳ Ｐゴシック" pitchFamily="34" charset="-128"/>
              </a:defRPr>
            </a:lvl4pPr>
            <a:lvl5pPr marL="2057400" indent="-228600" defTabSz="928688" eaLnBrk="0" hangingPunct="0">
              <a:spcBef>
                <a:spcPct val="30000"/>
              </a:spcBef>
              <a:defRPr sz="1200">
                <a:solidFill>
                  <a:schemeClr val="tx1"/>
                </a:solidFill>
                <a:latin typeface="Arial" charset="0"/>
                <a:ea typeface="ＭＳ Ｐゴシック" pitchFamily="34" charset="-128"/>
              </a:defRPr>
            </a:lvl5pPr>
            <a:lvl6pPr marL="25146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2FE8629F-8110-41ED-876D-45AF8D9DFE49}" type="slidenum">
              <a:rPr lang="en-US" altLang="en-US" smtClean="0"/>
              <a:pPr>
                <a:spcBef>
                  <a:spcPct val="0"/>
                </a:spcBef>
              </a:pPr>
              <a:t>53</a:t>
            </a:fld>
            <a:endParaRPr lang="en-US"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p:spPr>
        <p:txBody>
          <a:bodyPr/>
          <a:lstStyle/>
          <a:p>
            <a:endParaRPr lang="en-US" altLang="en-US" smtClean="0">
              <a:latin typeface="Arial" charset="0"/>
              <a:ea typeface="ＭＳ Ｐゴシック" pitchFamily="34" charset="-128"/>
            </a:endParaRPr>
          </a:p>
        </p:txBody>
      </p:sp>
      <p:sp>
        <p:nvSpPr>
          <p:cNvPr id="160772" name="Slide Number Placeholder 3"/>
          <p:cNvSpPr>
            <a:spLocks noGrp="1"/>
          </p:cNvSpPr>
          <p:nvPr>
            <p:ph type="sldNum" sz="quarter" idx="5"/>
          </p:nvPr>
        </p:nvSpPr>
        <p:spPr>
          <a:noFill/>
        </p:spPr>
        <p:txBody>
          <a:bodyPr/>
          <a:lstStyle>
            <a:lvl1pPr defTabSz="928688" eaLnBrk="0" hangingPunct="0">
              <a:spcBef>
                <a:spcPct val="30000"/>
              </a:spcBef>
              <a:defRPr sz="1200">
                <a:solidFill>
                  <a:schemeClr val="tx1"/>
                </a:solidFill>
                <a:latin typeface="Arial" charset="0"/>
                <a:ea typeface="ＭＳ Ｐゴシック" pitchFamily="34" charset="-128"/>
              </a:defRPr>
            </a:lvl1pPr>
            <a:lvl2pPr marL="742950" indent="-285750" defTabSz="928688" eaLnBrk="0" hangingPunct="0">
              <a:spcBef>
                <a:spcPct val="30000"/>
              </a:spcBef>
              <a:defRPr sz="1200">
                <a:solidFill>
                  <a:schemeClr val="tx1"/>
                </a:solidFill>
                <a:latin typeface="Arial" charset="0"/>
                <a:ea typeface="ＭＳ Ｐゴシック" pitchFamily="34" charset="-128"/>
              </a:defRPr>
            </a:lvl2pPr>
            <a:lvl3pPr marL="1143000" indent="-228600" defTabSz="928688" eaLnBrk="0" hangingPunct="0">
              <a:spcBef>
                <a:spcPct val="30000"/>
              </a:spcBef>
              <a:defRPr sz="1200">
                <a:solidFill>
                  <a:schemeClr val="tx1"/>
                </a:solidFill>
                <a:latin typeface="Arial" charset="0"/>
                <a:ea typeface="ＭＳ Ｐゴシック" pitchFamily="34" charset="-128"/>
              </a:defRPr>
            </a:lvl3pPr>
            <a:lvl4pPr marL="1600200" indent="-228600" defTabSz="928688" eaLnBrk="0" hangingPunct="0">
              <a:spcBef>
                <a:spcPct val="30000"/>
              </a:spcBef>
              <a:defRPr sz="1200">
                <a:solidFill>
                  <a:schemeClr val="tx1"/>
                </a:solidFill>
                <a:latin typeface="Arial" charset="0"/>
                <a:ea typeface="ＭＳ Ｐゴシック" pitchFamily="34" charset="-128"/>
              </a:defRPr>
            </a:lvl4pPr>
            <a:lvl5pPr marL="2057400" indent="-228600" defTabSz="928688" eaLnBrk="0" hangingPunct="0">
              <a:spcBef>
                <a:spcPct val="30000"/>
              </a:spcBef>
              <a:defRPr sz="1200">
                <a:solidFill>
                  <a:schemeClr val="tx1"/>
                </a:solidFill>
                <a:latin typeface="Arial" charset="0"/>
                <a:ea typeface="ＭＳ Ｐゴシック" pitchFamily="34" charset="-128"/>
              </a:defRPr>
            </a:lvl5pPr>
            <a:lvl6pPr marL="25146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34C348C9-D36E-42A6-BED8-A1BEE2C902C9}" type="slidenum">
              <a:rPr lang="en-US" altLang="en-US" smtClean="0"/>
              <a:pPr>
                <a:spcBef>
                  <a:spcPct val="0"/>
                </a:spcBef>
              </a:pPr>
              <a:t>54</a:t>
            </a:fld>
            <a:endParaRPr lang="en-US"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p:spPr>
        <p:txBody>
          <a:bodyPr/>
          <a:lstStyle/>
          <a:p>
            <a:r>
              <a:rPr lang="en-US" altLang="en-US" smtClean="0">
                <a:latin typeface="Arial" charset="0"/>
                <a:ea typeface="ＭＳ Ｐゴシック" pitchFamily="34" charset="-128"/>
              </a:rPr>
              <a:t>I think it is important to back up what you say with what you have actually done.  So these are our results, previously published in more complete form.</a:t>
            </a:r>
          </a:p>
        </p:txBody>
      </p:sp>
      <p:sp>
        <p:nvSpPr>
          <p:cNvPr id="169988" name="Slide Number Placeholder 3"/>
          <p:cNvSpPr>
            <a:spLocks noGrp="1"/>
          </p:cNvSpPr>
          <p:nvPr>
            <p:ph type="sldNum" sz="quarter" idx="5"/>
          </p:nvPr>
        </p:nvSpPr>
        <p:spPr>
          <a:noFill/>
        </p:spPr>
        <p:txBody>
          <a:bodyPr/>
          <a:lstStyle>
            <a:lvl1pPr defTabSz="928688" eaLnBrk="0" hangingPunct="0">
              <a:spcBef>
                <a:spcPct val="30000"/>
              </a:spcBef>
              <a:defRPr sz="1200">
                <a:solidFill>
                  <a:schemeClr val="tx1"/>
                </a:solidFill>
                <a:latin typeface="Arial" charset="0"/>
                <a:ea typeface="ＭＳ Ｐゴシック" pitchFamily="34" charset="-128"/>
              </a:defRPr>
            </a:lvl1pPr>
            <a:lvl2pPr marL="742950" indent="-285750" defTabSz="928688" eaLnBrk="0" hangingPunct="0">
              <a:spcBef>
                <a:spcPct val="30000"/>
              </a:spcBef>
              <a:defRPr sz="1200">
                <a:solidFill>
                  <a:schemeClr val="tx1"/>
                </a:solidFill>
                <a:latin typeface="Arial" charset="0"/>
                <a:ea typeface="ＭＳ Ｐゴシック" pitchFamily="34" charset="-128"/>
              </a:defRPr>
            </a:lvl2pPr>
            <a:lvl3pPr marL="1143000" indent="-228600" defTabSz="928688" eaLnBrk="0" hangingPunct="0">
              <a:spcBef>
                <a:spcPct val="30000"/>
              </a:spcBef>
              <a:defRPr sz="1200">
                <a:solidFill>
                  <a:schemeClr val="tx1"/>
                </a:solidFill>
                <a:latin typeface="Arial" charset="0"/>
                <a:ea typeface="ＭＳ Ｐゴシック" pitchFamily="34" charset="-128"/>
              </a:defRPr>
            </a:lvl3pPr>
            <a:lvl4pPr marL="1600200" indent="-228600" defTabSz="928688" eaLnBrk="0" hangingPunct="0">
              <a:spcBef>
                <a:spcPct val="30000"/>
              </a:spcBef>
              <a:defRPr sz="1200">
                <a:solidFill>
                  <a:schemeClr val="tx1"/>
                </a:solidFill>
                <a:latin typeface="Arial" charset="0"/>
                <a:ea typeface="ＭＳ Ｐゴシック" pitchFamily="34" charset="-128"/>
              </a:defRPr>
            </a:lvl4pPr>
            <a:lvl5pPr marL="2057400" indent="-228600" defTabSz="928688" eaLnBrk="0" hangingPunct="0">
              <a:spcBef>
                <a:spcPct val="30000"/>
              </a:spcBef>
              <a:defRPr sz="1200">
                <a:solidFill>
                  <a:schemeClr val="tx1"/>
                </a:solidFill>
                <a:latin typeface="Arial" charset="0"/>
                <a:ea typeface="ＭＳ Ｐゴシック" pitchFamily="34" charset="-128"/>
              </a:defRPr>
            </a:lvl5pPr>
            <a:lvl6pPr marL="25146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0EB33BE1-B380-48F2-9C01-F2A4B788D72F}" type="slidenum">
              <a:rPr lang="en-US" altLang="en-US" smtClean="0"/>
              <a:pPr>
                <a:spcBef>
                  <a:spcPct val="0"/>
                </a:spcBef>
              </a:pPr>
              <a:t>55</a:t>
            </a:fld>
            <a:endParaRPr lang="en-US"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p:spPr>
        <p:txBody>
          <a:bodyPr/>
          <a:lstStyle/>
          <a:p>
            <a:endParaRPr lang="en-US" altLang="en-US" smtClean="0">
              <a:latin typeface="Arial" charset="0"/>
              <a:ea typeface="ＭＳ Ｐゴシック" pitchFamily="34" charset="-128"/>
            </a:endParaRPr>
          </a:p>
        </p:txBody>
      </p:sp>
      <p:sp>
        <p:nvSpPr>
          <p:cNvPr id="171012" name="Slide Number Placeholder 3"/>
          <p:cNvSpPr>
            <a:spLocks noGrp="1"/>
          </p:cNvSpPr>
          <p:nvPr>
            <p:ph type="sldNum" sz="quarter" idx="5"/>
          </p:nvPr>
        </p:nvSpPr>
        <p:spPr>
          <a:noFill/>
        </p:spPr>
        <p:txBody>
          <a:bodyPr/>
          <a:lstStyle>
            <a:lvl1pPr defTabSz="928688" eaLnBrk="0" hangingPunct="0">
              <a:spcBef>
                <a:spcPct val="30000"/>
              </a:spcBef>
              <a:defRPr sz="1200">
                <a:solidFill>
                  <a:schemeClr val="tx1"/>
                </a:solidFill>
                <a:latin typeface="Arial" charset="0"/>
                <a:ea typeface="ＭＳ Ｐゴシック" pitchFamily="34" charset="-128"/>
              </a:defRPr>
            </a:lvl1pPr>
            <a:lvl2pPr marL="742950" indent="-285750" defTabSz="928688" eaLnBrk="0" hangingPunct="0">
              <a:spcBef>
                <a:spcPct val="30000"/>
              </a:spcBef>
              <a:defRPr sz="1200">
                <a:solidFill>
                  <a:schemeClr val="tx1"/>
                </a:solidFill>
                <a:latin typeface="Arial" charset="0"/>
                <a:ea typeface="ＭＳ Ｐゴシック" pitchFamily="34" charset="-128"/>
              </a:defRPr>
            </a:lvl2pPr>
            <a:lvl3pPr marL="1143000" indent="-228600" defTabSz="928688" eaLnBrk="0" hangingPunct="0">
              <a:spcBef>
                <a:spcPct val="30000"/>
              </a:spcBef>
              <a:defRPr sz="1200">
                <a:solidFill>
                  <a:schemeClr val="tx1"/>
                </a:solidFill>
                <a:latin typeface="Arial" charset="0"/>
                <a:ea typeface="ＭＳ Ｐゴシック" pitchFamily="34" charset="-128"/>
              </a:defRPr>
            </a:lvl3pPr>
            <a:lvl4pPr marL="1600200" indent="-228600" defTabSz="928688" eaLnBrk="0" hangingPunct="0">
              <a:spcBef>
                <a:spcPct val="30000"/>
              </a:spcBef>
              <a:defRPr sz="1200">
                <a:solidFill>
                  <a:schemeClr val="tx1"/>
                </a:solidFill>
                <a:latin typeface="Arial" charset="0"/>
                <a:ea typeface="ＭＳ Ｐゴシック" pitchFamily="34" charset="-128"/>
              </a:defRPr>
            </a:lvl4pPr>
            <a:lvl5pPr marL="2057400" indent="-228600" defTabSz="928688" eaLnBrk="0" hangingPunct="0">
              <a:spcBef>
                <a:spcPct val="30000"/>
              </a:spcBef>
              <a:defRPr sz="1200">
                <a:solidFill>
                  <a:schemeClr val="tx1"/>
                </a:solidFill>
                <a:latin typeface="Arial" charset="0"/>
                <a:ea typeface="ＭＳ Ｐゴシック" pitchFamily="34" charset="-128"/>
              </a:defRPr>
            </a:lvl5pPr>
            <a:lvl6pPr marL="25146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FB48FB00-D3BA-441C-8457-F1B8974B6641}" type="slidenum">
              <a:rPr lang="en-US" altLang="en-US" smtClean="0"/>
              <a:pPr>
                <a:spcBef>
                  <a:spcPct val="0"/>
                </a:spcBef>
              </a:pPr>
              <a:t>56</a:t>
            </a:fld>
            <a:endParaRPr lang="en-US"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p:spPr>
        <p:txBody>
          <a:bodyPr/>
          <a:lstStyle/>
          <a:p>
            <a:r>
              <a:rPr lang="en-US" altLang="en-US" smtClean="0">
                <a:latin typeface="Arial" charset="0"/>
                <a:ea typeface="ＭＳ Ｐゴシック" pitchFamily="34" charset="-128"/>
              </a:rPr>
              <a:t>Routine bilateral C-VI dissection could not be separated into “prophylactic” or therapeutic.</a:t>
            </a:r>
          </a:p>
        </p:txBody>
      </p:sp>
      <p:sp>
        <p:nvSpPr>
          <p:cNvPr id="172036" name="Slide Number Placeholder 3"/>
          <p:cNvSpPr>
            <a:spLocks noGrp="1"/>
          </p:cNvSpPr>
          <p:nvPr>
            <p:ph type="sldNum" sz="quarter" idx="5"/>
          </p:nvPr>
        </p:nvSpPr>
        <p:spPr>
          <a:noFill/>
        </p:spPr>
        <p:txBody>
          <a:bodyPr/>
          <a:lstStyle>
            <a:lvl1pPr defTabSz="928688" eaLnBrk="0" hangingPunct="0">
              <a:spcBef>
                <a:spcPct val="30000"/>
              </a:spcBef>
              <a:defRPr sz="1200">
                <a:solidFill>
                  <a:schemeClr val="tx1"/>
                </a:solidFill>
                <a:latin typeface="Arial" charset="0"/>
                <a:ea typeface="ＭＳ Ｐゴシック" pitchFamily="34" charset="-128"/>
              </a:defRPr>
            </a:lvl1pPr>
            <a:lvl2pPr marL="742950" indent="-285750" defTabSz="928688" eaLnBrk="0" hangingPunct="0">
              <a:spcBef>
                <a:spcPct val="30000"/>
              </a:spcBef>
              <a:defRPr sz="1200">
                <a:solidFill>
                  <a:schemeClr val="tx1"/>
                </a:solidFill>
                <a:latin typeface="Arial" charset="0"/>
                <a:ea typeface="ＭＳ Ｐゴシック" pitchFamily="34" charset="-128"/>
              </a:defRPr>
            </a:lvl2pPr>
            <a:lvl3pPr marL="1143000" indent="-228600" defTabSz="928688" eaLnBrk="0" hangingPunct="0">
              <a:spcBef>
                <a:spcPct val="30000"/>
              </a:spcBef>
              <a:defRPr sz="1200">
                <a:solidFill>
                  <a:schemeClr val="tx1"/>
                </a:solidFill>
                <a:latin typeface="Arial" charset="0"/>
                <a:ea typeface="ＭＳ Ｐゴシック" pitchFamily="34" charset="-128"/>
              </a:defRPr>
            </a:lvl3pPr>
            <a:lvl4pPr marL="1600200" indent="-228600" defTabSz="928688" eaLnBrk="0" hangingPunct="0">
              <a:spcBef>
                <a:spcPct val="30000"/>
              </a:spcBef>
              <a:defRPr sz="1200">
                <a:solidFill>
                  <a:schemeClr val="tx1"/>
                </a:solidFill>
                <a:latin typeface="Arial" charset="0"/>
                <a:ea typeface="ＭＳ Ｐゴシック" pitchFamily="34" charset="-128"/>
              </a:defRPr>
            </a:lvl4pPr>
            <a:lvl5pPr marL="2057400" indent="-228600" defTabSz="928688" eaLnBrk="0" hangingPunct="0">
              <a:spcBef>
                <a:spcPct val="30000"/>
              </a:spcBef>
              <a:defRPr sz="1200">
                <a:solidFill>
                  <a:schemeClr val="tx1"/>
                </a:solidFill>
                <a:latin typeface="Arial" charset="0"/>
                <a:ea typeface="ＭＳ Ｐゴシック" pitchFamily="34" charset="-128"/>
              </a:defRPr>
            </a:lvl5pPr>
            <a:lvl6pPr marL="25146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98935783-BA44-4678-80EB-CBD1D0EBCE6A}" type="slidenum">
              <a:rPr lang="en-US" altLang="en-US" smtClean="0"/>
              <a:pPr>
                <a:spcBef>
                  <a:spcPct val="0"/>
                </a:spcBef>
              </a:pPr>
              <a:t>57</a:t>
            </a:fld>
            <a:endParaRPr lang="en-US" alt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p:spPr>
        <p:txBody>
          <a:bodyPr/>
          <a:lstStyle/>
          <a:p>
            <a:endParaRPr lang="en-US" altLang="en-US" smtClean="0">
              <a:latin typeface="Arial" charset="0"/>
              <a:ea typeface="ＭＳ Ｐゴシック" pitchFamily="34" charset="-128"/>
            </a:endParaRPr>
          </a:p>
        </p:txBody>
      </p:sp>
      <p:sp>
        <p:nvSpPr>
          <p:cNvPr id="173060" name="Slide Number Placeholder 3"/>
          <p:cNvSpPr>
            <a:spLocks noGrp="1"/>
          </p:cNvSpPr>
          <p:nvPr>
            <p:ph type="sldNum" sz="quarter" idx="5"/>
          </p:nvPr>
        </p:nvSpPr>
        <p:spPr>
          <a:noFill/>
        </p:spPr>
        <p:txBody>
          <a:bodyPr/>
          <a:lstStyle>
            <a:lvl1pPr defTabSz="928688" eaLnBrk="0" hangingPunct="0">
              <a:spcBef>
                <a:spcPct val="30000"/>
              </a:spcBef>
              <a:defRPr sz="1200">
                <a:solidFill>
                  <a:schemeClr val="tx1"/>
                </a:solidFill>
                <a:latin typeface="Arial" charset="0"/>
                <a:ea typeface="ＭＳ Ｐゴシック" pitchFamily="34" charset="-128"/>
              </a:defRPr>
            </a:lvl1pPr>
            <a:lvl2pPr marL="742950" indent="-285750" defTabSz="928688" eaLnBrk="0" hangingPunct="0">
              <a:spcBef>
                <a:spcPct val="30000"/>
              </a:spcBef>
              <a:defRPr sz="1200">
                <a:solidFill>
                  <a:schemeClr val="tx1"/>
                </a:solidFill>
                <a:latin typeface="Arial" charset="0"/>
                <a:ea typeface="ＭＳ Ｐゴシック" pitchFamily="34" charset="-128"/>
              </a:defRPr>
            </a:lvl2pPr>
            <a:lvl3pPr marL="1143000" indent="-228600" defTabSz="928688" eaLnBrk="0" hangingPunct="0">
              <a:spcBef>
                <a:spcPct val="30000"/>
              </a:spcBef>
              <a:defRPr sz="1200">
                <a:solidFill>
                  <a:schemeClr val="tx1"/>
                </a:solidFill>
                <a:latin typeface="Arial" charset="0"/>
                <a:ea typeface="ＭＳ Ｐゴシック" pitchFamily="34" charset="-128"/>
              </a:defRPr>
            </a:lvl3pPr>
            <a:lvl4pPr marL="1600200" indent="-228600" defTabSz="928688" eaLnBrk="0" hangingPunct="0">
              <a:spcBef>
                <a:spcPct val="30000"/>
              </a:spcBef>
              <a:defRPr sz="1200">
                <a:solidFill>
                  <a:schemeClr val="tx1"/>
                </a:solidFill>
                <a:latin typeface="Arial" charset="0"/>
                <a:ea typeface="ＭＳ Ｐゴシック" pitchFamily="34" charset="-128"/>
              </a:defRPr>
            </a:lvl4pPr>
            <a:lvl5pPr marL="2057400" indent="-228600" defTabSz="928688" eaLnBrk="0" hangingPunct="0">
              <a:spcBef>
                <a:spcPct val="30000"/>
              </a:spcBef>
              <a:defRPr sz="1200">
                <a:solidFill>
                  <a:schemeClr val="tx1"/>
                </a:solidFill>
                <a:latin typeface="Arial" charset="0"/>
                <a:ea typeface="ＭＳ Ｐゴシック" pitchFamily="34" charset="-128"/>
              </a:defRPr>
            </a:lvl5pPr>
            <a:lvl6pPr marL="25146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6E5E5FF0-08D5-4391-A021-FA81A966AEC2}" type="slidenum">
              <a:rPr lang="en-US" altLang="en-US" smtClean="0"/>
              <a:pPr>
                <a:spcBef>
                  <a:spcPct val="0"/>
                </a:spcBef>
              </a:pPr>
              <a:t>58</a:t>
            </a:fld>
            <a:endParaRPr lang="en-US"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p:spPr>
        <p:txBody>
          <a:bodyPr/>
          <a:lstStyle/>
          <a:p>
            <a:endParaRPr lang="en-US" altLang="en-US" smtClean="0">
              <a:latin typeface="Arial" charset="0"/>
              <a:ea typeface="ＭＳ Ｐゴシック" pitchFamily="34" charset="-128"/>
            </a:endParaRPr>
          </a:p>
        </p:txBody>
      </p:sp>
      <p:sp>
        <p:nvSpPr>
          <p:cNvPr id="174084" name="Slide Number Placeholder 3"/>
          <p:cNvSpPr>
            <a:spLocks noGrp="1"/>
          </p:cNvSpPr>
          <p:nvPr>
            <p:ph type="sldNum" sz="quarter" idx="5"/>
          </p:nvPr>
        </p:nvSpPr>
        <p:spPr>
          <a:noFill/>
        </p:spPr>
        <p:txBody>
          <a:bodyPr/>
          <a:lstStyle>
            <a:lvl1pPr defTabSz="928688" eaLnBrk="0" hangingPunct="0">
              <a:spcBef>
                <a:spcPct val="30000"/>
              </a:spcBef>
              <a:defRPr sz="1200">
                <a:solidFill>
                  <a:schemeClr val="tx1"/>
                </a:solidFill>
                <a:latin typeface="Arial" charset="0"/>
                <a:ea typeface="ＭＳ Ｐゴシック" pitchFamily="34" charset="-128"/>
              </a:defRPr>
            </a:lvl1pPr>
            <a:lvl2pPr marL="742950" indent="-285750" defTabSz="928688" eaLnBrk="0" hangingPunct="0">
              <a:spcBef>
                <a:spcPct val="30000"/>
              </a:spcBef>
              <a:defRPr sz="1200">
                <a:solidFill>
                  <a:schemeClr val="tx1"/>
                </a:solidFill>
                <a:latin typeface="Arial" charset="0"/>
                <a:ea typeface="ＭＳ Ｐゴシック" pitchFamily="34" charset="-128"/>
              </a:defRPr>
            </a:lvl2pPr>
            <a:lvl3pPr marL="1143000" indent="-228600" defTabSz="928688" eaLnBrk="0" hangingPunct="0">
              <a:spcBef>
                <a:spcPct val="30000"/>
              </a:spcBef>
              <a:defRPr sz="1200">
                <a:solidFill>
                  <a:schemeClr val="tx1"/>
                </a:solidFill>
                <a:latin typeface="Arial" charset="0"/>
                <a:ea typeface="ＭＳ Ｐゴシック" pitchFamily="34" charset="-128"/>
              </a:defRPr>
            </a:lvl3pPr>
            <a:lvl4pPr marL="1600200" indent="-228600" defTabSz="928688" eaLnBrk="0" hangingPunct="0">
              <a:spcBef>
                <a:spcPct val="30000"/>
              </a:spcBef>
              <a:defRPr sz="1200">
                <a:solidFill>
                  <a:schemeClr val="tx1"/>
                </a:solidFill>
                <a:latin typeface="Arial" charset="0"/>
                <a:ea typeface="ＭＳ Ｐゴシック" pitchFamily="34" charset="-128"/>
              </a:defRPr>
            </a:lvl4pPr>
            <a:lvl5pPr marL="2057400" indent="-228600" defTabSz="928688" eaLnBrk="0" hangingPunct="0">
              <a:spcBef>
                <a:spcPct val="30000"/>
              </a:spcBef>
              <a:defRPr sz="1200">
                <a:solidFill>
                  <a:schemeClr val="tx1"/>
                </a:solidFill>
                <a:latin typeface="Arial" charset="0"/>
                <a:ea typeface="ＭＳ Ｐゴシック" pitchFamily="34" charset="-128"/>
              </a:defRPr>
            </a:lvl5pPr>
            <a:lvl6pPr marL="25146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E3E69403-A50D-47AE-B81D-8CE0C3C54C0D}" type="slidenum">
              <a:rPr lang="en-US" altLang="en-US" smtClean="0"/>
              <a:pPr>
                <a:spcBef>
                  <a:spcPct val="0"/>
                </a:spcBef>
              </a:pPr>
              <a:t>59</a:t>
            </a:fld>
            <a:endParaRPr lang="en-US" alt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p:spPr>
        <p:txBody>
          <a:bodyPr/>
          <a:lstStyle/>
          <a:p>
            <a:endParaRPr lang="en-US" altLang="en-US" smtClean="0">
              <a:latin typeface="Arial" charset="0"/>
              <a:ea typeface="ＭＳ Ｐゴシック" pitchFamily="34" charset="-128"/>
            </a:endParaRPr>
          </a:p>
        </p:txBody>
      </p:sp>
      <p:sp>
        <p:nvSpPr>
          <p:cNvPr id="175108" name="Slide Number Placeholder 3"/>
          <p:cNvSpPr>
            <a:spLocks noGrp="1"/>
          </p:cNvSpPr>
          <p:nvPr>
            <p:ph type="sldNum" sz="quarter" idx="5"/>
          </p:nvPr>
        </p:nvSpPr>
        <p:spPr>
          <a:noFill/>
        </p:spPr>
        <p:txBody>
          <a:bodyPr/>
          <a:lstStyle>
            <a:lvl1pPr defTabSz="928688" eaLnBrk="0" hangingPunct="0">
              <a:spcBef>
                <a:spcPct val="30000"/>
              </a:spcBef>
              <a:defRPr sz="1200">
                <a:solidFill>
                  <a:schemeClr val="tx1"/>
                </a:solidFill>
                <a:latin typeface="Arial" charset="0"/>
                <a:ea typeface="ＭＳ Ｐゴシック" pitchFamily="34" charset="-128"/>
              </a:defRPr>
            </a:lvl1pPr>
            <a:lvl2pPr marL="742950" indent="-285750" defTabSz="928688" eaLnBrk="0" hangingPunct="0">
              <a:spcBef>
                <a:spcPct val="30000"/>
              </a:spcBef>
              <a:defRPr sz="1200">
                <a:solidFill>
                  <a:schemeClr val="tx1"/>
                </a:solidFill>
                <a:latin typeface="Arial" charset="0"/>
                <a:ea typeface="ＭＳ Ｐゴシック" pitchFamily="34" charset="-128"/>
              </a:defRPr>
            </a:lvl2pPr>
            <a:lvl3pPr marL="1143000" indent="-228600" defTabSz="928688" eaLnBrk="0" hangingPunct="0">
              <a:spcBef>
                <a:spcPct val="30000"/>
              </a:spcBef>
              <a:defRPr sz="1200">
                <a:solidFill>
                  <a:schemeClr val="tx1"/>
                </a:solidFill>
                <a:latin typeface="Arial" charset="0"/>
                <a:ea typeface="ＭＳ Ｐゴシック" pitchFamily="34" charset="-128"/>
              </a:defRPr>
            </a:lvl3pPr>
            <a:lvl4pPr marL="1600200" indent="-228600" defTabSz="928688" eaLnBrk="0" hangingPunct="0">
              <a:spcBef>
                <a:spcPct val="30000"/>
              </a:spcBef>
              <a:defRPr sz="1200">
                <a:solidFill>
                  <a:schemeClr val="tx1"/>
                </a:solidFill>
                <a:latin typeface="Arial" charset="0"/>
                <a:ea typeface="ＭＳ Ｐゴシック" pitchFamily="34" charset="-128"/>
              </a:defRPr>
            </a:lvl4pPr>
            <a:lvl5pPr marL="2057400" indent="-228600" defTabSz="928688" eaLnBrk="0" hangingPunct="0">
              <a:spcBef>
                <a:spcPct val="30000"/>
              </a:spcBef>
              <a:defRPr sz="1200">
                <a:solidFill>
                  <a:schemeClr val="tx1"/>
                </a:solidFill>
                <a:latin typeface="Arial" charset="0"/>
                <a:ea typeface="ＭＳ Ｐゴシック" pitchFamily="34" charset="-128"/>
              </a:defRPr>
            </a:lvl5pPr>
            <a:lvl6pPr marL="25146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EEDF7462-05F7-41DE-B336-97D564299692}" type="slidenum">
              <a:rPr lang="en-US" altLang="en-US" smtClean="0"/>
              <a:pPr>
                <a:spcBef>
                  <a:spcPct val="0"/>
                </a:spcBef>
              </a:pPr>
              <a:t>60</a:t>
            </a:fld>
            <a:endParaRPr lang="en-US" alt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p:spPr>
        <p:txBody>
          <a:bodyPr/>
          <a:lstStyle/>
          <a:p>
            <a:endParaRPr lang="en-US" altLang="en-US" smtClean="0">
              <a:latin typeface="Arial" charset="0"/>
              <a:ea typeface="ＭＳ Ｐゴシック" pitchFamily="34" charset="-128"/>
            </a:endParaRPr>
          </a:p>
        </p:txBody>
      </p:sp>
      <p:sp>
        <p:nvSpPr>
          <p:cNvPr id="176132" name="Slide Number Placeholder 3"/>
          <p:cNvSpPr>
            <a:spLocks noGrp="1"/>
          </p:cNvSpPr>
          <p:nvPr>
            <p:ph type="sldNum" sz="quarter" idx="5"/>
          </p:nvPr>
        </p:nvSpPr>
        <p:spPr>
          <a:noFill/>
        </p:spPr>
        <p:txBody>
          <a:bodyPr/>
          <a:lstStyle>
            <a:lvl1pPr defTabSz="928688" eaLnBrk="0" hangingPunct="0">
              <a:spcBef>
                <a:spcPct val="30000"/>
              </a:spcBef>
              <a:defRPr sz="1200">
                <a:solidFill>
                  <a:schemeClr val="tx1"/>
                </a:solidFill>
                <a:latin typeface="Arial" charset="0"/>
                <a:ea typeface="ＭＳ Ｐゴシック" pitchFamily="34" charset="-128"/>
              </a:defRPr>
            </a:lvl1pPr>
            <a:lvl2pPr marL="742950" indent="-285750" defTabSz="928688" eaLnBrk="0" hangingPunct="0">
              <a:spcBef>
                <a:spcPct val="30000"/>
              </a:spcBef>
              <a:defRPr sz="1200">
                <a:solidFill>
                  <a:schemeClr val="tx1"/>
                </a:solidFill>
                <a:latin typeface="Arial" charset="0"/>
                <a:ea typeface="ＭＳ Ｐゴシック" pitchFamily="34" charset="-128"/>
              </a:defRPr>
            </a:lvl2pPr>
            <a:lvl3pPr marL="1143000" indent="-228600" defTabSz="928688" eaLnBrk="0" hangingPunct="0">
              <a:spcBef>
                <a:spcPct val="30000"/>
              </a:spcBef>
              <a:defRPr sz="1200">
                <a:solidFill>
                  <a:schemeClr val="tx1"/>
                </a:solidFill>
                <a:latin typeface="Arial" charset="0"/>
                <a:ea typeface="ＭＳ Ｐゴシック" pitchFamily="34" charset="-128"/>
              </a:defRPr>
            </a:lvl3pPr>
            <a:lvl4pPr marL="1600200" indent="-228600" defTabSz="928688" eaLnBrk="0" hangingPunct="0">
              <a:spcBef>
                <a:spcPct val="30000"/>
              </a:spcBef>
              <a:defRPr sz="1200">
                <a:solidFill>
                  <a:schemeClr val="tx1"/>
                </a:solidFill>
                <a:latin typeface="Arial" charset="0"/>
                <a:ea typeface="ＭＳ Ｐゴシック" pitchFamily="34" charset="-128"/>
              </a:defRPr>
            </a:lvl4pPr>
            <a:lvl5pPr marL="2057400" indent="-228600" defTabSz="928688" eaLnBrk="0" hangingPunct="0">
              <a:spcBef>
                <a:spcPct val="30000"/>
              </a:spcBef>
              <a:defRPr sz="1200">
                <a:solidFill>
                  <a:schemeClr val="tx1"/>
                </a:solidFill>
                <a:latin typeface="Arial" charset="0"/>
                <a:ea typeface="ＭＳ Ｐゴシック" pitchFamily="34" charset="-128"/>
              </a:defRPr>
            </a:lvl5pPr>
            <a:lvl6pPr marL="25146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5DA714C8-BDE5-45D8-B061-C39419C2DE5E}" type="slidenum">
              <a:rPr lang="en-US" altLang="en-US" smtClean="0"/>
              <a:pPr>
                <a:spcBef>
                  <a:spcPct val="0"/>
                </a:spcBef>
              </a:pPr>
              <a:t>61</a:t>
            </a:fld>
            <a:endParaRPr lang="en-US" alt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p:spPr>
        <p:txBody>
          <a:bodyPr/>
          <a:lstStyle/>
          <a:p>
            <a:endParaRPr lang="en-US" altLang="en-US" smtClean="0">
              <a:latin typeface="Arial" charset="0"/>
              <a:ea typeface="ＭＳ Ｐゴシック" pitchFamily="34" charset="-128"/>
            </a:endParaRPr>
          </a:p>
        </p:txBody>
      </p:sp>
      <p:sp>
        <p:nvSpPr>
          <p:cNvPr id="177156" name="Slide Number Placeholder 3"/>
          <p:cNvSpPr>
            <a:spLocks noGrp="1"/>
          </p:cNvSpPr>
          <p:nvPr>
            <p:ph type="sldNum" sz="quarter" idx="5"/>
          </p:nvPr>
        </p:nvSpPr>
        <p:spPr>
          <a:noFill/>
        </p:spPr>
        <p:txBody>
          <a:bodyPr/>
          <a:lstStyle>
            <a:lvl1pPr defTabSz="928688" eaLnBrk="0" hangingPunct="0">
              <a:spcBef>
                <a:spcPct val="30000"/>
              </a:spcBef>
              <a:defRPr sz="1200">
                <a:solidFill>
                  <a:schemeClr val="tx1"/>
                </a:solidFill>
                <a:latin typeface="Arial" charset="0"/>
                <a:ea typeface="ＭＳ Ｐゴシック" pitchFamily="34" charset="-128"/>
              </a:defRPr>
            </a:lvl1pPr>
            <a:lvl2pPr marL="742950" indent="-285750" defTabSz="928688" eaLnBrk="0" hangingPunct="0">
              <a:spcBef>
                <a:spcPct val="30000"/>
              </a:spcBef>
              <a:defRPr sz="1200">
                <a:solidFill>
                  <a:schemeClr val="tx1"/>
                </a:solidFill>
                <a:latin typeface="Arial" charset="0"/>
                <a:ea typeface="ＭＳ Ｐゴシック" pitchFamily="34" charset="-128"/>
              </a:defRPr>
            </a:lvl2pPr>
            <a:lvl3pPr marL="1143000" indent="-228600" defTabSz="928688" eaLnBrk="0" hangingPunct="0">
              <a:spcBef>
                <a:spcPct val="30000"/>
              </a:spcBef>
              <a:defRPr sz="1200">
                <a:solidFill>
                  <a:schemeClr val="tx1"/>
                </a:solidFill>
                <a:latin typeface="Arial" charset="0"/>
                <a:ea typeface="ＭＳ Ｐゴシック" pitchFamily="34" charset="-128"/>
              </a:defRPr>
            </a:lvl3pPr>
            <a:lvl4pPr marL="1600200" indent="-228600" defTabSz="928688" eaLnBrk="0" hangingPunct="0">
              <a:spcBef>
                <a:spcPct val="30000"/>
              </a:spcBef>
              <a:defRPr sz="1200">
                <a:solidFill>
                  <a:schemeClr val="tx1"/>
                </a:solidFill>
                <a:latin typeface="Arial" charset="0"/>
                <a:ea typeface="ＭＳ Ｐゴシック" pitchFamily="34" charset="-128"/>
              </a:defRPr>
            </a:lvl4pPr>
            <a:lvl5pPr marL="2057400" indent="-228600" defTabSz="928688" eaLnBrk="0" hangingPunct="0">
              <a:spcBef>
                <a:spcPct val="30000"/>
              </a:spcBef>
              <a:defRPr sz="1200">
                <a:solidFill>
                  <a:schemeClr val="tx1"/>
                </a:solidFill>
                <a:latin typeface="Arial" charset="0"/>
                <a:ea typeface="ＭＳ Ｐゴシック" pitchFamily="34" charset="-128"/>
              </a:defRPr>
            </a:lvl5pPr>
            <a:lvl6pPr marL="25146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6C1D6A4D-10F4-4E24-8400-125C87F32415}" type="slidenum">
              <a:rPr lang="en-US" altLang="en-US" smtClean="0"/>
              <a:pPr>
                <a:spcBef>
                  <a:spcPct val="0"/>
                </a:spcBef>
              </a:pPr>
              <a:t>62</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p:spPr>
        <p:txBody>
          <a:bodyPr/>
          <a:lstStyle/>
          <a:p>
            <a:endParaRPr lang="en-US" altLang="en-US" dirty="0" smtClean="0">
              <a:latin typeface="Arial" charset="0"/>
              <a:ea typeface="ＭＳ Ｐゴシック" pitchFamily="34" charset="-128"/>
            </a:endParaRPr>
          </a:p>
        </p:txBody>
      </p:sp>
      <p:sp>
        <p:nvSpPr>
          <p:cNvPr id="109572" name="Slide Number Placeholder 3"/>
          <p:cNvSpPr>
            <a:spLocks noGrp="1"/>
          </p:cNvSpPr>
          <p:nvPr>
            <p:ph type="sldNum" sz="quarter" idx="5"/>
          </p:nvPr>
        </p:nvSpPr>
        <p:spPr>
          <a:noFill/>
        </p:spPr>
        <p:txBody>
          <a:bodyPr/>
          <a:lstStyle>
            <a:lvl1pPr defTabSz="928688" eaLnBrk="0" hangingPunct="0">
              <a:spcBef>
                <a:spcPct val="30000"/>
              </a:spcBef>
              <a:defRPr sz="1200">
                <a:solidFill>
                  <a:schemeClr val="tx1"/>
                </a:solidFill>
                <a:latin typeface="Arial" charset="0"/>
                <a:ea typeface="ＭＳ Ｐゴシック" pitchFamily="34" charset="-128"/>
              </a:defRPr>
            </a:lvl1pPr>
            <a:lvl2pPr marL="742950" indent="-285750" defTabSz="928688" eaLnBrk="0" hangingPunct="0">
              <a:spcBef>
                <a:spcPct val="30000"/>
              </a:spcBef>
              <a:defRPr sz="1200">
                <a:solidFill>
                  <a:schemeClr val="tx1"/>
                </a:solidFill>
                <a:latin typeface="Arial" charset="0"/>
                <a:ea typeface="ＭＳ Ｐゴシック" pitchFamily="34" charset="-128"/>
              </a:defRPr>
            </a:lvl2pPr>
            <a:lvl3pPr marL="1143000" indent="-228600" defTabSz="928688" eaLnBrk="0" hangingPunct="0">
              <a:spcBef>
                <a:spcPct val="30000"/>
              </a:spcBef>
              <a:defRPr sz="1200">
                <a:solidFill>
                  <a:schemeClr val="tx1"/>
                </a:solidFill>
                <a:latin typeface="Arial" charset="0"/>
                <a:ea typeface="ＭＳ Ｐゴシック" pitchFamily="34" charset="-128"/>
              </a:defRPr>
            </a:lvl3pPr>
            <a:lvl4pPr marL="1600200" indent="-228600" defTabSz="928688" eaLnBrk="0" hangingPunct="0">
              <a:spcBef>
                <a:spcPct val="30000"/>
              </a:spcBef>
              <a:defRPr sz="1200">
                <a:solidFill>
                  <a:schemeClr val="tx1"/>
                </a:solidFill>
                <a:latin typeface="Arial" charset="0"/>
                <a:ea typeface="ＭＳ Ｐゴシック" pitchFamily="34" charset="-128"/>
              </a:defRPr>
            </a:lvl4pPr>
            <a:lvl5pPr marL="2057400" indent="-228600" defTabSz="928688" eaLnBrk="0" hangingPunct="0">
              <a:spcBef>
                <a:spcPct val="30000"/>
              </a:spcBef>
              <a:defRPr sz="1200">
                <a:solidFill>
                  <a:schemeClr val="tx1"/>
                </a:solidFill>
                <a:latin typeface="Arial" charset="0"/>
                <a:ea typeface="ＭＳ Ｐゴシック" pitchFamily="34" charset="-128"/>
              </a:defRPr>
            </a:lvl5pPr>
            <a:lvl6pPr marL="25146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19DBEBDD-2799-4D13-B254-10BF240A398F}" type="slidenum">
              <a:rPr lang="en-US" altLang="en-US" smtClean="0"/>
              <a:pPr>
                <a:spcBef>
                  <a:spcPct val="0"/>
                </a:spcBef>
              </a:pPr>
              <a:t>6</a:t>
            </a:fld>
            <a:endParaRPr lang="en-US" alt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noFill/>
        </p:spPr>
        <p:txBody>
          <a:bodyPr/>
          <a:lstStyle/>
          <a:p>
            <a:endParaRPr lang="en-US" altLang="en-US" smtClean="0">
              <a:latin typeface="Arial"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p:spPr>
        <p:txBody>
          <a:bodyPr/>
          <a:lstStyle/>
          <a:p>
            <a:endParaRPr lang="en-US" altLang="en-US" dirty="0" smtClean="0">
              <a:latin typeface="Arial" charset="0"/>
              <a:ea typeface="ＭＳ Ｐゴシック" pitchFamily="34" charset="-128"/>
            </a:endParaRPr>
          </a:p>
        </p:txBody>
      </p:sp>
      <p:sp>
        <p:nvSpPr>
          <p:cNvPr id="110596" name="Slide Number Placeholder 3"/>
          <p:cNvSpPr>
            <a:spLocks noGrp="1"/>
          </p:cNvSpPr>
          <p:nvPr>
            <p:ph type="sldNum" sz="quarter" idx="5"/>
          </p:nvPr>
        </p:nvSpPr>
        <p:spPr>
          <a:noFill/>
        </p:spPr>
        <p:txBody>
          <a:bodyPr/>
          <a:lstStyle>
            <a:lvl1pPr defTabSz="928688" eaLnBrk="0" hangingPunct="0">
              <a:spcBef>
                <a:spcPct val="30000"/>
              </a:spcBef>
              <a:defRPr sz="1200">
                <a:solidFill>
                  <a:schemeClr val="tx1"/>
                </a:solidFill>
                <a:latin typeface="Arial" charset="0"/>
                <a:ea typeface="ＭＳ Ｐゴシック" pitchFamily="34" charset="-128"/>
              </a:defRPr>
            </a:lvl1pPr>
            <a:lvl2pPr marL="742950" indent="-285750" defTabSz="928688" eaLnBrk="0" hangingPunct="0">
              <a:spcBef>
                <a:spcPct val="30000"/>
              </a:spcBef>
              <a:defRPr sz="1200">
                <a:solidFill>
                  <a:schemeClr val="tx1"/>
                </a:solidFill>
                <a:latin typeface="Arial" charset="0"/>
                <a:ea typeface="ＭＳ Ｐゴシック" pitchFamily="34" charset="-128"/>
              </a:defRPr>
            </a:lvl2pPr>
            <a:lvl3pPr marL="1143000" indent="-228600" defTabSz="928688" eaLnBrk="0" hangingPunct="0">
              <a:spcBef>
                <a:spcPct val="30000"/>
              </a:spcBef>
              <a:defRPr sz="1200">
                <a:solidFill>
                  <a:schemeClr val="tx1"/>
                </a:solidFill>
                <a:latin typeface="Arial" charset="0"/>
                <a:ea typeface="ＭＳ Ｐゴシック" pitchFamily="34" charset="-128"/>
              </a:defRPr>
            </a:lvl3pPr>
            <a:lvl4pPr marL="1600200" indent="-228600" defTabSz="928688" eaLnBrk="0" hangingPunct="0">
              <a:spcBef>
                <a:spcPct val="30000"/>
              </a:spcBef>
              <a:defRPr sz="1200">
                <a:solidFill>
                  <a:schemeClr val="tx1"/>
                </a:solidFill>
                <a:latin typeface="Arial" charset="0"/>
                <a:ea typeface="ＭＳ Ｐゴシック" pitchFamily="34" charset="-128"/>
              </a:defRPr>
            </a:lvl4pPr>
            <a:lvl5pPr marL="2057400" indent="-228600" defTabSz="928688" eaLnBrk="0" hangingPunct="0">
              <a:spcBef>
                <a:spcPct val="30000"/>
              </a:spcBef>
              <a:defRPr sz="1200">
                <a:solidFill>
                  <a:schemeClr val="tx1"/>
                </a:solidFill>
                <a:latin typeface="Arial" charset="0"/>
                <a:ea typeface="ＭＳ Ｐゴシック" pitchFamily="34" charset="-128"/>
              </a:defRPr>
            </a:lvl5pPr>
            <a:lvl6pPr marL="25146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5DAD167E-ACBE-4324-9EFF-FEB3F9C02AB1}" type="slidenum">
              <a:rPr lang="en-US" altLang="en-US" smtClean="0"/>
              <a:pPr>
                <a:spcBef>
                  <a:spcPct val="0"/>
                </a:spcBef>
              </a:pPr>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p:spPr>
        <p:txBody>
          <a:bodyPr/>
          <a:lstStyle/>
          <a:p>
            <a:endParaRPr lang="en-US" altLang="en-US" dirty="0" smtClean="0">
              <a:latin typeface="Arial" charset="0"/>
              <a:ea typeface="ＭＳ Ｐゴシック" pitchFamily="34" charset="-128"/>
            </a:endParaRPr>
          </a:p>
        </p:txBody>
      </p:sp>
      <p:sp>
        <p:nvSpPr>
          <p:cNvPr id="111620" name="Slide Number Placeholder 3"/>
          <p:cNvSpPr>
            <a:spLocks noGrp="1"/>
          </p:cNvSpPr>
          <p:nvPr>
            <p:ph type="sldNum" sz="quarter" idx="5"/>
          </p:nvPr>
        </p:nvSpPr>
        <p:spPr>
          <a:noFill/>
        </p:spPr>
        <p:txBody>
          <a:bodyPr/>
          <a:lstStyle>
            <a:lvl1pPr defTabSz="928688" eaLnBrk="0" hangingPunct="0">
              <a:spcBef>
                <a:spcPct val="30000"/>
              </a:spcBef>
              <a:defRPr sz="1200">
                <a:solidFill>
                  <a:schemeClr val="tx1"/>
                </a:solidFill>
                <a:latin typeface="Arial" charset="0"/>
                <a:ea typeface="ＭＳ Ｐゴシック" pitchFamily="34" charset="-128"/>
              </a:defRPr>
            </a:lvl1pPr>
            <a:lvl2pPr marL="742950" indent="-285750" defTabSz="928688" eaLnBrk="0" hangingPunct="0">
              <a:spcBef>
                <a:spcPct val="30000"/>
              </a:spcBef>
              <a:defRPr sz="1200">
                <a:solidFill>
                  <a:schemeClr val="tx1"/>
                </a:solidFill>
                <a:latin typeface="Arial" charset="0"/>
                <a:ea typeface="ＭＳ Ｐゴシック" pitchFamily="34" charset="-128"/>
              </a:defRPr>
            </a:lvl2pPr>
            <a:lvl3pPr marL="1143000" indent="-228600" defTabSz="928688" eaLnBrk="0" hangingPunct="0">
              <a:spcBef>
                <a:spcPct val="30000"/>
              </a:spcBef>
              <a:defRPr sz="1200">
                <a:solidFill>
                  <a:schemeClr val="tx1"/>
                </a:solidFill>
                <a:latin typeface="Arial" charset="0"/>
                <a:ea typeface="ＭＳ Ｐゴシック" pitchFamily="34" charset="-128"/>
              </a:defRPr>
            </a:lvl3pPr>
            <a:lvl4pPr marL="1600200" indent="-228600" defTabSz="928688" eaLnBrk="0" hangingPunct="0">
              <a:spcBef>
                <a:spcPct val="30000"/>
              </a:spcBef>
              <a:defRPr sz="1200">
                <a:solidFill>
                  <a:schemeClr val="tx1"/>
                </a:solidFill>
                <a:latin typeface="Arial" charset="0"/>
                <a:ea typeface="ＭＳ Ｐゴシック" pitchFamily="34" charset="-128"/>
              </a:defRPr>
            </a:lvl4pPr>
            <a:lvl5pPr marL="2057400" indent="-228600" defTabSz="928688" eaLnBrk="0" hangingPunct="0">
              <a:spcBef>
                <a:spcPct val="30000"/>
              </a:spcBef>
              <a:defRPr sz="1200">
                <a:solidFill>
                  <a:schemeClr val="tx1"/>
                </a:solidFill>
                <a:latin typeface="Arial" charset="0"/>
                <a:ea typeface="ＭＳ Ｐゴシック" pitchFamily="34" charset="-128"/>
              </a:defRPr>
            </a:lvl5pPr>
            <a:lvl6pPr marL="25146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5805E8F5-5FDF-4216-84B0-516026B36AA9}" type="slidenum">
              <a:rPr lang="en-US" altLang="en-US" smtClean="0"/>
              <a:pPr>
                <a:spcBef>
                  <a:spcPct val="0"/>
                </a:spcBef>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p:spPr>
        <p:txBody>
          <a:bodyPr/>
          <a:lstStyle/>
          <a:p>
            <a:r>
              <a:rPr lang="en-US" altLang="en-US" smtClean="0">
                <a:latin typeface="Arial" charset="0"/>
                <a:ea typeface="ＭＳ Ｐゴシック" pitchFamily="34" charset="-128"/>
              </a:rPr>
              <a:t>Regarding the surgical management, let</a:t>
            </a:r>
            <a:r>
              <a:rPr lang="ja-JP" altLang="en-US" smtClean="0">
                <a:latin typeface="Arial" charset="0"/>
                <a:ea typeface="ＭＳ Ｐゴシック" pitchFamily="34" charset="-128"/>
              </a:rPr>
              <a:t>’</a:t>
            </a:r>
            <a:r>
              <a:rPr lang="en-US" altLang="ja-JP" smtClean="0">
                <a:latin typeface="Arial" charset="0"/>
                <a:ea typeface="ＭＳ Ｐゴシック" pitchFamily="34" charset="-128"/>
              </a:rPr>
              <a:t>s start with some guiding principles.</a:t>
            </a:r>
          </a:p>
          <a:p>
            <a:r>
              <a:rPr lang="en-US" altLang="en-US" smtClean="0">
                <a:latin typeface="Arial" charset="0"/>
                <a:ea typeface="ＭＳ Ｐゴシック" pitchFamily="34" charset="-128"/>
              </a:rPr>
              <a:t>Next is Cady slide.</a:t>
            </a:r>
          </a:p>
        </p:txBody>
      </p:sp>
      <p:sp>
        <p:nvSpPr>
          <p:cNvPr id="112644" name="Slide Number Placeholder 3"/>
          <p:cNvSpPr>
            <a:spLocks noGrp="1"/>
          </p:cNvSpPr>
          <p:nvPr>
            <p:ph type="sldNum" sz="quarter" idx="5"/>
          </p:nvPr>
        </p:nvSpPr>
        <p:spPr>
          <a:noFill/>
        </p:spPr>
        <p:txBody>
          <a:bodyPr/>
          <a:lstStyle>
            <a:lvl1pPr defTabSz="928688" eaLnBrk="0" hangingPunct="0">
              <a:spcBef>
                <a:spcPct val="30000"/>
              </a:spcBef>
              <a:defRPr sz="1200">
                <a:solidFill>
                  <a:schemeClr val="tx1"/>
                </a:solidFill>
                <a:latin typeface="Arial" charset="0"/>
                <a:ea typeface="ＭＳ Ｐゴシック" pitchFamily="34" charset="-128"/>
              </a:defRPr>
            </a:lvl1pPr>
            <a:lvl2pPr marL="742950" indent="-285750" defTabSz="928688" eaLnBrk="0" hangingPunct="0">
              <a:spcBef>
                <a:spcPct val="30000"/>
              </a:spcBef>
              <a:defRPr sz="1200">
                <a:solidFill>
                  <a:schemeClr val="tx1"/>
                </a:solidFill>
                <a:latin typeface="Arial" charset="0"/>
                <a:ea typeface="ＭＳ Ｐゴシック" pitchFamily="34" charset="-128"/>
              </a:defRPr>
            </a:lvl2pPr>
            <a:lvl3pPr marL="1143000" indent="-228600" defTabSz="928688" eaLnBrk="0" hangingPunct="0">
              <a:spcBef>
                <a:spcPct val="30000"/>
              </a:spcBef>
              <a:defRPr sz="1200">
                <a:solidFill>
                  <a:schemeClr val="tx1"/>
                </a:solidFill>
                <a:latin typeface="Arial" charset="0"/>
                <a:ea typeface="ＭＳ Ｐゴシック" pitchFamily="34" charset="-128"/>
              </a:defRPr>
            </a:lvl3pPr>
            <a:lvl4pPr marL="1600200" indent="-228600" defTabSz="928688" eaLnBrk="0" hangingPunct="0">
              <a:spcBef>
                <a:spcPct val="30000"/>
              </a:spcBef>
              <a:defRPr sz="1200">
                <a:solidFill>
                  <a:schemeClr val="tx1"/>
                </a:solidFill>
                <a:latin typeface="Arial" charset="0"/>
                <a:ea typeface="ＭＳ Ｐゴシック" pitchFamily="34" charset="-128"/>
              </a:defRPr>
            </a:lvl4pPr>
            <a:lvl5pPr marL="2057400" indent="-228600" defTabSz="928688" eaLnBrk="0" hangingPunct="0">
              <a:spcBef>
                <a:spcPct val="30000"/>
              </a:spcBef>
              <a:defRPr sz="1200">
                <a:solidFill>
                  <a:schemeClr val="tx1"/>
                </a:solidFill>
                <a:latin typeface="Arial" charset="0"/>
                <a:ea typeface="ＭＳ Ｐゴシック" pitchFamily="34" charset="-128"/>
              </a:defRPr>
            </a:lvl5pPr>
            <a:lvl6pPr marL="25146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868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1726435F-A020-4423-A5A2-18ADA9579675}" type="slidenum">
              <a:rPr lang="en-US" altLang="en-US" smtClean="0"/>
              <a:pPr>
                <a:spcBef>
                  <a:spcPct val="0"/>
                </a:spcBef>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3BC288B-5704-4AD7-BFD4-196E81930BD7}" type="datetime1">
              <a:rPr lang="en-US"/>
              <a:pPr>
                <a:defRPr/>
              </a:pPr>
              <a:t>2/4/15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6602A0-F248-4FC5-8082-625C483F1906}" type="slidenum">
              <a:rPr lang="en-US"/>
              <a:pPr>
                <a:defRPr/>
              </a:pPr>
              <a:t>‹#›</a:t>
            </a:fld>
            <a:endParaRPr lang="en-US"/>
          </a:p>
        </p:txBody>
      </p:sp>
    </p:spTree>
    <p:extLst>
      <p:ext uri="{BB962C8B-B14F-4D97-AF65-F5344CB8AC3E}">
        <p14:creationId xmlns:p14="http://schemas.microsoft.com/office/powerpoint/2010/main" val="1964617788"/>
      </p:ext>
    </p:extLst>
  </p:cSld>
  <p:clrMapOvr>
    <a:masterClrMapping/>
  </p:clrMapOvr>
  <p:transition xmlns:p14="http://schemas.microsoft.com/office/powerpoint/2010/main" advClick="0">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38431E8-7E01-49E5-8E06-9E1DDBCEF86B}" type="datetime1">
              <a:rPr lang="en-US"/>
              <a:pPr>
                <a:defRPr/>
              </a:pPr>
              <a:t>2/4/15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573B8C-50CC-438B-A50B-796E1530054A}" type="slidenum">
              <a:rPr lang="en-US"/>
              <a:pPr>
                <a:defRPr/>
              </a:pPr>
              <a:t>‹#›</a:t>
            </a:fld>
            <a:endParaRPr lang="en-US"/>
          </a:p>
        </p:txBody>
      </p:sp>
    </p:spTree>
    <p:extLst>
      <p:ext uri="{BB962C8B-B14F-4D97-AF65-F5344CB8AC3E}">
        <p14:creationId xmlns:p14="http://schemas.microsoft.com/office/powerpoint/2010/main" val="1902670123"/>
      </p:ext>
    </p:extLst>
  </p:cSld>
  <p:clrMapOvr>
    <a:masterClrMapping/>
  </p:clrMapOvr>
  <p:transition xmlns:p14="http://schemas.microsoft.com/office/powerpoint/2010/main" advClick="0">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1250" name="Rectangle 2"/>
          <p:cNvSpPr>
            <a:spLocks noGrp="1" noChangeArrowheads="1"/>
          </p:cNvSpPr>
          <p:nvPr>
            <p:ph type="ctrTitle"/>
          </p:nvPr>
        </p:nvSpPr>
        <p:spPr>
          <a:xfrm>
            <a:off x="0" y="1219200"/>
            <a:ext cx="9144000" cy="1169988"/>
          </a:xfrm>
        </p:spPr>
        <p:txBody>
          <a:bodyPr lIns="90488" tIns="44450" rIns="90488" bIns="44450"/>
          <a:lstStyle>
            <a:lvl1pPr>
              <a:defRPr sz="4400"/>
            </a:lvl1pPr>
          </a:lstStyle>
          <a:p>
            <a:endParaRPr lang="en-US"/>
          </a:p>
        </p:txBody>
      </p:sp>
      <p:sp>
        <p:nvSpPr>
          <p:cNvPr id="181251" name="Rectangle 3"/>
          <p:cNvSpPr>
            <a:spLocks noGrp="1" noChangeArrowheads="1"/>
          </p:cNvSpPr>
          <p:nvPr>
            <p:ph type="subTitle" idx="1"/>
          </p:nvPr>
        </p:nvSpPr>
        <p:spPr>
          <a:xfrm>
            <a:off x="1371600" y="3352800"/>
            <a:ext cx="6372225" cy="1716088"/>
          </a:xfrm>
        </p:spPr>
        <p:txBody>
          <a:bodyPr/>
          <a:lstStyle>
            <a:lvl1pPr marL="0" indent="0" algn="ctr">
              <a:defRPr/>
            </a:lvl1pPr>
          </a:lstStyle>
          <a:p>
            <a:endParaRPr lang="en-US"/>
          </a:p>
          <a:p>
            <a:endParaRPr lang="en-US"/>
          </a:p>
          <a:p>
            <a:endParaRPr lang="en-US"/>
          </a:p>
        </p:txBody>
      </p:sp>
    </p:spTree>
    <p:extLst>
      <p:ext uri="{BB962C8B-B14F-4D97-AF65-F5344CB8AC3E}">
        <p14:creationId xmlns:p14="http://schemas.microsoft.com/office/powerpoint/2010/main" val="2903428710"/>
      </p:ext>
    </p:extLst>
  </p:cSld>
  <p:clrMapOvr>
    <a:masterClrMapping/>
  </p:clrMapOvr>
  <p:transition xmlns:p14="http://schemas.microsoft.com/office/powerpoint/2010/main" advClick="0">
    <p:wipe dir="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4367694"/>
      </p:ext>
    </p:extLst>
  </p:cSld>
  <p:clrMapOvr>
    <a:masterClrMapping/>
  </p:clrMapOvr>
  <p:transition xmlns:p14="http://schemas.microsoft.com/office/powerpoint/2010/main" advClick="0">
    <p:wipe dir="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78366611"/>
      </p:ext>
    </p:extLst>
  </p:cSld>
  <p:clrMapOvr>
    <a:masterClrMapping/>
  </p:clrMapOvr>
  <p:transition xmlns:p14="http://schemas.microsoft.com/office/powerpoint/2010/main" advClick="0">
    <p:wipe dir="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191858"/>
      </p:ext>
    </p:extLst>
  </p:cSld>
  <p:clrMapOvr>
    <a:masterClrMapping/>
  </p:clrMapOvr>
  <p:transition xmlns:p14="http://schemas.microsoft.com/office/powerpoint/2010/main" advClick="0">
    <p:wipe dir="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9139119"/>
      </p:ext>
    </p:extLst>
  </p:cSld>
  <p:clrMapOvr>
    <a:masterClrMapping/>
  </p:clrMapOvr>
  <p:transition xmlns:p14="http://schemas.microsoft.com/office/powerpoint/2010/main" advClick="0">
    <p:wipe dir="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33213766"/>
      </p:ext>
    </p:extLst>
  </p:cSld>
  <p:clrMapOvr>
    <a:masterClrMapping/>
  </p:clrMapOvr>
  <p:transition xmlns:p14="http://schemas.microsoft.com/office/powerpoint/2010/main" advClick="0">
    <p:wipe dir="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0510512"/>
      </p:ext>
    </p:extLst>
  </p:cSld>
  <p:clrMapOvr>
    <a:masterClrMapping/>
  </p:clrMapOvr>
  <p:transition xmlns:p14="http://schemas.microsoft.com/office/powerpoint/2010/main" advClick="0">
    <p:wipe dir="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34369128"/>
      </p:ext>
    </p:extLst>
  </p:cSld>
  <p:clrMapOvr>
    <a:masterClrMapping/>
  </p:clrMapOvr>
  <p:transition xmlns:p14="http://schemas.microsoft.com/office/powerpoint/2010/main" advClick="0">
    <p:wipe dir="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37140269"/>
      </p:ext>
    </p:extLst>
  </p:cSld>
  <p:clrMapOvr>
    <a:masterClrMapping/>
  </p:clrMapOvr>
  <p:transition xmlns:p14="http://schemas.microsoft.com/office/powerpoint/2010/main" advClick="0">
    <p:wipe dir="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740623"/>
      </p:ext>
    </p:extLst>
  </p:cSld>
  <p:clrMapOvr>
    <a:masterClrMapping/>
  </p:clrMapOvr>
  <p:transition xmlns:p14="http://schemas.microsoft.com/office/powerpoint/2010/main" advClick="0">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B8AA7D1-F261-43B3-BCCB-055119C6F526}" type="datetime1">
              <a:rPr lang="en-US"/>
              <a:pPr>
                <a:defRPr/>
              </a:pPr>
              <a:t>2/4/15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341BAC-C8D4-41EC-8F8A-CE876BF120C5}" type="slidenum">
              <a:rPr lang="en-US"/>
              <a:pPr>
                <a:defRPr/>
              </a:pPr>
              <a:t>‹#›</a:t>
            </a:fld>
            <a:endParaRPr lang="en-US"/>
          </a:p>
        </p:txBody>
      </p:sp>
    </p:spTree>
    <p:extLst>
      <p:ext uri="{BB962C8B-B14F-4D97-AF65-F5344CB8AC3E}">
        <p14:creationId xmlns:p14="http://schemas.microsoft.com/office/powerpoint/2010/main" val="2333009306"/>
      </p:ext>
    </p:extLst>
  </p:cSld>
  <p:clrMapOvr>
    <a:masterClrMapping/>
  </p:clrMapOvr>
  <p:transition xmlns:p14="http://schemas.microsoft.com/office/powerpoint/2010/main" advClick="0">
    <p:wipe dir="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0413"/>
            <a:ext cx="2286000" cy="5335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760413"/>
            <a:ext cx="6705600" cy="5335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154148"/>
      </p:ext>
    </p:extLst>
  </p:cSld>
  <p:clrMapOvr>
    <a:masterClrMapping/>
  </p:clrMapOvr>
  <p:transition xmlns:p14="http://schemas.microsoft.com/office/powerpoint/2010/main" advClick="0">
    <p:wipe dir="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3298" name="Rectangle 2"/>
          <p:cNvSpPr>
            <a:spLocks noGrp="1" noChangeArrowheads="1"/>
          </p:cNvSpPr>
          <p:nvPr>
            <p:ph type="ctrTitle"/>
          </p:nvPr>
        </p:nvSpPr>
        <p:spPr>
          <a:xfrm>
            <a:off x="0" y="1219200"/>
            <a:ext cx="9144000" cy="1169988"/>
          </a:xfrm>
        </p:spPr>
        <p:txBody>
          <a:bodyPr lIns="90488" tIns="44450" rIns="90488" bIns="44450"/>
          <a:lstStyle>
            <a:lvl1pPr>
              <a:defRPr sz="4400"/>
            </a:lvl1pPr>
          </a:lstStyle>
          <a:p>
            <a:endParaRPr lang="en-US"/>
          </a:p>
        </p:txBody>
      </p:sp>
      <p:sp>
        <p:nvSpPr>
          <p:cNvPr id="183299" name="Rectangle 3"/>
          <p:cNvSpPr>
            <a:spLocks noGrp="1" noChangeArrowheads="1"/>
          </p:cNvSpPr>
          <p:nvPr>
            <p:ph type="subTitle" idx="1"/>
          </p:nvPr>
        </p:nvSpPr>
        <p:spPr>
          <a:xfrm>
            <a:off x="1371600" y="3352800"/>
            <a:ext cx="6372225" cy="1716088"/>
          </a:xfrm>
        </p:spPr>
        <p:txBody>
          <a:bodyPr/>
          <a:lstStyle>
            <a:lvl1pPr marL="0" indent="0" algn="ctr">
              <a:defRPr/>
            </a:lvl1pPr>
          </a:lstStyle>
          <a:p>
            <a:endParaRPr lang="en-US"/>
          </a:p>
          <a:p>
            <a:endParaRPr lang="en-US"/>
          </a:p>
          <a:p>
            <a:endParaRPr lang="en-US"/>
          </a:p>
        </p:txBody>
      </p:sp>
    </p:spTree>
    <p:extLst>
      <p:ext uri="{BB962C8B-B14F-4D97-AF65-F5344CB8AC3E}">
        <p14:creationId xmlns:p14="http://schemas.microsoft.com/office/powerpoint/2010/main" val="3930664375"/>
      </p:ext>
    </p:extLst>
  </p:cSld>
  <p:clrMapOvr>
    <a:masterClrMapping/>
  </p:clrMapOvr>
  <p:transition xmlns:p14="http://schemas.microsoft.com/office/powerpoint/2010/main" advClick="0">
    <p:wipe dir="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04886868"/>
      </p:ext>
    </p:extLst>
  </p:cSld>
  <p:clrMapOvr>
    <a:masterClrMapping/>
  </p:clrMapOvr>
  <p:transition xmlns:p14="http://schemas.microsoft.com/office/powerpoint/2010/main" advClick="0">
    <p:wipe dir="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2561794"/>
      </p:ext>
    </p:extLst>
  </p:cSld>
  <p:clrMapOvr>
    <a:masterClrMapping/>
  </p:clrMapOvr>
  <p:transition xmlns:p14="http://schemas.microsoft.com/office/powerpoint/2010/main" advClick="0">
    <p:wipe dir="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4230982"/>
      </p:ext>
    </p:extLst>
  </p:cSld>
  <p:clrMapOvr>
    <a:masterClrMapping/>
  </p:clrMapOvr>
  <p:transition xmlns:p14="http://schemas.microsoft.com/office/powerpoint/2010/main" advClick="0">
    <p:wipe dir="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6237279"/>
      </p:ext>
    </p:extLst>
  </p:cSld>
  <p:clrMapOvr>
    <a:masterClrMapping/>
  </p:clrMapOvr>
  <p:transition xmlns:p14="http://schemas.microsoft.com/office/powerpoint/2010/main" advClick="0">
    <p:wipe dir="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37490255"/>
      </p:ext>
    </p:extLst>
  </p:cSld>
  <p:clrMapOvr>
    <a:masterClrMapping/>
  </p:clrMapOvr>
  <p:transition xmlns:p14="http://schemas.microsoft.com/office/powerpoint/2010/main" advClick="0">
    <p:wipe dir="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5926702"/>
      </p:ext>
    </p:extLst>
  </p:cSld>
  <p:clrMapOvr>
    <a:masterClrMapping/>
  </p:clrMapOvr>
  <p:transition xmlns:p14="http://schemas.microsoft.com/office/powerpoint/2010/main" advClick="0">
    <p:wipe dir="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8071791"/>
      </p:ext>
    </p:extLst>
  </p:cSld>
  <p:clrMapOvr>
    <a:masterClrMapping/>
  </p:clrMapOvr>
  <p:transition xmlns:p14="http://schemas.microsoft.com/office/powerpoint/2010/main" advClick="0">
    <p:wipe dir="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12974481"/>
      </p:ext>
    </p:extLst>
  </p:cSld>
  <p:clrMapOvr>
    <a:masterClrMapping/>
  </p:clrMapOvr>
  <p:transition xmlns:p14="http://schemas.microsoft.com/office/powerpoint/2010/main" advClick="0">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FE7259E-D044-4AE4-A1F0-C73D46600F3B}" type="datetime1">
              <a:rPr lang="en-US"/>
              <a:pPr>
                <a:defRPr/>
              </a:pPr>
              <a:t>2/4/15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1B1866-70DE-4ACE-A05B-C5E4A1AEC137}" type="slidenum">
              <a:rPr lang="en-US"/>
              <a:pPr>
                <a:defRPr/>
              </a:pPr>
              <a:t>‹#›</a:t>
            </a:fld>
            <a:endParaRPr lang="en-US"/>
          </a:p>
        </p:txBody>
      </p:sp>
    </p:spTree>
    <p:extLst>
      <p:ext uri="{BB962C8B-B14F-4D97-AF65-F5344CB8AC3E}">
        <p14:creationId xmlns:p14="http://schemas.microsoft.com/office/powerpoint/2010/main" val="1532286307"/>
      </p:ext>
    </p:extLst>
  </p:cSld>
  <p:clrMapOvr>
    <a:masterClrMapping/>
  </p:clrMapOvr>
  <p:transition xmlns:p14="http://schemas.microsoft.com/office/powerpoint/2010/main" advClick="0">
    <p:wipe dir="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6017470"/>
      </p:ext>
    </p:extLst>
  </p:cSld>
  <p:clrMapOvr>
    <a:masterClrMapping/>
  </p:clrMapOvr>
  <p:transition xmlns:p14="http://schemas.microsoft.com/office/powerpoint/2010/main" advClick="0">
    <p:wipe dir="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381000"/>
            <a:ext cx="22860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381000"/>
            <a:ext cx="67056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3695712"/>
      </p:ext>
    </p:extLst>
  </p:cSld>
  <p:clrMapOvr>
    <a:masterClrMapping/>
  </p:clrMapOvr>
  <p:transition xmlns:p14="http://schemas.microsoft.com/office/powerpoint/2010/main" advClick="0">
    <p:wipe dir="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11921793"/>
      </p:ext>
    </p:extLst>
  </p:cSld>
  <p:clrMapOvr>
    <a:masterClrMapping/>
  </p:clrMapOvr>
  <p:transition xmlns:p14="http://schemas.microsoft.com/office/powerpoint/2010/main" advClick="0">
    <p:wipe dir="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5484712"/>
      </p:ext>
    </p:extLst>
  </p:cSld>
  <p:clrMapOvr>
    <a:masterClrMapping/>
  </p:clrMapOvr>
  <p:transition xmlns:p14="http://schemas.microsoft.com/office/powerpoint/2010/main" advClick="0">
    <p:wipe dir="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32747988"/>
      </p:ext>
    </p:extLst>
  </p:cSld>
  <p:clrMapOvr>
    <a:masterClrMapping/>
  </p:clrMapOvr>
  <p:transition xmlns:p14="http://schemas.microsoft.com/office/powerpoint/2010/main" advClick="0">
    <p:wipe dir="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6876283"/>
      </p:ext>
    </p:extLst>
  </p:cSld>
  <p:clrMapOvr>
    <a:masterClrMapping/>
  </p:clrMapOvr>
  <p:transition xmlns:p14="http://schemas.microsoft.com/office/powerpoint/2010/main" advClick="0">
    <p:wipe dir="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7948238"/>
      </p:ext>
    </p:extLst>
  </p:cSld>
  <p:clrMapOvr>
    <a:masterClrMapping/>
  </p:clrMapOvr>
  <p:transition xmlns:p14="http://schemas.microsoft.com/office/powerpoint/2010/main" advClick="0">
    <p:wipe dir="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73815462"/>
      </p:ext>
    </p:extLst>
  </p:cSld>
  <p:clrMapOvr>
    <a:masterClrMapping/>
  </p:clrMapOvr>
  <p:transition xmlns:p14="http://schemas.microsoft.com/office/powerpoint/2010/main" advClick="0">
    <p:wipe dir="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9503337"/>
      </p:ext>
    </p:extLst>
  </p:cSld>
  <p:clrMapOvr>
    <a:masterClrMapping/>
  </p:clrMapOvr>
  <p:transition xmlns:p14="http://schemas.microsoft.com/office/powerpoint/2010/main" advClick="0">
    <p:wipe dir="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88908046"/>
      </p:ext>
    </p:extLst>
  </p:cSld>
  <p:clrMapOvr>
    <a:masterClrMapping/>
  </p:clrMapOvr>
  <p:transition xmlns:p14="http://schemas.microsoft.com/office/powerpoint/2010/main" advClick="0">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33308EC-3550-4B33-BF55-76D8BA0BF9CD}" type="datetime1">
              <a:rPr lang="en-US"/>
              <a:pPr>
                <a:defRPr/>
              </a:pPr>
              <a:t>2/4/15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78C17B-8CE2-47E1-9F10-CB60B4986006}" type="slidenum">
              <a:rPr lang="en-US"/>
              <a:pPr>
                <a:defRPr/>
              </a:pPr>
              <a:t>‹#›</a:t>
            </a:fld>
            <a:endParaRPr lang="en-US"/>
          </a:p>
        </p:txBody>
      </p:sp>
    </p:spTree>
    <p:extLst>
      <p:ext uri="{BB962C8B-B14F-4D97-AF65-F5344CB8AC3E}">
        <p14:creationId xmlns:p14="http://schemas.microsoft.com/office/powerpoint/2010/main" val="965242927"/>
      </p:ext>
    </p:extLst>
  </p:cSld>
  <p:clrMapOvr>
    <a:masterClrMapping/>
  </p:clrMapOvr>
  <p:transition xmlns:p14="http://schemas.microsoft.com/office/powerpoint/2010/main" advClick="0">
    <p:wipe dir="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09129904"/>
      </p:ext>
    </p:extLst>
  </p:cSld>
  <p:clrMapOvr>
    <a:masterClrMapping/>
  </p:clrMapOvr>
  <p:transition xmlns:p14="http://schemas.microsoft.com/office/powerpoint/2010/main" advClick="0">
    <p:wipe dir="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5186264"/>
      </p:ext>
    </p:extLst>
  </p:cSld>
  <p:clrMapOvr>
    <a:masterClrMapping/>
  </p:clrMapOvr>
  <p:transition xmlns:p14="http://schemas.microsoft.com/office/powerpoint/2010/main" advClick="0">
    <p:wipe dir="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2816619"/>
      </p:ext>
    </p:extLst>
  </p:cSld>
  <p:clrMapOvr>
    <a:masterClrMapping/>
  </p:clrMapOvr>
  <p:transition xmlns:p14="http://schemas.microsoft.com/office/powerpoint/2010/main" advClick="0">
    <p:wipe dir="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66050" cy="11033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Tree>
    <p:extLst>
      <p:ext uri="{BB962C8B-B14F-4D97-AF65-F5344CB8AC3E}">
        <p14:creationId xmlns:p14="http://schemas.microsoft.com/office/powerpoint/2010/main" val="1289776798"/>
      </p:ext>
    </p:extLst>
  </p:cSld>
  <p:clrMapOvr>
    <a:masterClrMapping/>
  </p:clrMapOvr>
  <p:transition xmlns:p14="http://schemas.microsoft.com/office/powerpoint/2010/main" advClick="0">
    <p:wipe dir="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66050" cy="11033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Tree>
    <p:extLst>
      <p:ext uri="{BB962C8B-B14F-4D97-AF65-F5344CB8AC3E}">
        <p14:creationId xmlns:p14="http://schemas.microsoft.com/office/powerpoint/2010/main" val="188721131"/>
      </p:ext>
    </p:extLst>
  </p:cSld>
  <p:clrMapOvr>
    <a:masterClrMapping/>
  </p:clrMapOvr>
  <p:transition xmlns:p14="http://schemas.microsoft.com/office/powerpoint/2010/main" advClick="0">
    <p:wipe dir="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49250"/>
            <a:ext cx="7766050" cy="110331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2085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72085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6867960"/>
      </p:ext>
    </p:extLst>
  </p:cSld>
  <p:clrMapOvr>
    <a:masterClrMapping/>
  </p:clrMapOvr>
  <p:transition xmlns:p14="http://schemas.microsoft.com/office/powerpoint/2010/main" advClick="0">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765A0FA-B6B9-4415-8799-2C705970C75C}" type="datetime1">
              <a:rPr lang="en-US"/>
              <a:pPr>
                <a:defRPr/>
              </a:pPr>
              <a:t>2/4/15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821B36-E818-404D-A85A-90CAD6899110}" type="slidenum">
              <a:rPr lang="en-US"/>
              <a:pPr>
                <a:defRPr/>
              </a:pPr>
              <a:t>‹#›</a:t>
            </a:fld>
            <a:endParaRPr lang="en-US"/>
          </a:p>
        </p:txBody>
      </p:sp>
    </p:spTree>
    <p:extLst>
      <p:ext uri="{BB962C8B-B14F-4D97-AF65-F5344CB8AC3E}">
        <p14:creationId xmlns:p14="http://schemas.microsoft.com/office/powerpoint/2010/main" val="3795524437"/>
      </p:ext>
    </p:extLst>
  </p:cSld>
  <p:clrMapOvr>
    <a:masterClrMapping/>
  </p:clrMapOvr>
  <p:transition xmlns:p14="http://schemas.microsoft.com/office/powerpoint/2010/main" advClick="0">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49E5FC7-850F-48FB-8621-416815A85443}" type="datetime1">
              <a:rPr lang="en-US"/>
              <a:pPr>
                <a:defRPr/>
              </a:pPr>
              <a:t>2/4/15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AE795C-3E56-486D-A8F5-169DEDCBD3B6}" type="slidenum">
              <a:rPr lang="en-US"/>
              <a:pPr>
                <a:defRPr/>
              </a:pPr>
              <a:t>‹#›</a:t>
            </a:fld>
            <a:endParaRPr lang="en-US"/>
          </a:p>
        </p:txBody>
      </p:sp>
    </p:spTree>
    <p:extLst>
      <p:ext uri="{BB962C8B-B14F-4D97-AF65-F5344CB8AC3E}">
        <p14:creationId xmlns:p14="http://schemas.microsoft.com/office/powerpoint/2010/main" val="2642711403"/>
      </p:ext>
    </p:extLst>
  </p:cSld>
  <p:clrMapOvr>
    <a:masterClrMapping/>
  </p:clrMapOvr>
  <p:transition xmlns:p14="http://schemas.microsoft.com/office/powerpoint/2010/main" advClick="0">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310B0D4C-57D2-4B24-B8A7-68E305F7510F}" type="datetime1">
              <a:rPr lang="en-US"/>
              <a:pPr>
                <a:defRPr/>
              </a:pPr>
              <a:t>2/4/15</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943946-B6BB-4B0F-BB39-6AEADF6545F3}" type="slidenum">
              <a:rPr lang="en-US"/>
              <a:pPr>
                <a:defRPr/>
              </a:pPr>
              <a:t>‹#›</a:t>
            </a:fld>
            <a:endParaRPr lang="en-US"/>
          </a:p>
        </p:txBody>
      </p:sp>
    </p:spTree>
    <p:extLst>
      <p:ext uri="{BB962C8B-B14F-4D97-AF65-F5344CB8AC3E}">
        <p14:creationId xmlns:p14="http://schemas.microsoft.com/office/powerpoint/2010/main" val="2898056572"/>
      </p:ext>
    </p:extLst>
  </p:cSld>
  <p:clrMapOvr>
    <a:masterClrMapping/>
  </p:clrMapOvr>
  <p:transition xmlns:p14="http://schemas.microsoft.com/office/powerpoint/2010/main" advClick="0">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7694F910-299A-45CE-889D-0F87719270C6}" type="datetime1">
              <a:rPr lang="en-US"/>
              <a:pPr>
                <a:defRPr/>
              </a:pPr>
              <a:t>2/4/15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8546A0B-5DC8-47BE-A6D5-3A79F6F87244}" type="slidenum">
              <a:rPr lang="en-US"/>
              <a:pPr>
                <a:defRPr/>
              </a:pPr>
              <a:t>‹#›</a:t>
            </a:fld>
            <a:endParaRPr lang="en-US"/>
          </a:p>
        </p:txBody>
      </p:sp>
    </p:spTree>
    <p:extLst>
      <p:ext uri="{BB962C8B-B14F-4D97-AF65-F5344CB8AC3E}">
        <p14:creationId xmlns:p14="http://schemas.microsoft.com/office/powerpoint/2010/main" val="3087036597"/>
      </p:ext>
    </p:extLst>
  </p:cSld>
  <p:clrMapOvr>
    <a:masterClrMapping/>
  </p:clrMapOvr>
  <p:transition xmlns:p14="http://schemas.microsoft.com/office/powerpoint/2010/main" advClick="0">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FBAA209-5163-41D7-B49C-C7FF7E5AEC65}" type="datetime1">
              <a:rPr lang="en-US"/>
              <a:pPr>
                <a:defRPr/>
              </a:pPr>
              <a:t>2/4/15</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F355B23-1230-44ED-A1BA-CE7495EE9BD8}" type="slidenum">
              <a:rPr lang="en-US"/>
              <a:pPr>
                <a:defRPr/>
              </a:pPr>
              <a:t>‹#›</a:t>
            </a:fld>
            <a:endParaRPr lang="en-US"/>
          </a:p>
        </p:txBody>
      </p:sp>
    </p:spTree>
    <p:extLst>
      <p:ext uri="{BB962C8B-B14F-4D97-AF65-F5344CB8AC3E}">
        <p14:creationId xmlns:p14="http://schemas.microsoft.com/office/powerpoint/2010/main" val="3222122344"/>
      </p:ext>
    </p:extLst>
  </p:cSld>
  <p:clrMapOvr>
    <a:masterClrMapping/>
  </p:clrMapOvr>
  <p:transition xmlns:p14="http://schemas.microsoft.com/office/powerpoint/2010/main" advClick="0">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FAC4CE6-958C-4D54-A437-95FEB67296BE}" type="datetime1">
              <a:rPr lang="en-US"/>
              <a:pPr>
                <a:defRPr/>
              </a:pPr>
              <a:t>2/4/15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B924E9-A576-451E-AC66-9BA41B4B9DB9}" type="slidenum">
              <a:rPr lang="en-US"/>
              <a:pPr>
                <a:defRPr/>
              </a:pPr>
              <a:t>‹#›</a:t>
            </a:fld>
            <a:endParaRPr lang="en-US"/>
          </a:p>
        </p:txBody>
      </p:sp>
    </p:spTree>
    <p:extLst>
      <p:ext uri="{BB962C8B-B14F-4D97-AF65-F5344CB8AC3E}">
        <p14:creationId xmlns:p14="http://schemas.microsoft.com/office/powerpoint/2010/main" val="4076457016"/>
      </p:ext>
    </p:extLst>
  </p:cSld>
  <p:clrMapOvr>
    <a:masterClrMapping/>
  </p:clrMapOvr>
  <p:transition xmlns:p14="http://schemas.microsoft.com/office/powerpoint/2010/main" advClick="0">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B8B4C44-2018-46A3-BA49-69D9C37F83B0}" type="datetime1">
              <a:rPr lang="en-US"/>
              <a:pPr>
                <a:defRPr/>
              </a:pPr>
              <a:t>2/4/15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CEFE98-D12C-4F37-A407-EF9072BCEA4A}" type="slidenum">
              <a:rPr lang="en-US"/>
              <a:pPr>
                <a:defRPr/>
              </a:pPr>
              <a:t>‹#›</a:t>
            </a:fld>
            <a:endParaRPr lang="en-US"/>
          </a:p>
        </p:txBody>
      </p:sp>
    </p:spTree>
    <p:extLst>
      <p:ext uri="{BB962C8B-B14F-4D97-AF65-F5344CB8AC3E}">
        <p14:creationId xmlns:p14="http://schemas.microsoft.com/office/powerpoint/2010/main" val="2725190333"/>
      </p:ext>
    </p:extLst>
  </p:cSld>
  <p:clrMapOvr>
    <a:masterClrMapping/>
  </p:clrMapOvr>
  <p:transition xmlns:p14="http://schemas.microsoft.com/office/powerpoint/2010/main" advClick="0">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F311D02-679E-40C0-91CB-5798224F46FD}" type="datetime1">
              <a:rPr lang="en-US"/>
              <a:pPr>
                <a:defRPr/>
              </a:pPr>
              <a:t>2/4/15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79CD3B-6E96-43BF-B2F9-6CC0B55BF373}" type="slidenum">
              <a:rPr lang="en-US"/>
              <a:pPr>
                <a:defRPr/>
              </a:pPr>
              <a:t>‹#›</a:t>
            </a:fld>
            <a:endParaRPr lang="en-US"/>
          </a:p>
        </p:txBody>
      </p:sp>
    </p:spTree>
    <p:extLst>
      <p:ext uri="{BB962C8B-B14F-4D97-AF65-F5344CB8AC3E}">
        <p14:creationId xmlns:p14="http://schemas.microsoft.com/office/powerpoint/2010/main" val="389265612"/>
      </p:ext>
    </p:extLst>
  </p:cSld>
  <p:clrMapOvr>
    <a:masterClrMapping/>
  </p:clrMapOvr>
  <p:transition xmlns:p14="http://schemas.microsoft.com/office/powerpoint/2010/main" advClick="0">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86B496F-EC14-48BD-B813-FA01B7FE4C71}" type="datetime1">
              <a:rPr lang="en-US"/>
              <a:pPr>
                <a:defRPr/>
              </a:pPr>
              <a:t>2/4/15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1949CA-5135-4B64-B102-7B6F200DD288}" type="slidenum">
              <a:rPr lang="en-US"/>
              <a:pPr>
                <a:defRPr/>
              </a:pPr>
              <a:t>‹#›</a:t>
            </a:fld>
            <a:endParaRPr lang="en-US"/>
          </a:p>
        </p:txBody>
      </p:sp>
    </p:spTree>
    <p:extLst>
      <p:ext uri="{BB962C8B-B14F-4D97-AF65-F5344CB8AC3E}">
        <p14:creationId xmlns:p14="http://schemas.microsoft.com/office/powerpoint/2010/main" val="2453563262"/>
      </p:ext>
    </p:extLst>
  </p:cSld>
  <p:clrMapOvr>
    <a:masterClrMapping/>
  </p:clrMapOvr>
  <p:transition xmlns:p14="http://schemas.microsoft.com/office/powerpoint/2010/main" advClick="0">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04731AF-1AF5-4E6C-AE92-7BA2698D8143}" type="datetime1">
              <a:rPr lang="en-US"/>
              <a:pPr>
                <a:defRPr/>
              </a:pPr>
              <a:t>2/4/15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18CD26-BC79-4853-96C1-E0664A3BCC76}" type="slidenum">
              <a:rPr lang="en-US"/>
              <a:pPr>
                <a:defRPr/>
              </a:pPr>
              <a:t>‹#›</a:t>
            </a:fld>
            <a:endParaRPr lang="en-US"/>
          </a:p>
        </p:txBody>
      </p:sp>
    </p:spTree>
    <p:extLst>
      <p:ext uri="{BB962C8B-B14F-4D97-AF65-F5344CB8AC3E}">
        <p14:creationId xmlns:p14="http://schemas.microsoft.com/office/powerpoint/2010/main" val="3695972989"/>
      </p:ext>
    </p:extLst>
  </p:cSld>
  <p:clrMapOvr>
    <a:masterClrMapping/>
  </p:clrMapOvr>
  <p:transition xmlns:p14="http://schemas.microsoft.com/office/powerpoint/2010/main" advClick="0">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1656E77-9794-43C1-8C4C-E333F19AC5FC}" type="datetime1">
              <a:rPr lang="en-US"/>
              <a:pPr>
                <a:defRPr/>
              </a:pPr>
              <a:t>2/4/15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8B4217-5F7A-4F56-8EFB-20378818F1A5}" type="slidenum">
              <a:rPr lang="en-US"/>
              <a:pPr>
                <a:defRPr/>
              </a:pPr>
              <a:t>‹#›</a:t>
            </a:fld>
            <a:endParaRPr lang="en-US"/>
          </a:p>
        </p:txBody>
      </p:sp>
    </p:spTree>
    <p:extLst>
      <p:ext uri="{BB962C8B-B14F-4D97-AF65-F5344CB8AC3E}">
        <p14:creationId xmlns:p14="http://schemas.microsoft.com/office/powerpoint/2010/main" val="573592537"/>
      </p:ext>
    </p:extLst>
  </p:cSld>
  <p:clrMapOvr>
    <a:masterClrMapping/>
  </p:clrMapOvr>
  <p:transition xmlns:p14="http://schemas.microsoft.com/office/powerpoint/2010/main" advClick="0">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DF07202-2A24-45F7-BEE6-CA4EF969319B}" type="datetime1">
              <a:rPr lang="en-US"/>
              <a:pPr>
                <a:defRPr/>
              </a:pPr>
              <a:t>2/4/15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F98E05-F7E6-40DB-BA10-AD3A0043595D}" type="slidenum">
              <a:rPr lang="en-US"/>
              <a:pPr>
                <a:defRPr/>
              </a:pPr>
              <a:t>‹#›</a:t>
            </a:fld>
            <a:endParaRPr lang="en-US"/>
          </a:p>
        </p:txBody>
      </p:sp>
    </p:spTree>
    <p:extLst>
      <p:ext uri="{BB962C8B-B14F-4D97-AF65-F5344CB8AC3E}">
        <p14:creationId xmlns:p14="http://schemas.microsoft.com/office/powerpoint/2010/main" val="4250420397"/>
      </p:ext>
    </p:extLst>
  </p:cSld>
  <p:clrMapOvr>
    <a:masterClrMapping/>
  </p:clrMapOvr>
  <p:transition xmlns:p14="http://schemas.microsoft.com/office/powerpoint/2010/main" advClick="0">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0A9267B-6206-4B60-B8FA-9811D6BDB0AD}" type="datetime1">
              <a:rPr lang="en-US"/>
              <a:pPr>
                <a:defRPr/>
              </a:pPr>
              <a:t>2/4/15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43CB98-7F05-407D-8D13-27D49BCDB207}" type="slidenum">
              <a:rPr lang="en-US"/>
              <a:pPr>
                <a:defRPr/>
              </a:pPr>
              <a:t>‹#›</a:t>
            </a:fld>
            <a:endParaRPr lang="en-US"/>
          </a:p>
        </p:txBody>
      </p:sp>
    </p:spTree>
    <p:extLst>
      <p:ext uri="{BB962C8B-B14F-4D97-AF65-F5344CB8AC3E}">
        <p14:creationId xmlns:p14="http://schemas.microsoft.com/office/powerpoint/2010/main" val="260150311"/>
      </p:ext>
    </p:extLst>
  </p:cSld>
  <p:clrMapOvr>
    <a:masterClrMapping/>
  </p:clrMapOvr>
  <p:transition xmlns:p14="http://schemas.microsoft.com/office/powerpoint/2010/main" advClick="0">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4389438"/>
            <a:ext cx="4038600" cy="2316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4389438"/>
            <a:ext cx="4038600" cy="2316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E4E4188-88DE-4895-83FB-620FEDD54A1D}" type="datetime1">
              <a:rPr lang="en-US"/>
              <a:pPr>
                <a:defRPr/>
              </a:pPr>
              <a:t>2/4/15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3D2AB4-32DA-4957-9DFB-0990F9F6AB71}" type="slidenum">
              <a:rPr lang="en-US"/>
              <a:pPr>
                <a:defRPr/>
              </a:pPr>
              <a:t>‹#›</a:t>
            </a:fld>
            <a:endParaRPr lang="en-US"/>
          </a:p>
        </p:txBody>
      </p:sp>
    </p:spTree>
    <p:extLst>
      <p:ext uri="{BB962C8B-B14F-4D97-AF65-F5344CB8AC3E}">
        <p14:creationId xmlns:p14="http://schemas.microsoft.com/office/powerpoint/2010/main" val="1278608883"/>
      </p:ext>
    </p:extLst>
  </p:cSld>
  <p:clrMapOvr>
    <a:masterClrMapping/>
  </p:clrMapOvr>
  <p:transition xmlns:p14="http://schemas.microsoft.com/office/powerpoint/2010/main" advClick="0">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73AE08A3-B1F8-49C5-B03F-D43F86399FC6}" type="datetime1">
              <a:rPr lang="en-US"/>
              <a:pPr>
                <a:defRPr/>
              </a:pPr>
              <a:t>2/4/15</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8C2DA4F-278D-4BA4-AB81-664FD3E998A7}" type="slidenum">
              <a:rPr lang="en-US"/>
              <a:pPr>
                <a:defRPr/>
              </a:pPr>
              <a:t>‹#›</a:t>
            </a:fld>
            <a:endParaRPr lang="en-US"/>
          </a:p>
        </p:txBody>
      </p:sp>
    </p:spTree>
    <p:extLst>
      <p:ext uri="{BB962C8B-B14F-4D97-AF65-F5344CB8AC3E}">
        <p14:creationId xmlns:p14="http://schemas.microsoft.com/office/powerpoint/2010/main" val="1864888761"/>
      </p:ext>
    </p:extLst>
  </p:cSld>
  <p:clrMapOvr>
    <a:masterClrMapping/>
  </p:clrMapOvr>
  <p:transition xmlns:p14="http://schemas.microsoft.com/office/powerpoint/2010/main" advClick="0">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EEE60F0E-A512-490F-AC76-3E15D7FE0B12}" type="datetime1">
              <a:rPr lang="en-US"/>
              <a:pPr>
                <a:defRPr/>
              </a:pPr>
              <a:t>2/4/15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86D3859-C4F2-44EC-9A12-D4837F87CA85}" type="slidenum">
              <a:rPr lang="en-US"/>
              <a:pPr>
                <a:defRPr/>
              </a:pPr>
              <a:t>‹#›</a:t>
            </a:fld>
            <a:endParaRPr lang="en-US"/>
          </a:p>
        </p:txBody>
      </p:sp>
    </p:spTree>
    <p:extLst>
      <p:ext uri="{BB962C8B-B14F-4D97-AF65-F5344CB8AC3E}">
        <p14:creationId xmlns:p14="http://schemas.microsoft.com/office/powerpoint/2010/main" val="3432060004"/>
      </p:ext>
    </p:extLst>
  </p:cSld>
  <p:clrMapOvr>
    <a:masterClrMapping/>
  </p:clrMapOvr>
  <p:transition xmlns:p14="http://schemas.microsoft.com/office/powerpoint/2010/main" advClick="0">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655C252-A734-4D5E-A7F3-46AA2D0F75D5}" type="datetime1">
              <a:rPr lang="en-US"/>
              <a:pPr>
                <a:defRPr/>
              </a:pPr>
              <a:t>2/4/15</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0D1A420-1011-429C-A825-84C3D4E444F4}" type="slidenum">
              <a:rPr lang="en-US"/>
              <a:pPr>
                <a:defRPr/>
              </a:pPr>
              <a:t>‹#›</a:t>
            </a:fld>
            <a:endParaRPr lang="en-US"/>
          </a:p>
        </p:txBody>
      </p:sp>
    </p:spTree>
    <p:extLst>
      <p:ext uri="{BB962C8B-B14F-4D97-AF65-F5344CB8AC3E}">
        <p14:creationId xmlns:p14="http://schemas.microsoft.com/office/powerpoint/2010/main" val="3592203737"/>
      </p:ext>
    </p:extLst>
  </p:cSld>
  <p:clrMapOvr>
    <a:masterClrMapping/>
  </p:clrMapOvr>
  <p:transition xmlns:p14="http://schemas.microsoft.com/office/powerpoint/2010/main" advClick="0">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DDC39D9-CFE3-44F5-B536-426267A2AEB0}" type="datetime1">
              <a:rPr lang="en-US"/>
              <a:pPr>
                <a:defRPr/>
              </a:pPr>
              <a:t>2/4/15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CCEF1F-45F8-4848-B5D7-529B035B3A88}" type="slidenum">
              <a:rPr lang="en-US"/>
              <a:pPr>
                <a:defRPr/>
              </a:pPr>
              <a:t>‹#›</a:t>
            </a:fld>
            <a:endParaRPr lang="en-US"/>
          </a:p>
        </p:txBody>
      </p:sp>
    </p:spTree>
    <p:extLst>
      <p:ext uri="{BB962C8B-B14F-4D97-AF65-F5344CB8AC3E}">
        <p14:creationId xmlns:p14="http://schemas.microsoft.com/office/powerpoint/2010/main" val="1458563462"/>
      </p:ext>
    </p:extLst>
  </p:cSld>
  <p:clrMapOvr>
    <a:masterClrMapping/>
  </p:clrMapOvr>
  <p:transition xmlns:p14="http://schemas.microsoft.com/office/powerpoint/2010/main" advClick="0">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1CBDD36-FBCD-4740-9700-D20F5E4963F0}" type="datetime1">
              <a:rPr lang="en-US"/>
              <a:pPr>
                <a:defRPr/>
              </a:pPr>
              <a:t>2/4/15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3F8C89-C9D1-4D75-B24E-692CA7D2E87C}" type="slidenum">
              <a:rPr lang="en-US"/>
              <a:pPr>
                <a:defRPr/>
              </a:pPr>
              <a:t>‹#›</a:t>
            </a:fld>
            <a:endParaRPr lang="en-US"/>
          </a:p>
        </p:txBody>
      </p:sp>
    </p:spTree>
    <p:extLst>
      <p:ext uri="{BB962C8B-B14F-4D97-AF65-F5344CB8AC3E}">
        <p14:creationId xmlns:p14="http://schemas.microsoft.com/office/powerpoint/2010/main" val="2638836480"/>
      </p:ext>
    </p:extLst>
  </p:cSld>
  <p:clrMapOvr>
    <a:masterClrMapping/>
  </p:clrMapOvr>
  <p:transition xmlns:p14="http://schemas.microsoft.com/office/powerpoint/2010/main" advClick="0">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BA68081-D54E-4A99-8674-6861F367D023}" type="datetime1">
              <a:rPr lang="en-US"/>
              <a:pPr>
                <a:defRPr/>
              </a:pPr>
              <a:t>2/4/15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A35ACD-F5FB-44E5-B575-F48A3D72988F}" type="slidenum">
              <a:rPr lang="en-US"/>
              <a:pPr>
                <a:defRPr/>
              </a:pPr>
              <a:t>‹#›</a:t>
            </a:fld>
            <a:endParaRPr lang="en-US"/>
          </a:p>
        </p:txBody>
      </p:sp>
    </p:spTree>
    <p:extLst>
      <p:ext uri="{BB962C8B-B14F-4D97-AF65-F5344CB8AC3E}">
        <p14:creationId xmlns:p14="http://schemas.microsoft.com/office/powerpoint/2010/main" val="3975653290"/>
      </p:ext>
    </p:extLst>
  </p:cSld>
  <p:clrMapOvr>
    <a:masterClrMapping/>
  </p:clrMapOvr>
  <p:transition xmlns:p14="http://schemas.microsoft.com/office/powerpoint/2010/main" advClick="0">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B466E65-65AB-47D7-A291-25AA88BBE504}" type="datetime1">
              <a:rPr lang="en-US"/>
              <a:pPr>
                <a:defRPr/>
              </a:pPr>
              <a:t>2/4/15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F0AA08-8C1B-4713-9ADE-CF7E900ACF38}" type="slidenum">
              <a:rPr lang="en-US"/>
              <a:pPr>
                <a:defRPr/>
              </a:pPr>
              <a:t>‹#›</a:t>
            </a:fld>
            <a:endParaRPr lang="en-US"/>
          </a:p>
        </p:txBody>
      </p:sp>
    </p:spTree>
    <p:extLst>
      <p:ext uri="{BB962C8B-B14F-4D97-AF65-F5344CB8AC3E}">
        <p14:creationId xmlns:p14="http://schemas.microsoft.com/office/powerpoint/2010/main" val="2853801564"/>
      </p:ext>
    </p:extLst>
  </p:cSld>
  <p:clrMapOvr>
    <a:masterClrMapping/>
  </p:clrMapOvr>
  <p:transition xmlns:p14="http://schemas.microsoft.com/office/powerpoint/2010/main" advClick="0">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8A92E23-46E6-4D7F-98AB-227B315AF4DA}" type="datetime1">
              <a:rPr lang="en-US"/>
              <a:pPr>
                <a:defRPr/>
              </a:pPr>
              <a:t>2/4/15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0EF822-6AD2-42E7-A9D8-FECB0E8E201C}" type="slidenum">
              <a:rPr lang="en-US"/>
              <a:pPr>
                <a:defRPr/>
              </a:pPr>
              <a:t>‹#›</a:t>
            </a:fld>
            <a:endParaRPr lang="en-US"/>
          </a:p>
        </p:txBody>
      </p:sp>
    </p:spTree>
    <p:extLst>
      <p:ext uri="{BB962C8B-B14F-4D97-AF65-F5344CB8AC3E}">
        <p14:creationId xmlns:p14="http://schemas.microsoft.com/office/powerpoint/2010/main" val="115280083"/>
      </p:ext>
    </p:extLst>
  </p:cSld>
  <p:clrMapOvr>
    <a:masterClrMapping/>
  </p:clrMapOvr>
  <p:transition xmlns:p14="http://schemas.microsoft.com/office/powerpoint/2010/main" advClick="0">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594943C-BC9E-4298-B7E5-C34EBC099F64}" type="datetime1">
              <a:rPr lang="en-US"/>
              <a:pPr>
                <a:defRPr/>
              </a:pPr>
              <a:t>2/4/15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066BB5-738F-4B14-B2C2-D6A06A4A670B}" type="slidenum">
              <a:rPr lang="en-US"/>
              <a:pPr>
                <a:defRPr/>
              </a:pPr>
              <a:t>‹#›</a:t>
            </a:fld>
            <a:endParaRPr lang="en-US"/>
          </a:p>
        </p:txBody>
      </p:sp>
    </p:spTree>
    <p:extLst>
      <p:ext uri="{BB962C8B-B14F-4D97-AF65-F5344CB8AC3E}">
        <p14:creationId xmlns:p14="http://schemas.microsoft.com/office/powerpoint/2010/main" val="2934670780"/>
      </p:ext>
    </p:extLst>
  </p:cSld>
  <p:clrMapOvr>
    <a:masterClrMapping/>
  </p:clrMapOvr>
  <p:transition xmlns:p14="http://schemas.microsoft.com/office/powerpoint/2010/main" advClick="0">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F6B69D2-9E26-4A82-9775-02692AB45C6D}" type="datetime1">
              <a:rPr lang="en-US"/>
              <a:pPr>
                <a:defRPr/>
              </a:pPr>
              <a:t>2/4/15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63A459-8AB3-4F58-90A1-FFE2E0530EB8}" type="slidenum">
              <a:rPr lang="en-US"/>
              <a:pPr>
                <a:defRPr/>
              </a:pPr>
              <a:t>‹#›</a:t>
            </a:fld>
            <a:endParaRPr lang="en-US"/>
          </a:p>
        </p:txBody>
      </p:sp>
    </p:spTree>
    <p:extLst>
      <p:ext uri="{BB962C8B-B14F-4D97-AF65-F5344CB8AC3E}">
        <p14:creationId xmlns:p14="http://schemas.microsoft.com/office/powerpoint/2010/main" val="814503697"/>
      </p:ext>
    </p:extLst>
  </p:cSld>
  <p:clrMapOvr>
    <a:masterClrMapping/>
  </p:clrMapOvr>
  <p:transition xmlns:p14="http://schemas.microsoft.com/office/powerpoint/2010/main" advClick="0">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0FA98A8-99BA-485B-B80C-DC4545B0B021}" type="datetime1">
              <a:rPr lang="en-US"/>
              <a:pPr>
                <a:defRPr/>
              </a:pPr>
              <a:t>2/4/15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9BC5CE-7D21-400C-A267-B1548AAD366E}" type="slidenum">
              <a:rPr lang="en-US"/>
              <a:pPr>
                <a:defRPr/>
              </a:pPr>
              <a:t>‹#›</a:t>
            </a:fld>
            <a:endParaRPr lang="en-US"/>
          </a:p>
        </p:txBody>
      </p:sp>
    </p:spTree>
    <p:extLst>
      <p:ext uri="{BB962C8B-B14F-4D97-AF65-F5344CB8AC3E}">
        <p14:creationId xmlns:p14="http://schemas.microsoft.com/office/powerpoint/2010/main" val="534459706"/>
      </p:ext>
    </p:extLst>
  </p:cSld>
  <p:clrMapOvr>
    <a:masterClrMapping/>
  </p:clrMapOvr>
  <p:transition xmlns:p14="http://schemas.microsoft.com/office/powerpoint/2010/main" advClick="0">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8D84CDE-6638-495D-9205-7786DEBB6728}" type="datetime1">
              <a:rPr lang="en-US"/>
              <a:pPr>
                <a:defRPr/>
              </a:pPr>
              <a:t>2/4/15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47A197-839E-4D2A-B16A-68E1D57C7318}" type="slidenum">
              <a:rPr lang="en-US"/>
              <a:pPr>
                <a:defRPr/>
              </a:pPr>
              <a:t>‹#›</a:t>
            </a:fld>
            <a:endParaRPr lang="en-US"/>
          </a:p>
        </p:txBody>
      </p:sp>
    </p:spTree>
    <p:extLst>
      <p:ext uri="{BB962C8B-B14F-4D97-AF65-F5344CB8AC3E}">
        <p14:creationId xmlns:p14="http://schemas.microsoft.com/office/powerpoint/2010/main" val="2422915998"/>
      </p:ext>
    </p:extLst>
  </p:cSld>
  <p:clrMapOvr>
    <a:masterClrMapping/>
  </p:clrMapOvr>
  <p:transition xmlns:p14="http://schemas.microsoft.com/office/powerpoint/2010/main" advClick="0">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CA090913-AEB8-4766-9EC0-707AD797B1A1}" type="datetime1">
              <a:rPr lang="en-US"/>
              <a:pPr>
                <a:defRPr/>
              </a:pPr>
              <a:t>2/4/15</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FAD6692-F00D-4BF4-B807-24977DA3FB9E}" type="slidenum">
              <a:rPr lang="en-US"/>
              <a:pPr>
                <a:defRPr/>
              </a:pPr>
              <a:t>‹#›</a:t>
            </a:fld>
            <a:endParaRPr lang="en-US"/>
          </a:p>
        </p:txBody>
      </p:sp>
    </p:spTree>
    <p:extLst>
      <p:ext uri="{BB962C8B-B14F-4D97-AF65-F5344CB8AC3E}">
        <p14:creationId xmlns:p14="http://schemas.microsoft.com/office/powerpoint/2010/main" val="289704423"/>
      </p:ext>
    </p:extLst>
  </p:cSld>
  <p:clrMapOvr>
    <a:masterClrMapping/>
  </p:clrMapOvr>
  <p:transition xmlns:p14="http://schemas.microsoft.com/office/powerpoint/2010/main" advClick="0">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7404C6FA-98DF-4A55-90E6-8C84AF155A58}" type="datetime1">
              <a:rPr lang="en-US"/>
              <a:pPr>
                <a:defRPr/>
              </a:pPr>
              <a:t>2/4/15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A64495E-CBB1-4A7D-8A53-46DD5B60B49C}" type="slidenum">
              <a:rPr lang="en-US"/>
              <a:pPr>
                <a:defRPr/>
              </a:pPr>
              <a:t>‹#›</a:t>
            </a:fld>
            <a:endParaRPr lang="en-US"/>
          </a:p>
        </p:txBody>
      </p:sp>
    </p:spTree>
    <p:extLst>
      <p:ext uri="{BB962C8B-B14F-4D97-AF65-F5344CB8AC3E}">
        <p14:creationId xmlns:p14="http://schemas.microsoft.com/office/powerpoint/2010/main" val="1270646885"/>
      </p:ext>
    </p:extLst>
  </p:cSld>
  <p:clrMapOvr>
    <a:masterClrMapping/>
  </p:clrMapOvr>
  <p:transition xmlns:p14="http://schemas.microsoft.com/office/powerpoint/2010/main" advClick="0">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E7E5AF08-5180-4A02-B12B-7C3D408C3EE2}" type="datetime1">
              <a:rPr lang="en-US"/>
              <a:pPr>
                <a:defRPr/>
              </a:pPr>
              <a:t>2/4/15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49795E-9567-4EA9-8509-3F9354F7992A}" type="slidenum">
              <a:rPr lang="en-US"/>
              <a:pPr>
                <a:defRPr/>
              </a:pPr>
              <a:t>‹#›</a:t>
            </a:fld>
            <a:endParaRPr lang="en-US"/>
          </a:p>
        </p:txBody>
      </p:sp>
    </p:spTree>
    <p:extLst>
      <p:ext uri="{BB962C8B-B14F-4D97-AF65-F5344CB8AC3E}">
        <p14:creationId xmlns:p14="http://schemas.microsoft.com/office/powerpoint/2010/main" val="1361747572"/>
      </p:ext>
    </p:extLst>
  </p:cSld>
  <p:clrMapOvr>
    <a:masterClrMapping/>
  </p:clrMapOvr>
  <p:transition xmlns:p14="http://schemas.microsoft.com/office/powerpoint/2010/main" advClick="0">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CB3F111-EDCC-4F31-AA5A-2E95D95007D8}" type="datetime1">
              <a:rPr lang="en-US"/>
              <a:pPr>
                <a:defRPr/>
              </a:pPr>
              <a:t>2/4/15</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A446416-E2ED-4BB5-9DDC-4DDCDBBF4C98}" type="slidenum">
              <a:rPr lang="en-US"/>
              <a:pPr>
                <a:defRPr/>
              </a:pPr>
              <a:t>‹#›</a:t>
            </a:fld>
            <a:endParaRPr lang="en-US"/>
          </a:p>
        </p:txBody>
      </p:sp>
    </p:spTree>
    <p:extLst>
      <p:ext uri="{BB962C8B-B14F-4D97-AF65-F5344CB8AC3E}">
        <p14:creationId xmlns:p14="http://schemas.microsoft.com/office/powerpoint/2010/main" val="528507964"/>
      </p:ext>
    </p:extLst>
  </p:cSld>
  <p:clrMapOvr>
    <a:masterClrMapping/>
  </p:clrMapOvr>
  <p:transition xmlns:p14="http://schemas.microsoft.com/office/powerpoint/2010/main" advClick="0">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F3FC18D-26EE-4710-900D-42763CE4F46A}" type="datetime1">
              <a:rPr lang="en-US"/>
              <a:pPr>
                <a:defRPr/>
              </a:pPr>
              <a:t>2/4/15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11E57DF-2970-432B-9320-8AB01B615B2C}" type="slidenum">
              <a:rPr lang="en-US"/>
              <a:pPr>
                <a:defRPr/>
              </a:pPr>
              <a:t>‹#›</a:t>
            </a:fld>
            <a:endParaRPr lang="en-US"/>
          </a:p>
        </p:txBody>
      </p:sp>
    </p:spTree>
    <p:extLst>
      <p:ext uri="{BB962C8B-B14F-4D97-AF65-F5344CB8AC3E}">
        <p14:creationId xmlns:p14="http://schemas.microsoft.com/office/powerpoint/2010/main" val="2584741833"/>
      </p:ext>
    </p:extLst>
  </p:cSld>
  <p:clrMapOvr>
    <a:masterClrMapping/>
  </p:clrMapOvr>
  <p:transition xmlns:p14="http://schemas.microsoft.com/office/powerpoint/2010/main" advClick="0">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18C28C7-8CDB-4407-A9D3-A11F44E7BA10}" type="datetime1">
              <a:rPr lang="en-US"/>
              <a:pPr>
                <a:defRPr/>
              </a:pPr>
              <a:t>2/4/15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6D3802-1400-4A78-9B93-F37877F68ABD}" type="slidenum">
              <a:rPr lang="en-US"/>
              <a:pPr>
                <a:defRPr/>
              </a:pPr>
              <a:t>‹#›</a:t>
            </a:fld>
            <a:endParaRPr lang="en-US"/>
          </a:p>
        </p:txBody>
      </p:sp>
    </p:spTree>
    <p:extLst>
      <p:ext uri="{BB962C8B-B14F-4D97-AF65-F5344CB8AC3E}">
        <p14:creationId xmlns:p14="http://schemas.microsoft.com/office/powerpoint/2010/main" val="1250700663"/>
      </p:ext>
    </p:extLst>
  </p:cSld>
  <p:clrMapOvr>
    <a:masterClrMapping/>
  </p:clrMapOvr>
  <p:transition xmlns:p14="http://schemas.microsoft.com/office/powerpoint/2010/main" advClick="0">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78BFCFB-FCB0-4C0F-B2FF-4CC1E8D823D8}" type="datetime1">
              <a:rPr lang="en-US"/>
              <a:pPr>
                <a:defRPr/>
              </a:pPr>
              <a:t>2/4/15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48685A-CD18-4F31-BCAB-09796E4DEA90}" type="slidenum">
              <a:rPr lang="en-US"/>
              <a:pPr>
                <a:defRPr/>
              </a:pPr>
              <a:t>‹#›</a:t>
            </a:fld>
            <a:endParaRPr lang="en-US"/>
          </a:p>
        </p:txBody>
      </p:sp>
    </p:spTree>
    <p:extLst>
      <p:ext uri="{BB962C8B-B14F-4D97-AF65-F5344CB8AC3E}">
        <p14:creationId xmlns:p14="http://schemas.microsoft.com/office/powerpoint/2010/main" val="2043898367"/>
      </p:ext>
    </p:extLst>
  </p:cSld>
  <p:clrMapOvr>
    <a:masterClrMapping/>
  </p:clrMapOvr>
  <p:transition xmlns:p14="http://schemas.microsoft.com/office/powerpoint/2010/main" advClick="0">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9B3E964-A09C-40BF-AF41-D377EA43833D}" type="datetime1">
              <a:rPr lang="en-US"/>
              <a:pPr>
                <a:defRPr/>
              </a:pPr>
              <a:t>2/4/15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A940E4-9182-4919-BB02-090ED47684C7}" type="slidenum">
              <a:rPr lang="en-US"/>
              <a:pPr>
                <a:defRPr/>
              </a:pPr>
              <a:t>‹#›</a:t>
            </a:fld>
            <a:endParaRPr lang="en-US"/>
          </a:p>
        </p:txBody>
      </p:sp>
    </p:spTree>
    <p:extLst>
      <p:ext uri="{BB962C8B-B14F-4D97-AF65-F5344CB8AC3E}">
        <p14:creationId xmlns:p14="http://schemas.microsoft.com/office/powerpoint/2010/main" val="100467719"/>
      </p:ext>
    </p:extLst>
  </p:cSld>
  <p:clrMapOvr>
    <a:masterClrMapping/>
  </p:clrMapOvr>
  <p:transition xmlns:p14="http://schemas.microsoft.com/office/powerpoint/2010/main" advClick="0">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1A9D893-98AC-4D52-BDE8-1D26340DE06A}" type="datetime1">
              <a:rPr lang="en-US"/>
              <a:pPr>
                <a:defRPr/>
              </a:pPr>
              <a:t>2/4/15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62CCC9-178F-4ADD-AF99-3B2AECEA16CC}" type="slidenum">
              <a:rPr lang="en-US"/>
              <a:pPr>
                <a:defRPr/>
              </a:pPr>
              <a:t>‹#›</a:t>
            </a:fld>
            <a:endParaRPr lang="en-US"/>
          </a:p>
        </p:txBody>
      </p:sp>
    </p:spTree>
    <p:extLst>
      <p:ext uri="{BB962C8B-B14F-4D97-AF65-F5344CB8AC3E}">
        <p14:creationId xmlns:p14="http://schemas.microsoft.com/office/powerpoint/2010/main" val="3966252461"/>
      </p:ext>
    </p:extLst>
  </p:cSld>
  <p:clrMapOvr>
    <a:masterClrMapping/>
  </p:clrMapOvr>
  <p:transition xmlns:p14="http://schemas.microsoft.com/office/powerpoint/2010/main" advClick="0">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21C6D9C-6BF0-48E1-A553-8CA890F9E818}" type="datetime1">
              <a:rPr lang="en-US"/>
              <a:pPr>
                <a:defRPr/>
              </a:pPr>
              <a:t>2/4/15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4F6319-C789-4BF2-98FD-54BCF739985C}" type="slidenum">
              <a:rPr lang="en-US"/>
              <a:pPr>
                <a:defRPr/>
              </a:pPr>
              <a:t>‹#›</a:t>
            </a:fld>
            <a:endParaRPr lang="en-US"/>
          </a:p>
        </p:txBody>
      </p:sp>
    </p:spTree>
    <p:extLst>
      <p:ext uri="{BB962C8B-B14F-4D97-AF65-F5344CB8AC3E}">
        <p14:creationId xmlns:p14="http://schemas.microsoft.com/office/powerpoint/2010/main" val="2004828318"/>
      </p:ext>
    </p:extLst>
  </p:cSld>
  <p:clrMapOvr>
    <a:masterClrMapping/>
  </p:clrMapOvr>
  <p:transition xmlns:p14="http://schemas.microsoft.com/office/powerpoint/2010/main" advClick="0">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8D614C3-EE23-49A7-913D-D8CDFF0D86D9}" type="datetime1">
              <a:rPr lang="en-US"/>
              <a:pPr>
                <a:defRPr/>
              </a:pPr>
              <a:t>2/4/15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B03E1B-FA41-474F-A865-A8DF7D762E09}" type="slidenum">
              <a:rPr lang="en-US"/>
              <a:pPr>
                <a:defRPr/>
              </a:pPr>
              <a:t>‹#›</a:t>
            </a:fld>
            <a:endParaRPr lang="en-US"/>
          </a:p>
        </p:txBody>
      </p:sp>
    </p:spTree>
    <p:extLst>
      <p:ext uri="{BB962C8B-B14F-4D97-AF65-F5344CB8AC3E}">
        <p14:creationId xmlns:p14="http://schemas.microsoft.com/office/powerpoint/2010/main" val="609431857"/>
      </p:ext>
    </p:extLst>
  </p:cSld>
  <p:clrMapOvr>
    <a:masterClrMapping/>
  </p:clrMapOvr>
  <p:transition xmlns:p14="http://schemas.microsoft.com/office/powerpoint/2010/main" advClick="0">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0F31C12-3387-453D-BE82-FD12305AD9ED}" type="datetime1">
              <a:rPr lang="en-US"/>
              <a:pPr>
                <a:defRPr/>
              </a:pPr>
              <a:t>2/4/15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9AAC2A-A97D-4C85-AAB7-1E5668DAA84A}" type="slidenum">
              <a:rPr lang="en-US"/>
              <a:pPr>
                <a:defRPr/>
              </a:pPr>
              <a:t>‹#›</a:t>
            </a:fld>
            <a:endParaRPr lang="en-US"/>
          </a:p>
        </p:txBody>
      </p:sp>
    </p:spTree>
    <p:extLst>
      <p:ext uri="{BB962C8B-B14F-4D97-AF65-F5344CB8AC3E}">
        <p14:creationId xmlns:p14="http://schemas.microsoft.com/office/powerpoint/2010/main" val="749379335"/>
      </p:ext>
    </p:extLst>
  </p:cSld>
  <p:clrMapOvr>
    <a:masterClrMapping/>
  </p:clrMapOvr>
  <p:transition xmlns:p14="http://schemas.microsoft.com/office/powerpoint/2010/main" advClick="0">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C73E9AC1-7A05-4003-BBCD-84AFD915CB48}" type="datetime1">
              <a:rPr lang="en-US"/>
              <a:pPr>
                <a:defRPr/>
              </a:pPr>
              <a:t>2/4/15</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0BABC56-A00B-4791-8530-BDB84403B2C8}" type="slidenum">
              <a:rPr lang="en-US"/>
              <a:pPr>
                <a:defRPr/>
              </a:pPr>
              <a:t>‹#›</a:t>
            </a:fld>
            <a:endParaRPr lang="en-US"/>
          </a:p>
        </p:txBody>
      </p:sp>
    </p:spTree>
    <p:extLst>
      <p:ext uri="{BB962C8B-B14F-4D97-AF65-F5344CB8AC3E}">
        <p14:creationId xmlns:p14="http://schemas.microsoft.com/office/powerpoint/2010/main" val="4082616879"/>
      </p:ext>
    </p:extLst>
  </p:cSld>
  <p:clrMapOvr>
    <a:masterClrMapping/>
  </p:clrMapOvr>
  <p:transition xmlns:p14="http://schemas.microsoft.com/office/powerpoint/2010/main" advClick="0">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366C0C91-B43E-45D2-8857-EB360FC62D9D}" type="datetime1">
              <a:rPr lang="en-US"/>
              <a:pPr>
                <a:defRPr/>
              </a:pPr>
              <a:t>2/4/15</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F229094-B3C0-45F1-B4E3-5F46AE65A94C}" type="slidenum">
              <a:rPr lang="en-US"/>
              <a:pPr>
                <a:defRPr/>
              </a:pPr>
              <a:t>‹#›</a:t>
            </a:fld>
            <a:endParaRPr lang="en-US"/>
          </a:p>
        </p:txBody>
      </p:sp>
    </p:spTree>
    <p:extLst>
      <p:ext uri="{BB962C8B-B14F-4D97-AF65-F5344CB8AC3E}">
        <p14:creationId xmlns:p14="http://schemas.microsoft.com/office/powerpoint/2010/main" val="1826596842"/>
      </p:ext>
    </p:extLst>
  </p:cSld>
  <p:clrMapOvr>
    <a:masterClrMapping/>
  </p:clrMapOvr>
  <p:transition xmlns:p14="http://schemas.microsoft.com/office/powerpoint/2010/main" advClick="0">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74489FA2-D521-4FB5-A230-B4CC6AB51500}" type="datetime1">
              <a:rPr lang="en-US"/>
              <a:pPr>
                <a:defRPr/>
              </a:pPr>
              <a:t>2/4/15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C67E4FA-A588-4F18-8282-BC8A9108284B}" type="slidenum">
              <a:rPr lang="en-US"/>
              <a:pPr>
                <a:defRPr/>
              </a:pPr>
              <a:t>‹#›</a:t>
            </a:fld>
            <a:endParaRPr lang="en-US"/>
          </a:p>
        </p:txBody>
      </p:sp>
    </p:spTree>
    <p:extLst>
      <p:ext uri="{BB962C8B-B14F-4D97-AF65-F5344CB8AC3E}">
        <p14:creationId xmlns:p14="http://schemas.microsoft.com/office/powerpoint/2010/main" val="2486788653"/>
      </p:ext>
    </p:extLst>
  </p:cSld>
  <p:clrMapOvr>
    <a:masterClrMapping/>
  </p:clrMapOvr>
  <p:transition xmlns:p14="http://schemas.microsoft.com/office/powerpoint/2010/main" advClick="0">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AC0B9C2-3BF5-40CA-800F-490D44D4943E}" type="datetime1">
              <a:rPr lang="en-US"/>
              <a:pPr>
                <a:defRPr/>
              </a:pPr>
              <a:t>2/4/15</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726FFF9-48F1-40BF-A8B8-B73A51FC32F6}" type="slidenum">
              <a:rPr lang="en-US"/>
              <a:pPr>
                <a:defRPr/>
              </a:pPr>
              <a:t>‹#›</a:t>
            </a:fld>
            <a:endParaRPr lang="en-US"/>
          </a:p>
        </p:txBody>
      </p:sp>
    </p:spTree>
    <p:extLst>
      <p:ext uri="{BB962C8B-B14F-4D97-AF65-F5344CB8AC3E}">
        <p14:creationId xmlns:p14="http://schemas.microsoft.com/office/powerpoint/2010/main" val="2716550805"/>
      </p:ext>
    </p:extLst>
  </p:cSld>
  <p:clrMapOvr>
    <a:masterClrMapping/>
  </p:clrMapOvr>
  <p:transition xmlns:p14="http://schemas.microsoft.com/office/powerpoint/2010/main" advClick="0">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1E9B4B2-F76A-41BF-832F-8C4ABDA9B149}" type="datetime1">
              <a:rPr lang="en-US"/>
              <a:pPr>
                <a:defRPr/>
              </a:pPr>
              <a:t>2/4/15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16F2D1C-30B7-4D6D-A7F7-5EFFEA991FC3}" type="slidenum">
              <a:rPr lang="en-US"/>
              <a:pPr>
                <a:defRPr/>
              </a:pPr>
              <a:t>‹#›</a:t>
            </a:fld>
            <a:endParaRPr lang="en-US"/>
          </a:p>
        </p:txBody>
      </p:sp>
    </p:spTree>
    <p:extLst>
      <p:ext uri="{BB962C8B-B14F-4D97-AF65-F5344CB8AC3E}">
        <p14:creationId xmlns:p14="http://schemas.microsoft.com/office/powerpoint/2010/main" val="3035229053"/>
      </p:ext>
    </p:extLst>
  </p:cSld>
  <p:clrMapOvr>
    <a:masterClrMapping/>
  </p:clrMapOvr>
  <p:transition xmlns:p14="http://schemas.microsoft.com/office/powerpoint/2010/main" advClick="0">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B539FF8-C6F2-4EA4-8322-3561143DAE3F}" type="datetime1">
              <a:rPr lang="en-US"/>
              <a:pPr>
                <a:defRPr/>
              </a:pPr>
              <a:t>2/4/15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6745C2-32E7-4C61-B836-E296067B394E}" type="slidenum">
              <a:rPr lang="en-US"/>
              <a:pPr>
                <a:defRPr/>
              </a:pPr>
              <a:t>‹#›</a:t>
            </a:fld>
            <a:endParaRPr lang="en-US"/>
          </a:p>
        </p:txBody>
      </p:sp>
    </p:spTree>
    <p:extLst>
      <p:ext uri="{BB962C8B-B14F-4D97-AF65-F5344CB8AC3E}">
        <p14:creationId xmlns:p14="http://schemas.microsoft.com/office/powerpoint/2010/main" val="2251233150"/>
      </p:ext>
    </p:extLst>
  </p:cSld>
  <p:clrMapOvr>
    <a:masterClrMapping/>
  </p:clrMapOvr>
  <p:transition xmlns:p14="http://schemas.microsoft.com/office/powerpoint/2010/main" advClick="0">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D1971A7-E175-4C45-B11D-F3ABD05C5D49}" type="datetime1">
              <a:rPr lang="en-US"/>
              <a:pPr>
                <a:defRPr/>
              </a:pPr>
              <a:t>2/4/15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056C85-0C71-4E7E-8678-094658AB8944}" type="slidenum">
              <a:rPr lang="en-US"/>
              <a:pPr>
                <a:defRPr/>
              </a:pPr>
              <a:t>‹#›</a:t>
            </a:fld>
            <a:endParaRPr lang="en-US"/>
          </a:p>
        </p:txBody>
      </p:sp>
    </p:spTree>
    <p:extLst>
      <p:ext uri="{BB962C8B-B14F-4D97-AF65-F5344CB8AC3E}">
        <p14:creationId xmlns:p14="http://schemas.microsoft.com/office/powerpoint/2010/main" val="3220354563"/>
      </p:ext>
    </p:extLst>
  </p:cSld>
  <p:clrMapOvr>
    <a:masterClrMapping/>
  </p:clrMapOvr>
  <p:transition xmlns:p14="http://schemas.microsoft.com/office/powerpoint/2010/main" advClick="0">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C2233E2-4639-4CF1-A7D2-AE74981AA86C}" type="datetime1">
              <a:rPr lang="en-US"/>
              <a:pPr>
                <a:defRPr/>
              </a:pPr>
              <a:t>2/4/15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27FB81-5FD9-44EC-B435-62F6EA9002E1}" type="slidenum">
              <a:rPr lang="en-US"/>
              <a:pPr>
                <a:defRPr/>
              </a:pPr>
              <a:t>‹#›</a:t>
            </a:fld>
            <a:endParaRPr lang="en-US"/>
          </a:p>
        </p:txBody>
      </p:sp>
    </p:spTree>
    <p:extLst>
      <p:ext uri="{BB962C8B-B14F-4D97-AF65-F5344CB8AC3E}">
        <p14:creationId xmlns:p14="http://schemas.microsoft.com/office/powerpoint/2010/main" val="1232597116"/>
      </p:ext>
    </p:extLst>
  </p:cSld>
  <p:clrMapOvr>
    <a:masterClrMapping/>
  </p:clrMapOvr>
  <p:transition xmlns:p14="http://schemas.microsoft.com/office/powerpoint/2010/main" advClick="0">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3451A5E-4C18-4D3B-AF08-607390C83F6B}" type="datetime1">
              <a:rPr lang="en-US"/>
              <a:pPr>
                <a:defRPr/>
              </a:pPr>
              <a:t>2/4/15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DFA60A-2171-4F83-BC4D-B52E6D40DD35}" type="slidenum">
              <a:rPr lang="en-US"/>
              <a:pPr>
                <a:defRPr/>
              </a:pPr>
              <a:t>‹#›</a:t>
            </a:fld>
            <a:endParaRPr lang="en-US"/>
          </a:p>
        </p:txBody>
      </p:sp>
    </p:spTree>
    <p:extLst>
      <p:ext uri="{BB962C8B-B14F-4D97-AF65-F5344CB8AC3E}">
        <p14:creationId xmlns:p14="http://schemas.microsoft.com/office/powerpoint/2010/main" val="4029340924"/>
      </p:ext>
    </p:extLst>
  </p:cSld>
  <p:clrMapOvr>
    <a:masterClrMapping/>
  </p:clrMapOvr>
  <p:transition xmlns:p14="http://schemas.microsoft.com/office/powerpoint/2010/main" advClick="0">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3CD21DC-C12F-4912-8B6E-611E64B20FD4}" type="datetime1">
              <a:rPr lang="en-US"/>
              <a:pPr>
                <a:defRPr/>
              </a:pPr>
              <a:t>2/4/15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03DD02-7A8D-4952-A933-1EF7815C96A4}" type="slidenum">
              <a:rPr lang="en-US"/>
              <a:pPr>
                <a:defRPr/>
              </a:pPr>
              <a:t>‹#›</a:t>
            </a:fld>
            <a:endParaRPr lang="en-US"/>
          </a:p>
        </p:txBody>
      </p:sp>
    </p:spTree>
    <p:extLst>
      <p:ext uri="{BB962C8B-B14F-4D97-AF65-F5344CB8AC3E}">
        <p14:creationId xmlns:p14="http://schemas.microsoft.com/office/powerpoint/2010/main" val="988302644"/>
      </p:ext>
    </p:extLst>
  </p:cSld>
  <p:clrMapOvr>
    <a:masterClrMapping/>
  </p:clrMapOvr>
  <p:transition xmlns:p14="http://schemas.microsoft.com/office/powerpoint/2010/main" advClick="0">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4A73B8E-21AE-42CE-82F4-9543420B7DF9}" type="datetime1">
              <a:rPr lang="en-US"/>
              <a:pPr>
                <a:defRPr/>
              </a:pPr>
              <a:t>2/4/15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B4BF21-022C-4F39-9E31-4D2457411483}" type="slidenum">
              <a:rPr lang="en-US"/>
              <a:pPr>
                <a:defRPr/>
              </a:pPr>
              <a:t>‹#›</a:t>
            </a:fld>
            <a:endParaRPr lang="en-US"/>
          </a:p>
        </p:txBody>
      </p:sp>
    </p:spTree>
    <p:extLst>
      <p:ext uri="{BB962C8B-B14F-4D97-AF65-F5344CB8AC3E}">
        <p14:creationId xmlns:p14="http://schemas.microsoft.com/office/powerpoint/2010/main" val="1930494174"/>
      </p:ext>
    </p:extLst>
  </p:cSld>
  <p:clrMapOvr>
    <a:masterClrMapping/>
  </p:clrMapOvr>
  <p:transition xmlns:p14="http://schemas.microsoft.com/office/powerpoint/2010/main" advClick="0">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4389438"/>
            <a:ext cx="4038600" cy="2316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4389438"/>
            <a:ext cx="4038600" cy="2316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9351BAB9-7235-4F03-912B-21A49A900508}" type="datetime1">
              <a:rPr lang="en-US"/>
              <a:pPr>
                <a:defRPr/>
              </a:pPr>
              <a:t>2/4/15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61B760-78F6-4F78-AE1A-80F37806001F}" type="slidenum">
              <a:rPr lang="en-US"/>
              <a:pPr>
                <a:defRPr/>
              </a:pPr>
              <a:t>‹#›</a:t>
            </a:fld>
            <a:endParaRPr lang="en-US"/>
          </a:p>
        </p:txBody>
      </p:sp>
    </p:spTree>
    <p:extLst>
      <p:ext uri="{BB962C8B-B14F-4D97-AF65-F5344CB8AC3E}">
        <p14:creationId xmlns:p14="http://schemas.microsoft.com/office/powerpoint/2010/main" val="1063966181"/>
      </p:ext>
    </p:extLst>
  </p:cSld>
  <p:clrMapOvr>
    <a:masterClrMapping/>
  </p:clrMapOvr>
  <p:transition xmlns:p14="http://schemas.microsoft.com/office/powerpoint/2010/main" advClick="0">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1C405284-6972-4DF6-BED4-D9095126EF6C}" type="datetime1">
              <a:rPr lang="en-US"/>
              <a:pPr>
                <a:defRPr/>
              </a:pPr>
              <a:t>2/4/15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1C0AAAC-2CC7-4E69-874C-FDE661E1F674}" type="slidenum">
              <a:rPr lang="en-US"/>
              <a:pPr>
                <a:defRPr/>
              </a:pPr>
              <a:t>‹#›</a:t>
            </a:fld>
            <a:endParaRPr lang="en-US"/>
          </a:p>
        </p:txBody>
      </p:sp>
    </p:spTree>
    <p:extLst>
      <p:ext uri="{BB962C8B-B14F-4D97-AF65-F5344CB8AC3E}">
        <p14:creationId xmlns:p14="http://schemas.microsoft.com/office/powerpoint/2010/main" val="4013875667"/>
      </p:ext>
    </p:extLst>
  </p:cSld>
  <p:clrMapOvr>
    <a:masterClrMapping/>
  </p:clrMapOvr>
  <p:transition xmlns:p14="http://schemas.microsoft.com/office/powerpoint/2010/main" advClick="0">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74A34BBA-548E-4CE6-88F2-8BBDF978FB05}" type="datetime1">
              <a:rPr lang="en-US"/>
              <a:pPr>
                <a:defRPr/>
              </a:pPr>
              <a:t>2/4/15</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A3A7F3C-26BC-454A-988B-C4BB62BAC734}" type="slidenum">
              <a:rPr lang="en-US"/>
              <a:pPr>
                <a:defRPr/>
              </a:pPr>
              <a:t>‹#›</a:t>
            </a:fld>
            <a:endParaRPr lang="en-US"/>
          </a:p>
        </p:txBody>
      </p:sp>
    </p:spTree>
    <p:extLst>
      <p:ext uri="{BB962C8B-B14F-4D97-AF65-F5344CB8AC3E}">
        <p14:creationId xmlns:p14="http://schemas.microsoft.com/office/powerpoint/2010/main" val="1220190034"/>
      </p:ext>
    </p:extLst>
  </p:cSld>
  <p:clrMapOvr>
    <a:masterClrMapping/>
  </p:clrMapOvr>
  <p:transition xmlns:p14="http://schemas.microsoft.com/office/powerpoint/2010/main" advClick="0">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C942AE84-BA57-4036-90BD-429799B1F6FB}" type="datetime1">
              <a:rPr lang="en-US"/>
              <a:pPr>
                <a:defRPr/>
              </a:pPr>
              <a:t>2/4/15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95CC92F-3AF5-4C25-BF41-A40506C1FFD2}" type="slidenum">
              <a:rPr lang="en-US"/>
              <a:pPr>
                <a:defRPr/>
              </a:pPr>
              <a:t>‹#›</a:t>
            </a:fld>
            <a:endParaRPr lang="en-US"/>
          </a:p>
        </p:txBody>
      </p:sp>
    </p:spTree>
    <p:extLst>
      <p:ext uri="{BB962C8B-B14F-4D97-AF65-F5344CB8AC3E}">
        <p14:creationId xmlns:p14="http://schemas.microsoft.com/office/powerpoint/2010/main" val="1815583359"/>
      </p:ext>
    </p:extLst>
  </p:cSld>
  <p:clrMapOvr>
    <a:masterClrMapping/>
  </p:clrMapOvr>
  <p:transition xmlns:p14="http://schemas.microsoft.com/office/powerpoint/2010/main" advClick="0">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66650AE-3920-48FC-BC46-40BF48030CAC}" type="datetime1">
              <a:rPr lang="en-US"/>
              <a:pPr>
                <a:defRPr/>
              </a:pPr>
              <a:t>2/4/15</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CE9676D-C339-4460-AC00-0EACAFD5516D}" type="slidenum">
              <a:rPr lang="en-US"/>
              <a:pPr>
                <a:defRPr/>
              </a:pPr>
              <a:t>‹#›</a:t>
            </a:fld>
            <a:endParaRPr lang="en-US"/>
          </a:p>
        </p:txBody>
      </p:sp>
    </p:spTree>
    <p:extLst>
      <p:ext uri="{BB962C8B-B14F-4D97-AF65-F5344CB8AC3E}">
        <p14:creationId xmlns:p14="http://schemas.microsoft.com/office/powerpoint/2010/main" val="3700300763"/>
      </p:ext>
    </p:extLst>
  </p:cSld>
  <p:clrMapOvr>
    <a:masterClrMapping/>
  </p:clrMapOvr>
  <p:transition xmlns:p14="http://schemas.microsoft.com/office/powerpoint/2010/main" advClick="0">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ECB11AC-11FF-41A5-B58F-002FF1551166}" type="datetime1">
              <a:rPr lang="en-US"/>
              <a:pPr>
                <a:defRPr/>
              </a:pPr>
              <a:t>2/4/15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EAE07D-254F-435D-9ABB-A07AAB78DBEE}" type="slidenum">
              <a:rPr lang="en-US"/>
              <a:pPr>
                <a:defRPr/>
              </a:pPr>
              <a:t>‹#›</a:t>
            </a:fld>
            <a:endParaRPr lang="en-US"/>
          </a:p>
        </p:txBody>
      </p:sp>
    </p:spTree>
    <p:extLst>
      <p:ext uri="{BB962C8B-B14F-4D97-AF65-F5344CB8AC3E}">
        <p14:creationId xmlns:p14="http://schemas.microsoft.com/office/powerpoint/2010/main" val="374487729"/>
      </p:ext>
    </p:extLst>
  </p:cSld>
  <p:clrMapOvr>
    <a:masterClrMapping/>
  </p:clrMapOvr>
  <p:transition xmlns:p14="http://schemas.microsoft.com/office/powerpoint/2010/main" advClick="0">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F17AB08-FEC9-4D15-B384-C0AD475D8EB9}" type="datetime1">
              <a:rPr lang="en-US"/>
              <a:pPr>
                <a:defRPr/>
              </a:pPr>
              <a:t>2/4/15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88B61F-853C-4641-8F71-705DA9434B5A}" type="slidenum">
              <a:rPr lang="en-US"/>
              <a:pPr>
                <a:defRPr/>
              </a:pPr>
              <a:t>‹#›</a:t>
            </a:fld>
            <a:endParaRPr lang="en-US"/>
          </a:p>
        </p:txBody>
      </p:sp>
    </p:spTree>
    <p:extLst>
      <p:ext uri="{BB962C8B-B14F-4D97-AF65-F5344CB8AC3E}">
        <p14:creationId xmlns:p14="http://schemas.microsoft.com/office/powerpoint/2010/main" val="2978747681"/>
      </p:ext>
    </p:extLst>
  </p:cSld>
  <p:clrMapOvr>
    <a:masterClrMapping/>
  </p:clrMapOvr>
  <p:transition xmlns:p14="http://schemas.microsoft.com/office/powerpoint/2010/main" advClick="0">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B817A5A-B3C0-4253-9726-C0445BEB5C19}" type="datetime1">
              <a:rPr lang="en-US"/>
              <a:pPr>
                <a:defRPr/>
              </a:pPr>
              <a:t>2/4/15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799756-1E69-42FA-AE4C-1F1FD46F728F}" type="slidenum">
              <a:rPr lang="en-US"/>
              <a:pPr>
                <a:defRPr/>
              </a:pPr>
              <a:t>‹#›</a:t>
            </a:fld>
            <a:endParaRPr lang="en-US"/>
          </a:p>
        </p:txBody>
      </p:sp>
    </p:spTree>
    <p:extLst>
      <p:ext uri="{BB962C8B-B14F-4D97-AF65-F5344CB8AC3E}">
        <p14:creationId xmlns:p14="http://schemas.microsoft.com/office/powerpoint/2010/main" val="2535745368"/>
      </p:ext>
    </p:extLst>
  </p:cSld>
  <p:clrMapOvr>
    <a:masterClrMapping/>
  </p:clrMapOvr>
  <p:transition xmlns:p14="http://schemas.microsoft.com/office/powerpoint/2010/main" advClick="0">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0E10C62-43C0-43B8-8A37-4A6D79654A00}" type="datetime1">
              <a:rPr lang="en-US"/>
              <a:pPr>
                <a:defRPr/>
              </a:pPr>
              <a:t>2/4/15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0C2DB1-E998-4321-8ADB-1DB00A137F1F}" type="slidenum">
              <a:rPr lang="en-US"/>
              <a:pPr>
                <a:defRPr/>
              </a:pPr>
              <a:t>‹#›</a:t>
            </a:fld>
            <a:endParaRPr lang="en-US"/>
          </a:p>
        </p:txBody>
      </p:sp>
    </p:spTree>
    <p:extLst>
      <p:ext uri="{BB962C8B-B14F-4D97-AF65-F5344CB8AC3E}">
        <p14:creationId xmlns:p14="http://schemas.microsoft.com/office/powerpoint/2010/main" val="1661346406"/>
      </p:ext>
    </p:extLst>
  </p:cSld>
  <p:clrMapOvr>
    <a:masterClrMapping/>
  </p:clrMapOvr>
  <p:transition xmlns:p14="http://schemas.microsoft.com/office/powerpoint/2010/main" advClick="0">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CFBC74E-CDAE-46DF-AE34-C7B7E1C32B53}" type="datetime1">
              <a:rPr lang="en-US"/>
              <a:pPr>
                <a:defRPr/>
              </a:pPr>
              <a:t>2/4/15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B7AFC7-F559-48B5-8D74-4753264F5CE2}" type="slidenum">
              <a:rPr lang="en-US"/>
              <a:pPr>
                <a:defRPr/>
              </a:pPr>
              <a:t>‹#›</a:t>
            </a:fld>
            <a:endParaRPr lang="en-US"/>
          </a:p>
        </p:txBody>
      </p:sp>
    </p:spTree>
    <p:extLst>
      <p:ext uri="{BB962C8B-B14F-4D97-AF65-F5344CB8AC3E}">
        <p14:creationId xmlns:p14="http://schemas.microsoft.com/office/powerpoint/2010/main" val="2767334423"/>
      </p:ext>
    </p:extLst>
  </p:cSld>
  <p:clrMapOvr>
    <a:masterClrMapping/>
  </p:clrMapOvr>
  <p:transition xmlns:p14="http://schemas.microsoft.com/office/powerpoint/2010/main" advClick="0">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A017BED-45B7-421A-A40D-D733D69CEBBC}" type="datetime1">
              <a:rPr lang="en-US"/>
              <a:pPr>
                <a:defRPr/>
              </a:pPr>
              <a:t>2/4/15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233D5C-5048-4DF6-B967-99EAAC992C57}" type="slidenum">
              <a:rPr lang="en-US"/>
              <a:pPr>
                <a:defRPr/>
              </a:pPr>
              <a:t>‹#›</a:t>
            </a:fld>
            <a:endParaRPr lang="en-US"/>
          </a:p>
        </p:txBody>
      </p:sp>
    </p:spTree>
    <p:extLst>
      <p:ext uri="{BB962C8B-B14F-4D97-AF65-F5344CB8AC3E}">
        <p14:creationId xmlns:p14="http://schemas.microsoft.com/office/powerpoint/2010/main" val="3674536383"/>
      </p:ext>
    </p:extLst>
  </p:cSld>
  <p:clrMapOvr>
    <a:masterClrMapping/>
  </p:clrMapOvr>
  <p:transition xmlns:p14="http://schemas.microsoft.com/office/powerpoint/2010/main" advClick="0">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83373CF-2DFB-43A1-9629-D750C8159276}" type="datetime1">
              <a:rPr lang="en-US"/>
              <a:pPr>
                <a:defRPr/>
              </a:pPr>
              <a:t>2/4/15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75B50F-0D0B-44E0-979B-8BE3B73D89E3}" type="slidenum">
              <a:rPr lang="en-US"/>
              <a:pPr>
                <a:defRPr/>
              </a:pPr>
              <a:t>‹#›</a:t>
            </a:fld>
            <a:endParaRPr lang="en-US"/>
          </a:p>
        </p:txBody>
      </p:sp>
    </p:spTree>
    <p:extLst>
      <p:ext uri="{BB962C8B-B14F-4D97-AF65-F5344CB8AC3E}">
        <p14:creationId xmlns:p14="http://schemas.microsoft.com/office/powerpoint/2010/main" val="2238655406"/>
      </p:ext>
    </p:extLst>
  </p:cSld>
  <p:clrMapOvr>
    <a:masterClrMapping/>
  </p:clrMapOvr>
  <p:transition xmlns:p14="http://schemas.microsoft.com/office/powerpoint/2010/main" advClick="0">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18916D0-5D57-43AE-B1D4-F84C8B2FD47B}" type="datetime1">
              <a:rPr lang="en-US"/>
              <a:pPr>
                <a:defRPr/>
              </a:pPr>
              <a:t>2/4/15</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649CD2C-7D0F-4012-84EA-80B397E01F58}" type="slidenum">
              <a:rPr lang="en-US"/>
              <a:pPr>
                <a:defRPr/>
              </a:pPr>
              <a:t>‹#›</a:t>
            </a:fld>
            <a:endParaRPr lang="en-US"/>
          </a:p>
        </p:txBody>
      </p:sp>
    </p:spTree>
    <p:extLst>
      <p:ext uri="{BB962C8B-B14F-4D97-AF65-F5344CB8AC3E}">
        <p14:creationId xmlns:p14="http://schemas.microsoft.com/office/powerpoint/2010/main" val="272412763"/>
      </p:ext>
    </p:extLst>
  </p:cSld>
  <p:clrMapOvr>
    <a:masterClrMapping/>
  </p:clrMapOvr>
  <p:transition xmlns:p14="http://schemas.microsoft.com/office/powerpoint/2010/main" advClick="0">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6697C205-D39D-4CD3-ACAA-BD080D8382B3}" type="datetime1">
              <a:rPr lang="en-US"/>
              <a:pPr>
                <a:defRPr/>
              </a:pPr>
              <a:t>2/4/15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1B627C-4853-4B08-8586-C2A8CA656732}" type="slidenum">
              <a:rPr lang="en-US"/>
              <a:pPr>
                <a:defRPr/>
              </a:pPr>
              <a:t>‹#›</a:t>
            </a:fld>
            <a:endParaRPr lang="en-US"/>
          </a:p>
        </p:txBody>
      </p:sp>
    </p:spTree>
    <p:extLst>
      <p:ext uri="{BB962C8B-B14F-4D97-AF65-F5344CB8AC3E}">
        <p14:creationId xmlns:p14="http://schemas.microsoft.com/office/powerpoint/2010/main" val="2358449291"/>
      </p:ext>
    </p:extLst>
  </p:cSld>
  <p:clrMapOvr>
    <a:masterClrMapping/>
  </p:clrMapOvr>
  <p:transition xmlns:p14="http://schemas.microsoft.com/office/powerpoint/2010/main" advClick="0">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FA87F576-8DF8-4999-9AD2-B33CD25B935A}" type="datetime1">
              <a:rPr lang="en-US"/>
              <a:pPr>
                <a:defRPr/>
              </a:pPr>
              <a:t>2/4/15</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5CFE0BA-7747-45D0-A0BF-74F19E64BD98}" type="slidenum">
              <a:rPr lang="en-US"/>
              <a:pPr>
                <a:defRPr/>
              </a:pPr>
              <a:t>‹#›</a:t>
            </a:fld>
            <a:endParaRPr lang="en-US"/>
          </a:p>
        </p:txBody>
      </p:sp>
    </p:spTree>
    <p:extLst>
      <p:ext uri="{BB962C8B-B14F-4D97-AF65-F5344CB8AC3E}">
        <p14:creationId xmlns:p14="http://schemas.microsoft.com/office/powerpoint/2010/main" val="3236852395"/>
      </p:ext>
    </p:extLst>
  </p:cSld>
  <p:clrMapOvr>
    <a:masterClrMapping/>
  </p:clrMapOvr>
  <p:transition xmlns:p14="http://schemas.microsoft.com/office/powerpoint/2010/main" advClick="0">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B692FCC4-7714-45F1-834E-978EFAAB8198}" type="datetime1">
              <a:rPr lang="en-US"/>
              <a:pPr>
                <a:defRPr/>
              </a:pPr>
              <a:t>2/4/15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484C884-D499-485F-86BD-51CB38B7F6EB}" type="slidenum">
              <a:rPr lang="en-US"/>
              <a:pPr>
                <a:defRPr/>
              </a:pPr>
              <a:t>‹#›</a:t>
            </a:fld>
            <a:endParaRPr lang="en-US"/>
          </a:p>
        </p:txBody>
      </p:sp>
    </p:spTree>
    <p:extLst>
      <p:ext uri="{BB962C8B-B14F-4D97-AF65-F5344CB8AC3E}">
        <p14:creationId xmlns:p14="http://schemas.microsoft.com/office/powerpoint/2010/main" val="2919645353"/>
      </p:ext>
    </p:extLst>
  </p:cSld>
  <p:clrMapOvr>
    <a:masterClrMapping/>
  </p:clrMapOvr>
  <p:transition xmlns:p14="http://schemas.microsoft.com/office/powerpoint/2010/main" advClick="0">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59BAAEC-0197-46FF-A505-BBADE1A709BD}" type="datetime1">
              <a:rPr lang="en-US"/>
              <a:pPr>
                <a:defRPr/>
              </a:pPr>
              <a:t>2/4/15</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8104A8E-FB3B-4573-9AE3-02E56494E6E6}" type="slidenum">
              <a:rPr lang="en-US"/>
              <a:pPr>
                <a:defRPr/>
              </a:pPr>
              <a:t>‹#›</a:t>
            </a:fld>
            <a:endParaRPr lang="en-US"/>
          </a:p>
        </p:txBody>
      </p:sp>
    </p:spTree>
    <p:extLst>
      <p:ext uri="{BB962C8B-B14F-4D97-AF65-F5344CB8AC3E}">
        <p14:creationId xmlns:p14="http://schemas.microsoft.com/office/powerpoint/2010/main" val="2482436823"/>
      </p:ext>
    </p:extLst>
  </p:cSld>
  <p:clrMapOvr>
    <a:masterClrMapping/>
  </p:clrMapOvr>
  <p:transition xmlns:p14="http://schemas.microsoft.com/office/powerpoint/2010/main" advClick="0">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3371A29-058B-41FE-8484-564F180C8A61}" type="datetime1">
              <a:rPr lang="en-US"/>
              <a:pPr>
                <a:defRPr/>
              </a:pPr>
              <a:t>2/4/15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80FE1B-30D6-486F-B1D8-8B4DF93C5E96}" type="slidenum">
              <a:rPr lang="en-US"/>
              <a:pPr>
                <a:defRPr/>
              </a:pPr>
              <a:t>‹#›</a:t>
            </a:fld>
            <a:endParaRPr lang="en-US"/>
          </a:p>
        </p:txBody>
      </p:sp>
    </p:spTree>
    <p:extLst>
      <p:ext uri="{BB962C8B-B14F-4D97-AF65-F5344CB8AC3E}">
        <p14:creationId xmlns:p14="http://schemas.microsoft.com/office/powerpoint/2010/main" val="3801593391"/>
      </p:ext>
    </p:extLst>
  </p:cSld>
  <p:clrMapOvr>
    <a:masterClrMapping/>
  </p:clrMapOvr>
  <p:transition xmlns:p14="http://schemas.microsoft.com/office/powerpoint/2010/main" advClick="0">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59F8DCD-1279-4C05-9F23-E3736D02A425}" type="datetime1">
              <a:rPr lang="en-US"/>
              <a:pPr>
                <a:defRPr/>
              </a:pPr>
              <a:t>2/4/15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ADFCF5-5627-4A65-8AA7-A83689A58A20}" type="slidenum">
              <a:rPr lang="en-US"/>
              <a:pPr>
                <a:defRPr/>
              </a:pPr>
              <a:t>‹#›</a:t>
            </a:fld>
            <a:endParaRPr lang="en-US"/>
          </a:p>
        </p:txBody>
      </p:sp>
    </p:spTree>
    <p:extLst>
      <p:ext uri="{BB962C8B-B14F-4D97-AF65-F5344CB8AC3E}">
        <p14:creationId xmlns:p14="http://schemas.microsoft.com/office/powerpoint/2010/main" val="935178305"/>
      </p:ext>
    </p:extLst>
  </p:cSld>
  <p:clrMapOvr>
    <a:masterClrMapping/>
  </p:clrMapOvr>
  <p:transition xmlns:p14="http://schemas.microsoft.com/office/powerpoint/2010/main" advClick="0">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C229585-B710-4264-84AD-C9C1519EFAA3}" type="datetime1">
              <a:rPr lang="en-US"/>
              <a:pPr>
                <a:defRPr/>
              </a:pPr>
              <a:t>2/4/15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3CE3BB-B9C5-4117-B5B0-06AECA8415EB}" type="slidenum">
              <a:rPr lang="en-US"/>
              <a:pPr>
                <a:defRPr/>
              </a:pPr>
              <a:t>‹#›</a:t>
            </a:fld>
            <a:endParaRPr lang="en-US"/>
          </a:p>
        </p:txBody>
      </p:sp>
    </p:spTree>
    <p:extLst>
      <p:ext uri="{BB962C8B-B14F-4D97-AF65-F5344CB8AC3E}">
        <p14:creationId xmlns:p14="http://schemas.microsoft.com/office/powerpoint/2010/main" val="3512961459"/>
      </p:ext>
    </p:extLst>
  </p:cSld>
  <p:clrMapOvr>
    <a:masterClrMapping/>
  </p:clrMapOvr>
  <p:transition xmlns:p14="http://schemas.microsoft.com/office/powerpoint/2010/main" advClick="0">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BB47924-D54D-4F9E-B01F-8716983E2CFC}" type="datetime1">
              <a:rPr lang="en-US"/>
              <a:pPr>
                <a:defRPr/>
              </a:pPr>
              <a:t>2/4/15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98D925-F35D-424E-9FFF-810D10075476}" type="slidenum">
              <a:rPr lang="en-US"/>
              <a:pPr>
                <a:defRPr/>
              </a:pPr>
              <a:t>‹#›</a:t>
            </a:fld>
            <a:endParaRPr lang="en-US"/>
          </a:p>
        </p:txBody>
      </p:sp>
    </p:spTree>
    <p:extLst>
      <p:ext uri="{BB962C8B-B14F-4D97-AF65-F5344CB8AC3E}">
        <p14:creationId xmlns:p14="http://schemas.microsoft.com/office/powerpoint/2010/main" val="378392614"/>
      </p:ext>
    </p:extLst>
  </p:cSld>
  <p:clrMapOvr>
    <a:masterClrMapping/>
  </p:clrMapOvr>
  <p:transition xmlns:p14="http://schemas.microsoft.com/office/powerpoint/2010/main" advClick="0">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09BAE46-E95D-4BB1-8812-BF5C7DFDCA27}" type="datetime1">
              <a:rPr lang="en-US"/>
              <a:pPr>
                <a:defRPr/>
              </a:pPr>
              <a:t>2/4/15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BC4796-5FB3-45DC-9269-C9EA08CD537A}" type="slidenum">
              <a:rPr lang="en-US"/>
              <a:pPr>
                <a:defRPr/>
              </a:pPr>
              <a:t>‹#›</a:t>
            </a:fld>
            <a:endParaRPr lang="en-US"/>
          </a:p>
        </p:txBody>
      </p:sp>
    </p:spTree>
    <p:extLst>
      <p:ext uri="{BB962C8B-B14F-4D97-AF65-F5344CB8AC3E}">
        <p14:creationId xmlns:p14="http://schemas.microsoft.com/office/powerpoint/2010/main" val="1060875244"/>
      </p:ext>
    </p:extLst>
  </p:cSld>
  <p:clrMapOvr>
    <a:masterClrMapping/>
  </p:clrMapOvr>
  <p:transition xmlns:p14="http://schemas.microsoft.com/office/powerpoint/2010/main" advClick="0">
    <p:wipe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BC07148-6988-4116-84DD-F0D147B37F64}" type="datetime1">
              <a:rPr lang="en-US"/>
              <a:pPr>
                <a:defRPr/>
              </a:pPr>
              <a:t>2/4/15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B56BC5-0760-4B5A-87BA-C9CE7FA292D1}" type="slidenum">
              <a:rPr lang="en-US"/>
              <a:pPr>
                <a:defRPr/>
              </a:pPr>
              <a:t>‹#›</a:t>
            </a:fld>
            <a:endParaRPr lang="en-US"/>
          </a:p>
        </p:txBody>
      </p:sp>
    </p:spTree>
    <p:extLst>
      <p:ext uri="{BB962C8B-B14F-4D97-AF65-F5344CB8AC3E}">
        <p14:creationId xmlns:p14="http://schemas.microsoft.com/office/powerpoint/2010/main" val="958175562"/>
      </p:ext>
    </p:extLst>
  </p:cSld>
  <p:clrMapOvr>
    <a:masterClrMapping/>
  </p:clrMapOvr>
  <p:transition xmlns:p14="http://schemas.microsoft.com/office/powerpoint/2010/main" advClick="0">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9AAFF8F-8497-49C4-981C-F9E3E42726B5}" type="datetime1">
              <a:rPr lang="en-US"/>
              <a:pPr>
                <a:defRPr/>
              </a:pPr>
              <a:t>2/4/15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E655C9-84F9-470C-8162-21ED3B84F2D6}" type="slidenum">
              <a:rPr lang="en-US"/>
              <a:pPr>
                <a:defRPr/>
              </a:pPr>
              <a:t>‹#›</a:t>
            </a:fld>
            <a:endParaRPr lang="en-US"/>
          </a:p>
        </p:txBody>
      </p:sp>
    </p:spTree>
    <p:extLst>
      <p:ext uri="{BB962C8B-B14F-4D97-AF65-F5344CB8AC3E}">
        <p14:creationId xmlns:p14="http://schemas.microsoft.com/office/powerpoint/2010/main" val="3315976252"/>
      </p:ext>
    </p:extLst>
  </p:cSld>
  <p:clrMapOvr>
    <a:masterClrMapping/>
  </p:clrMapOvr>
  <p:transition xmlns:p14="http://schemas.microsoft.com/office/powerpoint/2010/main" advClick="0">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20C18BE-1EC5-4E36-930E-2DBC44273FDC}" type="datetime1">
              <a:rPr lang="en-US"/>
              <a:pPr>
                <a:defRPr/>
              </a:pPr>
              <a:t>2/4/15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4650F5-497D-4C75-BA40-2071924454F0}" type="slidenum">
              <a:rPr lang="en-US"/>
              <a:pPr>
                <a:defRPr/>
              </a:pPr>
              <a:t>‹#›</a:t>
            </a:fld>
            <a:endParaRPr lang="en-US"/>
          </a:p>
        </p:txBody>
      </p:sp>
    </p:spTree>
    <p:extLst>
      <p:ext uri="{BB962C8B-B14F-4D97-AF65-F5344CB8AC3E}">
        <p14:creationId xmlns:p14="http://schemas.microsoft.com/office/powerpoint/2010/main" val="1026684485"/>
      </p:ext>
    </p:extLst>
  </p:cSld>
  <p:clrMapOvr>
    <a:masterClrMapping/>
  </p:clrMapOvr>
  <p:transition xmlns:p14="http://schemas.microsoft.com/office/powerpoint/2010/main" advClick="0">
    <p:wipe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075F925-DAA0-46AE-A960-DEA077983383}" type="datetime1">
              <a:rPr lang="en-US"/>
              <a:pPr>
                <a:defRPr/>
              </a:pPr>
              <a:t>2/4/15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86ABAB-B968-4FCB-92F9-61CE4032532E}" type="slidenum">
              <a:rPr lang="en-US"/>
              <a:pPr>
                <a:defRPr/>
              </a:pPr>
              <a:t>‹#›</a:t>
            </a:fld>
            <a:endParaRPr lang="en-US"/>
          </a:p>
        </p:txBody>
      </p:sp>
    </p:spTree>
    <p:extLst>
      <p:ext uri="{BB962C8B-B14F-4D97-AF65-F5344CB8AC3E}">
        <p14:creationId xmlns:p14="http://schemas.microsoft.com/office/powerpoint/2010/main" val="3323726169"/>
      </p:ext>
    </p:extLst>
  </p:cSld>
  <p:clrMapOvr>
    <a:masterClrMapping/>
  </p:clrMapOvr>
  <p:transition xmlns:p14="http://schemas.microsoft.com/office/powerpoint/2010/main" advClick="0">
    <p:wipe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C0615CD0-4513-41A2-B583-AE27FDA680DF}" type="datetime1">
              <a:rPr lang="en-US"/>
              <a:pPr>
                <a:defRPr/>
              </a:pPr>
              <a:t>2/4/15</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D85EEA0-B49D-4073-AE0F-64BC2FB5C3C6}" type="slidenum">
              <a:rPr lang="en-US"/>
              <a:pPr>
                <a:defRPr/>
              </a:pPr>
              <a:t>‹#›</a:t>
            </a:fld>
            <a:endParaRPr lang="en-US"/>
          </a:p>
        </p:txBody>
      </p:sp>
    </p:spTree>
    <p:extLst>
      <p:ext uri="{BB962C8B-B14F-4D97-AF65-F5344CB8AC3E}">
        <p14:creationId xmlns:p14="http://schemas.microsoft.com/office/powerpoint/2010/main" val="4194545619"/>
      </p:ext>
    </p:extLst>
  </p:cSld>
  <p:clrMapOvr>
    <a:masterClrMapping/>
  </p:clrMapOvr>
  <p:transition xmlns:p14="http://schemas.microsoft.com/office/powerpoint/2010/main" advClick="0">
    <p:wipe dir="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92515300-665C-4229-A139-7CD9C968EC0C}" type="datetime1">
              <a:rPr lang="en-US"/>
              <a:pPr>
                <a:defRPr/>
              </a:pPr>
              <a:t>2/4/15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D262055-4FAB-434A-BD9B-5773DADABFA5}" type="slidenum">
              <a:rPr lang="en-US"/>
              <a:pPr>
                <a:defRPr/>
              </a:pPr>
              <a:t>‹#›</a:t>
            </a:fld>
            <a:endParaRPr lang="en-US"/>
          </a:p>
        </p:txBody>
      </p:sp>
    </p:spTree>
    <p:extLst>
      <p:ext uri="{BB962C8B-B14F-4D97-AF65-F5344CB8AC3E}">
        <p14:creationId xmlns:p14="http://schemas.microsoft.com/office/powerpoint/2010/main" val="1777911028"/>
      </p:ext>
    </p:extLst>
  </p:cSld>
  <p:clrMapOvr>
    <a:masterClrMapping/>
  </p:clrMapOvr>
  <p:transition xmlns:p14="http://schemas.microsoft.com/office/powerpoint/2010/main" advClick="0">
    <p:wipe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23322DE-8027-4FA8-A02D-B96CB731E5F2}" type="datetime1">
              <a:rPr lang="en-US"/>
              <a:pPr>
                <a:defRPr/>
              </a:pPr>
              <a:t>2/4/15</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43D615F-35AE-438A-B7D2-B8E66159B166}" type="slidenum">
              <a:rPr lang="en-US"/>
              <a:pPr>
                <a:defRPr/>
              </a:pPr>
              <a:t>‹#›</a:t>
            </a:fld>
            <a:endParaRPr lang="en-US"/>
          </a:p>
        </p:txBody>
      </p:sp>
    </p:spTree>
    <p:extLst>
      <p:ext uri="{BB962C8B-B14F-4D97-AF65-F5344CB8AC3E}">
        <p14:creationId xmlns:p14="http://schemas.microsoft.com/office/powerpoint/2010/main" val="2859988020"/>
      </p:ext>
    </p:extLst>
  </p:cSld>
  <p:clrMapOvr>
    <a:masterClrMapping/>
  </p:clrMapOvr>
  <p:transition xmlns:p14="http://schemas.microsoft.com/office/powerpoint/2010/main" advClick="0">
    <p:wipe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923F457-7A3F-44A6-8FE3-A18041121B40}" type="datetime1">
              <a:rPr lang="en-US"/>
              <a:pPr>
                <a:defRPr/>
              </a:pPr>
              <a:t>2/4/15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924BBB-3185-42A6-A657-4CBEAC0B4F55}" type="slidenum">
              <a:rPr lang="en-US"/>
              <a:pPr>
                <a:defRPr/>
              </a:pPr>
              <a:t>‹#›</a:t>
            </a:fld>
            <a:endParaRPr lang="en-US"/>
          </a:p>
        </p:txBody>
      </p:sp>
    </p:spTree>
    <p:extLst>
      <p:ext uri="{BB962C8B-B14F-4D97-AF65-F5344CB8AC3E}">
        <p14:creationId xmlns:p14="http://schemas.microsoft.com/office/powerpoint/2010/main" val="770726853"/>
      </p:ext>
    </p:extLst>
  </p:cSld>
  <p:clrMapOvr>
    <a:masterClrMapping/>
  </p:clrMapOvr>
  <p:transition xmlns:p14="http://schemas.microsoft.com/office/powerpoint/2010/main" advClick="0">
    <p:wipe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581A1F6-75E9-4D8F-8DEC-D37550E1F893}" type="datetime1">
              <a:rPr lang="en-US"/>
              <a:pPr>
                <a:defRPr/>
              </a:pPr>
              <a:t>2/4/15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9608B1-F896-44ED-98D2-65F758226A81}" type="slidenum">
              <a:rPr lang="en-US"/>
              <a:pPr>
                <a:defRPr/>
              </a:pPr>
              <a:t>‹#›</a:t>
            </a:fld>
            <a:endParaRPr lang="en-US"/>
          </a:p>
        </p:txBody>
      </p:sp>
    </p:spTree>
    <p:extLst>
      <p:ext uri="{BB962C8B-B14F-4D97-AF65-F5344CB8AC3E}">
        <p14:creationId xmlns:p14="http://schemas.microsoft.com/office/powerpoint/2010/main" val="4136608306"/>
      </p:ext>
    </p:extLst>
  </p:cSld>
  <p:clrMapOvr>
    <a:masterClrMapping/>
  </p:clrMapOvr>
  <p:transition xmlns:p14="http://schemas.microsoft.com/office/powerpoint/2010/main" advClick="0">
    <p:wipe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E0F23B5-3660-46E8-8530-AFCB8B6CD958}" type="datetime1">
              <a:rPr lang="en-US"/>
              <a:pPr>
                <a:defRPr/>
              </a:pPr>
              <a:t>2/4/15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91452F-C7B5-4ABD-9780-FB1B619DBC95}" type="slidenum">
              <a:rPr lang="en-US"/>
              <a:pPr>
                <a:defRPr/>
              </a:pPr>
              <a:t>‹#›</a:t>
            </a:fld>
            <a:endParaRPr lang="en-US"/>
          </a:p>
        </p:txBody>
      </p:sp>
    </p:spTree>
    <p:extLst>
      <p:ext uri="{BB962C8B-B14F-4D97-AF65-F5344CB8AC3E}">
        <p14:creationId xmlns:p14="http://schemas.microsoft.com/office/powerpoint/2010/main" val="4289810732"/>
      </p:ext>
    </p:extLst>
  </p:cSld>
  <p:clrMapOvr>
    <a:masterClrMapping/>
  </p:clrMapOvr>
  <p:transition xmlns:p14="http://schemas.microsoft.com/office/powerpoint/2010/main" advClick="0">
    <p:wipe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CDC0AB3-505C-48D1-8249-B7F288E2BD1A}" type="datetime1">
              <a:rPr lang="en-US"/>
              <a:pPr>
                <a:defRPr/>
              </a:pPr>
              <a:t>2/4/15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F8E54E-DC8B-459F-8718-4E38A16D474D}" type="slidenum">
              <a:rPr lang="en-US"/>
              <a:pPr>
                <a:defRPr/>
              </a:pPr>
              <a:t>‹#›</a:t>
            </a:fld>
            <a:endParaRPr lang="en-US"/>
          </a:p>
        </p:txBody>
      </p:sp>
    </p:spTree>
    <p:extLst>
      <p:ext uri="{BB962C8B-B14F-4D97-AF65-F5344CB8AC3E}">
        <p14:creationId xmlns:p14="http://schemas.microsoft.com/office/powerpoint/2010/main" val="2040960502"/>
      </p:ext>
    </p:extLst>
  </p:cSld>
  <p:clrMapOvr>
    <a:masterClrMapping/>
  </p:clrMapOvr>
  <p:transition xmlns:p14="http://schemas.microsoft.com/office/powerpoint/2010/main" advClick="0">
    <p:wipe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C1A0ED8-23D9-414C-AE91-2CC4F9220069}" type="datetime1">
              <a:rPr lang="en-US"/>
              <a:pPr>
                <a:defRPr/>
              </a:pPr>
              <a:t>2/4/15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7DD6D-4CC5-4C75-8CF8-6995261120F0}" type="slidenum">
              <a:rPr lang="en-US"/>
              <a:pPr>
                <a:defRPr/>
              </a:pPr>
              <a:t>‹#›</a:t>
            </a:fld>
            <a:endParaRPr lang="en-US"/>
          </a:p>
        </p:txBody>
      </p:sp>
    </p:spTree>
    <p:extLst>
      <p:ext uri="{BB962C8B-B14F-4D97-AF65-F5344CB8AC3E}">
        <p14:creationId xmlns:p14="http://schemas.microsoft.com/office/powerpoint/2010/main" val="2919121804"/>
      </p:ext>
    </p:extLst>
  </p:cSld>
  <p:clrMapOvr>
    <a:masterClrMapping/>
  </p:clrMapOvr>
  <p:transition xmlns:p14="http://schemas.microsoft.com/office/powerpoint/2010/main" advClick="0">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EEF2529-D6BA-454C-8D5E-9F5087E40C16}" type="datetime1">
              <a:rPr lang="en-US"/>
              <a:pPr>
                <a:defRPr/>
              </a:pPr>
              <a:t>2/4/15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18E950-140C-4159-9736-80C502384A0D}" type="slidenum">
              <a:rPr lang="en-US"/>
              <a:pPr>
                <a:defRPr/>
              </a:pPr>
              <a:t>‹#›</a:t>
            </a:fld>
            <a:endParaRPr lang="en-US"/>
          </a:p>
        </p:txBody>
      </p:sp>
    </p:spTree>
    <p:extLst>
      <p:ext uri="{BB962C8B-B14F-4D97-AF65-F5344CB8AC3E}">
        <p14:creationId xmlns:p14="http://schemas.microsoft.com/office/powerpoint/2010/main" val="1030522847"/>
      </p:ext>
    </p:extLst>
  </p:cSld>
  <p:clrMapOvr>
    <a:masterClrMapping/>
  </p:clrMapOvr>
  <p:transition xmlns:p14="http://schemas.microsoft.com/office/powerpoint/2010/main" advClick="0">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9FD9E26-187E-4CCD-8088-26E19D94CCEF}" type="datetime1">
              <a:rPr lang="en-US"/>
              <a:pPr>
                <a:defRPr/>
              </a:pPr>
              <a:t>2/4/15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2EED25-0697-4A00-85E8-708CA076732D}" type="slidenum">
              <a:rPr lang="en-US"/>
              <a:pPr>
                <a:defRPr/>
              </a:pPr>
              <a:t>‹#›</a:t>
            </a:fld>
            <a:endParaRPr lang="en-US"/>
          </a:p>
        </p:txBody>
      </p:sp>
    </p:spTree>
    <p:extLst>
      <p:ext uri="{BB962C8B-B14F-4D97-AF65-F5344CB8AC3E}">
        <p14:creationId xmlns:p14="http://schemas.microsoft.com/office/powerpoint/2010/main" val="2027320658"/>
      </p:ext>
    </p:extLst>
  </p:cSld>
  <p:clrMapOvr>
    <a:masterClrMapping/>
  </p:clrMapOvr>
  <p:transition xmlns:p14="http://schemas.microsoft.com/office/powerpoint/2010/main" advClick="0">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583BE76-2152-4C95-BFD4-62B9ED1B9DAE}" type="datetime1">
              <a:rPr lang="en-US"/>
              <a:pPr>
                <a:defRPr/>
              </a:pPr>
              <a:t>2/4/15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429BA9-7A66-47D2-9C22-A053D62F3C35}" type="slidenum">
              <a:rPr lang="en-US"/>
              <a:pPr>
                <a:defRPr/>
              </a:pPr>
              <a:t>‹#›</a:t>
            </a:fld>
            <a:endParaRPr lang="en-US"/>
          </a:p>
        </p:txBody>
      </p:sp>
    </p:spTree>
    <p:extLst>
      <p:ext uri="{BB962C8B-B14F-4D97-AF65-F5344CB8AC3E}">
        <p14:creationId xmlns:p14="http://schemas.microsoft.com/office/powerpoint/2010/main" val="2090978194"/>
      </p:ext>
    </p:extLst>
  </p:cSld>
  <p:clrMapOvr>
    <a:masterClrMapping/>
  </p:clrMapOvr>
  <p:transition xmlns:p14="http://schemas.microsoft.com/office/powerpoint/2010/main" advClick="0">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4389438"/>
            <a:ext cx="4038600" cy="2316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4389438"/>
            <a:ext cx="4038600" cy="2316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05904FBF-6829-438A-9566-6B5E9D98BD40}" type="datetime1">
              <a:rPr lang="en-US"/>
              <a:pPr>
                <a:defRPr/>
              </a:pPr>
              <a:t>2/4/15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01C526-D641-4802-8ABB-9C2B532F13EB}" type="slidenum">
              <a:rPr lang="en-US"/>
              <a:pPr>
                <a:defRPr/>
              </a:pPr>
              <a:t>‹#›</a:t>
            </a:fld>
            <a:endParaRPr lang="en-US"/>
          </a:p>
        </p:txBody>
      </p:sp>
    </p:spTree>
    <p:extLst>
      <p:ext uri="{BB962C8B-B14F-4D97-AF65-F5344CB8AC3E}">
        <p14:creationId xmlns:p14="http://schemas.microsoft.com/office/powerpoint/2010/main" val="4211134694"/>
      </p:ext>
    </p:extLst>
  </p:cSld>
  <p:clrMapOvr>
    <a:masterClrMapping/>
  </p:clrMapOvr>
  <p:transition xmlns:p14="http://schemas.microsoft.com/office/powerpoint/2010/main" advClick="0">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E25C7B63-CA9D-4449-AD1A-20AF1A88ACFD}" type="datetime1">
              <a:rPr lang="en-US"/>
              <a:pPr>
                <a:defRPr/>
              </a:pPr>
              <a:t>2/4/15</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554FEA7-3257-453C-95F6-F53394018423}" type="slidenum">
              <a:rPr lang="en-US"/>
              <a:pPr>
                <a:defRPr/>
              </a:pPr>
              <a:t>‹#›</a:t>
            </a:fld>
            <a:endParaRPr lang="en-US"/>
          </a:p>
        </p:txBody>
      </p:sp>
    </p:spTree>
    <p:extLst>
      <p:ext uri="{BB962C8B-B14F-4D97-AF65-F5344CB8AC3E}">
        <p14:creationId xmlns:p14="http://schemas.microsoft.com/office/powerpoint/2010/main" val="556111620"/>
      </p:ext>
    </p:extLst>
  </p:cSld>
  <p:clrMapOvr>
    <a:masterClrMapping/>
  </p:clrMapOvr>
  <p:transition xmlns:p14="http://schemas.microsoft.com/office/powerpoint/2010/main" advClick="0">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770F244C-E605-4CDE-98D1-0D00C396C559}" type="datetime1">
              <a:rPr lang="en-US"/>
              <a:pPr>
                <a:defRPr/>
              </a:pPr>
              <a:t>2/4/15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4592FD7-A7A7-4D3E-A9E0-5082D36CEE42}" type="slidenum">
              <a:rPr lang="en-US"/>
              <a:pPr>
                <a:defRPr/>
              </a:pPr>
              <a:t>‹#›</a:t>
            </a:fld>
            <a:endParaRPr lang="en-US"/>
          </a:p>
        </p:txBody>
      </p:sp>
    </p:spTree>
    <p:extLst>
      <p:ext uri="{BB962C8B-B14F-4D97-AF65-F5344CB8AC3E}">
        <p14:creationId xmlns:p14="http://schemas.microsoft.com/office/powerpoint/2010/main" val="441285723"/>
      </p:ext>
    </p:extLst>
  </p:cSld>
  <p:clrMapOvr>
    <a:masterClrMapping/>
  </p:clrMapOvr>
  <p:transition xmlns:p14="http://schemas.microsoft.com/office/powerpoint/2010/main" advClick="0">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9B6B39B-BDA2-44CE-B16D-2193C40D4111}" type="datetime1">
              <a:rPr lang="en-US"/>
              <a:pPr>
                <a:defRPr/>
              </a:pPr>
              <a:t>2/4/15</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92DAE7F-3817-4299-9627-9B1DAE4616F1}" type="slidenum">
              <a:rPr lang="en-US"/>
              <a:pPr>
                <a:defRPr/>
              </a:pPr>
              <a:t>‹#›</a:t>
            </a:fld>
            <a:endParaRPr lang="en-US"/>
          </a:p>
        </p:txBody>
      </p:sp>
    </p:spTree>
    <p:extLst>
      <p:ext uri="{BB962C8B-B14F-4D97-AF65-F5344CB8AC3E}">
        <p14:creationId xmlns:p14="http://schemas.microsoft.com/office/powerpoint/2010/main" val="2897159616"/>
      </p:ext>
    </p:extLst>
  </p:cSld>
  <p:clrMapOvr>
    <a:masterClrMapping/>
  </p:clrMapOvr>
  <p:transition xmlns:p14="http://schemas.microsoft.com/office/powerpoint/2010/main" advClick="0">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C1F8F90-4AB5-4766-B3C6-D56DFEA0DC3A}" type="datetime1">
              <a:rPr lang="en-US"/>
              <a:pPr>
                <a:defRPr/>
              </a:pPr>
              <a:t>2/4/15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923521-4578-45C9-A55B-632D4393D3C4}" type="slidenum">
              <a:rPr lang="en-US"/>
              <a:pPr>
                <a:defRPr/>
              </a:pPr>
              <a:t>‹#›</a:t>
            </a:fld>
            <a:endParaRPr lang="en-US"/>
          </a:p>
        </p:txBody>
      </p:sp>
    </p:spTree>
    <p:extLst>
      <p:ext uri="{BB962C8B-B14F-4D97-AF65-F5344CB8AC3E}">
        <p14:creationId xmlns:p14="http://schemas.microsoft.com/office/powerpoint/2010/main" val="3460028842"/>
      </p:ext>
    </p:extLst>
  </p:cSld>
  <p:clrMapOvr>
    <a:masterClrMapping/>
  </p:clrMapOvr>
  <p:transition xmlns:p14="http://schemas.microsoft.com/office/powerpoint/2010/main" advClick="0">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01F50D7-DB29-4423-9ABE-92715B834369}" type="datetime1">
              <a:rPr lang="en-US"/>
              <a:pPr>
                <a:defRPr/>
              </a:pPr>
              <a:t>2/4/15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F0E013-80D4-47B2-820E-1C30D3A149E7}" type="slidenum">
              <a:rPr lang="en-US"/>
              <a:pPr>
                <a:defRPr/>
              </a:pPr>
              <a:t>‹#›</a:t>
            </a:fld>
            <a:endParaRPr lang="en-US"/>
          </a:p>
        </p:txBody>
      </p:sp>
    </p:spTree>
    <p:extLst>
      <p:ext uri="{BB962C8B-B14F-4D97-AF65-F5344CB8AC3E}">
        <p14:creationId xmlns:p14="http://schemas.microsoft.com/office/powerpoint/2010/main" val="110093752"/>
      </p:ext>
    </p:extLst>
  </p:cSld>
  <p:clrMapOvr>
    <a:masterClrMapping/>
  </p:clrMapOvr>
  <p:transition xmlns:p14="http://schemas.microsoft.com/office/powerpoint/2010/main" advClick="0">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009EA9A-4E03-48A9-8BAC-182876A26BCE}" type="datetime1">
              <a:rPr lang="en-US"/>
              <a:pPr>
                <a:defRPr/>
              </a:pPr>
              <a:t>2/4/15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31CC36-0712-4F4D-9366-4E5DA7935E0D}" type="slidenum">
              <a:rPr lang="en-US"/>
              <a:pPr>
                <a:defRPr/>
              </a:pPr>
              <a:t>‹#›</a:t>
            </a:fld>
            <a:endParaRPr lang="en-US"/>
          </a:p>
        </p:txBody>
      </p:sp>
    </p:spTree>
    <p:extLst>
      <p:ext uri="{BB962C8B-B14F-4D97-AF65-F5344CB8AC3E}">
        <p14:creationId xmlns:p14="http://schemas.microsoft.com/office/powerpoint/2010/main" val="2665096495"/>
      </p:ext>
    </p:extLst>
  </p:cSld>
  <p:clrMapOvr>
    <a:masterClrMapping/>
  </p:clrMapOvr>
  <p:transition xmlns:p14="http://schemas.microsoft.com/office/powerpoint/2010/main" advClick="0">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06116DD-D901-4CC8-9EB5-0DDDC5F34833}" type="datetime1">
              <a:rPr lang="en-US"/>
              <a:pPr>
                <a:defRPr/>
              </a:pPr>
              <a:t>2/4/15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0B9E03-90C4-4AE2-BBAD-4115ECA8C8C1}" type="slidenum">
              <a:rPr lang="en-US"/>
              <a:pPr>
                <a:defRPr/>
              </a:pPr>
              <a:t>‹#›</a:t>
            </a:fld>
            <a:endParaRPr lang="en-US"/>
          </a:p>
        </p:txBody>
      </p:sp>
    </p:spTree>
    <p:extLst>
      <p:ext uri="{BB962C8B-B14F-4D97-AF65-F5344CB8AC3E}">
        <p14:creationId xmlns:p14="http://schemas.microsoft.com/office/powerpoint/2010/main" val="191893718"/>
      </p:ext>
    </p:extLst>
  </p:cSld>
  <p:clrMapOvr>
    <a:masterClrMapping/>
  </p:clrMapOvr>
  <p:transition xmlns:p14="http://schemas.microsoft.com/office/powerpoint/2010/main" advClick="0">
    <p:wipe dir="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slideLayout" Target="../slideLayouts/slideLayout133.xml"/><Relationship Id="rId13" Type="http://schemas.openxmlformats.org/officeDocument/2006/relationships/slideLayout" Target="../slideLayouts/slideLayout134.xml"/><Relationship Id="rId14" Type="http://schemas.openxmlformats.org/officeDocument/2006/relationships/slideLayout" Target="../slideLayouts/slideLayout135.xml"/><Relationship Id="rId15" Type="http://schemas.openxmlformats.org/officeDocument/2006/relationships/theme" Target="../theme/theme12.xml"/><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3.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4.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5.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6.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7.jpe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8.jpe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9.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6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fld id="{77EB8425-48AD-4013-91E5-53EFE05CC3EB}" type="datetime1">
              <a:rPr lang="en-US"/>
              <a:pPr>
                <a:defRPr/>
              </a:pPr>
              <a:t>2/4/15</a:t>
            </a:fld>
            <a:endParaRPr lang="en-US"/>
          </a:p>
        </p:txBody>
      </p:sp>
      <p:sp>
        <p:nvSpPr>
          <p:cNvPr id="143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11" charset="0"/>
                <a:ea typeface="ＭＳ Ｐゴシック" pitchFamily="-111" charset="-128"/>
                <a:cs typeface="ＭＳ Ｐゴシック" pitchFamily="-111" charset="-128"/>
              </a:defRPr>
            </a:lvl1pPr>
          </a:lstStyle>
          <a:p>
            <a:pPr>
              <a:defRPr/>
            </a:pPr>
            <a:endParaRPr lang="en-US"/>
          </a:p>
        </p:txBody>
      </p:sp>
      <p:sp>
        <p:nvSpPr>
          <p:cNvPr id="1433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55536759-EB7D-4AC1-8DBB-1A3AA18B7F4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xmlns:p14="http://schemas.microsoft.com/office/powerpoint/2010/main" advClick="0">
    <p:wipe dir="r"/>
  </p:transition>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defRPr sz="3200" b="1">
          <a:solidFill>
            <a:srgbClr val="FFFF00"/>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rgbClr val="FFFF00"/>
        </a:buClr>
        <a:buChar char="•"/>
        <a:defRPr sz="2800" b="1">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rgbClr val="00FFCC"/>
        </a:buClr>
        <a:buFont typeface="Wingdings" pitchFamily="2" charset="2"/>
        <a:buChar char="Ø"/>
        <a:defRPr sz="2400" b="1">
          <a:solidFill>
            <a:schemeClr val="tx1"/>
          </a:solidFill>
          <a:effectLst>
            <a:outerShdw blurRad="38100" dist="38100" dir="2700000" algn="tl">
              <a:srgbClr val="000000"/>
            </a:outerShdw>
          </a:effectLst>
          <a:latin typeface="+mn-lt"/>
          <a:ea typeface="ＭＳ Ｐゴシック" pitchFamily="-111" charset="-128"/>
        </a:defRPr>
      </a:lvl3pPr>
      <a:lvl4pPr marL="1600200" indent="-228600" algn="l" rtl="0" eaLnBrk="0" fontAlgn="base" hangingPunct="0">
        <a:spcBef>
          <a:spcPct val="20000"/>
        </a:spcBef>
        <a:spcAft>
          <a:spcPct val="0"/>
        </a:spcAft>
        <a:buClr>
          <a:srgbClr val="FF9900"/>
        </a:buClr>
        <a:buFont typeface="Wingdings" pitchFamily="2" charset="2"/>
        <a:buChar char="§"/>
        <a:defRPr sz="2000" b="1">
          <a:solidFill>
            <a:schemeClr val="tx1"/>
          </a:solidFill>
          <a:effectLst>
            <a:outerShdw blurRad="38100" dist="38100" dir="2700000" algn="tl">
              <a:srgbClr val="000000"/>
            </a:outerShdw>
          </a:effectLst>
          <a:latin typeface="+mn-lt"/>
          <a:ea typeface="ＭＳ Ｐゴシック" pitchFamily="-111" charset="-128"/>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ea typeface="ＭＳ Ｐゴシック" pitchFamily="-111" charset="-128"/>
        </a:defRPr>
      </a:lvl5pPr>
      <a:lvl6pPr marL="2514600" indent="-228600" algn="l" rtl="0" fontAlgn="base">
        <a:spcBef>
          <a:spcPct val="20000"/>
        </a:spcBef>
        <a:spcAft>
          <a:spcPct val="0"/>
        </a:spcAft>
        <a:buChar char="»"/>
        <a:defRPr sz="2000" b="1">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har char="»"/>
        <a:defRPr sz="2000" b="1">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har char="»"/>
        <a:defRPr sz="2000" b="1">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har char="»"/>
        <a:defRPr sz="2000" b="1">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amma/>
                <a:shade val="46275"/>
                <a:invGamma/>
              </a:schemeClr>
            </a:gs>
            <a:gs pos="5000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80226" name="Rectangle 2"/>
          <p:cNvSpPr>
            <a:spLocks noGrp="1" noChangeArrowheads="1"/>
          </p:cNvSpPr>
          <p:nvPr>
            <p:ph type="body" idx="1"/>
          </p:nvPr>
        </p:nvSpPr>
        <p:spPr bwMode="auto">
          <a:xfrm>
            <a:off x="685800" y="1981200"/>
            <a:ext cx="77724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0227" name="Rectangle 3"/>
          <p:cNvSpPr>
            <a:spLocks noGrp="1" noChangeArrowheads="1"/>
          </p:cNvSpPr>
          <p:nvPr>
            <p:ph type="title"/>
          </p:nvPr>
        </p:nvSpPr>
        <p:spPr bwMode="auto">
          <a:xfrm>
            <a:off x="0" y="760413"/>
            <a:ext cx="9144000" cy="728662"/>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12700">
            <a:solidFill>
              <a:srgbClr val="99CCFF"/>
            </a:solid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dk2" tx1="lt1" bg2="dk1" tx2="lt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ransition xmlns:p14="http://schemas.microsoft.com/office/powerpoint/2010/main" advClick="0">
    <p:wipe dir="r"/>
  </p:transition>
  <p:txStyles>
    <p:titleStyle>
      <a:lvl1pPr algn="ctr" rtl="0" eaLnBrk="0" fontAlgn="base" hangingPunct="0">
        <a:spcBef>
          <a:spcPct val="0"/>
        </a:spcBef>
        <a:spcAft>
          <a:spcPct val="0"/>
        </a:spcAft>
        <a:defRPr sz="3600" b="1">
          <a:solidFill>
            <a:schemeClr val="tx1"/>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3600" b="1">
          <a:solidFill>
            <a:schemeClr val="tx1"/>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3600" b="1">
          <a:solidFill>
            <a:schemeClr val="tx1"/>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3600" b="1">
          <a:solidFill>
            <a:schemeClr val="tx1"/>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3600" b="1">
          <a:solidFill>
            <a:schemeClr val="tx1"/>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eaLnBrk="0" fontAlgn="base" hangingPunct="0">
        <a:spcBef>
          <a:spcPct val="0"/>
        </a:spcBef>
        <a:spcAft>
          <a:spcPct val="0"/>
        </a:spcAft>
        <a:defRPr sz="3600" b="1">
          <a:solidFill>
            <a:schemeClr val="tx1"/>
          </a:solidFill>
          <a:effectLst>
            <a:outerShdw blurRad="38100" dist="38100" dir="2700000" algn="tl">
              <a:srgbClr val="000000"/>
            </a:outerShdw>
          </a:effectLst>
          <a:latin typeface="Arial" pitchFamily="-111" charset="0"/>
        </a:defRPr>
      </a:lvl6pPr>
      <a:lvl7pPr marL="914400" algn="ctr" rtl="0" eaLnBrk="0" fontAlgn="base" hangingPunct="0">
        <a:spcBef>
          <a:spcPct val="0"/>
        </a:spcBef>
        <a:spcAft>
          <a:spcPct val="0"/>
        </a:spcAft>
        <a:defRPr sz="3600" b="1">
          <a:solidFill>
            <a:schemeClr val="tx1"/>
          </a:solidFill>
          <a:effectLst>
            <a:outerShdw blurRad="38100" dist="38100" dir="2700000" algn="tl">
              <a:srgbClr val="000000"/>
            </a:outerShdw>
          </a:effectLst>
          <a:latin typeface="Arial" pitchFamily="-111" charset="0"/>
        </a:defRPr>
      </a:lvl7pPr>
      <a:lvl8pPr marL="1371600" algn="ctr" rtl="0" eaLnBrk="0" fontAlgn="base" hangingPunct="0">
        <a:spcBef>
          <a:spcPct val="0"/>
        </a:spcBef>
        <a:spcAft>
          <a:spcPct val="0"/>
        </a:spcAft>
        <a:defRPr sz="3600" b="1">
          <a:solidFill>
            <a:schemeClr val="tx1"/>
          </a:solidFill>
          <a:effectLst>
            <a:outerShdw blurRad="38100" dist="38100" dir="2700000" algn="tl">
              <a:srgbClr val="000000"/>
            </a:outerShdw>
          </a:effectLst>
          <a:latin typeface="Arial" pitchFamily="-111" charset="0"/>
        </a:defRPr>
      </a:lvl8pPr>
      <a:lvl9pPr marL="1828800" algn="ctr" rtl="0" eaLnBrk="0" fontAlgn="base" hangingPunct="0">
        <a:spcBef>
          <a:spcPct val="0"/>
        </a:spcBef>
        <a:spcAft>
          <a:spcPct val="0"/>
        </a:spcAft>
        <a:defRPr sz="3600" b="1">
          <a:solidFill>
            <a:schemeClr val="tx1"/>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accent2"/>
        </a:buClr>
        <a:buSzPct val="100000"/>
        <a:defRPr sz="3200" b="1">
          <a:solidFill>
            <a:schemeClr val="tx2"/>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Char char="•"/>
        <a:defRPr sz="2800" b="1">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rgbClr val="00CC00"/>
        </a:buClr>
        <a:buFont typeface="ZapfDingbats" pitchFamily="82" charset="2"/>
        <a:buChar char="w"/>
        <a:defRPr sz="2800" b="1">
          <a:solidFill>
            <a:schemeClr val="tx1"/>
          </a:solidFill>
          <a:effectLst>
            <a:outerShdw blurRad="38100" dist="38100" dir="2700000" algn="tl">
              <a:srgbClr val="000000"/>
            </a:outerShdw>
          </a:effectLst>
          <a:latin typeface="+mn-lt"/>
          <a:ea typeface="ＭＳ Ｐゴシック" pitchFamily="-111" charset="-128"/>
        </a:defRPr>
      </a:lvl3pPr>
      <a:lvl4pPr marL="1600200" indent="-228600" algn="l" rtl="0" eaLnBrk="0" fontAlgn="base" hangingPunct="0">
        <a:spcBef>
          <a:spcPct val="20000"/>
        </a:spcBef>
        <a:spcAft>
          <a:spcPct val="0"/>
        </a:spcAft>
        <a:defRPr sz="2800" b="1">
          <a:solidFill>
            <a:schemeClr val="tx1"/>
          </a:solidFill>
          <a:effectLst>
            <a:outerShdw blurRad="38100" dist="38100" dir="2700000" algn="tl">
              <a:srgbClr val="000000"/>
            </a:outerShdw>
          </a:effectLst>
          <a:latin typeface="+mn-lt"/>
          <a:ea typeface="ＭＳ Ｐゴシック" pitchFamily="-111" charset="-128"/>
        </a:defRPr>
      </a:lvl4pPr>
      <a:lvl5pPr marL="2057400" indent="-228600" algn="l" rtl="0" eaLnBrk="0" fontAlgn="base" hangingPunct="0">
        <a:spcBef>
          <a:spcPct val="20000"/>
        </a:spcBef>
        <a:spcAft>
          <a:spcPct val="0"/>
        </a:spcAft>
        <a:defRPr sz="2800" b="1">
          <a:solidFill>
            <a:schemeClr val="tx1"/>
          </a:solidFill>
          <a:effectLst>
            <a:outerShdw blurRad="38100" dist="38100" dir="2700000" algn="tl">
              <a:srgbClr val="000000"/>
            </a:outerShdw>
          </a:effectLst>
          <a:latin typeface="+mn-lt"/>
          <a:ea typeface="ＭＳ Ｐゴシック" pitchFamily="-111" charset="-128"/>
        </a:defRPr>
      </a:lvl5pPr>
      <a:lvl6pPr marL="2514600" indent="-228600" algn="l" rtl="0" eaLnBrk="0" fontAlgn="base" hangingPunct="0">
        <a:spcBef>
          <a:spcPct val="20000"/>
        </a:spcBef>
        <a:spcAft>
          <a:spcPct val="0"/>
        </a:spcAft>
        <a:defRPr sz="2800" b="1">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eaLnBrk="0" fontAlgn="base" hangingPunct="0">
        <a:spcBef>
          <a:spcPct val="20000"/>
        </a:spcBef>
        <a:spcAft>
          <a:spcPct val="0"/>
        </a:spcAft>
        <a:defRPr sz="2800" b="1">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eaLnBrk="0" fontAlgn="base" hangingPunct="0">
        <a:spcBef>
          <a:spcPct val="20000"/>
        </a:spcBef>
        <a:spcAft>
          <a:spcPct val="0"/>
        </a:spcAft>
        <a:defRPr sz="2800" b="1">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eaLnBrk="0" fontAlgn="base" hangingPunct="0">
        <a:spcBef>
          <a:spcPct val="20000"/>
        </a:spcBef>
        <a:spcAft>
          <a:spcPct val="0"/>
        </a:spcAft>
        <a:defRPr sz="2800" b="1">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amma/>
                <a:shade val="46275"/>
                <a:invGamma/>
              </a:schemeClr>
            </a:gs>
            <a:gs pos="5000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82274" name="Rectangle 2"/>
          <p:cNvSpPr>
            <a:spLocks noGrp="1" noChangeArrowheads="1"/>
          </p:cNvSpPr>
          <p:nvPr>
            <p:ph type="body" idx="1"/>
          </p:nvPr>
        </p:nvSpPr>
        <p:spPr bwMode="auto">
          <a:xfrm>
            <a:off x="685800" y="1981200"/>
            <a:ext cx="77724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2275" name="Rectangle 3"/>
          <p:cNvSpPr>
            <a:spLocks noGrp="1" noChangeArrowheads="1"/>
          </p:cNvSpPr>
          <p:nvPr>
            <p:ph type="title"/>
          </p:nvPr>
        </p:nvSpPr>
        <p:spPr bwMode="auto">
          <a:xfrm>
            <a:off x="0" y="381000"/>
            <a:ext cx="9144000" cy="1143000"/>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12700">
            <a:solidFill>
              <a:srgbClr val="99CCFF"/>
            </a:solid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dk2" tx1="lt1" bg2="dk1"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ransition xmlns:p14="http://schemas.microsoft.com/office/powerpoint/2010/main" advClick="0">
    <p:wipe dir="r"/>
  </p:transition>
  <p:txStyles>
    <p:title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3600" b="1">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3600" b="1">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3600" b="1">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3600" b="1">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accent2"/>
        </a:buClr>
        <a:buSzPct val="100000"/>
        <a:defRPr sz="3200" b="1">
          <a:solidFill>
            <a:schemeClr val="tx2"/>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Char char="•"/>
        <a:defRPr sz="2800" b="1">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rgbClr val="00CC00"/>
        </a:buClr>
        <a:buFont typeface="ZapfDingbats" pitchFamily="82" charset="2"/>
        <a:buChar char="w"/>
        <a:defRPr sz="2400" b="1">
          <a:solidFill>
            <a:schemeClr val="tx1"/>
          </a:solidFill>
          <a:effectLst>
            <a:outerShdw blurRad="38100" dist="38100" dir="2700000" algn="tl">
              <a:srgbClr val="000000"/>
            </a:outerShdw>
          </a:effectLst>
          <a:latin typeface="+mn-lt"/>
          <a:ea typeface="ＭＳ Ｐゴシック" pitchFamily="-111" charset="-128"/>
        </a:defRPr>
      </a:lvl3pPr>
      <a:lvl4pPr marL="1600200" indent="-228600" algn="l" rtl="0" eaLnBrk="0" fontAlgn="base" hangingPunct="0">
        <a:spcBef>
          <a:spcPct val="20000"/>
        </a:spcBef>
        <a:spcAft>
          <a:spcPct val="0"/>
        </a:spcAft>
        <a:defRPr sz="2400" b="1">
          <a:solidFill>
            <a:schemeClr val="tx1"/>
          </a:solidFill>
          <a:effectLst>
            <a:outerShdw blurRad="38100" dist="38100" dir="2700000" algn="tl">
              <a:srgbClr val="000000"/>
            </a:outerShdw>
          </a:effectLst>
          <a:latin typeface="+mn-lt"/>
          <a:ea typeface="ＭＳ Ｐゴシック" pitchFamily="-111" charset="-128"/>
        </a:defRPr>
      </a:lvl4pPr>
      <a:lvl5pPr marL="2057400" indent="-228600" algn="l" rtl="0" eaLnBrk="0" fontAlgn="base" hangingPunct="0">
        <a:spcBef>
          <a:spcPct val="20000"/>
        </a:spcBef>
        <a:spcAft>
          <a:spcPct val="0"/>
        </a:spcAft>
        <a:defRPr sz="2400" b="1">
          <a:solidFill>
            <a:schemeClr val="tx1"/>
          </a:solidFill>
          <a:effectLst>
            <a:outerShdw blurRad="38100" dist="38100" dir="2700000" algn="tl">
              <a:srgbClr val="000000"/>
            </a:outerShdw>
          </a:effectLst>
          <a:latin typeface="+mn-lt"/>
          <a:ea typeface="ＭＳ Ｐゴシック" pitchFamily="-111" charset="-128"/>
        </a:defRPr>
      </a:lvl5pPr>
      <a:lvl6pPr marL="2514600" indent="-228600" algn="l" rtl="0" fontAlgn="base">
        <a:spcBef>
          <a:spcPct val="20000"/>
        </a:spcBef>
        <a:spcAft>
          <a:spcPct val="0"/>
        </a:spcAft>
        <a:defRPr sz="2400" b="1">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defRPr sz="2400" b="1">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defRPr sz="2400" b="1">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defRPr sz="2400" b="1">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29804"/>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bwMode="auto">
          <a:xfrm>
            <a:off x="685800" y="349250"/>
            <a:ext cx="7766050" cy="1103313"/>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88419" name="Rectangle 3"/>
          <p:cNvSpPr>
            <a:spLocks noGrp="1" noChangeArrowheads="1"/>
          </p:cNvSpPr>
          <p:nvPr>
            <p:ph type="body" idx="1"/>
          </p:nvPr>
        </p:nvSpPr>
        <p:spPr bwMode="auto">
          <a:xfrm>
            <a:off x="685800" y="1720850"/>
            <a:ext cx="77724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 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Lst>
  <p:transition xmlns:p14="http://schemas.microsoft.com/office/powerpoint/2010/main" advClick="0">
    <p:wipe dir="r"/>
  </p:transitio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pitchFamily="-111"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pitchFamily="-111"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pitchFamily="-111"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tx1"/>
        </a:buClr>
        <a:buSzPct val="100000"/>
        <a:defRPr sz="3200" b="1">
          <a:solidFill>
            <a:schemeClr val="accent2"/>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rgbClr val="00CCFF"/>
        </a:buClr>
        <a:buSzPct val="150000"/>
        <a:buChar char="•"/>
        <a:defRPr sz="2800" b="1">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rgbClr val="00CCFF"/>
        </a:buClr>
        <a:buFont typeface="Wingdings" pitchFamily="2" charset="2"/>
        <a:buChar char="Ø"/>
        <a:defRPr sz="2400" b="1">
          <a:solidFill>
            <a:schemeClr val="tx1"/>
          </a:solidFill>
          <a:effectLst>
            <a:outerShdw blurRad="38100" dist="38100" dir="2700000" algn="tl">
              <a:srgbClr val="000000"/>
            </a:outerShdw>
          </a:effectLst>
          <a:latin typeface="+mn-lt"/>
          <a:ea typeface="ＭＳ Ｐゴシック" pitchFamily="-111" charset="-128"/>
        </a:defRPr>
      </a:lvl3pPr>
      <a:lvl4pPr marL="1600200" indent="-228600" algn="l" rtl="0" eaLnBrk="0" fontAlgn="base" hangingPunct="0">
        <a:spcBef>
          <a:spcPct val="20000"/>
        </a:spcBef>
        <a:spcAft>
          <a:spcPct val="0"/>
        </a:spcAft>
        <a:defRPr sz="2400" b="1">
          <a:solidFill>
            <a:schemeClr val="tx1"/>
          </a:solidFill>
          <a:effectLst>
            <a:outerShdw blurRad="38100" dist="38100" dir="2700000" algn="tl">
              <a:srgbClr val="000000"/>
            </a:outerShdw>
          </a:effectLst>
          <a:latin typeface="+mn-lt"/>
          <a:ea typeface="ＭＳ Ｐゴシック" pitchFamily="-111" charset="-128"/>
        </a:defRPr>
      </a:lvl4pPr>
      <a:lvl5pPr marL="2057400" indent="-228600" algn="l" rtl="0" eaLnBrk="0" fontAlgn="base" hangingPunct="0">
        <a:spcBef>
          <a:spcPct val="20000"/>
        </a:spcBef>
        <a:spcAft>
          <a:spcPct val="0"/>
        </a:spcAft>
        <a:defRPr sz="2400" b="1">
          <a:solidFill>
            <a:schemeClr val="tx1"/>
          </a:solidFill>
          <a:effectLst>
            <a:outerShdw blurRad="38100" dist="38100" dir="2700000" algn="tl">
              <a:srgbClr val="000000"/>
            </a:outerShdw>
          </a:effectLst>
          <a:latin typeface="+mn-lt"/>
          <a:ea typeface="ＭＳ Ｐゴシック" pitchFamily="-111" charset="-128"/>
        </a:defRPr>
      </a:lvl5pPr>
      <a:lvl6pPr marL="2514600" indent="-228600" algn="l" rtl="0" eaLnBrk="0" fontAlgn="base" hangingPunct="0">
        <a:spcBef>
          <a:spcPct val="20000"/>
        </a:spcBef>
        <a:spcAft>
          <a:spcPct val="0"/>
        </a:spcAft>
        <a:defRPr sz="24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eaLnBrk="0" fontAlgn="base" hangingPunct="0">
        <a:spcBef>
          <a:spcPct val="20000"/>
        </a:spcBef>
        <a:spcAft>
          <a:spcPct val="0"/>
        </a:spcAft>
        <a:defRPr sz="24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eaLnBrk="0" fontAlgn="base" hangingPunct="0">
        <a:spcBef>
          <a:spcPct val="20000"/>
        </a:spcBef>
        <a:spcAft>
          <a:spcPct val="0"/>
        </a:spcAft>
        <a:defRPr sz="24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eaLnBrk="0" fontAlgn="base" hangingPunct="0">
        <a:spcBef>
          <a:spcPct val="20000"/>
        </a:spcBef>
        <a:spcAft>
          <a:spcPct val="0"/>
        </a:spcAft>
        <a:defRPr sz="24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54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fld id="{5373E7F4-BF06-41D3-B376-4814FD4ACD86}" type="datetime1">
              <a:rPr lang="en-US"/>
              <a:pPr>
                <a:defRPr/>
              </a:pPr>
              <a:t>2/4/15</a:t>
            </a:fld>
            <a:endParaRPr lang="en-US"/>
          </a:p>
        </p:txBody>
      </p:sp>
      <p:sp>
        <p:nvSpPr>
          <p:cNvPr id="1454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11" charset="0"/>
                <a:ea typeface="ＭＳ Ｐゴシック" pitchFamily="-111" charset="-128"/>
                <a:cs typeface="ＭＳ Ｐゴシック" pitchFamily="-111" charset="-128"/>
              </a:defRPr>
            </a:lvl1pPr>
          </a:lstStyle>
          <a:p>
            <a:pPr>
              <a:defRPr/>
            </a:pPr>
            <a:endParaRPr lang="en-US"/>
          </a:p>
        </p:txBody>
      </p:sp>
      <p:sp>
        <p:nvSpPr>
          <p:cNvPr id="1454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4629E146-D23F-4764-8E95-0E26481BC2A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xmlns:p14="http://schemas.microsoft.com/office/powerpoint/2010/main" advClick="0">
    <p:wipe dir="r"/>
  </p:transition>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4389438"/>
            <a:ext cx="8229600" cy="231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64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fld id="{780F7777-4DEE-4934-9E57-A87B45247B34}" type="datetime1">
              <a:rPr lang="en-US"/>
              <a:pPr>
                <a:defRPr/>
              </a:pPr>
              <a:t>2/4/15</a:t>
            </a:fld>
            <a:endParaRPr lang="en-US"/>
          </a:p>
        </p:txBody>
      </p:sp>
      <p:sp>
        <p:nvSpPr>
          <p:cNvPr id="1464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11" charset="0"/>
                <a:ea typeface="ＭＳ Ｐゴシック" pitchFamily="-111" charset="-128"/>
                <a:cs typeface="ＭＳ Ｐゴシック" pitchFamily="-111" charset="-128"/>
              </a:defRPr>
            </a:lvl1pPr>
          </a:lstStyle>
          <a:p>
            <a:pPr>
              <a:defRPr/>
            </a:pPr>
            <a:endParaRPr lang="en-US"/>
          </a:p>
        </p:txBody>
      </p:sp>
      <p:sp>
        <p:nvSpPr>
          <p:cNvPr id="1464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6CEB49C6-7923-4001-9382-78D485EE12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xmlns:p14="http://schemas.microsoft.com/office/powerpoint/2010/main" advClick="0">
    <p:wipe dir="r"/>
  </p:transition>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ctr"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ctr"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ctr"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ctr"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ctr"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ctr"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ctr"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ctr"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74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fld id="{8FFC796F-3C1A-4B4B-B9EE-9A4ABA5DA620}" type="datetime1">
              <a:rPr lang="en-US"/>
              <a:pPr>
                <a:defRPr/>
              </a:pPr>
              <a:t>2/4/15</a:t>
            </a:fld>
            <a:endParaRPr lang="en-US"/>
          </a:p>
        </p:txBody>
      </p:sp>
      <p:sp>
        <p:nvSpPr>
          <p:cNvPr id="1474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11" charset="0"/>
                <a:ea typeface="ＭＳ Ｐゴシック" pitchFamily="-111" charset="-128"/>
                <a:cs typeface="ＭＳ Ｐゴシック" pitchFamily="-111" charset="-128"/>
              </a:defRPr>
            </a:lvl1pPr>
          </a:lstStyle>
          <a:p>
            <a:pPr>
              <a:defRPr/>
            </a:pPr>
            <a:endParaRPr lang="en-US"/>
          </a:p>
        </p:txBody>
      </p:sp>
      <p:sp>
        <p:nvSpPr>
          <p:cNvPr id="1474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35644BC3-DED5-4553-A0D8-0F765CBA477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xmlns:p14="http://schemas.microsoft.com/office/powerpoint/2010/main" advClick="0">
    <p:wipe dir="r"/>
  </p:transition>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84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fld id="{AF0D16D0-D96E-46E2-B294-7C3E21BD2B46}" type="datetime1">
              <a:rPr lang="en-US"/>
              <a:pPr>
                <a:defRPr/>
              </a:pPr>
              <a:t>2/4/15</a:t>
            </a:fld>
            <a:endParaRPr lang="en-US"/>
          </a:p>
        </p:txBody>
      </p:sp>
      <p:sp>
        <p:nvSpPr>
          <p:cNvPr id="1484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11" charset="0"/>
                <a:ea typeface="ＭＳ Ｐゴシック" pitchFamily="-111" charset="-128"/>
                <a:cs typeface="ＭＳ Ｐゴシック" pitchFamily="-111" charset="-128"/>
              </a:defRPr>
            </a:lvl1pPr>
          </a:lstStyle>
          <a:p>
            <a:pPr>
              <a:defRPr/>
            </a:pPr>
            <a:endParaRPr lang="en-US"/>
          </a:p>
        </p:txBody>
      </p:sp>
      <p:sp>
        <p:nvSpPr>
          <p:cNvPr id="1484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9695056D-4F95-4A5C-BAA3-1CBA972BDC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xmlns:p14="http://schemas.microsoft.com/office/powerpoint/2010/main" advClick="0">
    <p:wipe dir="r"/>
  </p:transition>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Rectangle 3"/>
          <p:cNvSpPr>
            <a:spLocks noGrp="1" noChangeArrowheads="1"/>
          </p:cNvSpPr>
          <p:nvPr>
            <p:ph type="body" idx="1"/>
          </p:nvPr>
        </p:nvSpPr>
        <p:spPr bwMode="auto">
          <a:xfrm>
            <a:off x="457200" y="4389438"/>
            <a:ext cx="8229600" cy="231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95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fld id="{9410E9A7-9FBB-4585-ABC2-9962D52068D0}" type="datetime1">
              <a:rPr lang="en-US"/>
              <a:pPr>
                <a:defRPr/>
              </a:pPr>
              <a:t>2/4/15</a:t>
            </a:fld>
            <a:endParaRPr lang="en-US"/>
          </a:p>
        </p:txBody>
      </p:sp>
      <p:sp>
        <p:nvSpPr>
          <p:cNvPr id="1495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11" charset="0"/>
                <a:ea typeface="ＭＳ Ｐゴシック" pitchFamily="-111" charset="-128"/>
                <a:cs typeface="ＭＳ Ｐゴシック" pitchFamily="-111" charset="-128"/>
              </a:defRPr>
            </a:lvl1pPr>
          </a:lstStyle>
          <a:p>
            <a:pPr>
              <a:defRPr/>
            </a:pPr>
            <a:endParaRPr lang="en-US"/>
          </a:p>
        </p:txBody>
      </p:sp>
      <p:sp>
        <p:nvSpPr>
          <p:cNvPr id="1495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E16409AD-1427-406F-BFD2-2A15744045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ransition xmlns:p14="http://schemas.microsoft.com/office/powerpoint/2010/main" advClick="0">
    <p:wipe dir="r"/>
  </p:transition>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ctr"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ctr"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ctr"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ctr"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ctr"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ctr"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ctr"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ctr"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0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fld id="{CEC591D9-8D7C-407F-93A0-7481588C78BE}" type="datetime1">
              <a:rPr lang="en-US"/>
              <a:pPr>
                <a:defRPr/>
              </a:pPr>
              <a:t>2/4/15</a:t>
            </a:fld>
            <a:endParaRPr lang="en-US"/>
          </a:p>
        </p:txBody>
      </p:sp>
      <p:sp>
        <p:nvSpPr>
          <p:cNvPr id="150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11" charset="0"/>
                <a:ea typeface="ＭＳ Ｐゴシック" pitchFamily="-111" charset="-128"/>
                <a:cs typeface="ＭＳ Ｐゴシック" pitchFamily="-111" charset="-128"/>
              </a:defRPr>
            </a:lvl1pPr>
          </a:lstStyle>
          <a:p>
            <a:pPr>
              <a:defRPr/>
            </a:pPr>
            <a:endParaRPr lang="en-US"/>
          </a:p>
        </p:txBody>
      </p:sp>
      <p:sp>
        <p:nvSpPr>
          <p:cNvPr id="150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A6F567FF-2F96-4751-B8F7-A0030D50142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ransition xmlns:p14="http://schemas.microsoft.com/office/powerpoint/2010/main" advClick="0">
    <p:wipe dir="r"/>
  </p:transition>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15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fld id="{29580EE5-E397-4DF2-AC8B-DA24389992BA}" type="datetime1">
              <a:rPr lang="en-US"/>
              <a:pPr>
                <a:defRPr/>
              </a:pPr>
              <a:t>2/4/15</a:t>
            </a:fld>
            <a:endParaRPr lang="en-US"/>
          </a:p>
        </p:txBody>
      </p:sp>
      <p:sp>
        <p:nvSpPr>
          <p:cNvPr id="1515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11" charset="0"/>
                <a:ea typeface="ＭＳ Ｐゴシック" pitchFamily="-111" charset="-128"/>
                <a:cs typeface="ＭＳ Ｐゴシック" pitchFamily="-111" charset="-128"/>
              </a:defRPr>
            </a:lvl1pPr>
          </a:lstStyle>
          <a:p>
            <a:pPr>
              <a:defRPr/>
            </a:pPr>
            <a:endParaRPr lang="en-US"/>
          </a:p>
        </p:txBody>
      </p:sp>
      <p:sp>
        <p:nvSpPr>
          <p:cNvPr id="1515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C5063E6B-81C3-4402-8586-63F8353DC22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ransition xmlns:p14="http://schemas.microsoft.com/office/powerpoint/2010/main" advClick="0">
    <p:wipe dir="r"/>
  </p:transition>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19" name="Rectangle 3"/>
          <p:cNvSpPr>
            <a:spLocks noGrp="1" noChangeArrowheads="1"/>
          </p:cNvSpPr>
          <p:nvPr>
            <p:ph type="body" idx="1"/>
          </p:nvPr>
        </p:nvSpPr>
        <p:spPr bwMode="auto">
          <a:xfrm>
            <a:off x="457200" y="4389438"/>
            <a:ext cx="8229600" cy="231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25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fld id="{2962FD8A-5D6B-4778-923B-CA898D00278B}" type="datetime1">
              <a:rPr lang="en-US"/>
              <a:pPr>
                <a:defRPr/>
              </a:pPr>
              <a:t>2/4/15</a:t>
            </a:fld>
            <a:endParaRPr lang="en-US"/>
          </a:p>
        </p:txBody>
      </p:sp>
      <p:sp>
        <p:nvSpPr>
          <p:cNvPr id="1525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11" charset="0"/>
                <a:ea typeface="ＭＳ Ｐゴシック" pitchFamily="-111" charset="-128"/>
                <a:cs typeface="ＭＳ Ｐゴシック" pitchFamily="-111" charset="-128"/>
              </a:defRPr>
            </a:lvl1pPr>
          </a:lstStyle>
          <a:p>
            <a:pPr>
              <a:defRPr/>
            </a:pPr>
            <a:endParaRPr lang="en-US"/>
          </a:p>
        </p:txBody>
      </p:sp>
      <p:sp>
        <p:nvSpPr>
          <p:cNvPr id="1525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C3C4E62D-888F-45CC-84BB-5A0692B6DFC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ransition xmlns:p14="http://schemas.microsoft.com/office/powerpoint/2010/main" advClick="0">
    <p:wipe dir="r"/>
  </p:transition>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ctr"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ctr"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ctr"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ctr"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ctr"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ctr"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ctr"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ctr"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0.png"/><Relationship Id="rId1" Type="http://schemas.openxmlformats.org/officeDocument/2006/relationships/tags" Target="../tags/tag2.xml"/><Relationship Id="rId2" Type="http://schemas.openxmlformats.org/officeDocument/2006/relationships/slideLayout" Target="../slideLayouts/slideLayout1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11.jpeg"/><Relationship Id="rId1" Type="http://schemas.openxmlformats.org/officeDocument/2006/relationships/tags" Target="../tags/tag6.xml"/><Relationship Id="rId2" Type="http://schemas.openxmlformats.org/officeDocument/2006/relationships/slideLayout" Target="../slideLayouts/slideLayout1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notesSlide" Target="../notesSlides/notesSlide28.xml"/><Relationship Id="rId3" Type="http://schemas.openxmlformats.org/officeDocument/2006/relationships/image" Target="../media/image1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chart" Target="../charts/chart1.xml"/><Relationship Id="rId1" Type="http://schemas.openxmlformats.org/officeDocument/2006/relationships/tags" Target="../tags/tag3.xml"/><Relationship Id="rId2" Type="http://schemas.openxmlformats.org/officeDocument/2006/relationships/slideLayout" Target="../slideLayouts/slideLayout1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chart" Target="../charts/char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chart" Target="../charts/char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chart" Target="../charts/char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8.xml"/><Relationship Id="rId2"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notesSlide" Target="../notesSlides/notesSlide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notesSlide" Target="../notesSlides/notesSlide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chart" Target="../charts/chart2.xml"/><Relationship Id="rId1" Type="http://schemas.openxmlformats.org/officeDocument/2006/relationships/tags" Target="../tags/tag4.xml"/><Relationship Id="rId2" Type="http://schemas.openxmlformats.org/officeDocument/2006/relationships/slideLayout" Target="../slideLayouts/slideLayout12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notesSlide" Target="../notesSlides/notesSlide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notesSlide" Target="../notesSlides/notesSlide38.xml"/><Relationship Id="rId3" Type="http://schemas.openxmlformats.org/officeDocument/2006/relationships/chart" Target="../charts/char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notesSlide" Target="../notesSlides/notesSlide39.xml"/><Relationship Id="rId3" Type="http://schemas.openxmlformats.org/officeDocument/2006/relationships/chart" Target="../charts/char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notesSlide" Target="../notesSlides/notesSlide40.xml"/><Relationship Id="rId3" Type="http://schemas.openxmlformats.org/officeDocument/2006/relationships/chart" Target="../charts/chart12.xml"/></Relationships>
</file>

<file path=ppt/slides/_rels/slide44.xml.rels><?xml version="1.0" encoding="UTF-8" standalone="yes"?>
<Relationships xmlns="http://schemas.openxmlformats.org/package/2006/relationships"><Relationship Id="rId3" Type="http://schemas.openxmlformats.org/officeDocument/2006/relationships/chart" Target="../charts/chart13.xml"/><Relationship Id="rId4" Type="http://schemas.openxmlformats.org/officeDocument/2006/relationships/chart" Target="../charts/chart14.xml"/><Relationship Id="rId1" Type="http://schemas.openxmlformats.org/officeDocument/2006/relationships/slideLayout" Target="../slideLayouts/slideLayout123.xml"/><Relationship Id="rId2" Type="http://schemas.openxmlformats.org/officeDocument/2006/relationships/notesSlide" Target="../notesSlides/notesSlide4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notesSlide" Target="../notesSlides/notesSlide4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notesSlide" Target="../notesSlides/notesSlide4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notesSlide" Target="../notesSlides/notesSlide4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notesSlide" Target="../notesSlides/notesSlide4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chart" Target="../charts/chart3.xml"/><Relationship Id="rId1" Type="http://schemas.openxmlformats.org/officeDocument/2006/relationships/tags" Target="../tags/tag5.xml"/><Relationship Id="rId2" Type="http://schemas.openxmlformats.org/officeDocument/2006/relationships/slideLayout" Target="../slideLayouts/slideLayout12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notesSlide" Target="../notesSlides/notesSlide47.xml"/><Relationship Id="rId3" Type="http://schemas.openxmlformats.org/officeDocument/2006/relationships/image" Target="../media/image1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notesSlide" Target="../notesSlides/notesSlide48.xml"/><Relationship Id="rId3" Type="http://schemas.openxmlformats.org/officeDocument/2006/relationships/image" Target="../media/image14.png"/></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127.xml"/><Relationship Id="rId2" Type="http://schemas.openxmlformats.org/officeDocument/2006/relationships/notesSlide" Target="../notesSlides/notesSlide4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notesSlide" Target="../notesSlides/notesSlide5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8.xml"/><Relationship Id="rId2" Type="http://schemas.openxmlformats.org/officeDocument/2006/relationships/notesSlide" Target="../notesSlides/notesSlide5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notesSlide" Target="../notesSlides/notesSlide5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8.xml"/><Relationship Id="rId2" Type="http://schemas.openxmlformats.org/officeDocument/2006/relationships/notesSlide" Target="../notesSlides/notesSlide5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8.xml"/><Relationship Id="rId2" Type="http://schemas.openxmlformats.org/officeDocument/2006/relationships/notesSlide" Target="../notesSlides/notesSlide5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8.xml"/><Relationship Id="rId2" Type="http://schemas.openxmlformats.org/officeDocument/2006/relationships/notesSlide" Target="../notesSlides/notesSlide5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8.xml"/><Relationship Id="rId2" Type="http://schemas.openxmlformats.org/officeDocument/2006/relationships/notesSlide" Target="../notesSlides/notesSlide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notesSlide" Target="../notesSlides/notesSlide6.xml"/><Relationship Id="rId3" Type="http://schemas.openxmlformats.org/officeDocument/2006/relationships/chart" Target="../charts/char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8.xml"/><Relationship Id="rId2" Type="http://schemas.openxmlformats.org/officeDocument/2006/relationships/notesSlide" Target="../notesSlides/notesSlide5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8.xml"/><Relationship Id="rId2" Type="http://schemas.openxmlformats.org/officeDocument/2006/relationships/notesSlide" Target="../notesSlides/notesSlide5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notesSlide" Target="../notesSlides/notesSlide5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notesSlide" Target="../notesSlides/notesSlide6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notesSlide" Target="../notesSlides/notesSlide7.xml"/><Relationship Id="rId3" Type="http://schemas.openxmlformats.org/officeDocument/2006/relationships/chart" Target="../charts/char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notesSlide" Target="../notesSlides/notesSlide8.xml"/><Relationship Id="rId3" Type="http://schemas.openxmlformats.org/officeDocument/2006/relationships/chart" Target="../charts/char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9" name="Rectangle 7"/>
          <p:cNvSpPr>
            <a:spLocks noGrp="1" noChangeArrowheads="1"/>
          </p:cNvSpPr>
          <p:nvPr>
            <p:ph type="ctrTitle" idx="4294967295"/>
          </p:nvPr>
        </p:nvSpPr>
        <p:spPr>
          <a:xfrm>
            <a:off x="90488" y="106363"/>
            <a:ext cx="8963025" cy="2063750"/>
          </a:xfrm>
        </p:spPr>
        <p:txBody>
          <a:bodyPr/>
          <a:lstStyle/>
          <a:p>
            <a:pPr>
              <a:defRPr/>
            </a:pPr>
            <a:r>
              <a:rPr lang="en-US" dirty="0" smtClean="0">
                <a:ea typeface="ＭＳ Ｐゴシック" pitchFamily="34" charset="-128"/>
              </a:rPr>
              <a:t>Papillary Thyroid Cancer: </a:t>
            </a:r>
            <a:br>
              <a:rPr lang="en-US" dirty="0" smtClean="0">
                <a:ea typeface="ＭＳ Ｐゴシック" pitchFamily="34" charset="-128"/>
              </a:rPr>
            </a:br>
            <a:r>
              <a:rPr lang="en-US" dirty="0" smtClean="0">
                <a:ea typeface="ＭＳ Ｐゴシック" pitchFamily="34" charset="-128"/>
              </a:rPr>
              <a:t>Strategies for Optimal Individualized Surgical Management</a:t>
            </a:r>
          </a:p>
        </p:txBody>
      </p:sp>
      <p:sp>
        <p:nvSpPr>
          <p:cNvPr id="248840" name="Rectangle 8"/>
          <p:cNvSpPr>
            <a:spLocks noGrp="1" noChangeArrowheads="1"/>
          </p:cNvSpPr>
          <p:nvPr>
            <p:ph type="subTitle" idx="4294967295"/>
          </p:nvPr>
        </p:nvSpPr>
        <p:spPr>
          <a:xfrm>
            <a:off x="103438" y="4750051"/>
            <a:ext cx="8883650" cy="1325562"/>
          </a:xfrm>
        </p:spPr>
        <p:txBody>
          <a:bodyPr/>
          <a:lstStyle/>
          <a:p>
            <a:pPr marL="0" indent="0" algn="ctr">
              <a:defRPr/>
            </a:pPr>
            <a:r>
              <a:rPr lang="en-US" dirty="0" smtClean="0">
                <a:solidFill>
                  <a:schemeClr val="tx1"/>
                </a:solidFill>
                <a:ea typeface="ＭＳ Ｐゴシック" pitchFamily="34" charset="-128"/>
              </a:rPr>
              <a:t>Clive Grant </a:t>
            </a:r>
          </a:p>
          <a:p>
            <a:pPr marL="0" indent="0" algn="ctr">
              <a:defRPr/>
            </a:pPr>
            <a:r>
              <a:rPr lang="en-US" dirty="0" smtClean="0">
                <a:solidFill>
                  <a:schemeClr val="tx1"/>
                </a:solidFill>
                <a:ea typeface="ＭＳ Ｐゴシック" pitchFamily="34" charset="-128"/>
              </a:rPr>
              <a:t>Mayo Clinic</a:t>
            </a:r>
          </a:p>
        </p:txBody>
      </p:sp>
      <p:pic>
        <p:nvPicPr>
          <p:cNvPr id="4" name="Picture 3" descr="Phoenix head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579" y="2350587"/>
            <a:ext cx="7566526" cy="2009775"/>
          </a:xfrm>
          <a:prstGeom prst="rect">
            <a:avLst/>
          </a:prstGeom>
        </p:spPr>
      </p:pic>
    </p:spTree>
    <p:custDataLst>
      <p:tags r:id="rId1"/>
    </p:custDataLst>
  </p:cSld>
  <p:clrMapOvr>
    <a:masterClrMapping/>
  </p:clrMapOvr>
  <p:transition xmlns:p14="http://schemas.microsoft.com/office/powerpoint/2010/main" advClick="0">
    <p:wipe dir="r"/>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8125"/>
            <a:ext cx="7766050" cy="1103313"/>
          </a:xfrm>
        </p:spPr>
        <p:txBody>
          <a:bodyPr/>
          <a:lstStyle/>
          <a:p>
            <a:pPr>
              <a:defRPr/>
            </a:pPr>
            <a:r>
              <a:rPr lang="en-US" smtClean="0">
                <a:ea typeface="ＭＳ Ｐゴシック" pitchFamily="34" charset="-128"/>
              </a:rPr>
              <a:t>Surgical Management: PTC</a:t>
            </a:r>
            <a:br>
              <a:rPr lang="en-US" smtClean="0">
                <a:ea typeface="ＭＳ Ｐゴシック" pitchFamily="34" charset="-128"/>
              </a:rPr>
            </a:br>
            <a:r>
              <a:rPr lang="en-US" smtClean="0">
                <a:solidFill>
                  <a:schemeClr val="tx1"/>
                </a:solidFill>
                <a:ea typeface="ＭＳ Ｐゴシック" pitchFamily="34" charset="-128"/>
              </a:rPr>
              <a:t>Framing the Discussion</a:t>
            </a:r>
          </a:p>
        </p:txBody>
      </p:sp>
      <p:sp>
        <p:nvSpPr>
          <p:cNvPr id="3" name="Content Placeholder 2"/>
          <p:cNvSpPr>
            <a:spLocks noGrp="1"/>
          </p:cNvSpPr>
          <p:nvPr>
            <p:ph idx="1"/>
          </p:nvPr>
        </p:nvSpPr>
        <p:spPr>
          <a:xfrm>
            <a:off x="685800" y="1343025"/>
            <a:ext cx="7772400" cy="4708525"/>
          </a:xfrm>
        </p:spPr>
        <p:txBody>
          <a:bodyPr/>
          <a:lstStyle/>
          <a:p>
            <a:pPr>
              <a:defRPr/>
            </a:pPr>
            <a:r>
              <a:rPr lang="en-US" dirty="0" smtClean="0"/>
              <a:t>Tumor Biology According to </a:t>
            </a:r>
            <a:r>
              <a:rPr lang="en-US" dirty="0" smtClean="0">
                <a:solidFill>
                  <a:srgbClr val="FFC000"/>
                </a:solidFill>
              </a:rPr>
              <a:t>Cady</a:t>
            </a:r>
            <a:r>
              <a:rPr lang="en-US" dirty="0" smtClean="0">
                <a:solidFill>
                  <a:srgbClr val="00FF00"/>
                </a:solidFill>
              </a:rPr>
              <a:t>*</a:t>
            </a:r>
            <a:endParaRPr lang="en-US" dirty="0" smtClean="0">
              <a:solidFill>
                <a:srgbClr val="FFC000"/>
              </a:solidFill>
            </a:endParaRPr>
          </a:p>
          <a:p>
            <a:pPr lvl="1">
              <a:defRPr/>
            </a:pPr>
            <a:r>
              <a:rPr lang="en-US" dirty="0" smtClean="0"/>
              <a:t>Biology is </a:t>
            </a:r>
            <a:r>
              <a:rPr lang="en-US" dirty="0" smtClean="0">
                <a:solidFill>
                  <a:srgbClr val="FFCC00"/>
                </a:solidFill>
              </a:rPr>
              <a:t>King</a:t>
            </a:r>
          </a:p>
          <a:p>
            <a:pPr lvl="1">
              <a:defRPr/>
            </a:pPr>
            <a:r>
              <a:rPr lang="en-US" dirty="0" smtClean="0"/>
              <a:t>Patient selection is </a:t>
            </a:r>
            <a:r>
              <a:rPr lang="en-US" dirty="0" smtClean="0">
                <a:solidFill>
                  <a:srgbClr val="FFC000"/>
                </a:solidFill>
              </a:rPr>
              <a:t>Queen</a:t>
            </a:r>
          </a:p>
          <a:p>
            <a:pPr lvl="1">
              <a:defRPr/>
            </a:pPr>
            <a:r>
              <a:rPr lang="en-US" dirty="0" smtClean="0"/>
              <a:t>Technical details of surgical procedures are the </a:t>
            </a:r>
            <a:r>
              <a:rPr lang="en-US" dirty="0" smtClean="0">
                <a:solidFill>
                  <a:srgbClr val="FFC000"/>
                </a:solidFill>
              </a:rPr>
              <a:t>Princes </a:t>
            </a:r>
            <a:r>
              <a:rPr lang="en-US" dirty="0" smtClean="0"/>
              <a:t>and </a:t>
            </a:r>
            <a:r>
              <a:rPr lang="en-US" dirty="0" smtClean="0">
                <a:solidFill>
                  <a:srgbClr val="FFC000"/>
                </a:solidFill>
              </a:rPr>
              <a:t>Princesses</a:t>
            </a:r>
            <a:r>
              <a:rPr lang="en-US" dirty="0" smtClean="0"/>
              <a:t> of the realm who frequently try to overthrow the powerful forces of the King and Queen, usually to no long-term avail, ...technical wizardry cannot overcome biological restraints.</a:t>
            </a:r>
            <a:endParaRPr lang="en-US" dirty="0">
              <a:solidFill>
                <a:srgbClr val="FFC000"/>
              </a:solidFill>
            </a:endParaRPr>
          </a:p>
        </p:txBody>
      </p:sp>
      <p:sp>
        <p:nvSpPr>
          <p:cNvPr id="4" name="TextBox 3"/>
          <p:cNvSpPr txBox="1"/>
          <p:nvPr/>
        </p:nvSpPr>
        <p:spPr>
          <a:xfrm>
            <a:off x="1939925" y="6042025"/>
            <a:ext cx="6361113" cy="369888"/>
          </a:xfrm>
          <a:prstGeom prst="rect">
            <a:avLst/>
          </a:prstGeom>
          <a:noFill/>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800" smtClean="0">
                <a:solidFill>
                  <a:srgbClr val="00FF00"/>
                </a:solidFill>
                <a:effectLst>
                  <a:outerShdw blurRad="38100" dist="38100" dir="2700000" algn="tl">
                    <a:srgbClr val="000000"/>
                  </a:outerShdw>
                </a:effectLst>
              </a:rPr>
              <a:t>Cady. Presidential address, NESS. Arch Surg 132:338, 1997</a:t>
            </a:r>
          </a:p>
        </p:txBody>
      </p:sp>
    </p:spTree>
  </p:cSld>
  <p:clrMapOvr>
    <a:masterClrMapping/>
  </p:clrMapOvr>
  <p:transition xmlns:p14="http://schemas.microsoft.com/office/powerpoint/2010/main" advClick="0">
    <p:wipe dir="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defRPr/>
            </a:pPr>
            <a:r>
              <a:rPr lang="en-US" dirty="0" smtClean="0"/>
              <a:t>ATA Guidelines</a:t>
            </a:r>
            <a:br>
              <a:rPr lang="en-US" dirty="0" smtClean="0"/>
            </a:br>
            <a:r>
              <a:rPr lang="en-US" dirty="0" smtClean="0">
                <a:solidFill>
                  <a:schemeClr val="tx1"/>
                </a:solidFill>
              </a:rPr>
              <a:t>Overall</a:t>
            </a:r>
            <a:r>
              <a:rPr lang="en-US" dirty="0" smtClean="0"/>
              <a:t> </a:t>
            </a:r>
            <a:r>
              <a:rPr lang="en-US" dirty="0" smtClean="0">
                <a:solidFill>
                  <a:schemeClr val="tx1"/>
                </a:solidFill>
              </a:rPr>
              <a:t>Goals of Treatment</a:t>
            </a:r>
            <a:endParaRPr lang="en-US" dirty="0" smtClean="0"/>
          </a:p>
        </p:txBody>
      </p:sp>
      <p:sp>
        <p:nvSpPr>
          <p:cNvPr id="223235" name="Rectangle 3"/>
          <p:cNvSpPr>
            <a:spLocks noGrp="1" noChangeArrowheads="1"/>
          </p:cNvSpPr>
          <p:nvPr>
            <p:ph type="body" idx="1"/>
          </p:nvPr>
        </p:nvSpPr>
        <p:spPr>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30000"/>
              </a:lnSpc>
              <a:defRPr/>
            </a:pPr>
            <a:r>
              <a:rPr lang="en-US" smtClean="0">
                <a:ea typeface="ＭＳ Ｐゴシック" pitchFamily="34" charset="-128"/>
              </a:rPr>
              <a:t>Cooper (</a:t>
            </a:r>
            <a:r>
              <a:rPr lang="ja-JP" altLang="en-US" smtClean="0">
                <a:ea typeface="ＭＳ Ｐゴシック" pitchFamily="34" charset="-128"/>
              </a:rPr>
              <a:t>’</a:t>
            </a:r>
            <a:r>
              <a:rPr lang="en-US" altLang="ja-JP" smtClean="0">
                <a:ea typeface="ＭＳ Ｐゴシック" pitchFamily="34" charset="-128"/>
              </a:rPr>
              <a:t>09)</a:t>
            </a:r>
          </a:p>
          <a:p>
            <a:pPr lvl="1">
              <a:lnSpc>
                <a:spcPct val="130000"/>
              </a:lnSpc>
              <a:defRPr/>
            </a:pPr>
            <a:r>
              <a:rPr lang="en-US" smtClean="0">
                <a:ea typeface="ＭＳ Ｐゴシック" pitchFamily="34" charset="-128"/>
              </a:rPr>
              <a:t>Remove tumor, met nodes, involved structures</a:t>
            </a:r>
          </a:p>
          <a:p>
            <a:pPr lvl="1">
              <a:lnSpc>
                <a:spcPct val="130000"/>
              </a:lnSpc>
              <a:defRPr/>
            </a:pPr>
            <a:r>
              <a:rPr lang="en-US" smtClean="0">
                <a:ea typeface="ＭＳ Ｐゴシック" pitchFamily="34" charset="-128"/>
              </a:rPr>
              <a:t>Minimize morbidity</a:t>
            </a:r>
          </a:p>
          <a:p>
            <a:pPr lvl="1">
              <a:lnSpc>
                <a:spcPct val="130000"/>
              </a:lnSpc>
              <a:defRPr/>
            </a:pPr>
            <a:r>
              <a:rPr lang="en-US" smtClean="0">
                <a:ea typeface="ＭＳ Ｐゴシック" pitchFamily="34" charset="-128"/>
              </a:rPr>
              <a:t>Staging </a:t>
            </a:r>
            <a:r>
              <a:rPr lang="en-US" smtClean="0">
                <a:ea typeface="ＭＳ Ｐゴシック" pitchFamily="34" charset="-128"/>
                <a:sym typeface="Symbol" pitchFamily="18" charset="2"/>
              </a:rPr>
              <a:t> further management, F/U</a:t>
            </a:r>
          </a:p>
          <a:p>
            <a:pPr lvl="1">
              <a:lnSpc>
                <a:spcPct val="130000"/>
              </a:lnSpc>
              <a:defRPr/>
            </a:pPr>
            <a:r>
              <a:rPr lang="en-US" smtClean="0">
                <a:ea typeface="ＭＳ Ｐゴシック" pitchFamily="34" charset="-128"/>
                <a:sym typeface="Symbol" pitchFamily="18" charset="2"/>
              </a:rPr>
              <a:t>Facilitate RAI; later surveillance</a:t>
            </a:r>
          </a:p>
          <a:p>
            <a:pPr lvl="1">
              <a:lnSpc>
                <a:spcPct val="130000"/>
              </a:lnSpc>
              <a:defRPr/>
            </a:pPr>
            <a:r>
              <a:rPr lang="en-US" smtClean="0">
                <a:ea typeface="ＭＳ Ｐゴシック" pitchFamily="34" charset="-128"/>
                <a:sym typeface="Symbol" pitchFamily="18" charset="2"/>
              </a:rPr>
              <a:t>Minimize disease recurrence: local, DM</a:t>
            </a:r>
          </a:p>
        </p:txBody>
      </p:sp>
    </p:spTree>
  </p:cSld>
  <p:clrMapOvr>
    <a:masterClrMapping/>
  </p:clrMapOvr>
  <p:transition xmlns:p14="http://schemas.microsoft.com/office/powerpoint/2010/main" advClick="0">
    <p:wipe dir="r"/>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ea typeface="ＭＳ Ｐゴシック" pitchFamily="34" charset="-128"/>
              </a:rPr>
              <a:t>Initial Surgical Management: PTC</a:t>
            </a:r>
            <a:br>
              <a:rPr lang="en-US" smtClean="0">
                <a:ea typeface="ＭＳ Ｐゴシック" pitchFamily="34" charset="-128"/>
              </a:rPr>
            </a:br>
            <a:r>
              <a:rPr lang="en-US" smtClean="0">
                <a:solidFill>
                  <a:srgbClr val="FFC000"/>
                </a:solidFill>
                <a:ea typeface="ＭＳ Ｐゴシック" pitchFamily="34" charset="-128"/>
              </a:rPr>
              <a:t>Surgical</a:t>
            </a:r>
            <a:r>
              <a:rPr lang="en-US" smtClean="0">
                <a:ea typeface="ＭＳ Ｐゴシック" pitchFamily="34" charset="-128"/>
              </a:rPr>
              <a:t> </a:t>
            </a:r>
            <a:r>
              <a:rPr lang="en-US" smtClean="0">
                <a:solidFill>
                  <a:schemeClr val="tx1"/>
                </a:solidFill>
                <a:ea typeface="ＭＳ Ｐゴシック" pitchFamily="34" charset="-128"/>
              </a:rPr>
              <a:t>Goals of Therapy</a:t>
            </a:r>
          </a:p>
        </p:txBody>
      </p:sp>
      <p:sp>
        <p:nvSpPr>
          <p:cNvPr id="3" name="Content Placeholder 2"/>
          <p:cNvSpPr>
            <a:spLocks noGrp="1"/>
          </p:cNvSpPr>
          <p:nvPr>
            <p:ph idx="1"/>
          </p:nvPr>
        </p:nvSpPr>
        <p:spPr/>
        <p:txBody>
          <a:bodyPr/>
          <a:lstStyle/>
          <a:p>
            <a:pPr>
              <a:defRPr/>
            </a:pPr>
            <a:r>
              <a:rPr lang="en-US" dirty="0" smtClean="0">
                <a:ea typeface="ＭＳ Ｐゴシック" pitchFamily="34" charset="-128"/>
              </a:rPr>
              <a:t>ATA Guidelines (2009)</a:t>
            </a:r>
            <a:r>
              <a:rPr lang="en-US" dirty="0" smtClean="0">
                <a:solidFill>
                  <a:srgbClr val="00FF00"/>
                </a:solidFill>
                <a:ea typeface="ＭＳ Ｐゴシック" pitchFamily="34" charset="-128"/>
              </a:rPr>
              <a:t>*</a:t>
            </a:r>
            <a:endParaRPr lang="en-US" dirty="0" smtClean="0">
              <a:ea typeface="ＭＳ Ｐゴシック" pitchFamily="34" charset="-128"/>
            </a:endParaRPr>
          </a:p>
          <a:p>
            <a:pPr lvl="1">
              <a:defRPr/>
            </a:pPr>
            <a:r>
              <a:rPr lang="en-US" dirty="0" err="1" smtClean="0">
                <a:ea typeface="ＭＳ Ｐゴシック" pitchFamily="34" charset="-128"/>
              </a:rPr>
              <a:t>Tx</a:t>
            </a:r>
            <a:r>
              <a:rPr lang="en-US" dirty="0" smtClean="0">
                <a:ea typeface="ＭＳ Ｐゴシック" pitchFamily="34" charset="-128"/>
              </a:rPr>
              <a:t> Ca &gt;1 cm → </a:t>
            </a:r>
            <a:r>
              <a:rPr lang="en-US" dirty="0" err="1" smtClean="0">
                <a:solidFill>
                  <a:srgbClr val="00FFFF"/>
                </a:solidFill>
                <a:ea typeface="ＭＳ Ｐゴシック" pitchFamily="34" charset="-128"/>
              </a:rPr>
              <a:t>TTx</a:t>
            </a:r>
            <a:r>
              <a:rPr lang="en-US" dirty="0" smtClean="0">
                <a:solidFill>
                  <a:srgbClr val="00FFFF"/>
                </a:solidFill>
                <a:ea typeface="ＭＳ Ｐゴシック" pitchFamily="34" charset="-128"/>
              </a:rPr>
              <a:t> or </a:t>
            </a:r>
            <a:r>
              <a:rPr lang="en-US" dirty="0" err="1" smtClean="0">
                <a:solidFill>
                  <a:srgbClr val="00FFFF"/>
                </a:solidFill>
                <a:ea typeface="ＭＳ Ｐゴシック" pitchFamily="34" charset="-128"/>
              </a:rPr>
              <a:t>NTTx</a:t>
            </a:r>
            <a:r>
              <a:rPr lang="en-US" dirty="0" smtClean="0">
                <a:solidFill>
                  <a:srgbClr val="00FFFF"/>
                </a:solidFill>
                <a:ea typeface="ＭＳ Ｐゴシック" pitchFamily="34" charset="-128"/>
              </a:rPr>
              <a:t>. Lobectomy </a:t>
            </a:r>
            <a:r>
              <a:rPr lang="en-US" dirty="0" smtClean="0">
                <a:ea typeface="ＭＳ Ｐゴシック" pitchFamily="34" charset="-128"/>
              </a:rPr>
              <a:t>OK for &lt;1 cm if low risk, unifocal, </a:t>
            </a:r>
            <a:r>
              <a:rPr lang="en-US" dirty="0" err="1" smtClean="0">
                <a:ea typeface="ＭＳ Ｐゴシック" pitchFamily="34" charset="-128"/>
              </a:rPr>
              <a:t>intratx</a:t>
            </a:r>
            <a:r>
              <a:rPr lang="en-US" dirty="0" smtClean="0">
                <a:ea typeface="ＭＳ Ｐゴシック" pitchFamily="34" charset="-128"/>
              </a:rPr>
              <a:t> PTC w/ no nodes or prior radiation. (A)</a:t>
            </a:r>
          </a:p>
          <a:p>
            <a:pPr lvl="1">
              <a:defRPr/>
            </a:pPr>
            <a:r>
              <a:rPr lang="en-US" dirty="0" smtClean="0">
                <a:solidFill>
                  <a:srgbClr val="00FFFF"/>
                </a:solidFill>
                <a:ea typeface="ＭＳ Ｐゴシック" pitchFamily="34" charset="-128"/>
              </a:rPr>
              <a:t>Therapeutic clearance </a:t>
            </a:r>
            <a:r>
              <a:rPr lang="en-US" dirty="0" smtClean="0">
                <a:ea typeface="ＭＳ Ｐゴシック" pitchFamily="34" charset="-128"/>
              </a:rPr>
              <a:t>of C-VI or lateral neck LNMs. (B)</a:t>
            </a:r>
          </a:p>
          <a:p>
            <a:pPr lvl="1">
              <a:defRPr/>
            </a:pPr>
            <a:r>
              <a:rPr lang="en-US" dirty="0" smtClean="0">
                <a:ea typeface="ＭＳ Ｐゴシック" pitchFamily="34" charset="-128"/>
              </a:rPr>
              <a:t>Prophylactic clearance of C-VI may be performed. (C)</a:t>
            </a:r>
          </a:p>
          <a:p>
            <a:pPr lvl="1">
              <a:defRPr/>
            </a:pPr>
            <a:r>
              <a:rPr lang="en-US" dirty="0" smtClean="0">
                <a:ea typeface="ＭＳ Ｐゴシック" pitchFamily="34" charset="-128"/>
              </a:rPr>
              <a:t>No C-VI may be </a:t>
            </a:r>
            <a:r>
              <a:rPr lang="en-US" dirty="0" err="1" smtClean="0">
                <a:ea typeface="ＭＳ Ｐゴシック" pitchFamily="34" charset="-128"/>
              </a:rPr>
              <a:t>approp</a:t>
            </a:r>
            <a:r>
              <a:rPr lang="en-US" dirty="0" smtClean="0">
                <a:ea typeface="ＭＳ Ｐゴシック" pitchFamily="34" charset="-128"/>
              </a:rPr>
              <a:t> T1-2 PTC. (C)</a:t>
            </a:r>
          </a:p>
        </p:txBody>
      </p:sp>
      <p:sp>
        <p:nvSpPr>
          <p:cNvPr id="4" name="TextBox 3"/>
          <p:cNvSpPr txBox="1">
            <a:spLocks noChangeArrowheads="1"/>
          </p:cNvSpPr>
          <p:nvPr/>
        </p:nvSpPr>
        <p:spPr bwMode="auto">
          <a:xfrm>
            <a:off x="1131888" y="5989638"/>
            <a:ext cx="7532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eaLnBrk="1" hangingPunct="1">
              <a:spcBef>
                <a:spcPct val="0"/>
              </a:spcBef>
              <a:buClrTx/>
              <a:buSzTx/>
            </a:pPr>
            <a:r>
              <a:rPr lang="en-US" altLang="en-US" sz="1800" b="0">
                <a:solidFill>
                  <a:srgbClr val="00FF00"/>
                </a:solidFill>
              </a:rPr>
              <a:t>*These recs should be interpreted in light of available surgical expertise.</a:t>
            </a:r>
          </a:p>
        </p:txBody>
      </p:sp>
    </p:spTree>
  </p:cSld>
  <p:clrMapOvr>
    <a:masterClrMapping/>
  </p:clrMapOvr>
  <p:transition xmlns:p14="http://schemas.microsoft.com/office/powerpoint/2010/main" advClick="0">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trips(downRight)">
                                      <p:cBhvr>
                                        <p:cTn id="11" dur="500"/>
                                        <p:tgtEl>
                                          <p:spTgt spid="3">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strips(downRight)">
                                      <p:cBhvr>
                                        <p:cTn id="16" dur="500"/>
                                        <p:tgtEl>
                                          <p:spTgt spid="3">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strips(downRight)">
                                      <p:cBhvr>
                                        <p:cTn id="21" dur="500"/>
                                        <p:tgtEl>
                                          <p:spTgt spid="3">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ntr" presetSubtype="6"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strips(downRight)">
                                      <p:cBhvr>
                                        <p:cTn id="26" dur="500"/>
                                        <p:tgtEl>
                                          <p:spTgt spid="3">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a:xfrm>
            <a:off x="685800" y="188913"/>
            <a:ext cx="7766050" cy="1103312"/>
          </a:xfrm>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defRPr/>
            </a:pPr>
            <a:r>
              <a:rPr lang="en-US" smtClean="0"/>
              <a:t>ATA Guidelines</a:t>
            </a:r>
            <a:br>
              <a:rPr lang="en-US" smtClean="0"/>
            </a:br>
            <a:r>
              <a:rPr lang="en-US" smtClean="0">
                <a:solidFill>
                  <a:schemeClr val="tx1"/>
                </a:solidFill>
              </a:rPr>
              <a:t>Surgical Goals</a:t>
            </a:r>
            <a:endParaRPr lang="en-US" smtClean="0"/>
          </a:p>
        </p:txBody>
      </p:sp>
      <p:sp>
        <p:nvSpPr>
          <p:cNvPr id="336899" name="Rectangle 3"/>
          <p:cNvSpPr>
            <a:spLocks noGrp="1" noChangeArrowheads="1"/>
          </p:cNvSpPr>
          <p:nvPr>
            <p:ph type="body" idx="1"/>
          </p:nvPr>
        </p:nvSpPr>
        <p:spPr>
          <a:xfrm>
            <a:off x="685800" y="1300163"/>
            <a:ext cx="7772400" cy="5014912"/>
          </a:xfrm>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609600" indent="-609600">
              <a:lnSpc>
                <a:spcPct val="120000"/>
              </a:lnSpc>
              <a:defRPr/>
            </a:pPr>
            <a:r>
              <a:rPr lang="en-US" smtClean="0">
                <a:ea typeface="ＭＳ Ｐゴシック" pitchFamily="34" charset="-128"/>
              </a:rPr>
              <a:t>Recommendation 15</a:t>
            </a:r>
          </a:p>
          <a:p>
            <a:pPr marL="990600" lvl="1" indent="-533400">
              <a:lnSpc>
                <a:spcPct val="120000"/>
              </a:lnSpc>
              <a:buFontTx/>
              <a:buAutoNum type="arabicPeriod"/>
              <a:defRPr/>
            </a:pPr>
            <a:r>
              <a:rPr lang="ja-JP" altLang="en-US" sz="2200" smtClean="0">
                <a:ea typeface="ＭＳ Ｐゴシック" pitchFamily="34" charset="-128"/>
              </a:rPr>
              <a:t>“</a:t>
            </a:r>
            <a:r>
              <a:rPr lang="en-US" altLang="ja-JP" sz="2200" smtClean="0">
                <a:ea typeface="ＭＳ Ｐゴシック" pitchFamily="34" charset="-128"/>
              </a:rPr>
              <a:t>To remove the primary tumor, disease that has extended beyond the thyroid capsule, and </a:t>
            </a:r>
            <a:r>
              <a:rPr lang="en-US" altLang="ja-JP" sz="2200" smtClean="0">
                <a:solidFill>
                  <a:srgbClr val="FFCC00"/>
                </a:solidFill>
                <a:ea typeface="ＭＳ Ｐゴシック" pitchFamily="34" charset="-128"/>
              </a:rPr>
              <a:t>involved cervical lymph nodes</a:t>
            </a:r>
            <a:r>
              <a:rPr lang="en-US" altLang="ja-JP" sz="2200" smtClean="0">
                <a:ea typeface="ＭＳ Ｐゴシック" pitchFamily="34" charset="-128"/>
              </a:rPr>
              <a:t>.  Completeness of surgical resection is an important determinant of outcome, while </a:t>
            </a:r>
            <a:r>
              <a:rPr lang="en-US" altLang="ja-JP" sz="2200" smtClean="0">
                <a:solidFill>
                  <a:srgbClr val="FFCC00"/>
                </a:solidFill>
                <a:ea typeface="ＭＳ Ｐゴシック" pitchFamily="34" charset="-128"/>
              </a:rPr>
              <a:t>residual metastatic lymph nodes represent the most common site of disease persistence/recurrence</a:t>
            </a:r>
            <a:r>
              <a:rPr lang="en-US" altLang="ja-JP" sz="2200" smtClean="0">
                <a:ea typeface="ＭＳ Ｐゴシック" pitchFamily="34" charset="-128"/>
              </a:rPr>
              <a:t>.</a:t>
            </a:r>
            <a:r>
              <a:rPr lang="ja-JP" altLang="en-US" sz="2200" smtClean="0">
                <a:ea typeface="ＭＳ Ｐゴシック" pitchFamily="34" charset="-128"/>
              </a:rPr>
              <a:t>”</a:t>
            </a:r>
            <a:endParaRPr lang="en-US" altLang="ja-JP" sz="2200" smtClean="0">
              <a:ea typeface="ＭＳ Ｐゴシック" pitchFamily="34" charset="-128"/>
            </a:endParaRPr>
          </a:p>
          <a:p>
            <a:pPr marL="990600" lvl="1" indent="-533400">
              <a:lnSpc>
                <a:spcPct val="120000"/>
              </a:lnSpc>
              <a:buFontTx/>
              <a:buAutoNum type="arabicPeriod" startAt="6"/>
              <a:defRPr/>
            </a:pPr>
            <a:r>
              <a:rPr lang="ja-JP" altLang="en-US" sz="2200" smtClean="0">
                <a:ea typeface="ＭＳ Ｐゴシック" pitchFamily="34" charset="-128"/>
              </a:rPr>
              <a:t>“</a:t>
            </a:r>
            <a:r>
              <a:rPr lang="en-US" altLang="ja-JP" sz="2200" smtClean="0">
                <a:ea typeface="ＭＳ Ｐゴシック" pitchFamily="34" charset="-128"/>
              </a:rPr>
              <a:t>To minimize the risk of disease recurrence and metastatic spread.  </a:t>
            </a:r>
            <a:r>
              <a:rPr lang="en-US" altLang="ja-JP" sz="2200" smtClean="0">
                <a:solidFill>
                  <a:srgbClr val="FFCC00"/>
                </a:solidFill>
                <a:ea typeface="ＭＳ Ｐゴシック" pitchFamily="34" charset="-128"/>
              </a:rPr>
              <a:t>Adequate surgery is the most important treatment variable influencing prognosis</a:t>
            </a:r>
            <a:r>
              <a:rPr lang="en-US" altLang="ja-JP" sz="2200" smtClean="0">
                <a:ea typeface="ＭＳ Ｐゴシック" pitchFamily="34" charset="-128"/>
              </a:rPr>
              <a:t>,…</a:t>
            </a:r>
            <a:r>
              <a:rPr lang="ja-JP" altLang="en-US" sz="2200" smtClean="0">
                <a:ea typeface="ＭＳ Ｐゴシック" pitchFamily="34" charset="-128"/>
              </a:rPr>
              <a:t>”</a:t>
            </a:r>
            <a:endParaRPr lang="en-US" sz="2200" smtClean="0">
              <a:ea typeface="ＭＳ Ｐゴシック" pitchFamily="34" charset="-128"/>
            </a:endParaRPr>
          </a:p>
        </p:txBody>
      </p:sp>
    </p:spTree>
  </p:cSld>
  <p:clrMapOvr>
    <a:masterClrMapping/>
  </p:clrMapOvr>
  <p:transition xmlns:p14="http://schemas.microsoft.com/office/powerpoint/2010/main" advClick="0">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36899">
                                            <p:txEl>
                                              <p:pRg st="0" end="0"/>
                                            </p:txEl>
                                          </p:spTgt>
                                        </p:tgtEl>
                                        <p:attrNameLst>
                                          <p:attrName>style.visibility</p:attrName>
                                        </p:attrNameLst>
                                      </p:cBhvr>
                                      <p:to>
                                        <p:strVal val="visible"/>
                                      </p:to>
                                    </p:set>
                                    <p:animEffect transition="in" filter="strips(downRight)">
                                      <p:cBhvr>
                                        <p:cTn id="7" dur="500"/>
                                        <p:tgtEl>
                                          <p:spTgt spid="336899">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36899">
                                            <p:txEl>
                                              <p:pRg st="1" end="1"/>
                                            </p:txEl>
                                          </p:spTgt>
                                        </p:tgtEl>
                                        <p:attrNameLst>
                                          <p:attrName>style.visibility</p:attrName>
                                        </p:attrNameLst>
                                      </p:cBhvr>
                                      <p:to>
                                        <p:strVal val="visible"/>
                                      </p:to>
                                    </p:set>
                                    <p:animEffect transition="in" filter="strips(downRight)">
                                      <p:cBhvr>
                                        <p:cTn id="11" dur="500"/>
                                        <p:tgtEl>
                                          <p:spTgt spid="336899">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336899">
                                            <p:txEl>
                                              <p:pRg st="2" end="2"/>
                                            </p:txEl>
                                          </p:spTgt>
                                        </p:tgtEl>
                                        <p:attrNameLst>
                                          <p:attrName>style.visibility</p:attrName>
                                        </p:attrNameLst>
                                      </p:cBhvr>
                                      <p:to>
                                        <p:strVal val="visible"/>
                                      </p:to>
                                    </p:set>
                                    <p:animEffect transition="in" filter="strips(downRight)">
                                      <p:cBhvr>
                                        <p:cTn id="16" dur="500"/>
                                        <p:tgtEl>
                                          <p:spTgt spid="3368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89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ea typeface="ＭＳ Ｐゴシック" pitchFamily="34" charset="-128"/>
              </a:rPr>
              <a:t>Surgical Management: PTC</a:t>
            </a:r>
            <a:br>
              <a:rPr lang="en-US" smtClean="0">
                <a:ea typeface="ＭＳ Ｐゴシック" pitchFamily="34" charset="-128"/>
              </a:rPr>
            </a:br>
            <a:r>
              <a:rPr lang="en-US" smtClean="0">
                <a:solidFill>
                  <a:schemeClr val="tx1"/>
                </a:solidFill>
                <a:ea typeface="ＭＳ Ｐゴシック" pitchFamily="34" charset="-128"/>
              </a:rPr>
              <a:t>Why Any Controversy?</a:t>
            </a:r>
          </a:p>
        </p:txBody>
      </p:sp>
      <p:sp>
        <p:nvSpPr>
          <p:cNvPr id="3" name="Content Placeholder 2"/>
          <p:cNvSpPr>
            <a:spLocks noGrp="1"/>
          </p:cNvSpPr>
          <p:nvPr>
            <p:ph idx="1"/>
          </p:nvPr>
        </p:nvSpPr>
        <p:spPr>
          <a:xfrm>
            <a:off x="685800" y="1720850"/>
            <a:ext cx="8212138" cy="3626518"/>
          </a:xfrm>
        </p:spPr>
        <p:txBody>
          <a:bodyPr/>
          <a:lstStyle/>
          <a:p>
            <a:pPr>
              <a:defRPr/>
            </a:pPr>
            <a:r>
              <a:rPr lang="en-US" dirty="0" smtClean="0"/>
              <a:t>Discrepancies</a:t>
            </a:r>
          </a:p>
          <a:p>
            <a:pPr lvl="1">
              <a:defRPr/>
            </a:pPr>
            <a:r>
              <a:rPr lang="en-US" dirty="0" smtClean="0"/>
              <a:t>Extent of thyroidectomy (T &gt;1 cm)</a:t>
            </a:r>
          </a:p>
          <a:p>
            <a:pPr lvl="2">
              <a:defRPr/>
            </a:pPr>
            <a:r>
              <a:rPr lang="en-US" dirty="0"/>
              <a:t> </a:t>
            </a:r>
            <a:r>
              <a:rPr lang="en-US" dirty="0" err="1" smtClean="0"/>
              <a:t>TTx</a:t>
            </a:r>
            <a:r>
              <a:rPr lang="en-US" dirty="0" smtClean="0"/>
              <a:t> or </a:t>
            </a:r>
            <a:r>
              <a:rPr lang="en-US" dirty="0" err="1" smtClean="0"/>
              <a:t>NTTx</a:t>
            </a:r>
            <a:r>
              <a:rPr lang="en-US" dirty="0" smtClean="0"/>
              <a:t> accepted as standard (Western)</a:t>
            </a:r>
          </a:p>
          <a:p>
            <a:pPr marL="1714500" lvl="3" indent="-342900">
              <a:buClr>
                <a:srgbClr val="00CCFF"/>
              </a:buClr>
              <a:buFont typeface="Wingdings" pitchFamily="2" charset="2"/>
              <a:buChar char="ü"/>
              <a:defRPr/>
            </a:pPr>
            <a:r>
              <a:rPr lang="en-US" dirty="0" err="1" smtClean="0"/>
              <a:t>Bilimoria</a:t>
            </a:r>
            <a:r>
              <a:rPr lang="en-US" dirty="0" smtClean="0"/>
              <a:t> (NCDB, 2007) </a:t>
            </a:r>
          </a:p>
          <a:p>
            <a:pPr marL="2171700" lvl="4" indent="-342900">
              <a:buClr>
                <a:srgbClr val="00CCFF"/>
              </a:buClr>
              <a:buFont typeface="Courier New" pitchFamily="49" charset="0"/>
              <a:buChar char="o"/>
              <a:defRPr/>
            </a:pPr>
            <a:r>
              <a:rPr lang="en-US" dirty="0" smtClean="0"/>
              <a:t>Recurrence ↑(9.8% vs 7.7%), survival ↓ (97.1% vs 98.4%) with lobectomy</a:t>
            </a:r>
          </a:p>
          <a:p>
            <a:pPr marL="1714500" lvl="3" indent="-342900">
              <a:buClr>
                <a:srgbClr val="00CCFF"/>
              </a:buClr>
              <a:buFont typeface="Wingdings" pitchFamily="2" charset="2"/>
              <a:buChar char="ü"/>
              <a:defRPr/>
            </a:pPr>
            <a:r>
              <a:rPr lang="en-US" dirty="0" smtClean="0"/>
              <a:t>Lobectomy ≡ </a:t>
            </a:r>
            <a:r>
              <a:rPr lang="en-US" dirty="0" err="1" smtClean="0"/>
              <a:t>TTx</a:t>
            </a:r>
            <a:r>
              <a:rPr lang="en-US" dirty="0" smtClean="0"/>
              <a:t> in </a:t>
            </a:r>
            <a:r>
              <a:rPr lang="en-US" dirty="0" err="1" smtClean="0"/>
              <a:t>unilat</a:t>
            </a:r>
            <a:r>
              <a:rPr lang="en-US" dirty="0" smtClean="0"/>
              <a:t> T1-2 N0</a:t>
            </a:r>
            <a:r>
              <a:rPr lang="en-US" dirty="0" smtClean="0">
                <a:solidFill>
                  <a:srgbClr val="00FF00"/>
                </a:solidFill>
              </a:rPr>
              <a:t>*</a:t>
            </a:r>
            <a:r>
              <a:rPr lang="en-US" baseline="30000" dirty="0">
                <a:solidFill>
                  <a:srgbClr val="FFFF99"/>
                </a:solidFill>
              </a:rPr>
              <a:t>#</a:t>
            </a:r>
            <a:endParaRPr lang="en-US" dirty="0" smtClean="0">
              <a:solidFill>
                <a:srgbClr val="00FF00"/>
              </a:solidFill>
            </a:endParaRPr>
          </a:p>
        </p:txBody>
      </p:sp>
      <p:sp>
        <p:nvSpPr>
          <p:cNvPr id="4" name="TextBox 3"/>
          <p:cNvSpPr txBox="1">
            <a:spLocks noChangeArrowheads="1"/>
          </p:cNvSpPr>
          <p:nvPr/>
        </p:nvSpPr>
        <p:spPr bwMode="auto">
          <a:xfrm>
            <a:off x="3161130" y="5231063"/>
            <a:ext cx="41847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eaLnBrk="1" hangingPunct="1">
              <a:spcBef>
                <a:spcPct val="0"/>
              </a:spcBef>
              <a:buClrTx/>
              <a:buSzTx/>
            </a:pPr>
            <a:r>
              <a:rPr lang="en-US" altLang="en-US" sz="1800" b="0" dirty="0">
                <a:solidFill>
                  <a:srgbClr val="00FF00"/>
                </a:solidFill>
              </a:rPr>
              <a:t>*MSKCC, Mayo, </a:t>
            </a:r>
            <a:r>
              <a:rPr lang="en-US" altLang="en-US" sz="1800" b="0" dirty="0" err="1">
                <a:solidFill>
                  <a:srgbClr val="00FF00"/>
                </a:solidFill>
              </a:rPr>
              <a:t>Lahey</a:t>
            </a:r>
            <a:r>
              <a:rPr lang="en-US" altLang="en-US" sz="1800" b="0" dirty="0">
                <a:solidFill>
                  <a:srgbClr val="00FF00"/>
                </a:solidFill>
              </a:rPr>
              <a:t> </a:t>
            </a:r>
            <a:r>
              <a:rPr lang="en-US" altLang="en-US" sz="1800" b="0" dirty="0" smtClean="0">
                <a:solidFill>
                  <a:srgbClr val="00FF00"/>
                </a:solidFill>
              </a:rPr>
              <a:t>publications</a:t>
            </a:r>
          </a:p>
          <a:p>
            <a:pPr eaLnBrk="1" hangingPunct="1">
              <a:spcBef>
                <a:spcPct val="0"/>
              </a:spcBef>
              <a:buClrTx/>
              <a:buSzTx/>
            </a:pPr>
            <a:r>
              <a:rPr lang="en-US" altLang="en-US" sz="1800" b="0" baseline="30000" dirty="0" smtClean="0">
                <a:solidFill>
                  <a:srgbClr val="FFFF99"/>
                </a:solidFill>
              </a:rPr>
              <a:t>#</a:t>
            </a:r>
            <a:r>
              <a:rPr lang="en-US" altLang="en-US" sz="1800" b="0" dirty="0" err="1" smtClean="0">
                <a:solidFill>
                  <a:srgbClr val="FFFF99"/>
                </a:solidFill>
              </a:rPr>
              <a:t>Abdelgadir</a:t>
            </a:r>
            <a:r>
              <a:rPr lang="en-US" altLang="en-US" sz="1800" b="0" dirty="0" smtClean="0">
                <a:solidFill>
                  <a:srgbClr val="FFFF99"/>
                </a:solidFill>
              </a:rPr>
              <a:t>. Ann </a:t>
            </a:r>
            <a:r>
              <a:rPr lang="en-US" altLang="en-US" sz="1800" b="0" dirty="0" err="1" smtClean="0">
                <a:solidFill>
                  <a:srgbClr val="FFFF99"/>
                </a:solidFill>
              </a:rPr>
              <a:t>Surg</a:t>
            </a:r>
            <a:r>
              <a:rPr lang="en-US" altLang="en-US" sz="1800" b="0" dirty="0" smtClean="0">
                <a:solidFill>
                  <a:srgbClr val="FFFF99"/>
                </a:solidFill>
              </a:rPr>
              <a:t> 2014; 260:601-7</a:t>
            </a:r>
            <a:endParaRPr lang="en-US" altLang="en-US" sz="1800" b="0" baseline="30000" dirty="0">
              <a:solidFill>
                <a:srgbClr val="FFFF99"/>
              </a:solidFill>
            </a:endParaRPr>
          </a:p>
        </p:txBody>
      </p:sp>
    </p:spTree>
  </p:cSld>
  <p:clrMapOvr>
    <a:masterClrMapping/>
  </p:clrMapOvr>
  <p:transition xmlns:p14="http://schemas.microsoft.com/office/powerpoint/2010/main" advClick="0">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trips(downRight)">
                                      <p:cBhvr>
                                        <p:cTn id="11" dur="500"/>
                                        <p:tgtEl>
                                          <p:spTgt spid="3">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strips(downRight)">
                                      <p:cBhvr>
                                        <p:cTn id="16" dur="500"/>
                                        <p:tgtEl>
                                          <p:spTgt spid="3">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strips(downRight)">
                                      <p:cBhvr>
                                        <p:cTn id="21" dur="500"/>
                                        <p:tgtEl>
                                          <p:spTgt spid="3">
                                            <p:txEl>
                                              <p:pRg st="3" end="3"/>
                                            </p:txEl>
                                          </p:spTgt>
                                        </p:tgtEl>
                                      </p:cBhvr>
                                    </p:animEffect>
                                  </p:childTnLst>
                                </p:cTn>
                              </p:par>
                            </p:childTnLst>
                          </p:cTn>
                        </p:par>
                        <p:par>
                          <p:cTn id="22" fill="hold" nodeType="afterGroup">
                            <p:stCondLst>
                              <p:cond delay="500"/>
                            </p:stCondLst>
                            <p:childTnLst>
                              <p:par>
                                <p:cTn id="23" presetID="18" presetClass="entr" presetSubtype="6"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strips(downRight)">
                                      <p:cBhvr>
                                        <p:cTn id="25" dur="500"/>
                                        <p:tgtEl>
                                          <p:spTgt spid="3">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strips(downRight)">
                                      <p:cBhvr>
                                        <p:cTn id="30" dur="500"/>
                                        <p:tgtEl>
                                          <p:spTgt spid="3">
                                            <p:txEl>
                                              <p:pRg st="5" end="5"/>
                                            </p:txEl>
                                          </p:spTgt>
                                        </p:tgtEl>
                                      </p:cBhvr>
                                    </p:animEffect>
                                  </p:childTnLst>
                                </p:cTn>
                              </p:par>
                            </p:childTnLst>
                          </p:cTn>
                        </p:par>
                        <p:par>
                          <p:cTn id="31" fill="hold" nodeType="afterGroup">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685800" y="174625"/>
            <a:ext cx="7766050" cy="1016000"/>
          </a:xfrm>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defRPr/>
            </a:pPr>
            <a:r>
              <a:rPr lang="en-US" dirty="0" smtClean="0"/>
              <a:t>Surgical Management: PTC</a:t>
            </a:r>
            <a:br>
              <a:rPr lang="en-US" dirty="0" smtClean="0"/>
            </a:br>
            <a:r>
              <a:rPr lang="en-US" dirty="0" smtClean="0">
                <a:solidFill>
                  <a:schemeClr val="tx1"/>
                </a:solidFill>
              </a:rPr>
              <a:t>Current Hot Topic: Lymph Nodes!</a:t>
            </a:r>
            <a:endParaRPr lang="en-US" dirty="0" smtClean="0"/>
          </a:p>
        </p:txBody>
      </p:sp>
      <p:sp>
        <p:nvSpPr>
          <p:cNvPr id="215043" name="Rectangle 3"/>
          <p:cNvSpPr>
            <a:spLocks noGrp="1" noChangeArrowheads="1"/>
          </p:cNvSpPr>
          <p:nvPr>
            <p:ph type="body" idx="1"/>
          </p:nvPr>
        </p:nvSpPr>
        <p:spPr>
          <a:xfrm>
            <a:off x="395288" y="1416050"/>
            <a:ext cx="8748712" cy="5232400"/>
          </a:xfrm>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defRPr/>
            </a:pPr>
            <a:r>
              <a:rPr lang="en-US" dirty="0" smtClean="0">
                <a:ea typeface="ＭＳ Ｐゴシック" pitchFamily="34" charset="-128"/>
              </a:rPr>
              <a:t>Lymph Node Metastasis (LNM)</a:t>
            </a:r>
          </a:p>
          <a:p>
            <a:pPr lvl="1">
              <a:defRPr/>
            </a:pPr>
            <a:r>
              <a:rPr lang="en-US" dirty="0" smtClean="0">
                <a:solidFill>
                  <a:srgbClr val="FFCC66"/>
                </a:solidFill>
                <a:ea typeface="ＭＳ Ｐゴシック" pitchFamily="34" charset="-128"/>
              </a:rPr>
              <a:t>No level I</a:t>
            </a:r>
            <a:r>
              <a:rPr lang="en-US" dirty="0" smtClean="0">
                <a:ea typeface="ＭＳ Ｐゴシック" pitchFamily="34" charset="-128"/>
              </a:rPr>
              <a:t> evidence available</a:t>
            </a:r>
          </a:p>
          <a:p>
            <a:pPr lvl="1">
              <a:defRPr/>
            </a:pPr>
            <a:r>
              <a:rPr lang="en-US" dirty="0" smtClean="0">
                <a:ea typeface="ＭＳ Ｐゴシック" pitchFamily="34" charset="-128"/>
              </a:rPr>
              <a:t>LNM behavior mirrors the virulence of the primary tumor</a:t>
            </a:r>
          </a:p>
          <a:p>
            <a:pPr lvl="1">
              <a:defRPr/>
            </a:pPr>
            <a:r>
              <a:rPr lang="en-US" dirty="0" smtClean="0">
                <a:ea typeface="ＭＳ Ｐゴシック" pitchFamily="34" charset="-128"/>
              </a:rPr>
              <a:t>If LNs are + </a:t>
            </a:r>
            <a:r>
              <a:rPr lang="en-US" dirty="0" smtClean="0">
                <a:ea typeface="ＭＳ Ｐゴシック" pitchFamily="34" charset="-128"/>
                <a:sym typeface="Symbol" pitchFamily="18" charset="2"/>
              </a:rPr>
              <a:t> LN dissection intended to:</a:t>
            </a:r>
          </a:p>
          <a:p>
            <a:pPr marL="1258888" lvl="2" indent="-344488">
              <a:defRPr/>
            </a:pPr>
            <a:r>
              <a:rPr lang="en-US" dirty="0" smtClean="0">
                <a:ea typeface="ＭＳ Ｐゴシック" pitchFamily="34" charset="-128"/>
                <a:sym typeface="Symbol" pitchFamily="18" charset="2"/>
              </a:rPr>
              <a:t>Prevent further dissemination (Koo, </a:t>
            </a:r>
            <a:r>
              <a:rPr lang="ja-JP" altLang="en-US" dirty="0" smtClean="0">
                <a:ea typeface="ＭＳ Ｐゴシック" pitchFamily="34" charset="-128"/>
                <a:sym typeface="Symbol" pitchFamily="18" charset="2"/>
              </a:rPr>
              <a:t>’</a:t>
            </a:r>
            <a:r>
              <a:rPr lang="en-US" altLang="ja-JP" dirty="0" smtClean="0">
                <a:ea typeface="ＭＳ Ｐゴシック" pitchFamily="34" charset="-128"/>
                <a:sym typeface="Symbol" pitchFamily="18" charset="2"/>
              </a:rPr>
              <a:t>09)</a:t>
            </a:r>
          </a:p>
          <a:p>
            <a:pPr marL="1258888" lvl="2" indent="-344488">
              <a:defRPr/>
            </a:pPr>
            <a:r>
              <a:rPr lang="en-US" dirty="0" smtClean="0">
                <a:ea typeface="ＭＳ Ｐゴシック" pitchFamily="34" charset="-128"/>
                <a:sym typeface="Symbol" pitchFamily="18" charset="2"/>
              </a:rPr>
              <a:t>Prevent local complications</a:t>
            </a:r>
          </a:p>
          <a:p>
            <a:pPr marL="1258888" lvl="2" indent="-344488">
              <a:defRPr/>
            </a:pPr>
            <a:r>
              <a:rPr lang="ja-JP" altLang="en-US" dirty="0" smtClean="0">
                <a:ea typeface="ＭＳ Ｐゴシック" pitchFamily="34" charset="-128"/>
                <a:sym typeface="Symbol" pitchFamily="18" charset="2"/>
              </a:rPr>
              <a:t>“</a:t>
            </a:r>
            <a:r>
              <a:rPr lang="en-US" altLang="ja-JP" dirty="0" smtClean="0">
                <a:ea typeface="ＭＳ Ｐゴシック" pitchFamily="34" charset="-128"/>
                <a:sym typeface="Symbol" pitchFamily="18" charset="2"/>
              </a:rPr>
              <a:t>All endocrine surgeons agree—compartment   oriented </a:t>
            </a:r>
            <a:r>
              <a:rPr lang="en-US" altLang="ja-JP" dirty="0" smtClean="0">
                <a:solidFill>
                  <a:srgbClr val="FFCC66"/>
                </a:solidFill>
                <a:ea typeface="ＭＳ Ｐゴシック" pitchFamily="34" charset="-128"/>
                <a:sym typeface="Symbol" pitchFamily="18" charset="2"/>
              </a:rPr>
              <a:t>therapeutic</a:t>
            </a:r>
            <a:r>
              <a:rPr lang="en-US" altLang="ja-JP" dirty="0" smtClean="0">
                <a:ea typeface="ＭＳ Ｐゴシック" pitchFamily="34" charset="-128"/>
                <a:sym typeface="Symbol" pitchFamily="18" charset="2"/>
              </a:rPr>
              <a:t> dissection</a:t>
            </a:r>
            <a:r>
              <a:rPr lang="ja-JP" altLang="en-US" dirty="0" smtClean="0">
                <a:ea typeface="ＭＳ Ｐゴシック" pitchFamily="34" charset="-128"/>
                <a:sym typeface="Symbol" pitchFamily="18" charset="2"/>
              </a:rPr>
              <a:t>”</a:t>
            </a:r>
            <a:r>
              <a:rPr lang="en-US" altLang="ja-JP" dirty="0" smtClean="0">
                <a:ea typeface="ＭＳ Ｐゴシック" pitchFamily="34" charset="-128"/>
                <a:sym typeface="Symbol" pitchFamily="18" charset="2"/>
              </a:rPr>
              <a:t> (</a:t>
            </a:r>
            <a:r>
              <a:rPr lang="en-US" altLang="ja-JP" dirty="0" err="1" smtClean="0">
                <a:ea typeface="ＭＳ Ｐゴシック" pitchFamily="34" charset="-128"/>
                <a:sym typeface="Symbol" pitchFamily="18" charset="2"/>
              </a:rPr>
              <a:t>Udelsman</a:t>
            </a:r>
            <a:r>
              <a:rPr lang="en-US" altLang="ja-JP" dirty="0" smtClean="0">
                <a:ea typeface="ＭＳ Ｐゴシック" pitchFamily="34" charset="-128"/>
                <a:sym typeface="Symbol" pitchFamily="18" charset="2"/>
              </a:rPr>
              <a:t>)</a:t>
            </a:r>
          </a:p>
        </p:txBody>
      </p:sp>
    </p:spTree>
  </p:cSld>
  <p:clrMapOvr>
    <a:masterClrMapping/>
  </p:clrMapOvr>
  <p:transition xmlns:p14="http://schemas.microsoft.com/office/powerpoint/2010/main" advClick="0">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215043">
                                            <p:txEl>
                                              <p:pRg st="0" end="0"/>
                                            </p:txEl>
                                          </p:spTgt>
                                        </p:tgtEl>
                                        <p:attrNameLst>
                                          <p:attrName>style.visibility</p:attrName>
                                        </p:attrNameLst>
                                      </p:cBhvr>
                                      <p:to>
                                        <p:strVal val="visible"/>
                                      </p:to>
                                    </p:set>
                                    <p:animEffect transition="in" filter="strips(downRight)">
                                      <p:cBhvr>
                                        <p:cTn id="7" dur="500"/>
                                        <p:tgtEl>
                                          <p:spTgt spid="215043">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215043">
                                            <p:txEl>
                                              <p:pRg st="1" end="1"/>
                                            </p:txEl>
                                          </p:spTgt>
                                        </p:tgtEl>
                                        <p:attrNameLst>
                                          <p:attrName>style.visibility</p:attrName>
                                        </p:attrNameLst>
                                      </p:cBhvr>
                                      <p:to>
                                        <p:strVal val="visible"/>
                                      </p:to>
                                    </p:set>
                                    <p:animEffect transition="in" filter="strips(downRight)">
                                      <p:cBhvr>
                                        <p:cTn id="11" dur="500"/>
                                        <p:tgtEl>
                                          <p:spTgt spid="215043">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215043">
                                            <p:txEl>
                                              <p:pRg st="2" end="2"/>
                                            </p:txEl>
                                          </p:spTgt>
                                        </p:tgtEl>
                                        <p:attrNameLst>
                                          <p:attrName>style.visibility</p:attrName>
                                        </p:attrNameLst>
                                      </p:cBhvr>
                                      <p:to>
                                        <p:strVal val="visible"/>
                                      </p:to>
                                    </p:set>
                                    <p:animEffect transition="in" filter="strips(downRight)">
                                      <p:cBhvr>
                                        <p:cTn id="16" dur="500"/>
                                        <p:tgtEl>
                                          <p:spTgt spid="215043">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215043">
                                            <p:txEl>
                                              <p:pRg st="3" end="3"/>
                                            </p:txEl>
                                          </p:spTgt>
                                        </p:tgtEl>
                                        <p:attrNameLst>
                                          <p:attrName>style.visibility</p:attrName>
                                        </p:attrNameLst>
                                      </p:cBhvr>
                                      <p:to>
                                        <p:strVal val="visible"/>
                                      </p:to>
                                    </p:set>
                                    <p:animEffect transition="in" filter="strips(downRight)">
                                      <p:cBhvr>
                                        <p:cTn id="21" dur="500"/>
                                        <p:tgtEl>
                                          <p:spTgt spid="215043">
                                            <p:txEl>
                                              <p:pRg st="3" end="3"/>
                                            </p:txEl>
                                          </p:spTgt>
                                        </p:tgtEl>
                                      </p:cBhvr>
                                    </p:animEffect>
                                  </p:childTnLst>
                                </p:cTn>
                              </p:par>
                            </p:childTnLst>
                          </p:cTn>
                        </p:par>
                        <p:par>
                          <p:cTn id="22" fill="hold" nodeType="afterGroup">
                            <p:stCondLst>
                              <p:cond delay="500"/>
                            </p:stCondLst>
                            <p:childTnLst>
                              <p:par>
                                <p:cTn id="23" presetID="18" presetClass="entr" presetSubtype="6" fill="hold" grpId="0" nodeType="afterEffect">
                                  <p:stCondLst>
                                    <p:cond delay="0"/>
                                  </p:stCondLst>
                                  <p:childTnLst>
                                    <p:set>
                                      <p:cBhvr>
                                        <p:cTn id="24" dur="1" fill="hold">
                                          <p:stCondLst>
                                            <p:cond delay="0"/>
                                          </p:stCondLst>
                                        </p:cTn>
                                        <p:tgtEl>
                                          <p:spTgt spid="215043">
                                            <p:txEl>
                                              <p:pRg st="4" end="4"/>
                                            </p:txEl>
                                          </p:spTgt>
                                        </p:tgtEl>
                                        <p:attrNameLst>
                                          <p:attrName>style.visibility</p:attrName>
                                        </p:attrNameLst>
                                      </p:cBhvr>
                                      <p:to>
                                        <p:strVal val="visible"/>
                                      </p:to>
                                    </p:set>
                                    <p:animEffect transition="in" filter="strips(downRight)">
                                      <p:cBhvr>
                                        <p:cTn id="25" dur="500"/>
                                        <p:tgtEl>
                                          <p:spTgt spid="215043">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215043">
                                            <p:txEl>
                                              <p:pRg st="5" end="5"/>
                                            </p:txEl>
                                          </p:spTgt>
                                        </p:tgtEl>
                                        <p:attrNameLst>
                                          <p:attrName>style.visibility</p:attrName>
                                        </p:attrNameLst>
                                      </p:cBhvr>
                                      <p:to>
                                        <p:strVal val="visible"/>
                                      </p:to>
                                    </p:set>
                                    <p:animEffect transition="in" filter="strips(downRight)">
                                      <p:cBhvr>
                                        <p:cTn id="30" dur="500"/>
                                        <p:tgtEl>
                                          <p:spTgt spid="215043">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8" presetClass="entr" presetSubtype="6" fill="hold" grpId="0" nodeType="clickEffect">
                                  <p:stCondLst>
                                    <p:cond delay="0"/>
                                  </p:stCondLst>
                                  <p:childTnLst>
                                    <p:set>
                                      <p:cBhvr>
                                        <p:cTn id="34" dur="1" fill="hold">
                                          <p:stCondLst>
                                            <p:cond delay="0"/>
                                          </p:stCondLst>
                                        </p:cTn>
                                        <p:tgtEl>
                                          <p:spTgt spid="215043">
                                            <p:txEl>
                                              <p:pRg st="6" end="6"/>
                                            </p:txEl>
                                          </p:spTgt>
                                        </p:tgtEl>
                                        <p:attrNameLst>
                                          <p:attrName>style.visibility</p:attrName>
                                        </p:attrNameLst>
                                      </p:cBhvr>
                                      <p:to>
                                        <p:strVal val="visible"/>
                                      </p:to>
                                    </p:set>
                                    <p:animEffect transition="in" filter="strips(downRight)">
                                      <p:cBhvr>
                                        <p:cTn id="35" dur="500"/>
                                        <p:tgtEl>
                                          <p:spTgt spid="2150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758825" y="0"/>
            <a:ext cx="7766050" cy="1103313"/>
          </a:xfrm>
        </p:spPr>
        <p:txBody>
          <a:bodyPr/>
          <a:lstStyle/>
          <a:p>
            <a:pPr>
              <a:defRPr/>
            </a:pPr>
            <a:r>
              <a:rPr lang="en-US" smtClean="0">
                <a:ea typeface="ＭＳ Ｐゴシック" pitchFamily="34" charset="-128"/>
              </a:rPr>
              <a:t>Compartments of Neck</a:t>
            </a:r>
          </a:p>
        </p:txBody>
      </p:sp>
      <p:pic>
        <p:nvPicPr>
          <p:cNvPr id="31747" name="Picture 4" descr="Neck LN compartme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163" y="1079500"/>
            <a:ext cx="7185025" cy="5608638"/>
          </a:xfrm>
          <a:prstGeom prst="rect">
            <a:avLst/>
          </a:prstGeom>
          <a:noFill/>
          <a:ln w="9525">
            <a:solidFill>
              <a:srgbClr val="00CCFF"/>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xmlns:p14="http://schemas.microsoft.com/office/powerpoint/2010/main" advClick="0">
    <p:wipe dir="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ea typeface="ＭＳ Ｐゴシック" pitchFamily="34" charset="-128"/>
              </a:rPr>
              <a:t>PTC: </a:t>
            </a:r>
            <a:r>
              <a:rPr lang="en-US" smtClean="0">
                <a:solidFill>
                  <a:schemeClr val="tx1"/>
                </a:solidFill>
                <a:ea typeface="ＭＳ Ｐゴシック" pitchFamily="34" charset="-128"/>
              </a:rPr>
              <a:t>Rationale for C-VI Dissection </a:t>
            </a:r>
          </a:p>
        </p:txBody>
      </p:sp>
      <p:sp>
        <p:nvSpPr>
          <p:cNvPr id="3" name="Content Placeholder 2"/>
          <p:cNvSpPr>
            <a:spLocks noGrp="1"/>
          </p:cNvSpPr>
          <p:nvPr>
            <p:ph idx="1"/>
          </p:nvPr>
        </p:nvSpPr>
        <p:spPr/>
        <p:txBody>
          <a:bodyPr/>
          <a:lstStyle/>
          <a:p>
            <a:pPr>
              <a:defRPr/>
            </a:pPr>
            <a:r>
              <a:rPr lang="en-US" dirty="0" smtClean="0">
                <a:ea typeface="ＭＳ Ｐゴシック" pitchFamily="34" charset="-128"/>
              </a:rPr>
              <a:t>Sequential Logic (1)</a:t>
            </a:r>
          </a:p>
          <a:p>
            <a:pPr lvl="1">
              <a:defRPr/>
            </a:pPr>
            <a:r>
              <a:rPr lang="en-US" dirty="0" smtClean="0">
                <a:ea typeface="ＭＳ Ｐゴシック" pitchFamily="34" charset="-128"/>
              </a:rPr>
              <a:t>Shift emphasis: survival → </a:t>
            </a:r>
            <a:r>
              <a:rPr lang="en-US" dirty="0" smtClean="0">
                <a:ea typeface="ＭＳ Ｐゴシック" pitchFamily="34" charset="-128"/>
                <a:sym typeface="Wingdings" pitchFamily="2" charset="2"/>
              </a:rPr>
              <a:t>recurrence</a:t>
            </a:r>
          </a:p>
          <a:p>
            <a:pPr lvl="1">
              <a:defRPr/>
            </a:pPr>
            <a:r>
              <a:rPr lang="en-US" altLang="en-US" dirty="0" smtClean="0">
                <a:ea typeface="ＭＳ Ｐゴシック" pitchFamily="34" charset="-128"/>
                <a:sym typeface="Wingdings" pitchFamily="2" charset="2"/>
              </a:rPr>
              <a:t>“</a:t>
            </a:r>
            <a:r>
              <a:rPr lang="en-US" dirty="0" smtClean="0">
                <a:ea typeface="ＭＳ Ｐゴシック" pitchFamily="34" charset="-128"/>
                <a:sym typeface="Wingdings" pitchFamily="2" charset="2"/>
              </a:rPr>
              <a:t>Recurrence</a:t>
            </a:r>
            <a:r>
              <a:rPr lang="en-US" altLang="en-US" dirty="0" smtClean="0">
                <a:ea typeface="ＭＳ Ｐゴシック" pitchFamily="34" charset="-128"/>
                <a:sym typeface="Wingdings" pitchFamily="2" charset="2"/>
              </a:rPr>
              <a:t>”</a:t>
            </a:r>
            <a:r>
              <a:rPr lang="en-US" dirty="0" smtClean="0">
                <a:ea typeface="ＭＳ Ｐゴシック" pitchFamily="34" charset="-128"/>
                <a:sym typeface="Wingdings" pitchFamily="2" charset="2"/>
              </a:rPr>
              <a:t>: &gt;90% LNMs (persistence)</a:t>
            </a:r>
          </a:p>
          <a:p>
            <a:pPr lvl="1">
              <a:defRPr/>
            </a:pPr>
            <a:r>
              <a:rPr lang="en-US" dirty="0" smtClean="0">
                <a:ea typeface="ＭＳ Ｐゴシック" pitchFamily="34" charset="-128"/>
                <a:sym typeface="Wingdings" pitchFamily="2" charset="2"/>
              </a:rPr>
              <a:t>LNMs common, initially C-VI</a:t>
            </a:r>
          </a:p>
          <a:p>
            <a:pPr lvl="1">
              <a:defRPr/>
            </a:pPr>
            <a:r>
              <a:rPr lang="en-US" dirty="0" smtClean="0">
                <a:ea typeface="ＭＳ Ｐゴシック" pitchFamily="34" charset="-128"/>
                <a:sym typeface="Wingdings" pitchFamily="2" charset="2"/>
              </a:rPr>
              <a:t>US markedly limited in detecting LNMs in C-VI prior to initial operation</a:t>
            </a:r>
          </a:p>
          <a:p>
            <a:pPr lvl="1">
              <a:defRPr/>
            </a:pPr>
            <a:r>
              <a:rPr lang="en-US" dirty="0" smtClean="0">
                <a:ea typeface="ＭＳ Ｐゴシック" pitchFamily="34" charset="-128"/>
                <a:sym typeface="Wingdings" pitchFamily="2" charset="2"/>
              </a:rPr>
              <a:t>Surgeons poor distinguishing benign from malignant LNs</a:t>
            </a:r>
            <a:endParaRPr lang="en-US" dirty="0" smtClean="0">
              <a:ea typeface="ＭＳ Ｐゴシック" pitchFamily="34" charset="-128"/>
            </a:endParaRPr>
          </a:p>
        </p:txBody>
      </p:sp>
    </p:spTree>
  </p:cSld>
  <p:clrMapOvr>
    <a:masterClrMapping/>
  </p:clrMapOvr>
  <p:transition xmlns:p14="http://schemas.microsoft.com/office/powerpoint/2010/main" advClick="0">
    <p:wipe dir="r"/>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pitchFamily="34" charset="-128"/>
              </a:rPr>
              <a:t>PTC: </a:t>
            </a:r>
            <a:r>
              <a:rPr lang="en-US" dirty="0" smtClean="0">
                <a:solidFill>
                  <a:schemeClr val="tx1"/>
                </a:solidFill>
                <a:ea typeface="ＭＳ Ｐゴシック" pitchFamily="34" charset="-128"/>
              </a:rPr>
              <a:t>Rationale for C-VI Dissection </a:t>
            </a:r>
            <a:endParaRPr lang="en-US" dirty="0"/>
          </a:p>
        </p:txBody>
      </p:sp>
      <p:sp>
        <p:nvSpPr>
          <p:cNvPr id="3" name="Content Placeholder 2"/>
          <p:cNvSpPr>
            <a:spLocks noGrp="1"/>
          </p:cNvSpPr>
          <p:nvPr>
            <p:ph idx="1"/>
          </p:nvPr>
        </p:nvSpPr>
        <p:spPr>
          <a:xfrm>
            <a:off x="685800" y="1720850"/>
            <a:ext cx="7772400" cy="4314825"/>
          </a:xfrm>
        </p:spPr>
        <p:txBody>
          <a:bodyPr/>
          <a:lstStyle/>
          <a:p>
            <a:pPr>
              <a:defRPr/>
            </a:pPr>
            <a:r>
              <a:rPr lang="en-US" dirty="0" smtClean="0">
                <a:ea typeface="ＭＳ Ｐゴシック" pitchFamily="34" charset="-128"/>
              </a:rPr>
              <a:t>Sequential Logic (2)</a:t>
            </a:r>
          </a:p>
          <a:p>
            <a:pPr lvl="1">
              <a:defRPr/>
            </a:pPr>
            <a:r>
              <a:rPr lang="en-US" dirty="0" smtClean="0">
                <a:ea typeface="ＭＳ Ｐゴシック" pitchFamily="34" charset="-128"/>
              </a:rPr>
              <a:t>When relapse occurs, 50% in C-VI</a:t>
            </a:r>
          </a:p>
          <a:p>
            <a:pPr lvl="1">
              <a:defRPr/>
            </a:pPr>
            <a:r>
              <a:rPr lang="en-US" dirty="0" smtClean="0">
                <a:solidFill>
                  <a:srgbClr val="FFC000"/>
                </a:solidFill>
                <a:ea typeface="ＭＳ Ｐゴシック" pitchFamily="34" charset="-128"/>
              </a:rPr>
              <a:t>Investigation for relapse—small </a:t>
            </a:r>
            <a:r>
              <a:rPr lang="en-US" dirty="0" smtClean="0">
                <a:ea typeface="ＭＳ Ｐゴシック" pitchFamily="34" charset="-128"/>
              </a:rPr>
              <a:t>volume</a:t>
            </a:r>
          </a:p>
          <a:p>
            <a:pPr lvl="2">
              <a:defRPr/>
            </a:pPr>
            <a:r>
              <a:rPr lang="en-US" dirty="0" smtClean="0">
                <a:ea typeface="ＭＳ Ｐゴシック" pitchFamily="34" charset="-128"/>
              </a:rPr>
              <a:t> US sensitive to ≤ 3 mm</a:t>
            </a:r>
          </a:p>
          <a:p>
            <a:pPr lvl="2">
              <a:defRPr/>
            </a:pPr>
            <a:r>
              <a:rPr lang="en-US" dirty="0" smtClean="0">
                <a:ea typeface="ＭＳ Ｐゴシック" pitchFamily="34" charset="-128"/>
              </a:rPr>
              <a:t> </a:t>
            </a:r>
            <a:r>
              <a:rPr lang="en-US" dirty="0" err="1" smtClean="0">
                <a:ea typeface="ＭＳ Ｐゴシック" pitchFamily="34" charset="-128"/>
              </a:rPr>
              <a:t>Tg</a:t>
            </a:r>
            <a:r>
              <a:rPr lang="en-US" dirty="0" smtClean="0">
                <a:ea typeface="ＭＳ Ｐゴシック" pitchFamily="34" charset="-128"/>
              </a:rPr>
              <a:t> ≥ 2 prompts further investigation</a:t>
            </a:r>
          </a:p>
          <a:p>
            <a:pPr lvl="1">
              <a:defRPr/>
            </a:pPr>
            <a:r>
              <a:rPr lang="en-US" dirty="0" smtClean="0">
                <a:ea typeface="ＭＳ Ｐゴシック" pitchFamily="34" charset="-128"/>
              </a:rPr>
              <a:t>Relapse detected → intervention</a:t>
            </a:r>
          </a:p>
          <a:p>
            <a:pPr lvl="2">
              <a:defRPr/>
            </a:pPr>
            <a:r>
              <a:rPr lang="en-US" dirty="0" smtClean="0">
                <a:ea typeface="ＭＳ Ｐゴシック" pitchFamily="34" charset="-128"/>
              </a:rPr>
              <a:t> Risk</a:t>
            </a:r>
          </a:p>
          <a:p>
            <a:pPr lvl="2">
              <a:defRPr/>
            </a:pPr>
            <a:r>
              <a:rPr lang="en-US" dirty="0" smtClean="0">
                <a:ea typeface="ＭＳ Ｐゴシック" pitchFamily="34" charset="-128"/>
              </a:rPr>
              <a:t> Angst</a:t>
            </a:r>
          </a:p>
          <a:p>
            <a:pPr lvl="2">
              <a:defRPr/>
            </a:pPr>
            <a:r>
              <a:rPr lang="en-US" dirty="0" smtClean="0">
                <a:ea typeface="ＭＳ Ｐゴシック" pitchFamily="34" charset="-128"/>
              </a:rPr>
              <a:t> Cost</a:t>
            </a:r>
          </a:p>
        </p:txBody>
      </p:sp>
    </p:spTree>
  </p:cSld>
  <p:clrMapOvr>
    <a:masterClrMapping/>
  </p:clrMapOvr>
  <p:transition xmlns:p14="http://schemas.microsoft.com/office/powerpoint/2010/main" advClick="0">
    <p:wipe dir="r"/>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pitchFamily="34" charset="-128"/>
              </a:rPr>
              <a:t>PTC: </a:t>
            </a:r>
            <a:r>
              <a:rPr lang="en-US" dirty="0" smtClean="0">
                <a:solidFill>
                  <a:schemeClr val="tx1"/>
                </a:solidFill>
                <a:ea typeface="ＭＳ Ｐゴシック" pitchFamily="34" charset="-128"/>
              </a:rPr>
              <a:t>Rationale for C-VI Dissection </a:t>
            </a:r>
            <a:endParaRPr lang="en-US" dirty="0"/>
          </a:p>
        </p:txBody>
      </p:sp>
      <p:sp>
        <p:nvSpPr>
          <p:cNvPr id="3" name="Content Placeholder 2"/>
          <p:cNvSpPr>
            <a:spLocks noGrp="1"/>
          </p:cNvSpPr>
          <p:nvPr>
            <p:ph idx="1"/>
          </p:nvPr>
        </p:nvSpPr>
        <p:spPr>
          <a:xfrm>
            <a:off x="685800" y="1720850"/>
            <a:ext cx="7772400" cy="3278188"/>
          </a:xfrm>
        </p:spPr>
        <p:txBody>
          <a:bodyPr/>
          <a:lstStyle/>
          <a:p>
            <a:pPr>
              <a:defRPr/>
            </a:pPr>
            <a:r>
              <a:rPr lang="en-US" smtClean="0">
                <a:ea typeface="ＭＳ Ｐゴシック" pitchFamily="34" charset="-128"/>
              </a:rPr>
              <a:t>Sequential Logic (3)</a:t>
            </a:r>
          </a:p>
          <a:p>
            <a:pPr lvl="1">
              <a:defRPr/>
            </a:pPr>
            <a:r>
              <a:rPr lang="en-US" smtClean="0">
                <a:ea typeface="ＭＳ Ｐゴシック" pitchFamily="34" charset="-128"/>
              </a:rPr>
              <a:t>Known: not all LNMs progress</a:t>
            </a:r>
          </a:p>
          <a:p>
            <a:pPr lvl="1">
              <a:defRPr/>
            </a:pPr>
            <a:r>
              <a:rPr lang="en-US" smtClean="0">
                <a:ea typeface="ＭＳ Ｐゴシック" pitchFamily="34" charset="-128"/>
              </a:rPr>
              <a:t>Unknown: size/virulence thresholds for LNMs to progress to relapse</a:t>
            </a:r>
            <a:r>
              <a:rPr lang="en-US" smtClean="0">
                <a:solidFill>
                  <a:srgbClr val="00FF00"/>
                </a:solidFill>
                <a:ea typeface="ＭＳ Ｐゴシック" pitchFamily="34" charset="-128"/>
              </a:rPr>
              <a:t>*</a:t>
            </a:r>
            <a:endParaRPr lang="en-US" smtClean="0">
              <a:ea typeface="ＭＳ Ｐゴシック" pitchFamily="34" charset="-128"/>
            </a:endParaRPr>
          </a:p>
          <a:p>
            <a:pPr lvl="1">
              <a:defRPr/>
            </a:pPr>
            <a:r>
              <a:rPr lang="en-US" smtClean="0">
                <a:ea typeface="ＭＳ Ｐゴシック" pitchFamily="34" charset="-128"/>
              </a:rPr>
              <a:t>Principal </a:t>
            </a:r>
            <a:r>
              <a:rPr lang="en-US" smtClean="0">
                <a:solidFill>
                  <a:srgbClr val="FFFF00"/>
                </a:solidFill>
                <a:ea typeface="ＭＳ Ｐゴシック" pitchFamily="34" charset="-128"/>
              </a:rPr>
              <a:t>alterable</a:t>
            </a:r>
            <a:r>
              <a:rPr lang="en-US" smtClean="0">
                <a:ea typeface="ＭＳ Ｐゴシック" pitchFamily="34" charset="-128"/>
              </a:rPr>
              <a:t> strategy—completeness of surgery</a:t>
            </a:r>
          </a:p>
        </p:txBody>
      </p:sp>
      <p:sp>
        <p:nvSpPr>
          <p:cNvPr id="4" name="TextBox 3"/>
          <p:cNvSpPr txBox="1"/>
          <p:nvPr/>
        </p:nvSpPr>
        <p:spPr>
          <a:xfrm>
            <a:off x="2654300" y="5059363"/>
            <a:ext cx="4178300" cy="922337"/>
          </a:xfrm>
          <a:prstGeom prst="rect">
            <a:avLst/>
          </a:prstGeom>
          <a:noFill/>
        </p:spPr>
        <p:txBody>
          <a:bodyPr wrap="none">
            <a:spAutoFit/>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eaLnBrk="1" hangingPunct="1">
              <a:spcBef>
                <a:spcPct val="0"/>
              </a:spcBef>
              <a:buClrTx/>
              <a:buSzTx/>
              <a:defRPr/>
            </a:pPr>
            <a:r>
              <a:rPr lang="en-US" altLang="en-US" sz="1800" b="0" smtClean="0">
                <a:solidFill>
                  <a:srgbClr val="00FF00"/>
                </a:solidFill>
                <a:effectLst>
                  <a:outerShdw blurRad="38100" dist="38100" dir="2700000" algn="tl">
                    <a:srgbClr val="000000"/>
                  </a:outerShdw>
                </a:effectLst>
              </a:rPr>
              <a:t>*Randolph et al. Thyroid 22:1144, 2012</a:t>
            </a:r>
          </a:p>
          <a:p>
            <a:pPr lvl="1" eaLnBrk="1" hangingPunct="1">
              <a:spcBef>
                <a:spcPct val="0"/>
              </a:spcBef>
              <a:buClrTx/>
              <a:buSzTx/>
              <a:defRPr/>
            </a:pPr>
            <a:r>
              <a:rPr lang="en-US" altLang="en-US" sz="1800" b="0" smtClean="0">
                <a:solidFill>
                  <a:srgbClr val="00FF00"/>
                </a:solidFill>
                <a:effectLst>
                  <a:outerShdw blurRad="38100" dist="38100" dir="2700000" algn="tl">
                    <a:srgbClr val="000000"/>
                  </a:outerShdw>
                </a:effectLst>
              </a:rPr>
              <a:t>Micro: 0.2 – 2 mm</a:t>
            </a:r>
          </a:p>
          <a:p>
            <a:pPr lvl="1" eaLnBrk="1" hangingPunct="1">
              <a:spcBef>
                <a:spcPct val="0"/>
              </a:spcBef>
              <a:buClrTx/>
              <a:buSzTx/>
              <a:defRPr/>
            </a:pPr>
            <a:r>
              <a:rPr lang="en-US" altLang="en-US" sz="1800" b="0" smtClean="0">
                <a:solidFill>
                  <a:srgbClr val="00FF00"/>
                </a:solidFill>
                <a:effectLst>
                  <a:outerShdw blurRad="38100" dist="38100" dir="2700000" algn="tl">
                    <a:srgbClr val="000000"/>
                  </a:outerShdw>
                </a:effectLst>
              </a:rPr>
              <a:t>Small: 2 mm – 1 cm</a:t>
            </a:r>
          </a:p>
        </p:txBody>
      </p:sp>
    </p:spTree>
  </p:cSld>
  <p:clrMapOvr>
    <a:masterClrMapping/>
  </p:clrMapOvr>
  <p:transition xmlns:p14="http://schemas.microsoft.com/office/powerpoint/2010/main" advClick="0">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trips(downRight)">
                                      <p:cBhvr>
                                        <p:cTn id="11" dur="500"/>
                                        <p:tgtEl>
                                          <p:spTgt spid="3">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strips(downRight)">
                                      <p:cBhvr>
                                        <p:cTn id="16" dur="500"/>
                                        <p:tgtEl>
                                          <p:spTgt spid="3">
                                            <p:txEl>
                                              <p:pRg st="2" end="2"/>
                                            </p:txEl>
                                          </p:spTgt>
                                        </p:tgtEl>
                                      </p:cBhvr>
                                    </p:animEffect>
                                  </p:childTnLst>
                                </p:cTn>
                              </p:par>
                              <p:par>
                                <p:cTn id="17" presetID="18" presetClass="entr" presetSubtype="6"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strips(downRight)">
                                      <p:cBhvr>
                                        <p:cTn id="19" dur="500"/>
                                        <p:tgtEl>
                                          <p:spTgt spid="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6"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strips(downRight)">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defRPr/>
            </a:pPr>
            <a:r>
              <a:rPr lang="en-US" smtClean="0">
                <a:solidFill>
                  <a:schemeClr val="tx1"/>
                </a:solidFill>
                <a:ea typeface="ＭＳ Ｐゴシック" pitchFamily="34" charset="-128"/>
              </a:rPr>
              <a:t>Surgical Management Tx Cancer</a:t>
            </a:r>
          </a:p>
        </p:txBody>
      </p:sp>
      <p:sp>
        <p:nvSpPr>
          <p:cNvPr id="285699" name="Freeform 3"/>
          <p:cNvSpPr>
            <a:spLocks/>
          </p:cNvSpPr>
          <p:nvPr/>
        </p:nvSpPr>
        <p:spPr bwMode="auto">
          <a:xfrm>
            <a:off x="2517775" y="1947863"/>
            <a:ext cx="4108450" cy="4168775"/>
          </a:xfrm>
          <a:custGeom>
            <a:avLst/>
            <a:gdLst>
              <a:gd name="T0" fmla="*/ 2147483647 w 2603"/>
              <a:gd name="T1" fmla="*/ 2147483647 h 2661"/>
              <a:gd name="T2" fmla="*/ 2147483647 w 2603"/>
              <a:gd name="T3" fmla="*/ 2147483647 h 2661"/>
              <a:gd name="T4" fmla="*/ 2147483647 w 2603"/>
              <a:gd name="T5" fmla="*/ 2147483647 h 2661"/>
              <a:gd name="T6" fmla="*/ 2147483647 w 2603"/>
              <a:gd name="T7" fmla="*/ 2147483647 h 2661"/>
              <a:gd name="T8" fmla="*/ 2147483647 w 2603"/>
              <a:gd name="T9" fmla="*/ 2147483647 h 2661"/>
              <a:gd name="T10" fmla="*/ 2147483647 w 2603"/>
              <a:gd name="T11" fmla="*/ 2147483647 h 2661"/>
              <a:gd name="T12" fmla="*/ 2147483647 w 2603"/>
              <a:gd name="T13" fmla="*/ 2147483647 h 2661"/>
              <a:gd name="T14" fmla="*/ 2147483647 w 2603"/>
              <a:gd name="T15" fmla="*/ 2147483647 h 2661"/>
              <a:gd name="T16" fmla="*/ 2147483647 w 2603"/>
              <a:gd name="T17" fmla="*/ 2147483647 h 2661"/>
              <a:gd name="T18" fmla="*/ 2147483647 w 2603"/>
              <a:gd name="T19" fmla="*/ 2147483647 h 2661"/>
              <a:gd name="T20" fmla="*/ 2147483647 w 2603"/>
              <a:gd name="T21" fmla="*/ 2147483647 h 2661"/>
              <a:gd name="T22" fmla="*/ 2147483647 w 2603"/>
              <a:gd name="T23" fmla="*/ 2147483647 h 2661"/>
              <a:gd name="T24" fmla="*/ 2147483647 w 2603"/>
              <a:gd name="T25" fmla="*/ 2147483647 h 2661"/>
              <a:gd name="T26" fmla="*/ 2147483647 w 2603"/>
              <a:gd name="T27" fmla="*/ 2147483647 h 2661"/>
              <a:gd name="T28" fmla="*/ 2147483647 w 2603"/>
              <a:gd name="T29" fmla="*/ 2147483647 h 2661"/>
              <a:gd name="T30" fmla="*/ 2147483647 w 2603"/>
              <a:gd name="T31" fmla="*/ 2147483647 h 2661"/>
              <a:gd name="T32" fmla="*/ 2147483647 w 2603"/>
              <a:gd name="T33" fmla="*/ 2147483647 h 2661"/>
              <a:gd name="T34" fmla="*/ 2147483647 w 2603"/>
              <a:gd name="T35" fmla="*/ 2147483647 h 2661"/>
              <a:gd name="T36" fmla="*/ 2147483647 w 2603"/>
              <a:gd name="T37" fmla="*/ 2147483647 h 2661"/>
              <a:gd name="T38" fmla="*/ 2147483647 w 2603"/>
              <a:gd name="T39" fmla="*/ 2147483647 h 2661"/>
              <a:gd name="T40" fmla="*/ 2147483647 w 2603"/>
              <a:gd name="T41" fmla="*/ 2147483647 h 2661"/>
              <a:gd name="T42" fmla="*/ 2147483647 w 2603"/>
              <a:gd name="T43" fmla="*/ 2147483647 h 2661"/>
              <a:gd name="T44" fmla="*/ 2147483647 w 2603"/>
              <a:gd name="T45" fmla="*/ 2147483647 h 2661"/>
              <a:gd name="T46" fmla="*/ 2147483647 w 2603"/>
              <a:gd name="T47" fmla="*/ 2147483647 h 2661"/>
              <a:gd name="T48" fmla="*/ 2147483647 w 2603"/>
              <a:gd name="T49" fmla="*/ 2147483647 h 2661"/>
              <a:gd name="T50" fmla="*/ 2147483647 w 2603"/>
              <a:gd name="T51" fmla="*/ 2147483647 h 2661"/>
              <a:gd name="T52" fmla="*/ 2147483647 w 2603"/>
              <a:gd name="T53" fmla="*/ 2147483647 h 2661"/>
              <a:gd name="T54" fmla="*/ 2147483647 w 2603"/>
              <a:gd name="T55" fmla="*/ 2147483647 h 2661"/>
              <a:gd name="T56" fmla="*/ 2147483647 w 2603"/>
              <a:gd name="T57" fmla="*/ 2147483647 h 2661"/>
              <a:gd name="T58" fmla="*/ 2147483647 w 2603"/>
              <a:gd name="T59" fmla="*/ 2147483647 h 2661"/>
              <a:gd name="T60" fmla="*/ 2147483647 w 2603"/>
              <a:gd name="T61" fmla="*/ 2147483647 h 2661"/>
              <a:gd name="T62" fmla="*/ 2147483647 w 2603"/>
              <a:gd name="T63" fmla="*/ 2147483647 h 2661"/>
              <a:gd name="T64" fmla="*/ 2147483647 w 2603"/>
              <a:gd name="T65" fmla="*/ 2147483647 h 2661"/>
              <a:gd name="T66" fmla="*/ 2147483647 w 2603"/>
              <a:gd name="T67" fmla="*/ 2147483647 h 2661"/>
              <a:gd name="T68" fmla="*/ 2147483647 w 2603"/>
              <a:gd name="T69" fmla="*/ 2147483647 h 2661"/>
              <a:gd name="T70" fmla="*/ 2147483647 w 2603"/>
              <a:gd name="T71" fmla="*/ 2147483647 h 2661"/>
              <a:gd name="T72" fmla="*/ 2147483647 w 2603"/>
              <a:gd name="T73" fmla="*/ 2147483647 h 2661"/>
              <a:gd name="T74" fmla="*/ 2147483647 w 2603"/>
              <a:gd name="T75" fmla="*/ 2147483647 h 2661"/>
              <a:gd name="T76" fmla="*/ 2147483647 w 2603"/>
              <a:gd name="T77" fmla="*/ 2147483647 h 2661"/>
              <a:gd name="T78" fmla="*/ 2147483647 w 2603"/>
              <a:gd name="T79" fmla="*/ 2147483647 h 2661"/>
              <a:gd name="T80" fmla="*/ 2147483647 w 2603"/>
              <a:gd name="T81" fmla="*/ 2147483647 h 2661"/>
              <a:gd name="T82" fmla="*/ 2147483647 w 2603"/>
              <a:gd name="T83" fmla="*/ 2147483647 h 2661"/>
              <a:gd name="T84" fmla="*/ 2147483647 w 2603"/>
              <a:gd name="T85" fmla="*/ 2147483647 h 2661"/>
              <a:gd name="T86" fmla="*/ 2147483647 w 2603"/>
              <a:gd name="T87" fmla="*/ 2147483647 h 2661"/>
              <a:gd name="T88" fmla="*/ 2147483647 w 2603"/>
              <a:gd name="T89" fmla="*/ 2147483647 h 2661"/>
              <a:gd name="T90" fmla="*/ 2147483647 w 2603"/>
              <a:gd name="T91" fmla="*/ 2147483647 h 2661"/>
              <a:gd name="T92" fmla="*/ 2147483647 w 2603"/>
              <a:gd name="T93" fmla="*/ 2147483647 h 2661"/>
              <a:gd name="T94" fmla="*/ 2147483647 w 2603"/>
              <a:gd name="T95" fmla="*/ 2147483647 h 2661"/>
              <a:gd name="T96" fmla="*/ 2147483647 w 2603"/>
              <a:gd name="T97" fmla="*/ 2147483647 h 2661"/>
              <a:gd name="T98" fmla="*/ 2147483647 w 2603"/>
              <a:gd name="T99" fmla="*/ 2147483647 h 2661"/>
              <a:gd name="T100" fmla="*/ 2147483647 w 2603"/>
              <a:gd name="T101" fmla="*/ 0 h 2661"/>
              <a:gd name="T102" fmla="*/ 2147483647 w 2603"/>
              <a:gd name="T103" fmla="*/ 2147483647 h 2661"/>
              <a:gd name="T104" fmla="*/ 2147483647 w 2603"/>
              <a:gd name="T105" fmla="*/ 2147483647 h 2661"/>
              <a:gd name="T106" fmla="*/ 2147483647 w 2603"/>
              <a:gd name="T107" fmla="*/ 2147483647 h 2661"/>
              <a:gd name="T108" fmla="*/ 2147483647 w 2603"/>
              <a:gd name="T109" fmla="*/ 2147483647 h 2661"/>
              <a:gd name="T110" fmla="*/ 2147483647 w 2603"/>
              <a:gd name="T111" fmla="*/ 2147483647 h 2661"/>
              <a:gd name="T112" fmla="*/ 2147483647 w 2603"/>
              <a:gd name="T113" fmla="*/ 2147483647 h 2661"/>
              <a:gd name="T114" fmla="*/ 2147483647 w 2603"/>
              <a:gd name="T115" fmla="*/ 2147483647 h 2661"/>
              <a:gd name="T116" fmla="*/ 2147483647 w 2603"/>
              <a:gd name="T117" fmla="*/ 2147483647 h 2661"/>
              <a:gd name="T118" fmla="*/ 2147483647 w 2603"/>
              <a:gd name="T119" fmla="*/ 2147483647 h 266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603" h="2661">
                <a:moveTo>
                  <a:pt x="1223" y="1257"/>
                </a:moveTo>
                <a:lnTo>
                  <a:pt x="1223" y="1243"/>
                </a:lnTo>
                <a:lnTo>
                  <a:pt x="1270" y="1135"/>
                </a:lnTo>
                <a:lnTo>
                  <a:pt x="1322" y="1075"/>
                </a:lnTo>
                <a:lnTo>
                  <a:pt x="1365" y="1071"/>
                </a:lnTo>
                <a:lnTo>
                  <a:pt x="1413" y="1159"/>
                </a:lnTo>
                <a:lnTo>
                  <a:pt x="1468" y="1288"/>
                </a:lnTo>
                <a:lnTo>
                  <a:pt x="1500" y="1347"/>
                </a:lnTo>
                <a:lnTo>
                  <a:pt x="1589" y="1228"/>
                </a:lnTo>
                <a:lnTo>
                  <a:pt x="1627" y="1167"/>
                </a:lnTo>
                <a:lnTo>
                  <a:pt x="1655" y="1101"/>
                </a:lnTo>
                <a:lnTo>
                  <a:pt x="1670" y="1020"/>
                </a:lnTo>
                <a:lnTo>
                  <a:pt x="1697" y="856"/>
                </a:lnTo>
                <a:lnTo>
                  <a:pt x="1717" y="793"/>
                </a:lnTo>
                <a:lnTo>
                  <a:pt x="1768" y="710"/>
                </a:lnTo>
                <a:lnTo>
                  <a:pt x="1833" y="639"/>
                </a:lnTo>
                <a:lnTo>
                  <a:pt x="1838" y="479"/>
                </a:lnTo>
                <a:lnTo>
                  <a:pt x="1927" y="280"/>
                </a:lnTo>
                <a:lnTo>
                  <a:pt x="1967" y="210"/>
                </a:lnTo>
                <a:lnTo>
                  <a:pt x="2048" y="126"/>
                </a:lnTo>
                <a:lnTo>
                  <a:pt x="2129" y="109"/>
                </a:lnTo>
                <a:lnTo>
                  <a:pt x="2178" y="174"/>
                </a:lnTo>
                <a:lnTo>
                  <a:pt x="2214" y="246"/>
                </a:lnTo>
                <a:lnTo>
                  <a:pt x="2237" y="321"/>
                </a:lnTo>
                <a:lnTo>
                  <a:pt x="2284" y="405"/>
                </a:lnTo>
                <a:lnTo>
                  <a:pt x="2363" y="479"/>
                </a:lnTo>
                <a:lnTo>
                  <a:pt x="2416" y="586"/>
                </a:lnTo>
                <a:lnTo>
                  <a:pt x="2461" y="782"/>
                </a:lnTo>
                <a:lnTo>
                  <a:pt x="2471" y="850"/>
                </a:lnTo>
                <a:lnTo>
                  <a:pt x="2470" y="939"/>
                </a:lnTo>
                <a:lnTo>
                  <a:pt x="2466" y="1022"/>
                </a:lnTo>
                <a:lnTo>
                  <a:pt x="2506" y="1130"/>
                </a:lnTo>
                <a:lnTo>
                  <a:pt x="2558" y="1251"/>
                </a:lnTo>
                <a:lnTo>
                  <a:pt x="2576" y="1321"/>
                </a:lnTo>
                <a:lnTo>
                  <a:pt x="2603" y="1485"/>
                </a:lnTo>
                <a:lnTo>
                  <a:pt x="2602" y="1553"/>
                </a:lnTo>
                <a:lnTo>
                  <a:pt x="2587" y="1619"/>
                </a:lnTo>
                <a:lnTo>
                  <a:pt x="2560" y="1720"/>
                </a:lnTo>
                <a:lnTo>
                  <a:pt x="2539" y="1788"/>
                </a:lnTo>
                <a:lnTo>
                  <a:pt x="2496" y="1889"/>
                </a:lnTo>
                <a:lnTo>
                  <a:pt x="2465" y="1992"/>
                </a:lnTo>
                <a:lnTo>
                  <a:pt x="2444" y="2078"/>
                </a:lnTo>
                <a:lnTo>
                  <a:pt x="2423" y="2132"/>
                </a:lnTo>
                <a:lnTo>
                  <a:pt x="2385" y="2179"/>
                </a:lnTo>
                <a:lnTo>
                  <a:pt x="2368" y="2249"/>
                </a:lnTo>
                <a:lnTo>
                  <a:pt x="2292" y="2328"/>
                </a:lnTo>
                <a:lnTo>
                  <a:pt x="2263" y="2400"/>
                </a:lnTo>
                <a:lnTo>
                  <a:pt x="2230" y="2470"/>
                </a:lnTo>
                <a:lnTo>
                  <a:pt x="2142" y="2576"/>
                </a:lnTo>
                <a:lnTo>
                  <a:pt x="2077" y="2631"/>
                </a:lnTo>
                <a:lnTo>
                  <a:pt x="2008" y="2656"/>
                </a:lnTo>
                <a:lnTo>
                  <a:pt x="1943" y="2650"/>
                </a:lnTo>
                <a:lnTo>
                  <a:pt x="1881" y="2626"/>
                </a:lnTo>
                <a:lnTo>
                  <a:pt x="1790" y="2557"/>
                </a:lnTo>
                <a:lnTo>
                  <a:pt x="1685" y="2490"/>
                </a:lnTo>
                <a:lnTo>
                  <a:pt x="1605" y="2377"/>
                </a:lnTo>
                <a:lnTo>
                  <a:pt x="1571" y="2312"/>
                </a:lnTo>
                <a:lnTo>
                  <a:pt x="1516" y="2168"/>
                </a:lnTo>
                <a:lnTo>
                  <a:pt x="1469" y="2088"/>
                </a:lnTo>
                <a:lnTo>
                  <a:pt x="1388" y="2122"/>
                </a:lnTo>
                <a:lnTo>
                  <a:pt x="1313" y="2087"/>
                </a:lnTo>
                <a:lnTo>
                  <a:pt x="1254" y="2125"/>
                </a:lnTo>
                <a:lnTo>
                  <a:pt x="1162" y="2107"/>
                </a:lnTo>
                <a:lnTo>
                  <a:pt x="1152" y="2170"/>
                </a:lnTo>
                <a:lnTo>
                  <a:pt x="1129" y="2246"/>
                </a:lnTo>
                <a:lnTo>
                  <a:pt x="1086" y="2303"/>
                </a:lnTo>
                <a:lnTo>
                  <a:pt x="1027" y="2371"/>
                </a:lnTo>
                <a:lnTo>
                  <a:pt x="997" y="2430"/>
                </a:lnTo>
                <a:lnTo>
                  <a:pt x="938" y="2513"/>
                </a:lnTo>
                <a:lnTo>
                  <a:pt x="879" y="2545"/>
                </a:lnTo>
                <a:lnTo>
                  <a:pt x="810" y="2608"/>
                </a:lnTo>
                <a:lnTo>
                  <a:pt x="722" y="2644"/>
                </a:lnTo>
                <a:lnTo>
                  <a:pt x="600" y="2661"/>
                </a:lnTo>
                <a:lnTo>
                  <a:pt x="488" y="2631"/>
                </a:lnTo>
                <a:lnTo>
                  <a:pt x="410" y="2585"/>
                </a:lnTo>
                <a:lnTo>
                  <a:pt x="362" y="2525"/>
                </a:lnTo>
                <a:lnTo>
                  <a:pt x="322" y="2457"/>
                </a:lnTo>
                <a:lnTo>
                  <a:pt x="289" y="2379"/>
                </a:lnTo>
                <a:lnTo>
                  <a:pt x="256" y="2317"/>
                </a:lnTo>
                <a:lnTo>
                  <a:pt x="137" y="2171"/>
                </a:lnTo>
                <a:lnTo>
                  <a:pt x="81" y="2071"/>
                </a:lnTo>
                <a:lnTo>
                  <a:pt x="38" y="1981"/>
                </a:lnTo>
                <a:lnTo>
                  <a:pt x="18" y="1881"/>
                </a:lnTo>
                <a:lnTo>
                  <a:pt x="6" y="1793"/>
                </a:lnTo>
                <a:lnTo>
                  <a:pt x="13" y="1690"/>
                </a:lnTo>
                <a:lnTo>
                  <a:pt x="9" y="1588"/>
                </a:lnTo>
                <a:lnTo>
                  <a:pt x="0" y="1489"/>
                </a:lnTo>
                <a:lnTo>
                  <a:pt x="18" y="1287"/>
                </a:lnTo>
                <a:lnTo>
                  <a:pt x="46" y="1181"/>
                </a:lnTo>
                <a:lnTo>
                  <a:pt x="87" y="1102"/>
                </a:lnTo>
                <a:lnTo>
                  <a:pt x="134" y="1024"/>
                </a:lnTo>
                <a:lnTo>
                  <a:pt x="142" y="946"/>
                </a:lnTo>
                <a:lnTo>
                  <a:pt x="153" y="768"/>
                </a:lnTo>
                <a:lnTo>
                  <a:pt x="171" y="680"/>
                </a:lnTo>
                <a:lnTo>
                  <a:pt x="212" y="603"/>
                </a:lnTo>
                <a:lnTo>
                  <a:pt x="278" y="491"/>
                </a:lnTo>
                <a:lnTo>
                  <a:pt x="284" y="372"/>
                </a:lnTo>
                <a:lnTo>
                  <a:pt x="302" y="277"/>
                </a:lnTo>
                <a:lnTo>
                  <a:pt x="329" y="186"/>
                </a:lnTo>
                <a:lnTo>
                  <a:pt x="377" y="99"/>
                </a:lnTo>
                <a:lnTo>
                  <a:pt x="432" y="30"/>
                </a:lnTo>
                <a:lnTo>
                  <a:pt x="507" y="0"/>
                </a:lnTo>
                <a:lnTo>
                  <a:pt x="611" y="107"/>
                </a:lnTo>
                <a:lnTo>
                  <a:pt x="661" y="174"/>
                </a:lnTo>
                <a:lnTo>
                  <a:pt x="701" y="260"/>
                </a:lnTo>
                <a:lnTo>
                  <a:pt x="742" y="353"/>
                </a:lnTo>
                <a:lnTo>
                  <a:pt x="782" y="443"/>
                </a:lnTo>
                <a:lnTo>
                  <a:pt x="844" y="569"/>
                </a:lnTo>
                <a:lnTo>
                  <a:pt x="866" y="634"/>
                </a:lnTo>
                <a:lnTo>
                  <a:pt x="885" y="707"/>
                </a:lnTo>
                <a:lnTo>
                  <a:pt x="900" y="769"/>
                </a:lnTo>
                <a:lnTo>
                  <a:pt x="906" y="828"/>
                </a:lnTo>
                <a:lnTo>
                  <a:pt x="997" y="965"/>
                </a:lnTo>
                <a:lnTo>
                  <a:pt x="1043" y="1041"/>
                </a:lnTo>
                <a:lnTo>
                  <a:pt x="1067" y="1106"/>
                </a:lnTo>
                <a:lnTo>
                  <a:pt x="1074" y="1180"/>
                </a:lnTo>
                <a:lnTo>
                  <a:pt x="1131" y="1272"/>
                </a:lnTo>
                <a:lnTo>
                  <a:pt x="1134" y="1287"/>
                </a:lnTo>
                <a:lnTo>
                  <a:pt x="1178" y="1344"/>
                </a:lnTo>
                <a:lnTo>
                  <a:pt x="1223" y="1257"/>
                </a:lnTo>
                <a:close/>
              </a:path>
            </a:pathLst>
          </a:custGeom>
          <a:solidFill>
            <a:srgbClr val="930D27"/>
          </a:solidFill>
          <a:ln w="28575" cmpd="sng">
            <a:solidFill>
              <a:srgbClr val="000000"/>
            </a:solidFill>
            <a:round/>
            <a:headEnd/>
            <a:tailEnd/>
          </a:ln>
        </p:spPr>
        <p:txBody>
          <a:bodyPr/>
          <a:lstStyle/>
          <a:p>
            <a:endParaRPr lang="en-US"/>
          </a:p>
        </p:txBody>
      </p:sp>
      <p:sp>
        <p:nvSpPr>
          <p:cNvPr id="285700" name="Text Box 4"/>
          <p:cNvSpPr txBox="1">
            <a:spLocks noChangeArrowheads="1"/>
          </p:cNvSpPr>
          <p:nvPr/>
        </p:nvSpPr>
        <p:spPr bwMode="auto">
          <a:xfrm>
            <a:off x="1743075" y="3584575"/>
            <a:ext cx="5654675" cy="830263"/>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r>
              <a:rPr lang="en-US" sz="4800" b="1" smtClean="0">
                <a:solidFill>
                  <a:schemeClr val="tx2"/>
                </a:solidFill>
                <a:effectLst>
                  <a:outerShdw blurRad="38100" dist="38100" dir="2700000" algn="tl">
                    <a:srgbClr val="000000"/>
                  </a:outerShdw>
                </a:effectLst>
              </a:rPr>
              <a:t>Scope of the Topic</a:t>
            </a:r>
          </a:p>
        </p:txBody>
      </p:sp>
    </p:spTree>
  </p:cSld>
  <p:clrMapOvr>
    <a:masterClrMapping/>
  </p:clrMapOvr>
  <p:transition xmlns:p14="http://schemas.microsoft.com/office/powerpoint/2010/main" advClick="0">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285699"/>
                                        </p:tgtEl>
                                        <p:attrNameLst>
                                          <p:attrName>style.visibility</p:attrName>
                                        </p:attrNameLst>
                                      </p:cBhvr>
                                      <p:to>
                                        <p:strVal val="visible"/>
                                      </p:to>
                                    </p:set>
                                    <p:animEffect transition="in" filter="strips(downRight)">
                                      <p:cBhvr>
                                        <p:cTn id="7" dur="500"/>
                                        <p:tgtEl>
                                          <p:spTgt spid="28569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5700"/>
                                        </p:tgtEl>
                                        <p:attrNameLst>
                                          <p:attrName>style.visibility</p:attrName>
                                        </p:attrNameLst>
                                      </p:cBhvr>
                                      <p:to>
                                        <p:strVal val="visible"/>
                                      </p:to>
                                    </p:set>
                                    <p:animEffect transition="in" filter="wipe(left)">
                                      <p:cBhvr>
                                        <p:cTn id="11" dur="500"/>
                                        <p:tgtEl>
                                          <p:spTgt spid="285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699" grpId="0" animBg="1"/>
      <p:bldP spid="28570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0" y="254000"/>
            <a:ext cx="9144000" cy="739775"/>
          </a:xfrm>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defRPr/>
            </a:pPr>
            <a:r>
              <a:rPr lang="en-US" smtClean="0">
                <a:ea typeface="ＭＳ Ｐゴシック" pitchFamily="34" charset="-128"/>
              </a:rPr>
              <a:t>Surgical Management: PTC</a:t>
            </a:r>
          </a:p>
        </p:txBody>
      </p:sp>
      <p:sp>
        <p:nvSpPr>
          <p:cNvPr id="219139" name="Rectangle 3"/>
          <p:cNvSpPr>
            <a:spLocks noGrp="1" noChangeArrowheads="1"/>
          </p:cNvSpPr>
          <p:nvPr>
            <p:ph type="body" idx="1"/>
          </p:nvPr>
        </p:nvSpPr>
        <p:spPr>
          <a:xfrm>
            <a:off x="125413" y="1057275"/>
            <a:ext cx="8621712" cy="5248275"/>
          </a:xfrm>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40000"/>
              </a:lnSpc>
              <a:defRPr/>
            </a:pPr>
            <a:r>
              <a:rPr lang="en-US" dirty="0" smtClean="0">
                <a:solidFill>
                  <a:schemeClr val="tx1"/>
                </a:solidFill>
                <a:ea typeface="ＭＳ Ｐゴシック" pitchFamily="34" charset="-128"/>
              </a:rPr>
              <a:t>Factors to Consider: LNMs in PTC</a:t>
            </a:r>
          </a:p>
          <a:p>
            <a:pPr lvl="1">
              <a:lnSpc>
                <a:spcPct val="140000"/>
              </a:lnSpc>
              <a:defRPr/>
            </a:pPr>
            <a:r>
              <a:rPr lang="en-US" dirty="0" smtClean="0">
                <a:solidFill>
                  <a:srgbClr val="FFC000"/>
                </a:solidFill>
                <a:ea typeface="ＭＳ Ｐゴシック" pitchFamily="34" charset="-128"/>
              </a:rPr>
              <a:t>PTC LNMs: frequency vs recurrence</a:t>
            </a:r>
          </a:p>
          <a:p>
            <a:pPr lvl="1">
              <a:lnSpc>
                <a:spcPct val="140000"/>
              </a:lnSpc>
              <a:defRPr/>
            </a:pPr>
            <a:r>
              <a:rPr lang="en-US" dirty="0" smtClean="0">
                <a:ea typeface="ＭＳ Ｐゴシック" pitchFamily="34" charset="-128"/>
              </a:rPr>
              <a:t>Value of prophylactic C-VI dissection</a:t>
            </a:r>
          </a:p>
          <a:p>
            <a:pPr lvl="1">
              <a:lnSpc>
                <a:spcPct val="140000"/>
              </a:lnSpc>
              <a:defRPr/>
            </a:pPr>
            <a:r>
              <a:rPr lang="en-US" dirty="0" smtClean="0">
                <a:ea typeface="ＭＳ Ｐゴシック" pitchFamily="34" charset="-128"/>
              </a:rPr>
              <a:t>Related risk of death</a:t>
            </a:r>
          </a:p>
          <a:p>
            <a:pPr lvl="1">
              <a:lnSpc>
                <a:spcPct val="140000"/>
              </a:lnSpc>
              <a:defRPr/>
            </a:pPr>
            <a:r>
              <a:rPr lang="en-US" dirty="0" smtClean="0">
                <a:ea typeface="ＭＳ Ｐゴシック" pitchFamily="34" charset="-128"/>
              </a:rPr>
              <a:t>Efficacy/limitations of RAI</a:t>
            </a:r>
          </a:p>
          <a:p>
            <a:pPr lvl="1">
              <a:lnSpc>
                <a:spcPct val="140000"/>
              </a:lnSpc>
              <a:defRPr/>
            </a:pPr>
            <a:r>
              <a:rPr lang="en-US" dirty="0" smtClean="0">
                <a:ea typeface="ＭＳ Ｐゴシック" pitchFamily="34" charset="-128"/>
              </a:rPr>
              <a:t>Safety/value of C-VI dissection</a:t>
            </a:r>
          </a:p>
        </p:txBody>
      </p:sp>
    </p:spTree>
  </p:cSld>
  <p:clrMapOvr>
    <a:masterClrMapping/>
  </p:clrMapOvr>
  <p:transition xmlns:p14="http://schemas.microsoft.com/office/powerpoint/2010/main" advClick="0">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19139">
                                            <p:txEl>
                                              <p:pRg st="0" end="0"/>
                                            </p:txEl>
                                          </p:spTgt>
                                        </p:tgtEl>
                                        <p:attrNameLst>
                                          <p:attrName>style.visibility</p:attrName>
                                        </p:attrNameLst>
                                      </p:cBhvr>
                                      <p:to>
                                        <p:strVal val="visible"/>
                                      </p:to>
                                    </p:set>
                                    <p:animEffect transition="in" filter="wipe(left)">
                                      <p:cBhvr>
                                        <p:cTn id="7" dur="500"/>
                                        <p:tgtEl>
                                          <p:spTgt spid="219139">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9139">
                                            <p:txEl>
                                              <p:pRg st="1" end="1"/>
                                            </p:txEl>
                                          </p:spTgt>
                                        </p:tgtEl>
                                        <p:attrNameLst>
                                          <p:attrName>style.visibility</p:attrName>
                                        </p:attrNameLst>
                                      </p:cBhvr>
                                      <p:to>
                                        <p:strVal val="visible"/>
                                      </p:to>
                                    </p:set>
                                    <p:animEffect transition="in" filter="wipe(left)">
                                      <p:cBhvr>
                                        <p:cTn id="11" dur="500"/>
                                        <p:tgtEl>
                                          <p:spTgt spid="219139">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19139">
                                            <p:txEl>
                                              <p:pRg st="2" end="2"/>
                                            </p:txEl>
                                          </p:spTgt>
                                        </p:tgtEl>
                                        <p:attrNameLst>
                                          <p:attrName>style.visibility</p:attrName>
                                        </p:attrNameLst>
                                      </p:cBhvr>
                                      <p:to>
                                        <p:strVal val="visible"/>
                                      </p:to>
                                    </p:set>
                                    <p:animEffect transition="in" filter="wipe(left)">
                                      <p:cBhvr>
                                        <p:cTn id="16" dur="500"/>
                                        <p:tgtEl>
                                          <p:spTgt spid="219139">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19139">
                                            <p:txEl>
                                              <p:pRg st="3" end="3"/>
                                            </p:txEl>
                                          </p:spTgt>
                                        </p:tgtEl>
                                        <p:attrNameLst>
                                          <p:attrName>style.visibility</p:attrName>
                                        </p:attrNameLst>
                                      </p:cBhvr>
                                      <p:to>
                                        <p:strVal val="visible"/>
                                      </p:to>
                                    </p:set>
                                    <p:animEffect transition="in" filter="wipe(left)">
                                      <p:cBhvr>
                                        <p:cTn id="21" dur="500"/>
                                        <p:tgtEl>
                                          <p:spTgt spid="219139">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9139">
                                            <p:txEl>
                                              <p:pRg st="4" end="4"/>
                                            </p:txEl>
                                          </p:spTgt>
                                        </p:tgtEl>
                                        <p:attrNameLst>
                                          <p:attrName>style.visibility</p:attrName>
                                        </p:attrNameLst>
                                      </p:cBhvr>
                                      <p:to>
                                        <p:strVal val="visible"/>
                                      </p:to>
                                    </p:set>
                                    <p:animEffect transition="in" filter="wipe(left)">
                                      <p:cBhvr>
                                        <p:cTn id="26" dur="500"/>
                                        <p:tgtEl>
                                          <p:spTgt spid="219139">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19139">
                                            <p:txEl>
                                              <p:pRg st="5" end="5"/>
                                            </p:txEl>
                                          </p:spTgt>
                                        </p:tgtEl>
                                        <p:attrNameLst>
                                          <p:attrName>style.visibility</p:attrName>
                                        </p:attrNameLst>
                                      </p:cBhvr>
                                      <p:to>
                                        <p:strVal val="visible"/>
                                      </p:to>
                                    </p:set>
                                    <p:animEffect transition="in" filter="wipe(left)">
                                      <p:cBhvr>
                                        <p:cTn id="31" dur="500"/>
                                        <p:tgtEl>
                                          <p:spTgt spid="2191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defRPr/>
            </a:pPr>
            <a:r>
              <a:rPr lang="en-US" smtClean="0">
                <a:ea typeface="ＭＳ Ｐゴシック" pitchFamily="34" charset="-128"/>
              </a:rPr>
              <a:t>Lymph Node Metastases</a:t>
            </a:r>
            <a:br>
              <a:rPr lang="en-US" smtClean="0">
                <a:ea typeface="ＭＳ Ｐゴシック" pitchFamily="34" charset="-128"/>
              </a:rPr>
            </a:br>
            <a:r>
              <a:rPr lang="en-US" smtClean="0">
                <a:solidFill>
                  <a:schemeClr val="tx1"/>
                </a:solidFill>
                <a:ea typeface="ＭＳ Ｐゴシック" pitchFamily="34" charset="-128"/>
              </a:rPr>
              <a:t>Papillary Thyroid Cancer</a:t>
            </a:r>
          </a:p>
        </p:txBody>
      </p:sp>
      <p:sp>
        <p:nvSpPr>
          <p:cNvPr id="308227" name="Freeform 3"/>
          <p:cNvSpPr>
            <a:spLocks/>
          </p:cNvSpPr>
          <p:nvPr/>
        </p:nvSpPr>
        <p:spPr bwMode="auto">
          <a:xfrm>
            <a:off x="2517775" y="1947863"/>
            <a:ext cx="4108450" cy="4168775"/>
          </a:xfrm>
          <a:custGeom>
            <a:avLst/>
            <a:gdLst>
              <a:gd name="T0" fmla="*/ 2147483647 w 2603"/>
              <a:gd name="T1" fmla="*/ 2147483647 h 2661"/>
              <a:gd name="T2" fmla="*/ 2147483647 w 2603"/>
              <a:gd name="T3" fmla="*/ 2147483647 h 2661"/>
              <a:gd name="T4" fmla="*/ 2147483647 w 2603"/>
              <a:gd name="T5" fmla="*/ 2147483647 h 2661"/>
              <a:gd name="T6" fmla="*/ 2147483647 w 2603"/>
              <a:gd name="T7" fmla="*/ 2147483647 h 2661"/>
              <a:gd name="T8" fmla="*/ 2147483647 w 2603"/>
              <a:gd name="T9" fmla="*/ 2147483647 h 2661"/>
              <a:gd name="T10" fmla="*/ 2147483647 w 2603"/>
              <a:gd name="T11" fmla="*/ 2147483647 h 2661"/>
              <a:gd name="T12" fmla="*/ 2147483647 w 2603"/>
              <a:gd name="T13" fmla="*/ 2147483647 h 2661"/>
              <a:gd name="T14" fmla="*/ 2147483647 w 2603"/>
              <a:gd name="T15" fmla="*/ 2147483647 h 2661"/>
              <a:gd name="T16" fmla="*/ 2147483647 w 2603"/>
              <a:gd name="T17" fmla="*/ 2147483647 h 2661"/>
              <a:gd name="T18" fmla="*/ 2147483647 w 2603"/>
              <a:gd name="T19" fmla="*/ 2147483647 h 2661"/>
              <a:gd name="T20" fmla="*/ 2147483647 w 2603"/>
              <a:gd name="T21" fmla="*/ 2147483647 h 2661"/>
              <a:gd name="T22" fmla="*/ 2147483647 w 2603"/>
              <a:gd name="T23" fmla="*/ 2147483647 h 2661"/>
              <a:gd name="T24" fmla="*/ 2147483647 w 2603"/>
              <a:gd name="T25" fmla="*/ 2147483647 h 2661"/>
              <a:gd name="T26" fmla="*/ 2147483647 w 2603"/>
              <a:gd name="T27" fmla="*/ 2147483647 h 2661"/>
              <a:gd name="T28" fmla="*/ 2147483647 w 2603"/>
              <a:gd name="T29" fmla="*/ 2147483647 h 2661"/>
              <a:gd name="T30" fmla="*/ 2147483647 w 2603"/>
              <a:gd name="T31" fmla="*/ 2147483647 h 2661"/>
              <a:gd name="T32" fmla="*/ 2147483647 w 2603"/>
              <a:gd name="T33" fmla="*/ 2147483647 h 2661"/>
              <a:gd name="T34" fmla="*/ 2147483647 w 2603"/>
              <a:gd name="T35" fmla="*/ 2147483647 h 2661"/>
              <a:gd name="T36" fmla="*/ 2147483647 w 2603"/>
              <a:gd name="T37" fmla="*/ 2147483647 h 2661"/>
              <a:gd name="T38" fmla="*/ 2147483647 w 2603"/>
              <a:gd name="T39" fmla="*/ 2147483647 h 2661"/>
              <a:gd name="T40" fmla="*/ 2147483647 w 2603"/>
              <a:gd name="T41" fmla="*/ 2147483647 h 2661"/>
              <a:gd name="T42" fmla="*/ 2147483647 w 2603"/>
              <a:gd name="T43" fmla="*/ 2147483647 h 2661"/>
              <a:gd name="T44" fmla="*/ 2147483647 w 2603"/>
              <a:gd name="T45" fmla="*/ 2147483647 h 2661"/>
              <a:gd name="T46" fmla="*/ 2147483647 w 2603"/>
              <a:gd name="T47" fmla="*/ 2147483647 h 2661"/>
              <a:gd name="T48" fmla="*/ 2147483647 w 2603"/>
              <a:gd name="T49" fmla="*/ 2147483647 h 2661"/>
              <a:gd name="T50" fmla="*/ 2147483647 w 2603"/>
              <a:gd name="T51" fmla="*/ 2147483647 h 2661"/>
              <a:gd name="T52" fmla="*/ 2147483647 w 2603"/>
              <a:gd name="T53" fmla="*/ 2147483647 h 2661"/>
              <a:gd name="T54" fmla="*/ 2147483647 w 2603"/>
              <a:gd name="T55" fmla="*/ 2147483647 h 2661"/>
              <a:gd name="T56" fmla="*/ 2147483647 w 2603"/>
              <a:gd name="T57" fmla="*/ 2147483647 h 2661"/>
              <a:gd name="T58" fmla="*/ 2147483647 w 2603"/>
              <a:gd name="T59" fmla="*/ 2147483647 h 2661"/>
              <a:gd name="T60" fmla="*/ 2147483647 w 2603"/>
              <a:gd name="T61" fmla="*/ 2147483647 h 2661"/>
              <a:gd name="T62" fmla="*/ 2147483647 w 2603"/>
              <a:gd name="T63" fmla="*/ 2147483647 h 2661"/>
              <a:gd name="T64" fmla="*/ 2147483647 w 2603"/>
              <a:gd name="T65" fmla="*/ 2147483647 h 2661"/>
              <a:gd name="T66" fmla="*/ 2147483647 w 2603"/>
              <a:gd name="T67" fmla="*/ 2147483647 h 2661"/>
              <a:gd name="T68" fmla="*/ 2147483647 w 2603"/>
              <a:gd name="T69" fmla="*/ 2147483647 h 2661"/>
              <a:gd name="T70" fmla="*/ 2147483647 w 2603"/>
              <a:gd name="T71" fmla="*/ 2147483647 h 2661"/>
              <a:gd name="T72" fmla="*/ 2147483647 w 2603"/>
              <a:gd name="T73" fmla="*/ 2147483647 h 2661"/>
              <a:gd name="T74" fmla="*/ 2147483647 w 2603"/>
              <a:gd name="T75" fmla="*/ 2147483647 h 2661"/>
              <a:gd name="T76" fmla="*/ 2147483647 w 2603"/>
              <a:gd name="T77" fmla="*/ 2147483647 h 2661"/>
              <a:gd name="T78" fmla="*/ 2147483647 w 2603"/>
              <a:gd name="T79" fmla="*/ 2147483647 h 2661"/>
              <a:gd name="T80" fmla="*/ 2147483647 w 2603"/>
              <a:gd name="T81" fmla="*/ 2147483647 h 2661"/>
              <a:gd name="T82" fmla="*/ 2147483647 w 2603"/>
              <a:gd name="T83" fmla="*/ 2147483647 h 2661"/>
              <a:gd name="T84" fmla="*/ 2147483647 w 2603"/>
              <a:gd name="T85" fmla="*/ 2147483647 h 2661"/>
              <a:gd name="T86" fmla="*/ 2147483647 w 2603"/>
              <a:gd name="T87" fmla="*/ 2147483647 h 2661"/>
              <a:gd name="T88" fmla="*/ 2147483647 w 2603"/>
              <a:gd name="T89" fmla="*/ 2147483647 h 2661"/>
              <a:gd name="T90" fmla="*/ 2147483647 w 2603"/>
              <a:gd name="T91" fmla="*/ 2147483647 h 2661"/>
              <a:gd name="T92" fmla="*/ 2147483647 w 2603"/>
              <a:gd name="T93" fmla="*/ 2147483647 h 2661"/>
              <a:gd name="T94" fmla="*/ 2147483647 w 2603"/>
              <a:gd name="T95" fmla="*/ 2147483647 h 2661"/>
              <a:gd name="T96" fmla="*/ 2147483647 w 2603"/>
              <a:gd name="T97" fmla="*/ 2147483647 h 2661"/>
              <a:gd name="T98" fmla="*/ 2147483647 w 2603"/>
              <a:gd name="T99" fmla="*/ 2147483647 h 2661"/>
              <a:gd name="T100" fmla="*/ 2147483647 w 2603"/>
              <a:gd name="T101" fmla="*/ 0 h 2661"/>
              <a:gd name="T102" fmla="*/ 2147483647 w 2603"/>
              <a:gd name="T103" fmla="*/ 2147483647 h 2661"/>
              <a:gd name="T104" fmla="*/ 2147483647 w 2603"/>
              <a:gd name="T105" fmla="*/ 2147483647 h 2661"/>
              <a:gd name="T106" fmla="*/ 2147483647 w 2603"/>
              <a:gd name="T107" fmla="*/ 2147483647 h 2661"/>
              <a:gd name="T108" fmla="*/ 2147483647 w 2603"/>
              <a:gd name="T109" fmla="*/ 2147483647 h 2661"/>
              <a:gd name="T110" fmla="*/ 2147483647 w 2603"/>
              <a:gd name="T111" fmla="*/ 2147483647 h 2661"/>
              <a:gd name="T112" fmla="*/ 2147483647 w 2603"/>
              <a:gd name="T113" fmla="*/ 2147483647 h 2661"/>
              <a:gd name="T114" fmla="*/ 2147483647 w 2603"/>
              <a:gd name="T115" fmla="*/ 2147483647 h 2661"/>
              <a:gd name="T116" fmla="*/ 2147483647 w 2603"/>
              <a:gd name="T117" fmla="*/ 2147483647 h 2661"/>
              <a:gd name="T118" fmla="*/ 2147483647 w 2603"/>
              <a:gd name="T119" fmla="*/ 2147483647 h 266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603" h="2661">
                <a:moveTo>
                  <a:pt x="1223" y="1257"/>
                </a:moveTo>
                <a:lnTo>
                  <a:pt x="1223" y="1243"/>
                </a:lnTo>
                <a:lnTo>
                  <a:pt x="1270" y="1135"/>
                </a:lnTo>
                <a:lnTo>
                  <a:pt x="1322" y="1075"/>
                </a:lnTo>
                <a:lnTo>
                  <a:pt x="1365" y="1071"/>
                </a:lnTo>
                <a:lnTo>
                  <a:pt x="1413" y="1159"/>
                </a:lnTo>
                <a:lnTo>
                  <a:pt x="1468" y="1288"/>
                </a:lnTo>
                <a:lnTo>
                  <a:pt x="1500" y="1347"/>
                </a:lnTo>
                <a:lnTo>
                  <a:pt x="1589" y="1228"/>
                </a:lnTo>
                <a:lnTo>
                  <a:pt x="1627" y="1167"/>
                </a:lnTo>
                <a:lnTo>
                  <a:pt x="1655" y="1101"/>
                </a:lnTo>
                <a:lnTo>
                  <a:pt x="1670" y="1020"/>
                </a:lnTo>
                <a:lnTo>
                  <a:pt x="1697" y="856"/>
                </a:lnTo>
                <a:lnTo>
                  <a:pt x="1717" y="793"/>
                </a:lnTo>
                <a:lnTo>
                  <a:pt x="1768" y="710"/>
                </a:lnTo>
                <a:lnTo>
                  <a:pt x="1833" y="639"/>
                </a:lnTo>
                <a:lnTo>
                  <a:pt x="1838" y="479"/>
                </a:lnTo>
                <a:lnTo>
                  <a:pt x="1927" y="280"/>
                </a:lnTo>
                <a:lnTo>
                  <a:pt x="1967" y="210"/>
                </a:lnTo>
                <a:lnTo>
                  <a:pt x="2048" y="126"/>
                </a:lnTo>
                <a:lnTo>
                  <a:pt x="2129" y="109"/>
                </a:lnTo>
                <a:lnTo>
                  <a:pt x="2178" y="174"/>
                </a:lnTo>
                <a:lnTo>
                  <a:pt x="2214" y="246"/>
                </a:lnTo>
                <a:lnTo>
                  <a:pt x="2237" y="321"/>
                </a:lnTo>
                <a:lnTo>
                  <a:pt x="2284" y="405"/>
                </a:lnTo>
                <a:lnTo>
                  <a:pt x="2363" y="479"/>
                </a:lnTo>
                <a:lnTo>
                  <a:pt x="2416" y="586"/>
                </a:lnTo>
                <a:lnTo>
                  <a:pt x="2461" y="782"/>
                </a:lnTo>
                <a:lnTo>
                  <a:pt x="2471" y="850"/>
                </a:lnTo>
                <a:lnTo>
                  <a:pt x="2470" y="939"/>
                </a:lnTo>
                <a:lnTo>
                  <a:pt x="2466" y="1022"/>
                </a:lnTo>
                <a:lnTo>
                  <a:pt x="2506" y="1130"/>
                </a:lnTo>
                <a:lnTo>
                  <a:pt x="2558" y="1251"/>
                </a:lnTo>
                <a:lnTo>
                  <a:pt x="2576" y="1321"/>
                </a:lnTo>
                <a:lnTo>
                  <a:pt x="2603" y="1485"/>
                </a:lnTo>
                <a:lnTo>
                  <a:pt x="2602" y="1553"/>
                </a:lnTo>
                <a:lnTo>
                  <a:pt x="2587" y="1619"/>
                </a:lnTo>
                <a:lnTo>
                  <a:pt x="2560" y="1720"/>
                </a:lnTo>
                <a:lnTo>
                  <a:pt x="2539" y="1788"/>
                </a:lnTo>
                <a:lnTo>
                  <a:pt x="2496" y="1889"/>
                </a:lnTo>
                <a:lnTo>
                  <a:pt x="2465" y="1992"/>
                </a:lnTo>
                <a:lnTo>
                  <a:pt x="2444" y="2078"/>
                </a:lnTo>
                <a:lnTo>
                  <a:pt x="2423" y="2132"/>
                </a:lnTo>
                <a:lnTo>
                  <a:pt x="2385" y="2179"/>
                </a:lnTo>
                <a:lnTo>
                  <a:pt x="2368" y="2249"/>
                </a:lnTo>
                <a:lnTo>
                  <a:pt x="2292" y="2328"/>
                </a:lnTo>
                <a:lnTo>
                  <a:pt x="2263" y="2400"/>
                </a:lnTo>
                <a:lnTo>
                  <a:pt x="2230" y="2470"/>
                </a:lnTo>
                <a:lnTo>
                  <a:pt x="2142" y="2576"/>
                </a:lnTo>
                <a:lnTo>
                  <a:pt x="2077" y="2631"/>
                </a:lnTo>
                <a:lnTo>
                  <a:pt x="2008" y="2656"/>
                </a:lnTo>
                <a:lnTo>
                  <a:pt x="1943" y="2650"/>
                </a:lnTo>
                <a:lnTo>
                  <a:pt x="1881" y="2626"/>
                </a:lnTo>
                <a:lnTo>
                  <a:pt x="1790" y="2557"/>
                </a:lnTo>
                <a:lnTo>
                  <a:pt x="1685" y="2490"/>
                </a:lnTo>
                <a:lnTo>
                  <a:pt x="1605" y="2377"/>
                </a:lnTo>
                <a:lnTo>
                  <a:pt x="1571" y="2312"/>
                </a:lnTo>
                <a:lnTo>
                  <a:pt x="1516" y="2168"/>
                </a:lnTo>
                <a:lnTo>
                  <a:pt x="1469" y="2088"/>
                </a:lnTo>
                <a:lnTo>
                  <a:pt x="1388" y="2122"/>
                </a:lnTo>
                <a:lnTo>
                  <a:pt x="1313" y="2087"/>
                </a:lnTo>
                <a:lnTo>
                  <a:pt x="1254" y="2125"/>
                </a:lnTo>
                <a:lnTo>
                  <a:pt x="1162" y="2107"/>
                </a:lnTo>
                <a:lnTo>
                  <a:pt x="1152" y="2170"/>
                </a:lnTo>
                <a:lnTo>
                  <a:pt x="1129" y="2246"/>
                </a:lnTo>
                <a:lnTo>
                  <a:pt x="1086" y="2303"/>
                </a:lnTo>
                <a:lnTo>
                  <a:pt x="1027" y="2371"/>
                </a:lnTo>
                <a:lnTo>
                  <a:pt x="997" y="2430"/>
                </a:lnTo>
                <a:lnTo>
                  <a:pt x="938" y="2513"/>
                </a:lnTo>
                <a:lnTo>
                  <a:pt x="879" y="2545"/>
                </a:lnTo>
                <a:lnTo>
                  <a:pt x="810" y="2608"/>
                </a:lnTo>
                <a:lnTo>
                  <a:pt x="722" y="2644"/>
                </a:lnTo>
                <a:lnTo>
                  <a:pt x="600" y="2661"/>
                </a:lnTo>
                <a:lnTo>
                  <a:pt x="488" y="2631"/>
                </a:lnTo>
                <a:lnTo>
                  <a:pt x="410" y="2585"/>
                </a:lnTo>
                <a:lnTo>
                  <a:pt x="362" y="2525"/>
                </a:lnTo>
                <a:lnTo>
                  <a:pt x="322" y="2457"/>
                </a:lnTo>
                <a:lnTo>
                  <a:pt x="289" y="2379"/>
                </a:lnTo>
                <a:lnTo>
                  <a:pt x="256" y="2317"/>
                </a:lnTo>
                <a:lnTo>
                  <a:pt x="137" y="2171"/>
                </a:lnTo>
                <a:lnTo>
                  <a:pt x="81" y="2071"/>
                </a:lnTo>
                <a:lnTo>
                  <a:pt x="38" y="1981"/>
                </a:lnTo>
                <a:lnTo>
                  <a:pt x="18" y="1881"/>
                </a:lnTo>
                <a:lnTo>
                  <a:pt x="6" y="1793"/>
                </a:lnTo>
                <a:lnTo>
                  <a:pt x="13" y="1690"/>
                </a:lnTo>
                <a:lnTo>
                  <a:pt x="9" y="1588"/>
                </a:lnTo>
                <a:lnTo>
                  <a:pt x="0" y="1489"/>
                </a:lnTo>
                <a:lnTo>
                  <a:pt x="18" y="1287"/>
                </a:lnTo>
                <a:lnTo>
                  <a:pt x="46" y="1181"/>
                </a:lnTo>
                <a:lnTo>
                  <a:pt x="87" y="1102"/>
                </a:lnTo>
                <a:lnTo>
                  <a:pt x="134" y="1024"/>
                </a:lnTo>
                <a:lnTo>
                  <a:pt x="142" y="946"/>
                </a:lnTo>
                <a:lnTo>
                  <a:pt x="153" y="768"/>
                </a:lnTo>
                <a:lnTo>
                  <a:pt x="171" y="680"/>
                </a:lnTo>
                <a:lnTo>
                  <a:pt x="212" y="603"/>
                </a:lnTo>
                <a:lnTo>
                  <a:pt x="278" y="491"/>
                </a:lnTo>
                <a:lnTo>
                  <a:pt x="284" y="372"/>
                </a:lnTo>
                <a:lnTo>
                  <a:pt x="302" y="277"/>
                </a:lnTo>
                <a:lnTo>
                  <a:pt x="329" y="186"/>
                </a:lnTo>
                <a:lnTo>
                  <a:pt x="377" y="99"/>
                </a:lnTo>
                <a:lnTo>
                  <a:pt x="432" y="30"/>
                </a:lnTo>
                <a:lnTo>
                  <a:pt x="507" y="0"/>
                </a:lnTo>
                <a:lnTo>
                  <a:pt x="611" y="107"/>
                </a:lnTo>
                <a:lnTo>
                  <a:pt x="661" y="174"/>
                </a:lnTo>
                <a:lnTo>
                  <a:pt x="701" y="260"/>
                </a:lnTo>
                <a:lnTo>
                  <a:pt x="742" y="353"/>
                </a:lnTo>
                <a:lnTo>
                  <a:pt x="782" y="443"/>
                </a:lnTo>
                <a:lnTo>
                  <a:pt x="844" y="569"/>
                </a:lnTo>
                <a:lnTo>
                  <a:pt x="866" y="634"/>
                </a:lnTo>
                <a:lnTo>
                  <a:pt x="885" y="707"/>
                </a:lnTo>
                <a:lnTo>
                  <a:pt x="900" y="769"/>
                </a:lnTo>
                <a:lnTo>
                  <a:pt x="906" y="828"/>
                </a:lnTo>
                <a:lnTo>
                  <a:pt x="997" y="965"/>
                </a:lnTo>
                <a:lnTo>
                  <a:pt x="1043" y="1041"/>
                </a:lnTo>
                <a:lnTo>
                  <a:pt x="1067" y="1106"/>
                </a:lnTo>
                <a:lnTo>
                  <a:pt x="1074" y="1180"/>
                </a:lnTo>
                <a:lnTo>
                  <a:pt x="1131" y="1272"/>
                </a:lnTo>
                <a:lnTo>
                  <a:pt x="1134" y="1287"/>
                </a:lnTo>
                <a:lnTo>
                  <a:pt x="1178" y="1344"/>
                </a:lnTo>
                <a:lnTo>
                  <a:pt x="1223" y="1257"/>
                </a:lnTo>
                <a:close/>
              </a:path>
            </a:pathLst>
          </a:custGeom>
          <a:solidFill>
            <a:srgbClr val="930D27"/>
          </a:solidFill>
          <a:ln w="28575" cmpd="sng">
            <a:solidFill>
              <a:srgbClr val="000000"/>
            </a:solidFill>
            <a:round/>
            <a:headEnd/>
            <a:tailEnd/>
          </a:ln>
        </p:spPr>
        <p:txBody>
          <a:bodyPr/>
          <a:lstStyle/>
          <a:p>
            <a:endParaRPr lang="en-US"/>
          </a:p>
        </p:txBody>
      </p:sp>
      <p:sp>
        <p:nvSpPr>
          <p:cNvPr id="308228" name="Text Box 4"/>
          <p:cNvSpPr txBox="1">
            <a:spLocks noChangeArrowheads="1"/>
          </p:cNvSpPr>
          <p:nvPr/>
        </p:nvSpPr>
        <p:spPr bwMode="auto">
          <a:xfrm>
            <a:off x="1546225" y="3584575"/>
            <a:ext cx="6053138" cy="1555750"/>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r>
              <a:rPr lang="en-US" sz="4800" b="1" smtClean="0">
                <a:solidFill>
                  <a:schemeClr val="tx2"/>
                </a:solidFill>
                <a:effectLst>
                  <a:outerShdw blurRad="38100" dist="38100" dir="2700000" algn="tl">
                    <a:srgbClr val="000000"/>
                  </a:outerShdw>
                </a:effectLst>
              </a:rPr>
              <a:t>LN Spread</a:t>
            </a:r>
          </a:p>
          <a:p>
            <a:pPr algn="ctr">
              <a:defRPr/>
            </a:pPr>
            <a:r>
              <a:rPr lang="en-US" sz="4800" b="1" smtClean="0">
                <a:effectLst>
                  <a:outerShdw blurRad="38100" dist="38100" dir="2700000" algn="tl">
                    <a:srgbClr val="000000"/>
                  </a:outerShdw>
                </a:effectLst>
              </a:rPr>
              <a:t>Patterns, Frequency</a:t>
            </a:r>
          </a:p>
        </p:txBody>
      </p:sp>
    </p:spTree>
  </p:cSld>
  <p:clrMapOvr>
    <a:masterClrMapping/>
  </p:clrMapOvr>
  <p:transition xmlns:p14="http://schemas.microsoft.com/office/powerpoint/2010/main" advClick="0">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08227"/>
                                        </p:tgtEl>
                                        <p:attrNameLst>
                                          <p:attrName>style.visibility</p:attrName>
                                        </p:attrNameLst>
                                      </p:cBhvr>
                                      <p:to>
                                        <p:strVal val="visible"/>
                                      </p:to>
                                    </p:set>
                                    <p:animEffect transition="in" filter="strips(downRight)">
                                      <p:cBhvr>
                                        <p:cTn id="7" dur="500"/>
                                        <p:tgtEl>
                                          <p:spTgt spid="30822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8228"/>
                                        </p:tgtEl>
                                        <p:attrNameLst>
                                          <p:attrName>style.visibility</p:attrName>
                                        </p:attrNameLst>
                                      </p:cBhvr>
                                      <p:to>
                                        <p:strVal val="visible"/>
                                      </p:to>
                                    </p:set>
                                    <p:animEffect transition="in" filter="wipe(left)">
                                      <p:cBhvr>
                                        <p:cTn id="11" dur="500"/>
                                        <p:tgtEl>
                                          <p:spTgt spid="308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7" grpId="0" animBg="1"/>
      <p:bldP spid="3082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0200"/>
            <a:ext cx="7766050" cy="1228725"/>
          </a:xfrm>
        </p:spPr>
        <p:txBody>
          <a:bodyPr/>
          <a:lstStyle/>
          <a:p>
            <a:pPr>
              <a:defRPr/>
            </a:pPr>
            <a:r>
              <a:rPr lang="en-US" smtClean="0"/>
              <a:t>PTC LNMs</a:t>
            </a:r>
            <a:br>
              <a:rPr lang="en-US" smtClean="0"/>
            </a:br>
            <a:r>
              <a:rPr lang="en-US" smtClean="0">
                <a:solidFill>
                  <a:schemeClr val="tx1"/>
                </a:solidFill>
              </a:rPr>
              <a:t>Frequency of Spread</a:t>
            </a:r>
            <a:endParaRPr lang="en-US" smtClean="0"/>
          </a:p>
        </p:txBody>
      </p:sp>
      <p:sp>
        <p:nvSpPr>
          <p:cNvPr id="3" name="Content Placeholder 2"/>
          <p:cNvSpPr>
            <a:spLocks noGrp="1"/>
          </p:cNvSpPr>
          <p:nvPr>
            <p:ph idx="1"/>
          </p:nvPr>
        </p:nvSpPr>
        <p:spPr>
          <a:xfrm>
            <a:off x="508000" y="1701800"/>
            <a:ext cx="8318500" cy="4584700"/>
          </a:xfrm>
        </p:spPr>
        <p:txBody>
          <a:bodyPr/>
          <a:lstStyle/>
          <a:p>
            <a:pPr>
              <a:defRPr/>
            </a:pPr>
            <a:r>
              <a:rPr lang="en-US" smtClean="0">
                <a:ea typeface="ＭＳ Ｐゴシック" pitchFamily="34" charset="-128"/>
              </a:rPr>
              <a:t>Noguchi</a:t>
            </a:r>
            <a:r>
              <a:rPr lang="en-US" smtClean="0">
                <a:solidFill>
                  <a:srgbClr val="00FF00"/>
                </a:solidFill>
                <a:ea typeface="ＭＳ Ｐゴシック" pitchFamily="34" charset="-128"/>
              </a:rPr>
              <a:t>*</a:t>
            </a:r>
            <a:endParaRPr lang="en-US" smtClean="0">
              <a:ea typeface="ＭＳ Ｐゴシック" pitchFamily="34" charset="-128"/>
            </a:endParaRPr>
          </a:p>
          <a:p>
            <a:pPr lvl="1">
              <a:defRPr/>
            </a:pPr>
            <a:r>
              <a:rPr lang="en-US" smtClean="0">
                <a:ea typeface="ＭＳ Ｐゴシック" pitchFamily="34" charset="-128"/>
              </a:rPr>
              <a:t>57 pts systematic node dissection</a:t>
            </a:r>
          </a:p>
          <a:p>
            <a:pPr lvl="2">
              <a:defRPr/>
            </a:pPr>
            <a:r>
              <a:rPr lang="en-US" smtClean="0">
                <a:ea typeface="ＭＳ Ｐゴシック" pitchFamily="34" charset="-128"/>
              </a:rPr>
              <a:t>90% LNMs</a:t>
            </a:r>
          </a:p>
          <a:p>
            <a:pPr lvl="2">
              <a:defRPr/>
            </a:pPr>
            <a:r>
              <a:rPr lang="en-US" smtClean="0">
                <a:ea typeface="ＭＳ Ｐゴシック" pitchFamily="34" charset="-128"/>
              </a:rPr>
              <a:t>57% of mets, &lt;3 mm</a:t>
            </a:r>
          </a:p>
          <a:p>
            <a:pPr lvl="2">
              <a:defRPr/>
            </a:pPr>
            <a:r>
              <a:rPr lang="en-US" smtClean="0">
                <a:ea typeface="ＭＳ Ｐゴシック" pitchFamily="34" charset="-128"/>
              </a:rPr>
              <a:t>Initial mets VI, later III-IV</a:t>
            </a:r>
          </a:p>
          <a:p>
            <a:pPr lvl="2">
              <a:defRPr/>
            </a:pPr>
            <a:r>
              <a:rPr lang="en-US" smtClean="0">
                <a:ea typeface="ＭＳ Ｐゴシック" pitchFamily="34" charset="-128"/>
              </a:rPr>
              <a:t>80% LNMs </a:t>
            </a:r>
            <a:r>
              <a:rPr lang="en-US" smtClean="0">
                <a:solidFill>
                  <a:srgbClr val="FFFF00"/>
                </a:solidFill>
                <a:ea typeface="ＭＳ Ｐゴシック" pitchFamily="34" charset="-128"/>
              </a:rPr>
              <a:t>misjudged</a:t>
            </a:r>
            <a:r>
              <a:rPr lang="en-US" smtClean="0">
                <a:ea typeface="ＭＳ Ｐゴシック" pitchFamily="34" charset="-128"/>
              </a:rPr>
              <a:t> to be neg by surgeon</a:t>
            </a:r>
          </a:p>
          <a:p>
            <a:pPr lvl="2">
              <a:defRPr/>
            </a:pPr>
            <a:r>
              <a:rPr lang="en-US" smtClean="0">
                <a:solidFill>
                  <a:schemeClr val="tx2"/>
                </a:solidFill>
                <a:ea typeface="ＭＳ Ｐゴシック" pitchFamily="34" charset="-128"/>
              </a:rPr>
              <a:t>In 300 pts subsequently, no diss, </a:t>
            </a:r>
            <a:r>
              <a:rPr lang="en-US" smtClean="0">
                <a:solidFill>
                  <a:srgbClr val="FFC000"/>
                </a:solidFill>
                <a:ea typeface="ＭＳ Ｐゴシック" pitchFamily="34" charset="-128"/>
              </a:rPr>
              <a:t>no recurrence</a:t>
            </a:r>
          </a:p>
        </p:txBody>
      </p:sp>
      <p:sp>
        <p:nvSpPr>
          <p:cNvPr id="4" name="TextBox 3"/>
          <p:cNvSpPr txBox="1"/>
          <p:nvPr/>
        </p:nvSpPr>
        <p:spPr>
          <a:xfrm>
            <a:off x="1981200" y="5203825"/>
            <a:ext cx="5937250" cy="369888"/>
          </a:xfrm>
          <a:prstGeom prst="rect">
            <a:avLst/>
          </a:prstGeom>
          <a:noFill/>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800" b="1" smtClean="0">
                <a:solidFill>
                  <a:srgbClr val="00FF00"/>
                </a:solidFill>
                <a:effectLst>
                  <a:outerShdw blurRad="38100" dist="38100" dir="2700000" algn="tl">
                    <a:srgbClr val="000000"/>
                  </a:outerShdw>
                </a:effectLst>
              </a:rPr>
              <a:t>*Cancer 20: 1053-1060, 1970; SCNA 67:251-261, 1987</a:t>
            </a:r>
          </a:p>
        </p:txBody>
      </p:sp>
    </p:spTree>
  </p:cSld>
  <p:clrMapOvr>
    <a:masterClrMapping/>
  </p:clrMapOvr>
  <p:transition xmlns:p14="http://schemas.microsoft.com/office/powerpoint/2010/main" advClick="0">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par>
                                <p:cTn id="12" presetID="18" presetClass="entr" presetSubtype="6"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strips(downRight)">
                                      <p:cBhvr>
                                        <p:cTn id="14" dur="500"/>
                                        <p:tgtEl>
                                          <p:spTgt spid="3">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strips(downRight)">
                                      <p:cBhvr>
                                        <p:cTn id="19" dur="500"/>
                                        <p:tgtEl>
                                          <p:spTgt spid="3">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6"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strips(downRight)">
                                      <p:cBhvr>
                                        <p:cTn id="24" dur="500"/>
                                        <p:tgtEl>
                                          <p:spTgt spid="3">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6"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strips(downRight)">
                                      <p:cBhvr>
                                        <p:cTn id="29" dur="500"/>
                                        <p:tgtEl>
                                          <p:spTgt spid="3">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8" presetClass="entr" presetSubtype="6"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strips(downRight)">
                                      <p:cBhvr>
                                        <p:cTn id="34" dur="500"/>
                                        <p:tgtEl>
                                          <p:spTgt spid="3">
                                            <p:txEl>
                                              <p:pRg st="5" end="5"/>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8" presetClass="entr" presetSubtype="6"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strips(downRight)">
                                      <p:cBhvr>
                                        <p:cTn id="3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190500" y="349250"/>
            <a:ext cx="8953500" cy="1103313"/>
          </a:xfrm>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defRPr/>
            </a:pPr>
            <a:r>
              <a:rPr lang="en-US" smtClean="0">
                <a:ea typeface="ＭＳ Ｐゴシック" pitchFamily="34" charset="-128"/>
              </a:rPr>
              <a:t>MSKCC PTC: Recurrence</a:t>
            </a:r>
            <a:br>
              <a:rPr lang="en-US" smtClean="0">
                <a:ea typeface="ＭＳ Ｐゴシック" pitchFamily="34" charset="-128"/>
              </a:rPr>
            </a:br>
            <a:r>
              <a:rPr lang="en-US" smtClean="0">
                <a:solidFill>
                  <a:schemeClr val="tx1"/>
                </a:solidFill>
                <a:ea typeface="ＭＳ Ｐゴシック" pitchFamily="34" charset="-128"/>
              </a:rPr>
              <a:t>Tuttle (</a:t>
            </a:r>
            <a:r>
              <a:rPr lang="ja-JP" altLang="en-US" smtClean="0">
                <a:solidFill>
                  <a:schemeClr val="tx1"/>
                </a:solidFill>
                <a:ea typeface="ＭＳ Ｐゴシック" pitchFamily="34" charset="-128"/>
              </a:rPr>
              <a:t>’</a:t>
            </a:r>
            <a:r>
              <a:rPr lang="en-US" altLang="ja-JP" smtClean="0">
                <a:solidFill>
                  <a:schemeClr val="tx1"/>
                </a:solidFill>
                <a:ea typeface="ＭＳ Ｐゴシック" pitchFamily="34" charset="-128"/>
              </a:rPr>
              <a:t>10); 588 pts; TTx, LN Diss, RRA</a:t>
            </a:r>
            <a:endParaRPr lang="en-US" smtClean="0">
              <a:solidFill>
                <a:schemeClr val="tx1"/>
              </a:solidFill>
              <a:ea typeface="ＭＳ Ｐゴシック" pitchFamily="34" charset="-128"/>
            </a:endParaRPr>
          </a:p>
        </p:txBody>
      </p:sp>
      <p:sp>
        <p:nvSpPr>
          <p:cNvPr id="301059" name="Rectangle 3"/>
          <p:cNvSpPr>
            <a:spLocks noGrp="1" noChangeArrowheads="1"/>
          </p:cNvSpPr>
          <p:nvPr>
            <p:ph type="body" sz="half" idx="2"/>
          </p:nvPr>
        </p:nvSpPr>
        <p:spPr>
          <a:xfrm>
            <a:off x="4676775" y="1720850"/>
            <a:ext cx="4216400" cy="4695825"/>
          </a:xfrm>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indent="0">
              <a:defRPr/>
            </a:pPr>
            <a:r>
              <a:rPr lang="en-US" sz="2800" smtClean="0">
                <a:ea typeface="ＭＳ Ｐゴシック" pitchFamily="34" charset="-128"/>
              </a:rPr>
              <a:t>Risk Rec Classification</a:t>
            </a:r>
          </a:p>
          <a:p>
            <a:pPr marL="0" indent="0">
              <a:defRPr/>
            </a:pPr>
            <a:r>
              <a:rPr lang="en-US" sz="2400" smtClean="0">
                <a:solidFill>
                  <a:srgbClr val="FFCC00"/>
                </a:solidFill>
                <a:ea typeface="ＭＳ Ｐゴシック" pitchFamily="34" charset="-128"/>
              </a:rPr>
              <a:t>Low: </a:t>
            </a:r>
            <a:r>
              <a:rPr lang="en-US" sz="2400" smtClean="0">
                <a:solidFill>
                  <a:schemeClr val="tx1"/>
                </a:solidFill>
                <a:ea typeface="ＭＳ Ｐゴシック" pitchFamily="34" charset="-128"/>
              </a:rPr>
              <a:t>No local or DM, invasion, agg histo; R0 resection; no 131I outside Tx bed</a:t>
            </a:r>
          </a:p>
          <a:p>
            <a:pPr marL="0" indent="0">
              <a:defRPr/>
            </a:pPr>
            <a:endParaRPr lang="en-US" sz="2400" smtClean="0">
              <a:solidFill>
                <a:schemeClr val="tx1"/>
              </a:solidFill>
              <a:ea typeface="ＭＳ Ｐゴシック" pitchFamily="34" charset="-128"/>
            </a:endParaRPr>
          </a:p>
          <a:p>
            <a:pPr marL="0" indent="0">
              <a:defRPr/>
            </a:pPr>
            <a:r>
              <a:rPr lang="en-US" sz="2400" smtClean="0">
                <a:solidFill>
                  <a:srgbClr val="FFCC00"/>
                </a:solidFill>
                <a:ea typeface="ＭＳ Ｐゴシック" pitchFamily="34" charset="-128"/>
              </a:rPr>
              <a:t>Intermediate: </a:t>
            </a:r>
            <a:r>
              <a:rPr lang="en-US" sz="2400" smtClean="0">
                <a:solidFill>
                  <a:schemeClr val="tx1"/>
                </a:solidFill>
                <a:ea typeface="ＭＳ Ｐゴシック" pitchFamily="34" charset="-128"/>
              </a:rPr>
              <a:t>Microinv, 131I or LNM outside Tx bed; agg histo; vasc inv</a:t>
            </a:r>
          </a:p>
          <a:p>
            <a:pPr marL="0" indent="0">
              <a:defRPr/>
            </a:pPr>
            <a:endParaRPr lang="en-US" sz="2400" smtClean="0">
              <a:solidFill>
                <a:schemeClr val="tx1"/>
              </a:solidFill>
              <a:ea typeface="ＭＳ Ｐゴシック" pitchFamily="34" charset="-128"/>
            </a:endParaRPr>
          </a:p>
          <a:p>
            <a:pPr marL="0" indent="0">
              <a:defRPr/>
            </a:pPr>
            <a:r>
              <a:rPr lang="en-US" sz="2400" smtClean="0">
                <a:solidFill>
                  <a:srgbClr val="FFCC00"/>
                </a:solidFill>
                <a:ea typeface="ＭＳ Ｐゴシック" pitchFamily="34" charset="-128"/>
              </a:rPr>
              <a:t>High: </a:t>
            </a:r>
            <a:r>
              <a:rPr lang="en-US" sz="2400" smtClean="0">
                <a:solidFill>
                  <a:schemeClr val="tx1"/>
                </a:solidFill>
                <a:ea typeface="ＭＳ Ｐゴシック" pitchFamily="34" charset="-128"/>
              </a:rPr>
              <a:t>Macroinv, incom resect—gross residual, DM</a:t>
            </a:r>
          </a:p>
        </p:txBody>
      </p:sp>
      <p:graphicFrame>
        <p:nvGraphicFramePr>
          <p:cNvPr id="301295" name="Group 239"/>
          <p:cNvGraphicFramePr>
            <a:graphicFrameLocks noGrp="1"/>
          </p:cNvGraphicFramePr>
          <p:nvPr/>
        </p:nvGraphicFramePr>
        <p:xfrm>
          <a:off x="188913" y="1712913"/>
          <a:ext cx="3424237" cy="4848225"/>
        </p:xfrm>
        <a:graphic>
          <a:graphicData uri="http://schemas.openxmlformats.org/drawingml/2006/table">
            <a:tbl>
              <a:tblPr/>
              <a:tblGrid>
                <a:gridCol w="1639887"/>
                <a:gridCol w="784225"/>
                <a:gridCol w="1000125"/>
              </a:tblGrid>
              <a:tr h="914400">
                <a:tc>
                  <a:txBody>
                    <a:bodyPr/>
                    <a:lstStyle/>
                    <a:p>
                      <a:pPr marL="0" marR="0" lvl="0" indent="0" algn="ctr" defTabSz="914400" rtl="0" eaLnBrk="0" fontAlgn="base" latinLnBrk="0" hangingPunct="0">
                        <a:lnSpc>
                          <a:spcPct val="100000"/>
                        </a:lnSpc>
                        <a:spcBef>
                          <a:spcPct val="20000"/>
                        </a:spcBef>
                        <a:spcAft>
                          <a:spcPct val="0"/>
                        </a:spcAft>
                        <a:buClr>
                          <a:schemeClr val="tx1"/>
                        </a:buClr>
                        <a:buSzPct val="100000"/>
                        <a:buFontTx/>
                        <a:buNone/>
                        <a:tabLst/>
                      </a:pPr>
                      <a:r>
                        <a:rPr kumimoji="0" lang="en-US" sz="2400" b="1" i="0" u="none" strike="noStrike" cap="none" normalizeH="0" baseline="0" smtClean="0">
                          <a:ln>
                            <a:noFill/>
                          </a:ln>
                          <a:solidFill>
                            <a:schemeClr val="accent2"/>
                          </a:solidFill>
                          <a:effectLst>
                            <a:outerShdw blurRad="38100" dist="38100" dir="2700000" algn="tl">
                              <a:srgbClr val="000000"/>
                            </a:outerShdw>
                          </a:effectLst>
                          <a:latin typeface="Arial" pitchFamily="34" charset="0"/>
                          <a:ea typeface="ＭＳ Ｐゴシック" pitchFamily="34" charset="-128"/>
                        </a:rPr>
                        <a:t>Structural</a:t>
                      </a:r>
                    </a:p>
                    <a:p>
                      <a:pPr marL="0" marR="0" lvl="0" indent="0" algn="ctr" defTabSz="914400" rtl="0" eaLnBrk="0" fontAlgn="base" latinLnBrk="0" hangingPunct="0">
                        <a:lnSpc>
                          <a:spcPct val="100000"/>
                        </a:lnSpc>
                        <a:spcBef>
                          <a:spcPct val="20000"/>
                        </a:spcBef>
                        <a:spcAft>
                          <a:spcPct val="0"/>
                        </a:spcAft>
                        <a:buClr>
                          <a:schemeClr val="tx1"/>
                        </a:buClr>
                        <a:buSzPct val="100000"/>
                        <a:buFontTx/>
                        <a:buNone/>
                        <a:tabLst/>
                      </a:pPr>
                      <a:r>
                        <a:rPr kumimoji="0" lang="en-US" sz="2400" b="1" i="0" u="none" strike="noStrike" cap="none" normalizeH="0" baseline="0" smtClean="0">
                          <a:ln>
                            <a:noFill/>
                          </a:ln>
                          <a:solidFill>
                            <a:schemeClr val="accent2"/>
                          </a:solidFill>
                          <a:effectLst>
                            <a:outerShdw blurRad="38100" dist="38100" dir="2700000" algn="tl">
                              <a:srgbClr val="000000"/>
                            </a:outerShdw>
                          </a:effectLst>
                          <a:latin typeface="Arial" pitchFamily="34" charset="0"/>
                          <a:ea typeface="ＭＳ Ｐゴシック" pitchFamily="34" charset="-128"/>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100000"/>
                        <a:buFontTx/>
                        <a:buNone/>
                        <a:tabLst/>
                      </a:pPr>
                      <a:r>
                        <a:rPr kumimoji="0" lang="en-US" sz="2400" b="1" i="0" u="none" strike="noStrike" cap="none" normalizeH="0" baseline="0" smtClean="0">
                          <a:ln>
                            <a:noFill/>
                          </a:ln>
                          <a:solidFill>
                            <a:schemeClr val="accent2"/>
                          </a:solidFill>
                          <a:effectLst>
                            <a:outerShdw blurRad="38100" dist="38100" dir="2700000" algn="tl">
                              <a:srgbClr val="000000"/>
                            </a:outerShdw>
                          </a:effectLst>
                          <a:latin typeface="Arial" pitchFamily="34" charset="0"/>
                          <a:ea typeface="ＭＳ Ｐゴシック" pitchFamily="34" charset="-128"/>
                          <a:sym typeface="Symbol" pitchFamily="18" charset="2"/>
                        </a:rPr>
                        <a:t>Tg</a:t>
                      </a:r>
                    </a:p>
                    <a:p>
                      <a:pPr marL="0" marR="0" lvl="0" indent="0" algn="ctr" defTabSz="914400" rtl="0" eaLnBrk="0" fontAlgn="base" latinLnBrk="0" hangingPunct="0">
                        <a:lnSpc>
                          <a:spcPct val="100000"/>
                        </a:lnSpc>
                        <a:spcBef>
                          <a:spcPct val="20000"/>
                        </a:spcBef>
                        <a:spcAft>
                          <a:spcPct val="0"/>
                        </a:spcAft>
                        <a:buClr>
                          <a:schemeClr val="tx1"/>
                        </a:buClr>
                        <a:buSzPct val="100000"/>
                        <a:buFontTx/>
                        <a:buNone/>
                        <a:tabLst/>
                      </a:pPr>
                      <a:r>
                        <a:rPr kumimoji="0" lang="en-US" sz="2400" b="1" i="0" u="none" strike="noStrike" cap="none" normalizeH="0" baseline="0" smtClean="0">
                          <a:ln>
                            <a:noFill/>
                          </a:ln>
                          <a:solidFill>
                            <a:schemeClr val="accent2"/>
                          </a:solidFill>
                          <a:effectLst>
                            <a:outerShdw blurRad="38100" dist="38100" dir="2700000" algn="tl">
                              <a:srgbClr val="000000"/>
                            </a:outerShdw>
                          </a:effectLst>
                          <a:latin typeface="Arial" pitchFamily="34" charset="0"/>
                          <a:ea typeface="ＭＳ Ｐゴシック" pitchFamily="34" charset="-128"/>
                          <a:sym typeface="Symbol" pitchFamily="18"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100000"/>
                        <a:buFontTx/>
                        <a:buNone/>
                        <a:tabLst/>
                      </a:pPr>
                      <a:r>
                        <a:rPr kumimoji="0" lang="en-US" sz="2400" b="1" i="0" u="none" strike="noStrike" cap="none" normalizeH="0" baseline="0" smtClean="0">
                          <a:ln>
                            <a:noFill/>
                          </a:ln>
                          <a:solidFill>
                            <a:schemeClr val="accent2"/>
                          </a:solidFill>
                          <a:effectLst>
                            <a:outerShdw blurRad="38100" dist="38100" dir="2700000" algn="tl">
                              <a:srgbClr val="000000"/>
                            </a:outerShdw>
                          </a:effectLst>
                          <a:latin typeface="Arial" pitchFamily="34" charset="0"/>
                          <a:ea typeface="ＭＳ Ｐゴシック" pitchFamily="34" charset="-128"/>
                        </a:rPr>
                        <a:t>Total</a:t>
                      </a:r>
                    </a:p>
                    <a:p>
                      <a:pPr marL="0" marR="0" lvl="0" indent="0" algn="ctr" defTabSz="914400" rtl="0" eaLnBrk="0" fontAlgn="base" latinLnBrk="0" hangingPunct="0">
                        <a:lnSpc>
                          <a:spcPct val="100000"/>
                        </a:lnSpc>
                        <a:spcBef>
                          <a:spcPct val="20000"/>
                        </a:spcBef>
                        <a:spcAft>
                          <a:spcPct val="0"/>
                        </a:spcAft>
                        <a:buClr>
                          <a:schemeClr val="tx1"/>
                        </a:buClr>
                        <a:buSzPct val="100000"/>
                        <a:buFontTx/>
                        <a:buNone/>
                        <a:tabLst/>
                      </a:pPr>
                      <a:r>
                        <a:rPr kumimoji="0" lang="en-US" sz="2400" b="1" i="0" u="none" strike="noStrike" cap="none" normalizeH="0" baseline="0" smtClean="0">
                          <a:ln>
                            <a:noFill/>
                          </a:ln>
                          <a:solidFill>
                            <a:schemeClr val="accent2"/>
                          </a:solidFill>
                          <a:effectLst>
                            <a:outerShdw blurRad="38100" dist="38100" dir="2700000" algn="tl">
                              <a:srgbClr val="000000"/>
                            </a:outerShdw>
                          </a:effectLst>
                          <a:latin typeface="Arial"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4000">
                <a:tc>
                  <a:txBody>
                    <a:bodyPr/>
                    <a:lstStyle/>
                    <a:p>
                      <a:pPr marL="0" marR="0" lvl="0" indent="0" algn="ctr" defTabSz="914400" rtl="0" eaLnBrk="0" fontAlgn="base" latinLnBrk="0" hangingPunct="0">
                        <a:lnSpc>
                          <a:spcPct val="100000"/>
                        </a:lnSpc>
                        <a:spcBef>
                          <a:spcPct val="20000"/>
                        </a:spcBef>
                        <a:spcAft>
                          <a:spcPct val="0"/>
                        </a:spcAft>
                        <a:buClr>
                          <a:schemeClr val="tx1"/>
                        </a:buClr>
                        <a:buSzPct val="100000"/>
                        <a:buFontTx/>
                        <a:buNone/>
                        <a:tabLst/>
                      </a:pP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34" charset="-128"/>
                      </a:endParaRPr>
                    </a:p>
                    <a:p>
                      <a:pPr marL="0" marR="0" lvl="0" indent="0" algn="ctr" defTabSz="914400" rtl="0" eaLnBrk="0" fontAlgn="base" latinLnBrk="0" hangingPunct="0">
                        <a:lnSpc>
                          <a:spcPct val="100000"/>
                        </a:lnSpc>
                        <a:spcBef>
                          <a:spcPct val="20000"/>
                        </a:spcBef>
                        <a:spcAft>
                          <a:spcPct val="0"/>
                        </a:spcAft>
                        <a:buClr>
                          <a:schemeClr val="tx1"/>
                        </a:buClr>
                        <a:buSzPct val="100000"/>
                        <a:buFontTx/>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34" charset="-128"/>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100000"/>
                        <a:buFontTx/>
                        <a:buNone/>
                        <a:tabLst/>
                      </a:pP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34" charset="-128"/>
                      </a:endParaRPr>
                    </a:p>
                    <a:p>
                      <a:pPr marL="0" marR="0" lvl="0" indent="0" algn="ctr" defTabSz="914400" rtl="0" eaLnBrk="0" fontAlgn="base" latinLnBrk="0" hangingPunct="0">
                        <a:lnSpc>
                          <a:spcPct val="100000"/>
                        </a:lnSpc>
                        <a:spcBef>
                          <a:spcPct val="20000"/>
                        </a:spcBef>
                        <a:spcAft>
                          <a:spcPct val="0"/>
                        </a:spcAft>
                        <a:buClr>
                          <a:schemeClr val="tx1"/>
                        </a:buClr>
                        <a:buSzPct val="100000"/>
                        <a:buFontTx/>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34" charset="-128"/>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100000"/>
                        <a:buFontTx/>
                        <a:buNone/>
                        <a:tabLst/>
                      </a:pPr>
                      <a:endParaRPr kumimoji="0" lang="en-US" sz="2400" b="1" i="0" u="none" strike="noStrike" cap="none" normalizeH="0" baseline="0" smtClean="0">
                        <a:ln>
                          <a:noFill/>
                        </a:ln>
                        <a:solidFill>
                          <a:srgbClr val="FFCC00"/>
                        </a:solidFill>
                        <a:effectLst>
                          <a:outerShdw blurRad="38100" dist="38100" dir="2700000" algn="tl">
                            <a:srgbClr val="000000"/>
                          </a:outerShdw>
                        </a:effectLst>
                        <a:latin typeface="Arial" pitchFamily="34" charset="0"/>
                        <a:ea typeface="ＭＳ Ｐゴシック" pitchFamily="34" charset="-128"/>
                      </a:endParaRPr>
                    </a:p>
                    <a:p>
                      <a:pPr marL="0" marR="0" lvl="0" indent="0" algn="ctr" defTabSz="914400" rtl="0" eaLnBrk="0" fontAlgn="base" latinLnBrk="0" hangingPunct="0">
                        <a:lnSpc>
                          <a:spcPct val="100000"/>
                        </a:lnSpc>
                        <a:spcBef>
                          <a:spcPct val="20000"/>
                        </a:spcBef>
                        <a:spcAft>
                          <a:spcPct val="0"/>
                        </a:spcAft>
                        <a:buClr>
                          <a:schemeClr val="tx1"/>
                        </a:buClr>
                        <a:buSzPct val="100000"/>
                        <a:buFontTx/>
                        <a:buNone/>
                        <a:tabLst/>
                      </a:pPr>
                      <a:r>
                        <a:rPr kumimoji="0" lang="en-US" sz="2400" b="1" i="0" u="none" strike="noStrike" cap="none" normalizeH="0" baseline="0" smtClean="0">
                          <a:ln>
                            <a:noFill/>
                          </a:ln>
                          <a:solidFill>
                            <a:srgbClr val="FFCC00"/>
                          </a:solidFill>
                          <a:effectLst>
                            <a:outerShdw blurRad="38100" dist="38100" dir="2700000" algn="tl">
                              <a:srgbClr val="000000"/>
                            </a:outerShdw>
                          </a:effectLst>
                          <a:latin typeface="Arial" pitchFamily="34" charset="0"/>
                          <a:ea typeface="ＭＳ Ｐゴシック" pitchFamily="34" charset="-128"/>
                        </a:rPr>
                        <a:t>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0625">
                <a:tc>
                  <a:txBody>
                    <a:bodyPr/>
                    <a:lstStyle/>
                    <a:p>
                      <a:pPr marL="0" marR="0" lvl="0" indent="0" algn="ctr" defTabSz="914400" rtl="0" eaLnBrk="0" fontAlgn="base" latinLnBrk="0" hangingPunct="0">
                        <a:lnSpc>
                          <a:spcPct val="100000"/>
                        </a:lnSpc>
                        <a:spcBef>
                          <a:spcPct val="20000"/>
                        </a:spcBef>
                        <a:spcAft>
                          <a:spcPct val="0"/>
                        </a:spcAft>
                        <a:buClr>
                          <a:schemeClr val="tx1"/>
                        </a:buClr>
                        <a:buSzPct val="100000"/>
                        <a:buFontTx/>
                        <a:buNone/>
                        <a:tabLst/>
                      </a:pP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34" charset="-128"/>
                      </a:endParaRPr>
                    </a:p>
                    <a:p>
                      <a:pPr marL="0" marR="0" lvl="0" indent="0" algn="ctr" defTabSz="914400" rtl="0" eaLnBrk="0" fontAlgn="base" latinLnBrk="0" hangingPunct="0">
                        <a:lnSpc>
                          <a:spcPct val="100000"/>
                        </a:lnSpc>
                        <a:spcBef>
                          <a:spcPct val="20000"/>
                        </a:spcBef>
                        <a:spcAft>
                          <a:spcPct val="0"/>
                        </a:spcAft>
                        <a:buClr>
                          <a:schemeClr val="tx1"/>
                        </a:buClr>
                        <a:buSzPct val="100000"/>
                        <a:buFontTx/>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34" charset="-128"/>
                        </a:rPr>
                        <a:t>21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100000"/>
                        <a:buFontTx/>
                        <a:buNone/>
                        <a:tabLst/>
                      </a:pP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34" charset="-128"/>
                      </a:endParaRPr>
                    </a:p>
                    <a:p>
                      <a:pPr marL="0" marR="0" lvl="0" indent="0" algn="ctr" defTabSz="914400" rtl="0" eaLnBrk="0" fontAlgn="base" latinLnBrk="0" hangingPunct="0">
                        <a:lnSpc>
                          <a:spcPct val="100000"/>
                        </a:lnSpc>
                        <a:spcBef>
                          <a:spcPct val="20000"/>
                        </a:spcBef>
                        <a:spcAft>
                          <a:spcPct val="0"/>
                        </a:spcAft>
                        <a:buClr>
                          <a:schemeClr val="tx1"/>
                        </a:buClr>
                        <a:buSzPct val="100000"/>
                        <a:buFontTx/>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34" charset="-128"/>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100000"/>
                        <a:buFontTx/>
                        <a:buNone/>
                        <a:tabLst/>
                      </a:pPr>
                      <a:endParaRPr kumimoji="0" lang="en-US" sz="2400" b="1" i="0" u="none" strike="noStrike" cap="none" normalizeH="0" baseline="0" smtClean="0">
                        <a:ln>
                          <a:noFill/>
                        </a:ln>
                        <a:solidFill>
                          <a:srgbClr val="FFCC00"/>
                        </a:solidFill>
                        <a:effectLst>
                          <a:outerShdw blurRad="38100" dist="38100" dir="2700000" algn="tl">
                            <a:srgbClr val="000000"/>
                          </a:outerShdw>
                        </a:effectLst>
                        <a:latin typeface="Arial" pitchFamily="34" charset="0"/>
                        <a:ea typeface="ＭＳ Ｐゴシック" pitchFamily="34" charset="-128"/>
                      </a:endParaRPr>
                    </a:p>
                    <a:p>
                      <a:pPr marL="0" marR="0" lvl="0" indent="0" algn="ctr" defTabSz="914400" rtl="0" eaLnBrk="0" fontAlgn="base" latinLnBrk="0" hangingPunct="0">
                        <a:lnSpc>
                          <a:spcPct val="100000"/>
                        </a:lnSpc>
                        <a:spcBef>
                          <a:spcPct val="20000"/>
                        </a:spcBef>
                        <a:spcAft>
                          <a:spcPct val="0"/>
                        </a:spcAft>
                        <a:buClr>
                          <a:schemeClr val="tx1"/>
                        </a:buClr>
                        <a:buSzPct val="100000"/>
                        <a:buFontTx/>
                        <a:buNone/>
                        <a:tabLst/>
                      </a:pPr>
                      <a:r>
                        <a:rPr kumimoji="0" lang="en-US" sz="2400" b="1" i="0" u="none" strike="noStrike" cap="none" normalizeH="0" baseline="0" smtClean="0">
                          <a:ln>
                            <a:noFill/>
                          </a:ln>
                          <a:solidFill>
                            <a:srgbClr val="FFCC00"/>
                          </a:solidFill>
                          <a:effectLst>
                            <a:outerShdw blurRad="38100" dist="38100" dir="2700000" algn="tl">
                              <a:srgbClr val="000000"/>
                            </a:outerShdw>
                          </a:effectLst>
                          <a:latin typeface="Arial" pitchFamily="34" charset="0"/>
                          <a:ea typeface="ＭＳ Ｐゴシック" pitchFamily="34" charset="-128"/>
                        </a:rPr>
                        <a:t>43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9200">
                <a:tc>
                  <a:txBody>
                    <a:bodyPr/>
                    <a:lstStyle/>
                    <a:p>
                      <a:pPr marL="0" marR="0" lvl="0" indent="0" algn="ctr" defTabSz="914400" rtl="0" eaLnBrk="0" fontAlgn="base" latinLnBrk="0" hangingPunct="0">
                        <a:lnSpc>
                          <a:spcPct val="100000"/>
                        </a:lnSpc>
                        <a:spcBef>
                          <a:spcPct val="20000"/>
                        </a:spcBef>
                        <a:spcAft>
                          <a:spcPct val="0"/>
                        </a:spcAft>
                        <a:buClr>
                          <a:schemeClr val="tx1"/>
                        </a:buClr>
                        <a:buSzPct val="100000"/>
                        <a:buFontTx/>
                        <a:buNone/>
                        <a:tabLst/>
                      </a:pP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34" charset="-128"/>
                      </a:endParaRPr>
                    </a:p>
                    <a:p>
                      <a:pPr marL="0" marR="0" lvl="0" indent="0" algn="ctr" defTabSz="914400" rtl="0" eaLnBrk="0" fontAlgn="base" latinLnBrk="0" hangingPunct="0">
                        <a:lnSpc>
                          <a:spcPct val="100000"/>
                        </a:lnSpc>
                        <a:spcBef>
                          <a:spcPct val="20000"/>
                        </a:spcBef>
                        <a:spcAft>
                          <a:spcPct val="0"/>
                        </a:spcAft>
                        <a:buClr>
                          <a:schemeClr val="tx1"/>
                        </a:buClr>
                        <a:buSzPct val="100000"/>
                        <a:buFontTx/>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34" charset="-128"/>
                        </a:rPr>
                        <a:t>68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100000"/>
                        <a:buFontTx/>
                        <a:buNone/>
                        <a:tabLst/>
                      </a:pP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34" charset="-128"/>
                      </a:endParaRPr>
                    </a:p>
                    <a:p>
                      <a:pPr marL="0" marR="0" lvl="0" indent="0" algn="ctr" defTabSz="914400" rtl="0" eaLnBrk="0" fontAlgn="base" latinLnBrk="0" hangingPunct="0">
                        <a:lnSpc>
                          <a:spcPct val="100000"/>
                        </a:lnSpc>
                        <a:spcBef>
                          <a:spcPct val="20000"/>
                        </a:spcBef>
                        <a:spcAft>
                          <a:spcPct val="0"/>
                        </a:spcAft>
                        <a:buClr>
                          <a:schemeClr val="tx1"/>
                        </a:buClr>
                        <a:buSzPct val="100000"/>
                        <a:buFontTx/>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34" charset="-128"/>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100000"/>
                        <a:buFontTx/>
                        <a:buNone/>
                        <a:tabLst/>
                      </a:pPr>
                      <a:endParaRPr kumimoji="0" lang="en-US" sz="2400" b="1" i="0" u="none" strike="noStrike" cap="none" normalizeH="0" baseline="0" smtClean="0">
                        <a:ln>
                          <a:noFill/>
                        </a:ln>
                        <a:solidFill>
                          <a:srgbClr val="FFCC00"/>
                        </a:solidFill>
                        <a:effectLst>
                          <a:outerShdw blurRad="38100" dist="38100" dir="2700000" algn="tl">
                            <a:srgbClr val="000000"/>
                          </a:outerShdw>
                        </a:effectLst>
                        <a:latin typeface="Arial" pitchFamily="34" charset="0"/>
                        <a:ea typeface="ＭＳ Ｐゴシック" pitchFamily="34" charset="-128"/>
                      </a:endParaRPr>
                    </a:p>
                    <a:p>
                      <a:pPr marL="0" marR="0" lvl="0" indent="0" algn="ctr" defTabSz="914400" rtl="0" eaLnBrk="0" fontAlgn="base" latinLnBrk="0" hangingPunct="0">
                        <a:lnSpc>
                          <a:spcPct val="100000"/>
                        </a:lnSpc>
                        <a:spcBef>
                          <a:spcPct val="20000"/>
                        </a:spcBef>
                        <a:spcAft>
                          <a:spcPct val="0"/>
                        </a:spcAft>
                        <a:buClr>
                          <a:schemeClr val="tx1"/>
                        </a:buClr>
                        <a:buSzPct val="100000"/>
                        <a:buFontTx/>
                        <a:buNone/>
                        <a:tabLst/>
                      </a:pPr>
                      <a:r>
                        <a:rPr kumimoji="0" lang="en-US" sz="2400" b="1" i="0" u="none" strike="noStrike" cap="none" normalizeH="0" baseline="0" smtClean="0">
                          <a:ln>
                            <a:noFill/>
                          </a:ln>
                          <a:solidFill>
                            <a:srgbClr val="FFCC00"/>
                          </a:solidFill>
                          <a:effectLst>
                            <a:outerShdw blurRad="38100" dist="38100" dir="2700000" algn="tl">
                              <a:srgbClr val="000000"/>
                            </a:outerShdw>
                          </a:effectLst>
                          <a:latin typeface="Arial" pitchFamily="34" charset="0"/>
                          <a:ea typeface="ＭＳ Ｐゴシック" pitchFamily="34" charset="-128"/>
                        </a:rPr>
                        <a:t>86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01247" name="Group 191"/>
          <p:cNvGraphicFramePr>
            <a:graphicFrameLocks noGrp="1"/>
          </p:cNvGraphicFramePr>
          <p:nvPr>
            <p:ph sz="half" idx="1"/>
          </p:nvPr>
        </p:nvGraphicFramePr>
        <p:xfrm>
          <a:off x="3613150" y="1720850"/>
          <a:ext cx="923925" cy="4841876"/>
        </p:xfrm>
        <a:graphic>
          <a:graphicData uri="http://schemas.openxmlformats.org/drawingml/2006/table">
            <a:tbl>
              <a:tblPr/>
              <a:tblGrid>
                <a:gridCol w="923925"/>
              </a:tblGrid>
              <a:tr h="896080">
                <a:tc>
                  <a:txBody>
                    <a:bodyPr/>
                    <a:lstStyle/>
                    <a:p>
                      <a:pPr marL="0" marR="0" lvl="0" indent="0" algn="ctr" defTabSz="914400" rtl="0" eaLnBrk="0" fontAlgn="base" latinLnBrk="0" hangingPunct="0">
                        <a:lnSpc>
                          <a:spcPct val="100000"/>
                        </a:lnSpc>
                        <a:spcBef>
                          <a:spcPct val="20000"/>
                        </a:spcBef>
                        <a:spcAft>
                          <a:spcPct val="0"/>
                        </a:spcAft>
                        <a:buClr>
                          <a:schemeClr val="tx1"/>
                        </a:buClr>
                        <a:buSzPct val="100000"/>
                        <a:buFontTx/>
                        <a:buNone/>
                        <a:tabLst/>
                      </a:pPr>
                      <a:r>
                        <a:rPr kumimoji="0" lang="en-US" sz="2400" b="1" i="0" u="none" strike="noStrike" cap="none" normalizeH="0" baseline="0" smtClean="0">
                          <a:ln>
                            <a:noFill/>
                          </a:ln>
                          <a:solidFill>
                            <a:schemeClr val="accent2"/>
                          </a:solidFill>
                          <a:effectLst>
                            <a:outerShdw blurRad="38100" dist="38100" dir="2700000" algn="tl">
                              <a:srgbClr val="000000"/>
                            </a:outerShdw>
                          </a:effectLst>
                          <a:latin typeface="Arial" pitchFamily="34" charset="0"/>
                          <a:ea typeface="ＭＳ Ｐゴシック" pitchFamily="34" charset="-128"/>
                        </a:rPr>
                        <a:t>Freq</a:t>
                      </a:r>
                    </a:p>
                    <a:p>
                      <a:pPr marL="0" marR="0" lvl="0" indent="0" algn="ctr" defTabSz="914400" rtl="0" eaLnBrk="0" fontAlgn="base" latinLnBrk="0" hangingPunct="0">
                        <a:lnSpc>
                          <a:spcPct val="100000"/>
                        </a:lnSpc>
                        <a:spcBef>
                          <a:spcPct val="20000"/>
                        </a:spcBef>
                        <a:spcAft>
                          <a:spcPct val="0"/>
                        </a:spcAft>
                        <a:buClr>
                          <a:schemeClr val="tx1"/>
                        </a:buClr>
                        <a:buSzPct val="100000"/>
                        <a:buFontTx/>
                        <a:buNone/>
                        <a:tabLst/>
                      </a:pPr>
                      <a:r>
                        <a:rPr kumimoji="0" lang="en-US" sz="2400" b="1" i="0" u="none" strike="noStrike" cap="none" normalizeH="0" baseline="0" smtClean="0">
                          <a:ln>
                            <a:noFill/>
                          </a:ln>
                          <a:solidFill>
                            <a:schemeClr val="accent2"/>
                          </a:solidFill>
                          <a:effectLst>
                            <a:outerShdw blurRad="38100" dist="38100" dir="2700000" algn="tl">
                              <a:srgbClr val="000000"/>
                            </a:outerShdw>
                          </a:effectLst>
                          <a:latin typeface="Arial" pitchFamily="34" charset="0"/>
                          <a:ea typeface="ＭＳ Ｐゴシック" pitchFamily="34" charset="-128"/>
                        </a:rPr>
                        <a:t>%</a:t>
                      </a:r>
                    </a:p>
                  </a:txBody>
                  <a:tcPr marT="45704" marB="4570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8004">
                <a:tc>
                  <a:txBody>
                    <a:bodyPr/>
                    <a:lstStyle/>
                    <a:p>
                      <a:pPr marL="0" marR="0" lvl="0" indent="0" algn="ctr" defTabSz="914400" rtl="0" eaLnBrk="0" fontAlgn="base" latinLnBrk="0" hangingPunct="0">
                        <a:lnSpc>
                          <a:spcPct val="100000"/>
                        </a:lnSpc>
                        <a:spcBef>
                          <a:spcPct val="20000"/>
                        </a:spcBef>
                        <a:spcAft>
                          <a:spcPct val="0"/>
                        </a:spcAft>
                        <a:buClr>
                          <a:schemeClr val="tx1"/>
                        </a:buClr>
                        <a:buSzPct val="100000"/>
                        <a:buFontTx/>
                        <a:buNone/>
                        <a:tabLst/>
                      </a:pP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34" charset="-128"/>
                      </a:endParaRPr>
                    </a:p>
                    <a:p>
                      <a:pPr marL="0" marR="0" lvl="0" indent="0" algn="ctr" defTabSz="914400" rtl="0" eaLnBrk="0" fontAlgn="base" latinLnBrk="0" hangingPunct="0">
                        <a:lnSpc>
                          <a:spcPct val="100000"/>
                        </a:lnSpc>
                        <a:spcBef>
                          <a:spcPct val="20000"/>
                        </a:spcBef>
                        <a:spcAft>
                          <a:spcPct val="0"/>
                        </a:spcAft>
                        <a:buClr>
                          <a:schemeClr val="tx1"/>
                        </a:buClr>
                        <a:buSzPct val="100000"/>
                        <a:buFontTx/>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34" charset="-128"/>
                          <a:sym typeface="Symbol" pitchFamily="18" charset="2"/>
                        </a:rPr>
                        <a:t>25</a:t>
                      </a:r>
                    </a:p>
                  </a:txBody>
                  <a:tcPr marT="45704" marB="4570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0405">
                <a:tc>
                  <a:txBody>
                    <a:bodyPr/>
                    <a:lstStyle/>
                    <a:p>
                      <a:pPr marL="0" marR="0" lvl="0" indent="0" algn="ctr" defTabSz="914400" rtl="0" eaLnBrk="0" fontAlgn="base" latinLnBrk="0" hangingPunct="0">
                        <a:lnSpc>
                          <a:spcPct val="100000"/>
                        </a:lnSpc>
                        <a:spcBef>
                          <a:spcPct val="20000"/>
                        </a:spcBef>
                        <a:spcAft>
                          <a:spcPct val="0"/>
                        </a:spcAft>
                        <a:buClr>
                          <a:schemeClr val="tx1"/>
                        </a:buClr>
                        <a:buSzPct val="100000"/>
                        <a:buFontTx/>
                        <a:buNone/>
                        <a:tabLst/>
                      </a:pP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34" charset="-128"/>
                      </a:endParaRPr>
                    </a:p>
                    <a:p>
                      <a:pPr marL="0" marR="0" lvl="0" indent="0" algn="ctr" defTabSz="914400" rtl="0" eaLnBrk="0" fontAlgn="base" latinLnBrk="0" hangingPunct="0">
                        <a:lnSpc>
                          <a:spcPct val="100000"/>
                        </a:lnSpc>
                        <a:spcBef>
                          <a:spcPct val="20000"/>
                        </a:spcBef>
                        <a:spcAft>
                          <a:spcPct val="0"/>
                        </a:spcAft>
                        <a:buClr>
                          <a:schemeClr val="tx1"/>
                        </a:buClr>
                        <a:buSzPct val="100000"/>
                        <a:buFontTx/>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34" charset="-128"/>
                        </a:rPr>
                        <a:t>50</a:t>
                      </a:r>
                    </a:p>
                  </a:txBody>
                  <a:tcPr marT="45704" marB="4570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7387">
                <a:tc>
                  <a:txBody>
                    <a:bodyPr/>
                    <a:lstStyle/>
                    <a:p>
                      <a:pPr marL="0" marR="0" lvl="0" indent="0" algn="ctr" defTabSz="914400" rtl="0" eaLnBrk="0" fontAlgn="base" latinLnBrk="0" hangingPunct="0">
                        <a:lnSpc>
                          <a:spcPct val="100000"/>
                        </a:lnSpc>
                        <a:spcBef>
                          <a:spcPct val="20000"/>
                        </a:spcBef>
                        <a:spcAft>
                          <a:spcPct val="0"/>
                        </a:spcAft>
                        <a:buClr>
                          <a:schemeClr val="tx1"/>
                        </a:buClr>
                        <a:buSzPct val="100000"/>
                        <a:buFontTx/>
                        <a:buNone/>
                        <a:tabLst/>
                      </a:pP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34" charset="-128"/>
                      </a:endParaRPr>
                    </a:p>
                    <a:p>
                      <a:pPr marL="0" marR="0" lvl="0" indent="0" algn="ctr" defTabSz="914400" rtl="0" eaLnBrk="0" fontAlgn="base" latinLnBrk="0" hangingPunct="0">
                        <a:lnSpc>
                          <a:spcPct val="100000"/>
                        </a:lnSpc>
                        <a:spcBef>
                          <a:spcPct val="20000"/>
                        </a:spcBef>
                        <a:spcAft>
                          <a:spcPct val="0"/>
                        </a:spcAft>
                        <a:buClr>
                          <a:schemeClr val="tx1"/>
                        </a:buClr>
                        <a:buSzPct val="100000"/>
                        <a:buFontTx/>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34" charset="-128"/>
                          <a:sym typeface="Symbol" pitchFamily="18" charset="2"/>
                        </a:rPr>
                        <a:t></a:t>
                      </a: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34" charset="-128"/>
                        </a:rPr>
                        <a:t>25</a:t>
                      </a:r>
                    </a:p>
                  </a:txBody>
                  <a:tcPr marT="45704" marB="4570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xmlns:p14="http://schemas.microsoft.com/office/powerpoint/2010/main" advClick="0">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01059">
                                            <p:txEl>
                                              <p:pRg st="0" end="0"/>
                                            </p:txEl>
                                          </p:spTgt>
                                        </p:tgtEl>
                                        <p:attrNameLst>
                                          <p:attrName>style.visibility</p:attrName>
                                        </p:attrNameLst>
                                      </p:cBhvr>
                                      <p:to>
                                        <p:strVal val="visible"/>
                                      </p:to>
                                    </p:set>
                                    <p:animEffect transition="in" filter="strips(downRight)">
                                      <p:cBhvr>
                                        <p:cTn id="7" dur="500"/>
                                        <p:tgtEl>
                                          <p:spTgt spid="301059">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01059">
                                            <p:txEl>
                                              <p:pRg st="1" end="1"/>
                                            </p:txEl>
                                          </p:spTgt>
                                        </p:tgtEl>
                                        <p:attrNameLst>
                                          <p:attrName>style.visibility</p:attrName>
                                        </p:attrNameLst>
                                      </p:cBhvr>
                                      <p:to>
                                        <p:strVal val="visible"/>
                                      </p:to>
                                    </p:set>
                                    <p:animEffect transition="in" filter="strips(downRight)">
                                      <p:cBhvr>
                                        <p:cTn id="11" dur="500"/>
                                        <p:tgtEl>
                                          <p:spTgt spid="301059">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301059">
                                            <p:txEl>
                                              <p:pRg st="3" end="3"/>
                                            </p:txEl>
                                          </p:spTgt>
                                        </p:tgtEl>
                                        <p:attrNameLst>
                                          <p:attrName>style.visibility</p:attrName>
                                        </p:attrNameLst>
                                      </p:cBhvr>
                                      <p:to>
                                        <p:strVal val="visible"/>
                                      </p:to>
                                    </p:set>
                                    <p:animEffect transition="in" filter="strips(downRight)">
                                      <p:cBhvr>
                                        <p:cTn id="16" dur="500"/>
                                        <p:tgtEl>
                                          <p:spTgt spid="301059">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301059">
                                            <p:txEl>
                                              <p:pRg st="5" end="5"/>
                                            </p:txEl>
                                          </p:spTgt>
                                        </p:tgtEl>
                                        <p:attrNameLst>
                                          <p:attrName>style.visibility</p:attrName>
                                        </p:attrNameLst>
                                      </p:cBhvr>
                                      <p:to>
                                        <p:strVal val="visible"/>
                                      </p:to>
                                    </p:set>
                                    <p:animEffect transition="in" filter="strips(downRight)">
                                      <p:cBhvr>
                                        <p:cTn id="21" dur="500"/>
                                        <p:tgtEl>
                                          <p:spTgt spid="301059">
                                            <p:txEl>
                                              <p:pRg st="5" end="5"/>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301247"/>
                                        </p:tgtEl>
                                        <p:attrNameLst>
                                          <p:attrName>style.visibility</p:attrName>
                                        </p:attrNameLst>
                                      </p:cBhvr>
                                      <p:to>
                                        <p:strVal val="visible"/>
                                      </p:to>
                                    </p:set>
                                    <p:animEffect transition="in" filter="wipe(up)">
                                      <p:cBhvr>
                                        <p:cTn id="26" dur="500"/>
                                        <p:tgtEl>
                                          <p:spTgt spid="30124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301295"/>
                                        </p:tgtEl>
                                        <p:attrNameLst>
                                          <p:attrName>style.visibility</p:attrName>
                                        </p:attrNameLst>
                                      </p:cBhvr>
                                      <p:to>
                                        <p:strVal val="visible"/>
                                      </p:to>
                                    </p:set>
                                    <p:animEffect transition="in" filter="wipe(up)">
                                      <p:cBhvr>
                                        <p:cTn id="31" dur="3000"/>
                                        <p:tgtEl>
                                          <p:spTgt spid="301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5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defRPr/>
            </a:pPr>
            <a:r>
              <a:rPr lang="en-US" dirty="0"/>
              <a:t>MSKCC PTC: Recurrence</a:t>
            </a:r>
            <a:r>
              <a:rPr lang="en-US" dirty="0" smtClean="0"/>
              <a:t/>
            </a:r>
            <a:br>
              <a:rPr lang="en-US" dirty="0" smtClean="0"/>
            </a:br>
            <a:r>
              <a:rPr lang="en-US" dirty="0" smtClean="0">
                <a:solidFill>
                  <a:schemeClr val="tx1"/>
                </a:solidFill>
              </a:rPr>
              <a:t>Tuttle: Overall Results</a:t>
            </a:r>
            <a:endParaRPr lang="en-US" dirty="0" smtClean="0"/>
          </a:p>
        </p:txBody>
      </p:sp>
      <p:sp>
        <p:nvSpPr>
          <p:cNvPr id="227380" name="Rectangle 52"/>
          <p:cNvSpPr>
            <a:spLocks noGrp="1" noChangeArrowheads="1"/>
          </p:cNvSpPr>
          <p:nvPr>
            <p:ph type="body" sz="half" idx="2"/>
          </p:nvPr>
        </p:nvSpPr>
        <p:spPr>
          <a:xfrm>
            <a:off x="2497138" y="2105025"/>
            <a:ext cx="4456112" cy="2881313"/>
          </a:xfrm>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indent="0">
              <a:defRPr/>
            </a:pPr>
            <a:r>
              <a:rPr lang="en-US" dirty="0" smtClean="0">
                <a:ea typeface="ＭＳ Ｐゴシック" pitchFamily="34" charset="-128"/>
              </a:rPr>
              <a:t>After </a:t>
            </a:r>
            <a:r>
              <a:rPr lang="en-US" dirty="0" err="1" smtClean="0">
                <a:ea typeface="ＭＳ Ｐゴシック" pitchFamily="34" charset="-128"/>
              </a:rPr>
              <a:t>Addn</a:t>
            </a:r>
            <a:r>
              <a:rPr lang="ja-JP" altLang="en-US" dirty="0" smtClean="0">
                <a:ea typeface="ＭＳ Ｐゴシック" pitchFamily="34" charset="-128"/>
              </a:rPr>
              <a:t>’</a:t>
            </a:r>
            <a:r>
              <a:rPr lang="en-US" altLang="ja-JP" dirty="0" smtClean="0">
                <a:ea typeface="ＭＳ Ｐゴシック" pitchFamily="34" charset="-128"/>
              </a:rPr>
              <a:t>l Rx </a:t>
            </a:r>
            <a:r>
              <a:rPr lang="en-US" altLang="ja-JP" dirty="0" smtClean="0">
                <a:ea typeface="ＭＳ Ｐゴシック" pitchFamily="34" charset="-128"/>
                <a:sym typeface="Symbol" pitchFamily="18" charset="2"/>
              </a:rPr>
              <a:t> Final F/U (median 7 </a:t>
            </a:r>
            <a:r>
              <a:rPr lang="en-US" altLang="ja-JP" dirty="0" err="1" smtClean="0">
                <a:ea typeface="ＭＳ Ｐゴシック" pitchFamily="34" charset="-128"/>
                <a:sym typeface="Symbol" pitchFamily="18" charset="2"/>
              </a:rPr>
              <a:t>yrs</a:t>
            </a:r>
            <a:r>
              <a:rPr lang="en-US" altLang="ja-JP" dirty="0" smtClean="0">
                <a:ea typeface="ＭＳ Ｐゴシック" pitchFamily="34" charset="-128"/>
                <a:sym typeface="Symbol" pitchFamily="18" charset="2"/>
              </a:rPr>
              <a:t>)</a:t>
            </a:r>
          </a:p>
          <a:p>
            <a:pPr marL="0" indent="0">
              <a:defRPr/>
            </a:pPr>
            <a:endParaRPr lang="en-US" sz="1100" dirty="0" smtClean="0">
              <a:ea typeface="ＭＳ Ｐゴシック" pitchFamily="34" charset="-128"/>
              <a:sym typeface="Symbol" pitchFamily="18" charset="2"/>
            </a:endParaRPr>
          </a:p>
          <a:p>
            <a:pPr lvl="1">
              <a:buFontTx/>
              <a:buNone/>
              <a:defRPr/>
            </a:pPr>
            <a:r>
              <a:rPr lang="en-US" sz="2800" dirty="0" smtClean="0">
                <a:ea typeface="ＭＳ Ｐゴシック" pitchFamily="34" charset="-128"/>
                <a:sym typeface="Symbol" pitchFamily="18" charset="2"/>
              </a:rPr>
              <a:t>NED:  		67%</a:t>
            </a:r>
          </a:p>
          <a:p>
            <a:pPr lvl="1">
              <a:buFontTx/>
              <a:buNone/>
              <a:defRPr/>
            </a:pPr>
            <a:r>
              <a:rPr lang="en-US" sz="2800" dirty="0" smtClean="0">
                <a:ea typeface="ＭＳ Ｐゴシック" pitchFamily="34" charset="-128"/>
                <a:sym typeface="Symbol" pitchFamily="18" charset="2"/>
              </a:rPr>
              <a:t>Persist/rec</a:t>
            </a:r>
            <a:r>
              <a:rPr lang="en-US" sz="2800" baseline="30000" dirty="0" smtClean="0">
                <a:solidFill>
                  <a:srgbClr val="00FFFF"/>
                </a:solidFill>
                <a:ea typeface="ＭＳ Ｐゴシック" pitchFamily="34" charset="-128"/>
                <a:sym typeface="Symbol" pitchFamily="18" charset="2"/>
              </a:rPr>
              <a:t>#</a:t>
            </a:r>
            <a:r>
              <a:rPr lang="en-US" sz="2800" dirty="0" smtClean="0">
                <a:ea typeface="ＭＳ Ｐゴシック" pitchFamily="34" charset="-128"/>
                <a:sym typeface="Symbol" pitchFamily="18" charset="2"/>
              </a:rPr>
              <a:t>:	28%</a:t>
            </a:r>
          </a:p>
          <a:p>
            <a:pPr lvl="1">
              <a:buFontTx/>
              <a:buNone/>
              <a:defRPr/>
            </a:pPr>
            <a:r>
              <a:rPr lang="en-US" sz="2800" dirty="0" smtClean="0">
                <a:ea typeface="ＭＳ Ｐゴシック" pitchFamily="34" charset="-128"/>
                <a:sym typeface="Symbol" pitchFamily="18" charset="2"/>
              </a:rPr>
              <a:t>DOD		  5%</a:t>
            </a:r>
            <a:r>
              <a:rPr lang="en-US" sz="2800" dirty="0" smtClean="0">
                <a:solidFill>
                  <a:srgbClr val="00FF00"/>
                </a:solidFill>
                <a:ea typeface="ＭＳ Ｐゴシック" pitchFamily="34" charset="-128"/>
                <a:sym typeface="Symbol" pitchFamily="18" charset="2"/>
              </a:rPr>
              <a:t>*</a:t>
            </a:r>
            <a:endParaRPr lang="en-US" sz="2800" dirty="0" smtClean="0">
              <a:ea typeface="ＭＳ Ｐゴシック" pitchFamily="34" charset="-128"/>
              <a:sym typeface="Symbol" pitchFamily="18" charset="2"/>
            </a:endParaRPr>
          </a:p>
        </p:txBody>
      </p:sp>
      <p:sp>
        <p:nvSpPr>
          <p:cNvPr id="227382" name="Text Box 54"/>
          <p:cNvSpPr txBox="1">
            <a:spLocks noChangeArrowheads="1"/>
          </p:cNvSpPr>
          <p:nvPr/>
        </p:nvSpPr>
        <p:spPr bwMode="auto">
          <a:xfrm>
            <a:off x="3373438" y="5649913"/>
            <a:ext cx="30416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800" b="1" smtClean="0">
                <a:solidFill>
                  <a:srgbClr val="00FF00"/>
                </a:solidFill>
                <a:effectLst>
                  <a:outerShdw blurRad="38100" dist="38100" dir="2700000" algn="tl">
                    <a:srgbClr val="000000"/>
                  </a:outerShdw>
                </a:effectLst>
              </a:rPr>
              <a:t>*26/28 pts initially stage IV</a:t>
            </a:r>
          </a:p>
        </p:txBody>
      </p:sp>
      <p:sp>
        <p:nvSpPr>
          <p:cNvPr id="227383" name="Text Box 55"/>
          <p:cNvSpPr txBox="1">
            <a:spLocks noChangeArrowheads="1"/>
          </p:cNvSpPr>
          <p:nvPr/>
        </p:nvSpPr>
        <p:spPr bwMode="auto">
          <a:xfrm>
            <a:off x="3373438" y="5183188"/>
            <a:ext cx="227012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b="1" baseline="30000" dirty="0">
                <a:solidFill>
                  <a:srgbClr val="00FFFF"/>
                </a:solidFill>
                <a:effectLst>
                  <a:outerShdw blurRad="38100" dist="38100" dir="2700000" algn="tl">
                    <a:srgbClr val="000000"/>
                  </a:outerShdw>
                </a:effectLst>
                <a:ea typeface="ＭＳ Ｐゴシック" pitchFamily="-111" charset="-128"/>
              </a:rPr>
              <a:t>#</a:t>
            </a:r>
            <a:r>
              <a:rPr lang="en-US" b="1" dirty="0">
                <a:solidFill>
                  <a:srgbClr val="00FFFF"/>
                </a:solidFill>
                <a:effectLst>
                  <a:outerShdw blurRad="38100" dist="38100" dir="2700000" algn="tl">
                    <a:srgbClr val="000000"/>
                  </a:outerShdw>
                </a:effectLst>
                <a:ea typeface="ＭＳ Ｐゴシック" pitchFamily="-111" charset="-128"/>
              </a:rPr>
              <a:t>True LR only 1-2%</a:t>
            </a:r>
            <a:endParaRPr lang="en-US" b="1" baseline="30000" dirty="0">
              <a:solidFill>
                <a:srgbClr val="00FFFF"/>
              </a:solidFill>
              <a:effectLst>
                <a:outerShdw blurRad="38100" dist="38100" dir="2700000" algn="tl">
                  <a:srgbClr val="000000"/>
                </a:outerShdw>
              </a:effectLst>
              <a:ea typeface="ＭＳ Ｐゴシック" pitchFamily="-111" charset="-128"/>
            </a:endParaRPr>
          </a:p>
        </p:txBody>
      </p:sp>
    </p:spTree>
  </p:cSld>
  <p:clrMapOvr>
    <a:masterClrMapping/>
  </p:clrMapOvr>
  <p:transition xmlns:p14="http://schemas.microsoft.com/office/powerpoint/2010/main" advClick="0">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27380">
                                            <p:txEl>
                                              <p:pRg st="0" end="0"/>
                                            </p:txEl>
                                          </p:spTgt>
                                        </p:tgtEl>
                                        <p:attrNameLst>
                                          <p:attrName>style.visibility</p:attrName>
                                        </p:attrNameLst>
                                      </p:cBhvr>
                                      <p:to>
                                        <p:strVal val="visible"/>
                                      </p:to>
                                    </p:set>
                                    <p:animEffect transition="in" filter="strips(downRight)">
                                      <p:cBhvr>
                                        <p:cTn id="7" dur="500"/>
                                        <p:tgtEl>
                                          <p:spTgt spid="227380">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227380">
                                            <p:txEl>
                                              <p:pRg st="2" end="2"/>
                                            </p:txEl>
                                          </p:spTgt>
                                        </p:tgtEl>
                                        <p:attrNameLst>
                                          <p:attrName>style.visibility</p:attrName>
                                        </p:attrNameLst>
                                      </p:cBhvr>
                                      <p:to>
                                        <p:strVal val="visible"/>
                                      </p:to>
                                    </p:set>
                                    <p:animEffect transition="in" filter="strips(downRight)">
                                      <p:cBhvr>
                                        <p:cTn id="11" dur="500"/>
                                        <p:tgtEl>
                                          <p:spTgt spid="227380">
                                            <p:txEl>
                                              <p:pRg st="2" end="2"/>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227380">
                                            <p:txEl>
                                              <p:pRg st="3" end="3"/>
                                            </p:txEl>
                                          </p:spTgt>
                                        </p:tgtEl>
                                        <p:attrNameLst>
                                          <p:attrName>style.visibility</p:attrName>
                                        </p:attrNameLst>
                                      </p:cBhvr>
                                      <p:to>
                                        <p:strVal val="visible"/>
                                      </p:to>
                                    </p:set>
                                    <p:animEffect transition="in" filter="strips(downRight)">
                                      <p:cBhvr>
                                        <p:cTn id="16" dur="500"/>
                                        <p:tgtEl>
                                          <p:spTgt spid="227380">
                                            <p:txEl>
                                              <p:pRg st="3" end="3"/>
                                            </p:txEl>
                                          </p:spTgt>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7383"/>
                                        </p:tgtEl>
                                        <p:attrNameLst>
                                          <p:attrName>style.visibility</p:attrName>
                                        </p:attrNameLst>
                                      </p:cBhvr>
                                      <p:to>
                                        <p:strVal val="visible"/>
                                      </p:to>
                                    </p:set>
                                    <p:animEffect transition="in" filter="wipe(left)">
                                      <p:cBhvr>
                                        <p:cTn id="20" dur="500"/>
                                        <p:tgtEl>
                                          <p:spTgt spid="22738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227380">
                                            <p:txEl>
                                              <p:pRg st="4" end="4"/>
                                            </p:txEl>
                                          </p:spTgt>
                                        </p:tgtEl>
                                        <p:attrNameLst>
                                          <p:attrName>style.visibility</p:attrName>
                                        </p:attrNameLst>
                                      </p:cBhvr>
                                      <p:to>
                                        <p:strVal val="visible"/>
                                      </p:to>
                                    </p:set>
                                    <p:animEffect transition="in" filter="strips(downRight)">
                                      <p:cBhvr>
                                        <p:cTn id="25" dur="500"/>
                                        <p:tgtEl>
                                          <p:spTgt spid="227380">
                                            <p:txEl>
                                              <p:pRg st="4" end="4"/>
                                            </p:txEl>
                                          </p:spTgt>
                                        </p:tgtEl>
                                      </p:cBhvr>
                                    </p:animEffect>
                                  </p:childTnLst>
                                </p:cTn>
                              </p:par>
                            </p:childTnLst>
                          </p:cTn>
                        </p:par>
                        <p:par>
                          <p:cTn id="26" fill="hold" nodeType="afterGroup">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227382"/>
                                        </p:tgtEl>
                                        <p:attrNameLst>
                                          <p:attrName>style.visibility</p:attrName>
                                        </p:attrNameLst>
                                      </p:cBhvr>
                                      <p:to>
                                        <p:strVal val="visible"/>
                                      </p:to>
                                    </p:set>
                                    <p:animEffect transition="in" filter="wipe(left)">
                                      <p:cBhvr>
                                        <p:cTn id="29" dur="500"/>
                                        <p:tgtEl>
                                          <p:spTgt spid="227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80" grpId="0" build="p"/>
      <p:bldP spid="227382" grpId="0"/>
      <p:bldP spid="22738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76213"/>
            <a:ext cx="7766050" cy="1103312"/>
          </a:xfrm>
        </p:spPr>
        <p:txBody>
          <a:bodyPr/>
          <a:lstStyle/>
          <a:p>
            <a:pPr>
              <a:defRPr/>
            </a:pPr>
            <a:r>
              <a:rPr lang="en-US" smtClean="0">
                <a:ea typeface="ＭＳ Ｐゴシック" pitchFamily="34" charset="-128"/>
              </a:rPr>
              <a:t>Surgical Management: PTC</a:t>
            </a:r>
          </a:p>
        </p:txBody>
      </p:sp>
      <p:sp>
        <p:nvSpPr>
          <p:cNvPr id="3" name="Content Placeholder 2"/>
          <p:cNvSpPr>
            <a:spLocks noGrp="1"/>
          </p:cNvSpPr>
          <p:nvPr>
            <p:ph idx="1"/>
          </p:nvPr>
        </p:nvSpPr>
        <p:spPr>
          <a:xfrm>
            <a:off x="331788" y="1025525"/>
            <a:ext cx="8670925" cy="5327650"/>
          </a:xfrm>
        </p:spPr>
        <p:txBody>
          <a:bodyPr/>
          <a:lstStyle/>
          <a:p>
            <a:pPr>
              <a:lnSpc>
                <a:spcPct val="140000"/>
              </a:lnSpc>
              <a:defRPr/>
            </a:pPr>
            <a:r>
              <a:rPr lang="en-US" dirty="0">
                <a:solidFill>
                  <a:schemeClr val="tx1"/>
                </a:solidFill>
              </a:rPr>
              <a:t>Ambiguities/Contradictions of LNMs in PTC</a:t>
            </a:r>
          </a:p>
          <a:p>
            <a:pPr lvl="1">
              <a:lnSpc>
                <a:spcPct val="140000"/>
              </a:lnSpc>
              <a:defRPr/>
            </a:pPr>
            <a:r>
              <a:rPr lang="en-US" dirty="0" smtClean="0">
                <a:solidFill>
                  <a:schemeClr val="bg2">
                    <a:lumMod val="60000"/>
                    <a:lumOff val="40000"/>
                  </a:schemeClr>
                </a:solidFill>
              </a:rPr>
              <a:t>PTC LNMs: frequency </a:t>
            </a:r>
            <a:r>
              <a:rPr lang="en-US" dirty="0">
                <a:solidFill>
                  <a:schemeClr val="bg2">
                    <a:lumMod val="60000"/>
                    <a:lumOff val="40000"/>
                  </a:schemeClr>
                </a:solidFill>
              </a:rPr>
              <a:t>vs recurrence</a:t>
            </a:r>
          </a:p>
          <a:p>
            <a:pPr lvl="1">
              <a:lnSpc>
                <a:spcPct val="140000"/>
              </a:lnSpc>
              <a:defRPr/>
            </a:pPr>
            <a:r>
              <a:rPr lang="en-US" dirty="0" smtClean="0">
                <a:solidFill>
                  <a:srgbClr val="FFC000"/>
                </a:solidFill>
              </a:rPr>
              <a:t>Value of prophylactic C-VI dissection</a:t>
            </a:r>
            <a:endParaRPr lang="en-US" dirty="0">
              <a:solidFill>
                <a:srgbClr val="FFC000"/>
              </a:solidFill>
            </a:endParaRPr>
          </a:p>
          <a:p>
            <a:pPr lvl="1">
              <a:lnSpc>
                <a:spcPct val="140000"/>
              </a:lnSpc>
              <a:defRPr/>
            </a:pPr>
            <a:r>
              <a:rPr lang="en-US" dirty="0"/>
              <a:t>Related risk of death</a:t>
            </a:r>
          </a:p>
          <a:p>
            <a:pPr lvl="1">
              <a:lnSpc>
                <a:spcPct val="140000"/>
              </a:lnSpc>
              <a:defRPr/>
            </a:pPr>
            <a:r>
              <a:rPr lang="en-US" dirty="0"/>
              <a:t>Value/limitations of RAI</a:t>
            </a:r>
          </a:p>
          <a:p>
            <a:pPr lvl="1">
              <a:lnSpc>
                <a:spcPct val="140000"/>
              </a:lnSpc>
              <a:defRPr/>
            </a:pPr>
            <a:r>
              <a:rPr lang="en-US" dirty="0"/>
              <a:t>Safety/value of C-VI dissection</a:t>
            </a:r>
          </a:p>
          <a:p>
            <a:pPr>
              <a:defRPr/>
            </a:pPr>
            <a:endParaRPr lang="en-US" dirty="0"/>
          </a:p>
        </p:txBody>
      </p:sp>
    </p:spTree>
  </p:cSld>
  <p:clrMapOvr>
    <a:masterClrMapping/>
  </p:clrMapOvr>
  <p:transition xmlns:p14="http://schemas.microsoft.com/office/powerpoint/2010/main" advClick="0">
    <p:wipe dir="r"/>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PTC</a:t>
            </a:r>
            <a:br>
              <a:rPr lang="en-US" smtClean="0"/>
            </a:br>
            <a:r>
              <a:rPr lang="en-US" smtClean="0">
                <a:solidFill>
                  <a:srgbClr val="FFFFFF"/>
                </a:solidFill>
              </a:rPr>
              <a:t>OS, DFS, DDFS?</a:t>
            </a:r>
            <a:endParaRPr lang="en-US" smtClean="0"/>
          </a:p>
        </p:txBody>
      </p:sp>
      <p:sp>
        <p:nvSpPr>
          <p:cNvPr id="3" name="Content Placeholder 2"/>
          <p:cNvSpPr>
            <a:spLocks noGrp="1"/>
          </p:cNvSpPr>
          <p:nvPr>
            <p:ph idx="1"/>
          </p:nvPr>
        </p:nvSpPr>
        <p:spPr>
          <a:xfrm>
            <a:off x="531813" y="1792288"/>
            <a:ext cx="7391400" cy="4114800"/>
          </a:xfrm>
        </p:spPr>
        <p:txBody>
          <a:bodyPr/>
          <a:lstStyle/>
          <a:p>
            <a:pPr>
              <a:defRPr/>
            </a:pPr>
            <a:r>
              <a:rPr lang="en-US" smtClean="0">
                <a:ea typeface="ＭＳ Ｐゴシック" pitchFamily="34" charset="-128"/>
              </a:rPr>
              <a:t>New Millennium Goal</a:t>
            </a:r>
          </a:p>
          <a:p>
            <a:pPr lvl="1">
              <a:defRPr/>
            </a:pPr>
            <a:r>
              <a:rPr lang="en-US" smtClean="0">
                <a:ea typeface="ＭＳ Ｐゴシック" pitchFamily="34" charset="-128"/>
              </a:rPr>
              <a:t>Eradicate all biochemically or structurally detectable disease</a:t>
            </a:r>
          </a:p>
          <a:p>
            <a:pPr>
              <a:defRPr/>
            </a:pPr>
            <a:r>
              <a:rPr lang="en-US" smtClean="0">
                <a:ea typeface="ＭＳ Ｐゴシック" pitchFamily="34" charset="-128"/>
              </a:rPr>
              <a:t>New Measures</a:t>
            </a:r>
          </a:p>
          <a:p>
            <a:pPr lvl="1">
              <a:defRPr/>
            </a:pPr>
            <a:r>
              <a:rPr lang="en-US" smtClean="0">
                <a:ea typeface="ＭＳ Ｐゴシック" pitchFamily="34" charset="-128"/>
              </a:rPr>
              <a:t>Imaging—down to mm size (usually negative until stim Tg ≥ 4 ng/mL)</a:t>
            </a:r>
          </a:p>
          <a:p>
            <a:pPr lvl="1">
              <a:defRPr/>
            </a:pPr>
            <a:r>
              <a:rPr lang="en-US" smtClean="0">
                <a:ea typeface="ＭＳ Ｐゴシック" pitchFamily="34" charset="-128"/>
              </a:rPr>
              <a:t>Tg</a:t>
            </a:r>
          </a:p>
          <a:p>
            <a:pPr lvl="2">
              <a:defRPr/>
            </a:pPr>
            <a:r>
              <a:rPr lang="en-US" smtClean="0">
                <a:ea typeface="ＭＳ Ｐゴシック" pitchFamily="34" charset="-128"/>
              </a:rPr>
              <a:t>With stimulation, further investigation at 2 ng/mL</a:t>
            </a:r>
          </a:p>
        </p:txBody>
      </p:sp>
    </p:spTree>
  </p:cSld>
  <p:clrMapOvr>
    <a:masterClrMapping/>
  </p:clrMapOvr>
  <p:transition xmlns:p14="http://schemas.microsoft.com/office/powerpoint/2010/main" advClick="0">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Right)">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Right)">
                                      <p:cBhvr>
                                        <p:cTn id="17" dur="500"/>
                                        <p:tgtEl>
                                          <p:spTgt spid="3">
                                            <p:txEl>
                                              <p:pRg st="2" end="2"/>
                                            </p:txEl>
                                          </p:spTgt>
                                        </p:tgtEl>
                                      </p:cBhvr>
                                    </p:animEffect>
                                  </p:childTnLst>
                                </p:cTn>
                              </p:par>
                            </p:childTnLst>
                          </p:cTn>
                        </p:par>
                        <p:par>
                          <p:cTn id="18" fill="hold" nodeType="afterGroup">
                            <p:stCondLst>
                              <p:cond delay="500"/>
                            </p:stCondLst>
                            <p:childTnLst>
                              <p:par>
                                <p:cTn id="19" presetID="18" presetClass="entr" presetSubtype="6" fill="hold" grpId="0"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strips(downRight)">
                                      <p:cBhvr>
                                        <p:cTn id="21" dur="500"/>
                                        <p:tgtEl>
                                          <p:spTgt spid="3">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ntr" presetSubtype="6"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strips(downRight)">
                                      <p:cBhvr>
                                        <p:cTn id="26" dur="500"/>
                                        <p:tgtEl>
                                          <p:spTgt spid="3">
                                            <p:txEl>
                                              <p:pRg st="4" end="4"/>
                                            </p:txEl>
                                          </p:spTgt>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strips(downRight)">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PTC</a:t>
            </a:r>
            <a:br>
              <a:rPr lang="en-US" dirty="0" smtClean="0"/>
            </a:br>
            <a:r>
              <a:rPr lang="en-US" dirty="0" smtClean="0">
                <a:solidFill>
                  <a:schemeClr val="tx1"/>
                </a:solidFill>
              </a:rPr>
              <a:t>Economic Burden</a:t>
            </a:r>
            <a:endParaRPr lang="en-US" dirty="0"/>
          </a:p>
        </p:txBody>
      </p:sp>
      <p:sp>
        <p:nvSpPr>
          <p:cNvPr id="3" name="Content Placeholder 2"/>
          <p:cNvSpPr>
            <a:spLocks noGrp="1"/>
          </p:cNvSpPr>
          <p:nvPr>
            <p:ph idx="1"/>
          </p:nvPr>
        </p:nvSpPr>
        <p:spPr/>
        <p:txBody>
          <a:bodyPr/>
          <a:lstStyle/>
          <a:p>
            <a:pPr>
              <a:defRPr/>
            </a:pPr>
            <a:r>
              <a:rPr lang="en-US" smtClean="0">
                <a:ea typeface="ＭＳ Ｐゴシック" pitchFamily="34" charset="-128"/>
              </a:rPr>
              <a:t>Medical Bankruptcy</a:t>
            </a:r>
            <a:r>
              <a:rPr lang="en-US" smtClean="0">
                <a:solidFill>
                  <a:srgbClr val="00FF00"/>
                </a:solidFill>
                <a:ea typeface="ＭＳ Ｐゴシック" pitchFamily="34" charset="-128"/>
              </a:rPr>
              <a:t>*</a:t>
            </a:r>
            <a:endParaRPr lang="en-US" smtClean="0">
              <a:ea typeface="ＭＳ Ｐゴシック" pitchFamily="34" charset="-128"/>
            </a:endParaRPr>
          </a:p>
          <a:p>
            <a:pPr lvl="1">
              <a:defRPr/>
            </a:pPr>
            <a:r>
              <a:rPr lang="en-US" smtClean="0">
                <a:ea typeface="ＭＳ Ｐゴシック" pitchFamily="34" charset="-128"/>
              </a:rPr>
              <a:t>232,000 cancer cases</a:t>
            </a:r>
          </a:p>
          <a:p>
            <a:pPr lvl="1">
              <a:defRPr/>
            </a:pPr>
            <a:r>
              <a:rPr lang="en-US" smtClean="0">
                <a:ea typeface="ＭＳ Ｐゴシック" pitchFamily="34" charset="-128"/>
              </a:rPr>
              <a:t>Adults &gt;20 yrs; 1995-2009</a:t>
            </a:r>
          </a:p>
          <a:p>
            <a:pPr lvl="1">
              <a:defRPr/>
            </a:pPr>
            <a:r>
              <a:rPr lang="en-US" smtClean="0">
                <a:ea typeface="ＭＳ Ｐゴシック" pitchFamily="34" charset="-128"/>
              </a:rPr>
              <a:t>Conditional probability, 5 years</a:t>
            </a:r>
          </a:p>
          <a:p>
            <a:pPr lvl="2">
              <a:defRPr/>
            </a:pPr>
            <a:r>
              <a:rPr lang="en-US" smtClean="0">
                <a:ea typeface="ＭＳ Ｐゴシック" pitchFamily="34" charset="-128"/>
              </a:rPr>
              <a:t>Lung	7.7%</a:t>
            </a:r>
          </a:p>
          <a:p>
            <a:pPr lvl="2">
              <a:defRPr/>
            </a:pPr>
            <a:r>
              <a:rPr lang="en-US" smtClean="0">
                <a:solidFill>
                  <a:srgbClr val="FFC000"/>
                </a:solidFill>
                <a:ea typeface="ＭＳ Ｐゴシック" pitchFamily="34" charset="-128"/>
              </a:rPr>
              <a:t>Thyroid	4.8%</a:t>
            </a:r>
          </a:p>
          <a:p>
            <a:pPr lvl="2">
              <a:defRPr/>
            </a:pPr>
            <a:r>
              <a:rPr lang="en-US" smtClean="0">
                <a:ea typeface="ＭＳ Ｐゴシック" pitchFamily="34" charset="-128"/>
              </a:rPr>
              <a:t>All Ca	2.1%</a:t>
            </a:r>
          </a:p>
        </p:txBody>
      </p:sp>
      <p:sp>
        <p:nvSpPr>
          <p:cNvPr id="4" name="TextBox 3"/>
          <p:cNvSpPr txBox="1">
            <a:spLocks noChangeArrowheads="1"/>
          </p:cNvSpPr>
          <p:nvPr/>
        </p:nvSpPr>
        <p:spPr bwMode="auto">
          <a:xfrm>
            <a:off x="393700" y="5802313"/>
            <a:ext cx="815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eaLnBrk="1" hangingPunct="1">
              <a:spcBef>
                <a:spcPct val="0"/>
              </a:spcBef>
              <a:buClrTx/>
              <a:buSzTx/>
            </a:pPr>
            <a:r>
              <a:rPr lang="en-US" altLang="en-US" sz="1800" b="0">
                <a:solidFill>
                  <a:srgbClr val="00FF00"/>
                </a:solidFill>
              </a:rPr>
              <a:t>*Ramsey et al. J Clin Oncol, 2011.  ASCO Meeting. 29:No 15 suppl 2011:6007</a:t>
            </a:r>
          </a:p>
        </p:txBody>
      </p:sp>
    </p:spTree>
  </p:cSld>
  <p:clrMapOvr>
    <a:masterClrMapping/>
  </p:clrMapOvr>
  <p:transition xmlns:p14="http://schemas.microsoft.com/office/powerpoint/2010/main" advClick="0">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par>
                          <p:cTn id="11" fill="hold" nodeType="afterGroup">
                            <p:stCondLst>
                              <p:cond delay="500"/>
                            </p:stCondLst>
                            <p:childTnLst>
                              <p:par>
                                <p:cTn id="12" presetID="18" presetClass="entr" presetSubtype="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strips(downRight)">
                                      <p:cBhvr>
                                        <p:cTn id="14" dur="500"/>
                                        <p:tgtEl>
                                          <p:spTgt spid="3">
                                            <p:txEl>
                                              <p:pRg st="1" end="1"/>
                                            </p:txEl>
                                          </p:spTgt>
                                        </p:tgtEl>
                                      </p:cBhvr>
                                    </p:animEffect>
                                  </p:childTnLst>
                                </p:cTn>
                              </p:par>
                              <p:par>
                                <p:cTn id="15" presetID="18" presetClass="entr" presetSubtype="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Right)">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Right)">
                                      <p:cBhvr>
                                        <p:cTn id="22" dur="500"/>
                                        <p:tgtEl>
                                          <p:spTgt spid="3">
                                            <p:txEl>
                                              <p:pRg st="3" end="3"/>
                                            </p:txEl>
                                          </p:spTgt>
                                        </p:tgtEl>
                                      </p:cBhvr>
                                    </p:animEffect>
                                  </p:childTnLst>
                                </p:cTn>
                              </p:par>
                            </p:childTnLst>
                          </p:cTn>
                        </p:par>
                        <p:par>
                          <p:cTn id="23" fill="hold" nodeType="afterGroup">
                            <p:stCondLst>
                              <p:cond delay="500"/>
                            </p:stCondLst>
                            <p:childTnLst>
                              <p:par>
                                <p:cTn id="24" presetID="18" presetClass="entr" presetSubtype="6"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strips(downRight)">
                                      <p:cBhvr>
                                        <p:cTn id="26" dur="500"/>
                                        <p:tgtEl>
                                          <p:spTgt spid="3">
                                            <p:txEl>
                                              <p:pRg st="4" end="4"/>
                                            </p:txEl>
                                          </p:spTgt>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strips(downRight)">
                                      <p:cBhvr>
                                        <p:cTn id="29" dur="500"/>
                                        <p:tgtEl>
                                          <p:spTgt spid="3">
                                            <p:txEl>
                                              <p:pRg st="5" end="5"/>
                                            </p:txEl>
                                          </p:spTgt>
                                        </p:tgtEl>
                                      </p:cBhvr>
                                    </p:animEffect>
                                  </p:childTnLst>
                                </p:cTn>
                              </p:par>
                              <p:par>
                                <p:cTn id="30" presetID="18" presetClass="entr" presetSubtype="6"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strips(downRight)">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685800" y="347663"/>
            <a:ext cx="7780338" cy="1196975"/>
          </a:xfrm>
        </p:spPr>
        <p:txBody>
          <a:bodyPr/>
          <a:lstStyle/>
          <a:p>
            <a:pPr>
              <a:defRPr/>
            </a:pPr>
            <a:r>
              <a:rPr lang="en-US" smtClean="0"/>
              <a:t>Surgical Response</a:t>
            </a:r>
            <a:br>
              <a:rPr lang="en-US" smtClean="0"/>
            </a:br>
            <a:r>
              <a:rPr lang="en-US" smtClean="0">
                <a:solidFill>
                  <a:schemeClr val="tx1"/>
                </a:solidFill>
              </a:rPr>
              <a:t>Compartment VI Lymph Nodes</a:t>
            </a:r>
            <a:endParaRPr lang="en-US" smtClean="0"/>
          </a:p>
        </p:txBody>
      </p:sp>
      <p:sp>
        <p:nvSpPr>
          <p:cNvPr id="231427" name="Rectangle 3"/>
          <p:cNvSpPr>
            <a:spLocks noGrp="1" noChangeArrowheads="1"/>
          </p:cNvSpPr>
          <p:nvPr>
            <p:ph type="body" idx="1"/>
          </p:nvPr>
        </p:nvSpPr>
        <p:spPr>
          <a:xfrm>
            <a:off x="685800" y="1719263"/>
            <a:ext cx="7786688" cy="4464050"/>
          </a:xfrm>
        </p:spPr>
        <p:txBody>
          <a:bodyPr/>
          <a:lstStyle/>
          <a:p>
            <a:pPr>
              <a:spcAft>
                <a:spcPts val="1200"/>
              </a:spcAft>
              <a:defRPr/>
            </a:pPr>
            <a:r>
              <a:rPr lang="en-US" dirty="0" smtClean="0">
                <a:ea typeface="ＭＳ Ｐゴシック" pitchFamily="34" charset="-128"/>
              </a:rPr>
              <a:t>Surgeon is Responsible</a:t>
            </a:r>
          </a:p>
          <a:p>
            <a:pPr lvl="1">
              <a:spcAft>
                <a:spcPts val="1200"/>
              </a:spcAft>
              <a:defRPr/>
            </a:pPr>
            <a:r>
              <a:rPr lang="en-US" dirty="0" smtClean="0">
                <a:ea typeface="ＭＳ Ｐゴシック" pitchFamily="34" charset="-128"/>
              </a:rPr>
              <a:t>Preoperative US is nearly blind for LNMs in C-VI at initial operation</a:t>
            </a:r>
          </a:p>
          <a:p>
            <a:pPr lvl="1">
              <a:spcAft>
                <a:spcPts val="1200"/>
              </a:spcAft>
              <a:defRPr/>
            </a:pPr>
            <a:r>
              <a:rPr lang="en-US" dirty="0" smtClean="0">
                <a:ea typeface="ＭＳ Ｐゴシック" pitchFamily="34" charset="-128"/>
              </a:rPr>
              <a:t>Surgeons cannot reliably distinguish benign from positive LNMs</a:t>
            </a:r>
          </a:p>
          <a:p>
            <a:pPr lvl="1">
              <a:spcAft>
                <a:spcPts val="1200"/>
              </a:spcAft>
              <a:defRPr/>
            </a:pPr>
            <a:r>
              <a:rPr lang="en-US" dirty="0" smtClean="0">
                <a:ea typeface="ＭＳ Ｐゴシック" pitchFamily="34" charset="-128"/>
              </a:rPr>
              <a:t>LNMs occur in 50+%</a:t>
            </a:r>
          </a:p>
          <a:p>
            <a:pPr lvl="1">
              <a:spcAft>
                <a:spcPts val="1200"/>
              </a:spcAft>
              <a:defRPr/>
            </a:pPr>
            <a:r>
              <a:rPr lang="en-US" dirty="0" smtClean="0">
                <a:ea typeface="ＭＳ Ｐゴシック" pitchFamily="34" charset="-128"/>
              </a:rPr>
              <a:t>Missed LNMs typically along RLN in TEG-most dangerous at reoperation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l="17392" t="3857" r="23273" b="9393"/>
          <a:stretch>
            <a:fillRect/>
          </a:stretch>
        </p:blipFill>
        <p:spPr bwMode="auto">
          <a:xfrm>
            <a:off x="5265738" y="1749425"/>
            <a:ext cx="3657600" cy="3579813"/>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advClick="0">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231427">
                                            <p:txEl>
                                              <p:pRg st="0" end="0"/>
                                            </p:txEl>
                                          </p:spTgt>
                                        </p:tgtEl>
                                        <p:attrNameLst>
                                          <p:attrName>style.visibility</p:attrName>
                                        </p:attrNameLst>
                                      </p:cBhvr>
                                      <p:to>
                                        <p:strVal val="visible"/>
                                      </p:to>
                                    </p:set>
                                    <p:animEffect transition="in" filter="strips(downRight)">
                                      <p:cBhvr>
                                        <p:cTn id="7" dur="500"/>
                                        <p:tgtEl>
                                          <p:spTgt spid="231427">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231427">
                                            <p:txEl>
                                              <p:pRg st="1" end="1"/>
                                            </p:txEl>
                                          </p:spTgt>
                                        </p:tgtEl>
                                        <p:attrNameLst>
                                          <p:attrName>style.visibility</p:attrName>
                                        </p:attrNameLst>
                                      </p:cBhvr>
                                      <p:to>
                                        <p:strVal val="visible"/>
                                      </p:to>
                                    </p:set>
                                    <p:animEffect transition="in" filter="strips(downRight)">
                                      <p:cBhvr>
                                        <p:cTn id="11" dur="500"/>
                                        <p:tgtEl>
                                          <p:spTgt spid="231427">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231427">
                                            <p:txEl>
                                              <p:pRg st="2" end="2"/>
                                            </p:txEl>
                                          </p:spTgt>
                                        </p:tgtEl>
                                        <p:attrNameLst>
                                          <p:attrName>style.visibility</p:attrName>
                                        </p:attrNameLst>
                                      </p:cBhvr>
                                      <p:to>
                                        <p:strVal val="visible"/>
                                      </p:to>
                                    </p:set>
                                    <p:animEffect transition="in" filter="strips(downRight)">
                                      <p:cBhvr>
                                        <p:cTn id="16" dur="500"/>
                                        <p:tgtEl>
                                          <p:spTgt spid="231427">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231427">
                                            <p:txEl>
                                              <p:pRg st="3" end="3"/>
                                            </p:txEl>
                                          </p:spTgt>
                                        </p:tgtEl>
                                        <p:attrNameLst>
                                          <p:attrName>style.visibility</p:attrName>
                                        </p:attrNameLst>
                                      </p:cBhvr>
                                      <p:to>
                                        <p:strVal val="visible"/>
                                      </p:to>
                                    </p:set>
                                    <p:animEffect transition="in" filter="strips(downRight)">
                                      <p:cBhvr>
                                        <p:cTn id="21" dur="500"/>
                                        <p:tgtEl>
                                          <p:spTgt spid="231427">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ntr" presetSubtype="6" fill="hold" grpId="0" nodeType="clickEffect">
                                  <p:stCondLst>
                                    <p:cond delay="0"/>
                                  </p:stCondLst>
                                  <p:childTnLst>
                                    <p:set>
                                      <p:cBhvr>
                                        <p:cTn id="25" dur="1" fill="hold">
                                          <p:stCondLst>
                                            <p:cond delay="0"/>
                                          </p:stCondLst>
                                        </p:cTn>
                                        <p:tgtEl>
                                          <p:spTgt spid="231427">
                                            <p:txEl>
                                              <p:pRg st="4" end="4"/>
                                            </p:txEl>
                                          </p:spTgt>
                                        </p:tgtEl>
                                        <p:attrNameLst>
                                          <p:attrName>style.visibility</p:attrName>
                                        </p:attrNameLst>
                                      </p:cBhvr>
                                      <p:to>
                                        <p:strVal val="visible"/>
                                      </p:to>
                                    </p:set>
                                    <p:animEffect transition="in" filter="strips(downRight)">
                                      <p:cBhvr>
                                        <p:cTn id="26" dur="500"/>
                                        <p:tgtEl>
                                          <p:spTgt spid="231427">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6"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strips(downRight)">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defRPr/>
            </a:pPr>
            <a:r>
              <a:rPr lang="en-US" smtClean="0">
                <a:ea typeface="ＭＳ Ｐゴシック" pitchFamily="34" charset="-128"/>
              </a:rPr>
              <a:t>Compartment VI LNMs</a:t>
            </a:r>
            <a:br>
              <a:rPr lang="en-US" smtClean="0">
                <a:ea typeface="ＭＳ Ｐゴシック" pitchFamily="34" charset="-128"/>
              </a:rPr>
            </a:br>
            <a:r>
              <a:rPr lang="en-US" smtClean="0">
                <a:solidFill>
                  <a:schemeClr val="tx1"/>
                </a:solidFill>
                <a:ea typeface="ＭＳ Ｐゴシック" pitchFamily="34" charset="-128"/>
              </a:rPr>
              <a:t>Surgeon Response (cont</a:t>
            </a:r>
            <a:r>
              <a:rPr lang="ja-JP" altLang="en-US" smtClean="0">
                <a:solidFill>
                  <a:schemeClr val="tx1"/>
                </a:solidFill>
                <a:ea typeface="ＭＳ Ｐゴシック" pitchFamily="34" charset="-128"/>
              </a:rPr>
              <a:t>’</a:t>
            </a:r>
            <a:r>
              <a:rPr lang="en-US" altLang="ja-JP" smtClean="0">
                <a:solidFill>
                  <a:schemeClr val="tx1"/>
                </a:solidFill>
                <a:ea typeface="ＭＳ Ｐゴシック" pitchFamily="34" charset="-128"/>
              </a:rPr>
              <a:t>d)</a:t>
            </a:r>
            <a:endParaRPr lang="en-US" smtClean="0">
              <a:solidFill>
                <a:schemeClr val="tx1"/>
              </a:solidFill>
              <a:ea typeface="ＭＳ Ｐゴシック" pitchFamily="34" charset="-128"/>
            </a:endParaRPr>
          </a:p>
        </p:txBody>
      </p:sp>
      <p:sp>
        <p:nvSpPr>
          <p:cNvPr id="229379" name="Rectangle 3"/>
          <p:cNvSpPr>
            <a:spLocks noGrp="1" noChangeArrowheads="1"/>
          </p:cNvSpPr>
          <p:nvPr>
            <p:ph type="body" idx="1"/>
          </p:nvPr>
        </p:nvSpPr>
        <p:spPr>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40000"/>
              </a:lnSpc>
              <a:defRPr/>
            </a:pPr>
            <a:r>
              <a:rPr lang="en-US" smtClean="0">
                <a:ea typeface="ＭＳ Ｐゴシック" pitchFamily="34" charset="-128"/>
              </a:rPr>
              <a:t>Arguments Favoring Dissection</a:t>
            </a:r>
          </a:p>
          <a:p>
            <a:pPr lvl="1">
              <a:lnSpc>
                <a:spcPct val="140000"/>
              </a:lnSpc>
              <a:defRPr/>
            </a:pPr>
            <a:r>
              <a:rPr lang="en-US" smtClean="0">
                <a:ea typeface="ＭＳ Ｐゴシック" pitchFamily="34" charset="-128"/>
              </a:rPr>
              <a:t>Reduces relapse/reoperation in era of highly sensitive Tg, US</a:t>
            </a:r>
          </a:p>
          <a:p>
            <a:pPr lvl="1">
              <a:lnSpc>
                <a:spcPct val="140000"/>
              </a:lnSpc>
              <a:defRPr/>
            </a:pPr>
            <a:r>
              <a:rPr lang="en-US" smtClean="0">
                <a:ea typeface="ＭＳ Ｐゴシック" pitchFamily="34" charset="-128"/>
              </a:rPr>
              <a:t>Can be done safely…….</a:t>
            </a:r>
          </a:p>
          <a:p>
            <a:pPr lvl="1">
              <a:lnSpc>
                <a:spcPct val="140000"/>
              </a:lnSpc>
              <a:defRPr/>
            </a:pPr>
            <a:r>
              <a:rPr lang="en-US" smtClean="0">
                <a:ea typeface="ＭＳ Ｐゴシック" pitchFamily="34" charset="-128"/>
              </a:rPr>
              <a:t>Staging </a:t>
            </a:r>
            <a:r>
              <a:rPr lang="en-US" smtClean="0">
                <a:ea typeface="ＭＳ Ｐゴシック" pitchFamily="34" charset="-128"/>
                <a:sym typeface="Symbol" pitchFamily="18" charset="2"/>
              </a:rPr>
              <a:t> additional Rx</a:t>
            </a:r>
          </a:p>
          <a:p>
            <a:pPr lvl="1">
              <a:lnSpc>
                <a:spcPct val="140000"/>
              </a:lnSpc>
              <a:defRPr/>
            </a:pPr>
            <a:r>
              <a:rPr lang="en-US" smtClean="0">
                <a:ea typeface="ＭＳ Ｐゴシック" pitchFamily="34" charset="-128"/>
              </a:rPr>
              <a:t>RAI unreliably effective at </a:t>
            </a:r>
            <a:r>
              <a:rPr lang="ja-JP" altLang="en-US" smtClean="0">
                <a:ea typeface="ＭＳ Ｐゴシック" pitchFamily="34" charset="-128"/>
              </a:rPr>
              <a:t>“</a:t>
            </a:r>
            <a:r>
              <a:rPr lang="en-US" altLang="ja-JP" smtClean="0">
                <a:ea typeface="ＭＳ Ｐゴシック" pitchFamily="34" charset="-128"/>
              </a:rPr>
              <a:t>cleaning up</a:t>
            </a:r>
            <a:r>
              <a:rPr lang="ja-JP" altLang="en-US" smtClean="0">
                <a:ea typeface="ＭＳ Ｐゴシック" pitchFamily="34" charset="-128"/>
              </a:rPr>
              <a:t>”</a:t>
            </a:r>
            <a:endParaRPr lang="en-US" smtClean="0">
              <a:ea typeface="ＭＳ Ｐゴシック" pitchFamily="34" charset="-128"/>
            </a:endParaRPr>
          </a:p>
        </p:txBody>
      </p:sp>
    </p:spTree>
  </p:cSld>
  <p:clrMapOvr>
    <a:masterClrMapping/>
  </p:clrMapOvr>
  <p:transition xmlns:p14="http://schemas.microsoft.com/office/powerpoint/2010/main" advClick="0">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29379">
                                            <p:txEl>
                                              <p:pRg st="0" end="0"/>
                                            </p:txEl>
                                          </p:spTgt>
                                        </p:tgtEl>
                                        <p:attrNameLst>
                                          <p:attrName>style.visibility</p:attrName>
                                        </p:attrNameLst>
                                      </p:cBhvr>
                                      <p:to>
                                        <p:strVal val="visible"/>
                                      </p:to>
                                    </p:set>
                                    <p:animEffect transition="in" filter="wipe(left)">
                                      <p:cBhvr>
                                        <p:cTn id="7" dur="500"/>
                                        <p:tgtEl>
                                          <p:spTgt spid="2293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9379">
                                            <p:txEl>
                                              <p:pRg st="1" end="1"/>
                                            </p:txEl>
                                          </p:spTgt>
                                        </p:tgtEl>
                                        <p:attrNameLst>
                                          <p:attrName>style.visibility</p:attrName>
                                        </p:attrNameLst>
                                      </p:cBhvr>
                                      <p:to>
                                        <p:strVal val="visible"/>
                                      </p:to>
                                    </p:set>
                                    <p:animEffect transition="in" filter="wipe(left)">
                                      <p:cBhvr>
                                        <p:cTn id="12" dur="500"/>
                                        <p:tgtEl>
                                          <p:spTgt spid="2293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9379">
                                            <p:txEl>
                                              <p:pRg st="2" end="2"/>
                                            </p:txEl>
                                          </p:spTgt>
                                        </p:tgtEl>
                                        <p:attrNameLst>
                                          <p:attrName>style.visibility</p:attrName>
                                        </p:attrNameLst>
                                      </p:cBhvr>
                                      <p:to>
                                        <p:strVal val="visible"/>
                                      </p:to>
                                    </p:set>
                                    <p:animEffect transition="in" filter="wipe(left)">
                                      <p:cBhvr>
                                        <p:cTn id="17" dur="500"/>
                                        <p:tgtEl>
                                          <p:spTgt spid="2293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9379">
                                            <p:txEl>
                                              <p:pRg st="3" end="3"/>
                                            </p:txEl>
                                          </p:spTgt>
                                        </p:tgtEl>
                                        <p:attrNameLst>
                                          <p:attrName>style.visibility</p:attrName>
                                        </p:attrNameLst>
                                      </p:cBhvr>
                                      <p:to>
                                        <p:strVal val="visible"/>
                                      </p:to>
                                    </p:set>
                                    <p:animEffect transition="in" filter="wipe(left)">
                                      <p:cBhvr>
                                        <p:cTn id="22" dur="500"/>
                                        <p:tgtEl>
                                          <p:spTgt spid="22937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9379">
                                            <p:txEl>
                                              <p:pRg st="4" end="4"/>
                                            </p:txEl>
                                          </p:spTgt>
                                        </p:tgtEl>
                                        <p:attrNameLst>
                                          <p:attrName>style.visibility</p:attrName>
                                        </p:attrNameLst>
                                      </p:cBhvr>
                                      <p:to>
                                        <p:strVal val="visible"/>
                                      </p:to>
                                    </p:set>
                                    <p:animEffect transition="in" filter="wipe(left)">
                                      <p:cBhvr>
                                        <p:cTn id="27" dur="500"/>
                                        <p:tgtEl>
                                          <p:spTgt spid="2293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0" y="319088"/>
            <a:ext cx="9144000" cy="990600"/>
          </a:xfrm>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95000"/>
              </a:lnSpc>
              <a:defRPr/>
            </a:pPr>
            <a:r>
              <a:rPr lang="en-US" sz="3200" smtClean="0">
                <a:ea typeface="ＭＳ Ｐゴシック" pitchFamily="34" charset="-128"/>
              </a:rPr>
              <a:t>Thyroid Cancer Incidence and Mortality</a:t>
            </a:r>
            <a:r>
              <a:rPr lang="en-US" sz="3400" smtClean="0">
                <a:ea typeface="ＭＳ Ｐゴシック" pitchFamily="34" charset="-128"/>
              </a:rPr>
              <a:t/>
            </a:r>
            <a:br>
              <a:rPr lang="en-US" sz="3400" smtClean="0">
                <a:ea typeface="ＭＳ Ｐゴシック" pitchFamily="34" charset="-128"/>
              </a:rPr>
            </a:br>
            <a:r>
              <a:rPr lang="en-US" sz="3000" smtClean="0">
                <a:solidFill>
                  <a:schemeClr val="tx1"/>
                </a:solidFill>
                <a:ea typeface="ＭＳ Ｐゴシック" pitchFamily="34" charset="-128"/>
              </a:rPr>
              <a:t>1973-2002</a:t>
            </a:r>
          </a:p>
        </p:txBody>
      </p:sp>
      <p:graphicFrame>
        <p:nvGraphicFramePr>
          <p:cNvPr id="2" name="Object 3"/>
          <p:cNvGraphicFramePr>
            <a:graphicFrameLocks/>
          </p:cNvGraphicFramePr>
          <p:nvPr/>
        </p:nvGraphicFramePr>
        <p:xfrm>
          <a:off x="1346200" y="1538288"/>
          <a:ext cx="7027863" cy="4560887"/>
        </p:xfrm>
        <a:graphic>
          <a:graphicData uri="http://schemas.openxmlformats.org/drawingml/2006/chart">
            <c:chart xmlns:c="http://schemas.openxmlformats.org/drawingml/2006/chart" xmlns:r="http://schemas.openxmlformats.org/officeDocument/2006/relationships" r:id="rId4"/>
          </a:graphicData>
        </a:graphic>
      </p:graphicFrame>
      <p:sp>
        <p:nvSpPr>
          <p:cNvPr id="195588" name="Rectangle 4"/>
          <p:cNvSpPr>
            <a:spLocks noChangeArrowheads="1"/>
          </p:cNvSpPr>
          <p:nvPr/>
        </p:nvSpPr>
        <p:spPr bwMode="auto">
          <a:xfrm rot="-5400000">
            <a:off x="-99218" y="3436144"/>
            <a:ext cx="18796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defRPr/>
            </a:pPr>
            <a:r>
              <a:rPr lang="en-US" sz="2200" b="1">
                <a:effectLst>
                  <a:outerShdw blurRad="38100" dist="38100" dir="2700000" algn="tl">
                    <a:srgbClr val="000000"/>
                  </a:outerShdw>
                </a:effectLst>
                <a:ea typeface="ＭＳ Ｐゴシック" pitchFamily="-111" charset="-128"/>
              </a:rPr>
              <a:t>Rate/100,000</a:t>
            </a:r>
            <a:endParaRPr lang="en-US" sz="2400" b="1">
              <a:effectLst>
                <a:outerShdw blurRad="38100" dist="38100" dir="2700000" algn="tl">
                  <a:srgbClr val="000000"/>
                </a:outerShdw>
              </a:effectLst>
              <a:ea typeface="ＭＳ Ｐゴシック" pitchFamily="-111" charset="-128"/>
            </a:endParaRPr>
          </a:p>
        </p:txBody>
      </p:sp>
      <p:sp>
        <p:nvSpPr>
          <p:cNvPr id="195589" name="Rectangle 5"/>
          <p:cNvSpPr>
            <a:spLocks noChangeArrowheads="1"/>
          </p:cNvSpPr>
          <p:nvPr/>
        </p:nvSpPr>
        <p:spPr bwMode="auto">
          <a:xfrm>
            <a:off x="4489450" y="6124575"/>
            <a:ext cx="788988"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defRPr/>
            </a:pPr>
            <a:r>
              <a:rPr lang="en-US" sz="2200" b="1">
                <a:effectLst>
                  <a:outerShdw blurRad="38100" dist="38100" dir="2700000" algn="tl">
                    <a:srgbClr val="000000"/>
                  </a:outerShdw>
                </a:effectLst>
                <a:ea typeface="ＭＳ Ｐゴシック" pitchFamily="-111" charset="-128"/>
              </a:rPr>
              <a:t>Year</a:t>
            </a:r>
            <a:endParaRPr lang="en-US" sz="2400" b="1">
              <a:effectLst>
                <a:outerShdw blurRad="38100" dist="38100" dir="2700000" algn="tl">
                  <a:srgbClr val="000000"/>
                </a:outerShdw>
              </a:effectLst>
              <a:ea typeface="ＭＳ Ｐゴシック" pitchFamily="-111" charset="-128"/>
            </a:endParaRPr>
          </a:p>
        </p:txBody>
      </p:sp>
      <p:sp>
        <p:nvSpPr>
          <p:cNvPr id="195590" name="Rectangle 6"/>
          <p:cNvSpPr>
            <a:spLocks noChangeArrowheads="1"/>
          </p:cNvSpPr>
          <p:nvPr/>
        </p:nvSpPr>
        <p:spPr bwMode="auto">
          <a:xfrm>
            <a:off x="6672263" y="4795838"/>
            <a:ext cx="145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defRPr/>
            </a:pPr>
            <a:r>
              <a:rPr lang="en-US" sz="2400" b="1">
                <a:solidFill>
                  <a:schemeClr val="hlink"/>
                </a:solidFill>
                <a:effectLst>
                  <a:outerShdw blurRad="38100" dist="38100" dir="2700000" algn="tl">
                    <a:srgbClr val="000000"/>
                  </a:outerShdw>
                </a:effectLst>
                <a:ea typeface="ＭＳ Ｐゴシック" pitchFamily="-111" charset="-128"/>
              </a:rPr>
              <a:t>Mortality</a:t>
            </a:r>
            <a:endParaRPr lang="en-US" sz="2800" b="1">
              <a:solidFill>
                <a:schemeClr val="hlink"/>
              </a:solidFill>
              <a:effectLst>
                <a:outerShdw blurRad="38100" dist="38100" dir="2700000" algn="tl">
                  <a:srgbClr val="000000"/>
                </a:outerShdw>
              </a:effectLst>
              <a:ea typeface="ＭＳ Ｐゴシック" pitchFamily="-111" charset="-128"/>
            </a:endParaRPr>
          </a:p>
        </p:txBody>
      </p:sp>
      <p:sp>
        <p:nvSpPr>
          <p:cNvPr id="195591" name="Rectangle 7"/>
          <p:cNvSpPr>
            <a:spLocks noChangeArrowheads="1"/>
          </p:cNvSpPr>
          <p:nvPr/>
        </p:nvSpPr>
        <p:spPr bwMode="auto">
          <a:xfrm>
            <a:off x="6080125" y="2044700"/>
            <a:ext cx="1589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defRPr/>
            </a:pPr>
            <a:r>
              <a:rPr lang="en-US" sz="2400" b="1">
                <a:solidFill>
                  <a:schemeClr val="tx2"/>
                </a:solidFill>
                <a:effectLst>
                  <a:outerShdw blurRad="38100" dist="38100" dir="2700000" algn="tl">
                    <a:srgbClr val="000000"/>
                  </a:outerShdw>
                </a:effectLst>
                <a:ea typeface="ＭＳ Ｐゴシック" pitchFamily="-111" charset="-128"/>
              </a:rPr>
              <a:t>Incidence</a:t>
            </a:r>
            <a:endParaRPr lang="en-US" sz="2800" b="1">
              <a:solidFill>
                <a:schemeClr val="tx2"/>
              </a:solidFill>
              <a:effectLst>
                <a:outerShdw blurRad="38100" dist="38100" dir="2700000" algn="tl">
                  <a:srgbClr val="000000"/>
                </a:outerShdw>
              </a:effectLst>
              <a:ea typeface="ＭＳ Ｐゴシック" pitchFamily="-111" charset="-128"/>
            </a:endParaRPr>
          </a:p>
        </p:txBody>
      </p:sp>
      <p:sp>
        <p:nvSpPr>
          <p:cNvPr id="195592" name="Rectangle 8"/>
          <p:cNvSpPr>
            <a:spLocks noChangeArrowheads="1"/>
          </p:cNvSpPr>
          <p:nvPr/>
        </p:nvSpPr>
        <p:spPr bwMode="auto">
          <a:xfrm>
            <a:off x="1117600" y="6249988"/>
            <a:ext cx="2495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defRPr/>
            </a:pPr>
            <a:r>
              <a:rPr lang="en-US" b="1">
                <a:solidFill>
                  <a:srgbClr val="00FF00"/>
                </a:solidFill>
                <a:effectLst>
                  <a:outerShdw blurRad="38100" dist="38100" dir="2700000" algn="tl">
                    <a:srgbClr val="000000"/>
                  </a:outerShdw>
                </a:effectLst>
                <a:latin typeface="Arial" pitchFamily="34" charset="0"/>
              </a:rPr>
              <a:t>JAMA 295:2166, 2006</a:t>
            </a:r>
          </a:p>
        </p:txBody>
      </p:sp>
      <p:sp>
        <p:nvSpPr>
          <p:cNvPr id="18441" name="Freeform 9"/>
          <p:cNvSpPr>
            <a:spLocks/>
          </p:cNvSpPr>
          <p:nvPr/>
        </p:nvSpPr>
        <p:spPr bwMode="auto">
          <a:xfrm>
            <a:off x="1700213" y="1830388"/>
            <a:ext cx="6356350" cy="2166937"/>
          </a:xfrm>
          <a:custGeom>
            <a:avLst/>
            <a:gdLst>
              <a:gd name="T0" fmla="*/ 0 w 4004"/>
              <a:gd name="T1" fmla="*/ 2147483647 h 1365"/>
              <a:gd name="T2" fmla="*/ 2147483647 w 4004"/>
              <a:gd name="T3" fmla="*/ 2147483647 h 1365"/>
              <a:gd name="T4" fmla="*/ 2147483647 w 4004"/>
              <a:gd name="T5" fmla="*/ 2147483647 h 1365"/>
              <a:gd name="T6" fmla="*/ 2147483647 w 4004"/>
              <a:gd name="T7" fmla="*/ 2147483647 h 1365"/>
              <a:gd name="T8" fmla="*/ 2147483647 w 4004"/>
              <a:gd name="T9" fmla="*/ 2147483647 h 1365"/>
              <a:gd name="T10" fmla="*/ 2147483647 w 4004"/>
              <a:gd name="T11" fmla="*/ 2147483647 h 1365"/>
              <a:gd name="T12" fmla="*/ 2147483647 w 4004"/>
              <a:gd name="T13" fmla="*/ 2147483647 h 1365"/>
              <a:gd name="T14" fmla="*/ 2147483647 w 4004"/>
              <a:gd name="T15" fmla="*/ 2147483647 h 1365"/>
              <a:gd name="T16" fmla="*/ 2147483647 w 4004"/>
              <a:gd name="T17" fmla="*/ 2147483647 h 1365"/>
              <a:gd name="T18" fmla="*/ 2147483647 w 4004"/>
              <a:gd name="T19" fmla="*/ 2147483647 h 1365"/>
              <a:gd name="T20" fmla="*/ 2147483647 w 4004"/>
              <a:gd name="T21" fmla="*/ 2147483647 h 1365"/>
              <a:gd name="T22" fmla="*/ 2147483647 w 4004"/>
              <a:gd name="T23" fmla="*/ 2147483647 h 1365"/>
              <a:gd name="T24" fmla="*/ 2147483647 w 4004"/>
              <a:gd name="T25" fmla="*/ 2147483647 h 1365"/>
              <a:gd name="T26" fmla="*/ 2147483647 w 4004"/>
              <a:gd name="T27" fmla="*/ 2147483647 h 1365"/>
              <a:gd name="T28" fmla="*/ 2147483647 w 4004"/>
              <a:gd name="T29" fmla="*/ 2147483647 h 1365"/>
              <a:gd name="T30" fmla="*/ 2147483647 w 4004"/>
              <a:gd name="T31" fmla="*/ 2147483647 h 1365"/>
              <a:gd name="T32" fmla="*/ 2147483647 w 4004"/>
              <a:gd name="T33" fmla="*/ 2147483647 h 1365"/>
              <a:gd name="T34" fmla="*/ 2147483647 w 4004"/>
              <a:gd name="T35" fmla="*/ 2147483647 h 1365"/>
              <a:gd name="T36" fmla="*/ 2147483647 w 4004"/>
              <a:gd name="T37" fmla="*/ 2147483647 h 1365"/>
              <a:gd name="T38" fmla="*/ 2147483647 w 4004"/>
              <a:gd name="T39" fmla="*/ 2147483647 h 1365"/>
              <a:gd name="T40" fmla="*/ 2147483647 w 4004"/>
              <a:gd name="T41" fmla="*/ 2147483647 h 1365"/>
              <a:gd name="T42" fmla="*/ 2147483647 w 4004"/>
              <a:gd name="T43" fmla="*/ 2147483647 h 1365"/>
              <a:gd name="T44" fmla="*/ 2147483647 w 4004"/>
              <a:gd name="T45" fmla="*/ 2147483647 h 1365"/>
              <a:gd name="T46" fmla="*/ 2147483647 w 4004"/>
              <a:gd name="T47" fmla="*/ 2147483647 h 1365"/>
              <a:gd name="T48" fmla="*/ 2147483647 w 4004"/>
              <a:gd name="T49" fmla="*/ 2147483647 h 1365"/>
              <a:gd name="T50" fmla="*/ 2147483647 w 4004"/>
              <a:gd name="T51" fmla="*/ 0 h 13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004" h="1365">
                <a:moveTo>
                  <a:pt x="0" y="1365"/>
                </a:moveTo>
                <a:lnTo>
                  <a:pt x="128" y="1240"/>
                </a:lnTo>
                <a:lnTo>
                  <a:pt x="267" y="1179"/>
                </a:lnTo>
                <a:lnTo>
                  <a:pt x="404" y="1167"/>
                </a:lnTo>
                <a:lnTo>
                  <a:pt x="536" y="1023"/>
                </a:lnTo>
                <a:lnTo>
                  <a:pt x="683" y="1076"/>
                </a:lnTo>
                <a:lnTo>
                  <a:pt x="823" y="1240"/>
                </a:lnTo>
                <a:lnTo>
                  <a:pt x="964" y="1280"/>
                </a:lnTo>
                <a:lnTo>
                  <a:pt x="1082" y="1254"/>
                </a:lnTo>
                <a:lnTo>
                  <a:pt x="1364" y="1149"/>
                </a:lnTo>
                <a:lnTo>
                  <a:pt x="1516" y="1149"/>
                </a:lnTo>
                <a:lnTo>
                  <a:pt x="1656" y="1053"/>
                </a:lnTo>
                <a:lnTo>
                  <a:pt x="1786" y="998"/>
                </a:lnTo>
                <a:lnTo>
                  <a:pt x="1926" y="1071"/>
                </a:lnTo>
                <a:lnTo>
                  <a:pt x="2069" y="1087"/>
                </a:lnTo>
                <a:lnTo>
                  <a:pt x="2201" y="972"/>
                </a:lnTo>
                <a:lnTo>
                  <a:pt x="2331" y="949"/>
                </a:lnTo>
                <a:lnTo>
                  <a:pt x="2475" y="949"/>
                </a:lnTo>
                <a:lnTo>
                  <a:pt x="2618" y="855"/>
                </a:lnTo>
                <a:lnTo>
                  <a:pt x="2755" y="889"/>
                </a:lnTo>
                <a:lnTo>
                  <a:pt x="2899" y="763"/>
                </a:lnTo>
                <a:lnTo>
                  <a:pt x="3023" y="734"/>
                </a:lnTo>
                <a:lnTo>
                  <a:pt x="3392" y="554"/>
                </a:lnTo>
                <a:lnTo>
                  <a:pt x="3721" y="371"/>
                </a:lnTo>
                <a:lnTo>
                  <a:pt x="3876" y="194"/>
                </a:lnTo>
                <a:lnTo>
                  <a:pt x="4004" y="0"/>
                </a:lnTo>
              </a:path>
            </a:pathLst>
          </a:custGeom>
          <a:noFill/>
          <a:ln w="38100" cap="rnd" cmpd="sng">
            <a:solidFill>
              <a:srgbClr val="FFFF00"/>
            </a:solidFill>
            <a:prstDash val="solid"/>
            <a:round/>
            <a:headEnd/>
            <a:tailEnd/>
          </a:ln>
          <a:effectLst>
            <a:outerShdw dist="17961"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2" name="Freeform 10"/>
          <p:cNvSpPr>
            <a:spLocks/>
          </p:cNvSpPr>
          <p:nvPr/>
        </p:nvSpPr>
        <p:spPr bwMode="auto">
          <a:xfrm>
            <a:off x="1695450" y="5295900"/>
            <a:ext cx="6365875" cy="92075"/>
          </a:xfrm>
          <a:custGeom>
            <a:avLst/>
            <a:gdLst>
              <a:gd name="T0" fmla="*/ 0 w 4010"/>
              <a:gd name="T1" fmla="*/ 0 h 58"/>
              <a:gd name="T2" fmla="*/ 2147483647 w 4010"/>
              <a:gd name="T3" fmla="*/ 0 h 58"/>
              <a:gd name="T4" fmla="*/ 2147483647 w 4010"/>
              <a:gd name="T5" fmla="*/ 2147483647 h 58"/>
              <a:gd name="T6" fmla="*/ 2147483647 w 4010"/>
              <a:gd name="T7" fmla="*/ 2147483647 h 58"/>
              <a:gd name="T8" fmla="*/ 2147483647 w 4010"/>
              <a:gd name="T9" fmla="*/ 2147483647 h 58"/>
              <a:gd name="T10" fmla="*/ 2147483647 w 4010"/>
              <a:gd name="T11" fmla="*/ 2147483647 h 58"/>
              <a:gd name="T12" fmla="*/ 2147483647 w 4010"/>
              <a:gd name="T13" fmla="*/ 2147483647 h 58"/>
              <a:gd name="T14" fmla="*/ 2147483647 w 4010"/>
              <a:gd name="T15" fmla="*/ 2147483647 h 58"/>
              <a:gd name="T16" fmla="*/ 2147483647 w 4010"/>
              <a:gd name="T17" fmla="*/ 2147483647 h 58"/>
              <a:gd name="T18" fmla="*/ 2147483647 w 4010"/>
              <a:gd name="T19" fmla="*/ 2147483647 h 58"/>
              <a:gd name="T20" fmla="*/ 2147483647 w 4010"/>
              <a:gd name="T21" fmla="*/ 2147483647 h 58"/>
              <a:gd name="T22" fmla="*/ 2147483647 w 4010"/>
              <a:gd name="T23" fmla="*/ 2147483647 h 58"/>
              <a:gd name="T24" fmla="*/ 2147483647 w 4010"/>
              <a:gd name="T25" fmla="*/ 2147483647 h 58"/>
              <a:gd name="T26" fmla="*/ 2147483647 w 4010"/>
              <a:gd name="T27" fmla="*/ 2147483647 h 58"/>
              <a:gd name="T28" fmla="*/ 2147483647 w 4010"/>
              <a:gd name="T29" fmla="*/ 2147483647 h 58"/>
              <a:gd name="T30" fmla="*/ 2147483647 w 4010"/>
              <a:gd name="T31" fmla="*/ 2147483647 h 58"/>
              <a:gd name="T32" fmla="*/ 2147483647 w 4010"/>
              <a:gd name="T33" fmla="*/ 2147483647 h 58"/>
              <a:gd name="T34" fmla="*/ 2147483647 w 4010"/>
              <a:gd name="T35" fmla="*/ 2147483647 h 58"/>
              <a:gd name="T36" fmla="*/ 2147483647 w 4010"/>
              <a:gd name="T37" fmla="*/ 2147483647 h 58"/>
              <a:gd name="T38" fmla="*/ 2147483647 w 4010"/>
              <a:gd name="T39" fmla="*/ 2147483647 h 58"/>
              <a:gd name="T40" fmla="*/ 2147483647 w 4010"/>
              <a:gd name="T41" fmla="*/ 2147483647 h 58"/>
              <a:gd name="T42" fmla="*/ 2147483647 w 4010"/>
              <a:gd name="T43" fmla="*/ 2147483647 h 58"/>
              <a:gd name="T44" fmla="*/ 2147483647 w 4010"/>
              <a:gd name="T45" fmla="*/ 2147483647 h 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010" h="58">
                <a:moveTo>
                  <a:pt x="0" y="0"/>
                </a:moveTo>
                <a:lnTo>
                  <a:pt x="143" y="0"/>
                </a:lnTo>
                <a:lnTo>
                  <a:pt x="267" y="31"/>
                </a:lnTo>
                <a:lnTo>
                  <a:pt x="402" y="3"/>
                </a:lnTo>
                <a:lnTo>
                  <a:pt x="551" y="3"/>
                </a:lnTo>
                <a:lnTo>
                  <a:pt x="682" y="31"/>
                </a:lnTo>
                <a:lnTo>
                  <a:pt x="1245" y="31"/>
                </a:lnTo>
                <a:lnTo>
                  <a:pt x="1372" y="53"/>
                </a:lnTo>
                <a:lnTo>
                  <a:pt x="1515" y="31"/>
                </a:lnTo>
                <a:lnTo>
                  <a:pt x="1650" y="55"/>
                </a:lnTo>
                <a:lnTo>
                  <a:pt x="1779" y="31"/>
                </a:lnTo>
                <a:lnTo>
                  <a:pt x="1947" y="31"/>
                </a:lnTo>
                <a:lnTo>
                  <a:pt x="2067" y="56"/>
                </a:lnTo>
                <a:lnTo>
                  <a:pt x="2495" y="56"/>
                </a:lnTo>
                <a:lnTo>
                  <a:pt x="2603" y="31"/>
                </a:lnTo>
                <a:lnTo>
                  <a:pt x="2759" y="31"/>
                </a:lnTo>
                <a:lnTo>
                  <a:pt x="2891" y="58"/>
                </a:lnTo>
                <a:lnTo>
                  <a:pt x="3052" y="58"/>
                </a:lnTo>
                <a:lnTo>
                  <a:pt x="3175" y="33"/>
                </a:lnTo>
                <a:lnTo>
                  <a:pt x="3328" y="33"/>
                </a:lnTo>
                <a:lnTo>
                  <a:pt x="3456" y="58"/>
                </a:lnTo>
                <a:lnTo>
                  <a:pt x="3585" y="31"/>
                </a:lnTo>
                <a:lnTo>
                  <a:pt x="4010" y="31"/>
                </a:lnTo>
              </a:path>
            </a:pathLst>
          </a:custGeom>
          <a:noFill/>
          <a:ln w="38100" cap="rnd" cmpd="sng">
            <a:solidFill>
              <a:schemeClr val="hlink"/>
            </a:solidFill>
            <a:prstDash val="solid"/>
            <a:round/>
            <a:headEnd/>
            <a:tailEnd/>
          </a:ln>
          <a:effectLst>
            <a:outerShdw dist="17961"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lstStyle/>
          <a:p>
            <a:endParaRPr lang="en-US"/>
          </a:p>
        </p:txBody>
      </p:sp>
    </p:spTree>
    <p:custDataLst>
      <p:tags r:id="rId1"/>
    </p:custDataLst>
  </p:cSld>
  <p:clrMapOvr>
    <a:masterClrMapping/>
  </p:clrMapOvr>
  <p:transition xmlns:p14="http://schemas.microsoft.com/office/powerpoint/2010/main" advClick="0">
    <p:wipe dir="r"/>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685800" y="368300"/>
            <a:ext cx="7766050" cy="1103313"/>
          </a:xfrm>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defRPr/>
            </a:pPr>
            <a:r>
              <a:rPr lang="en-US" smtClean="0"/>
              <a:t>CLND: Safety, Efficacy</a:t>
            </a:r>
            <a:br>
              <a:rPr lang="en-US" smtClean="0"/>
            </a:br>
            <a:r>
              <a:rPr lang="en-US" smtClean="0">
                <a:solidFill>
                  <a:schemeClr val="tx1"/>
                </a:solidFill>
              </a:rPr>
              <a:t>Surrogate Endpoint: Tg</a:t>
            </a:r>
            <a:endParaRPr lang="en-US" smtClean="0"/>
          </a:p>
        </p:txBody>
      </p:sp>
      <p:sp>
        <p:nvSpPr>
          <p:cNvPr id="249859" name="Rectangle 3"/>
          <p:cNvSpPr>
            <a:spLocks noGrp="1" noChangeArrowheads="1"/>
          </p:cNvSpPr>
          <p:nvPr>
            <p:ph type="body" idx="1"/>
          </p:nvPr>
        </p:nvSpPr>
        <p:spPr>
          <a:xfrm>
            <a:off x="685800" y="1739900"/>
            <a:ext cx="7772400" cy="4114800"/>
          </a:xfrm>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defRPr/>
            </a:pPr>
            <a:r>
              <a:rPr lang="en-US" smtClean="0">
                <a:ea typeface="ＭＳ Ｐゴシック" pitchFamily="34" charset="-128"/>
              </a:rPr>
              <a:t>Sywak et al</a:t>
            </a:r>
            <a:r>
              <a:rPr lang="en-US" smtClean="0">
                <a:solidFill>
                  <a:srgbClr val="66FF33"/>
                </a:solidFill>
                <a:ea typeface="ＭＳ Ｐゴシック" pitchFamily="34" charset="-128"/>
              </a:rPr>
              <a:t>*</a:t>
            </a:r>
          </a:p>
          <a:p>
            <a:pPr lvl="1">
              <a:defRPr/>
            </a:pPr>
            <a:r>
              <a:rPr lang="en-US" smtClean="0">
                <a:ea typeface="ＭＳ Ｐゴシック" pitchFamily="34" charset="-128"/>
              </a:rPr>
              <a:t>Retrospective, 447 pts, clinically LN neg</a:t>
            </a:r>
          </a:p>
          <a:p>
            <a:pPr lvl="2">
              <a:defRPr/>
            </a:pPr>
            <a:r>
              <a:rPr lang="en-US" smtClean="0">
                <a:ea typeface="ＭＳ Ｐゴシック" pitchFamily="34" charset="-128"/>
              </a:rPr>
              <a:t>T size, MACIS scores, </a:t>
            </a:r>
            <a:r>
              <a:rPr lang="en-US" smtClean="0">
                <a:solidFill>
                  <a:srgbClr val="FFC000"/>
                </a:solidFill>
                <a:ea typeface="ＭＳ Ｐゴシック" pitchFamily="34" charset="-128"/>
              </a:rPr>
              <a:t>morbidity</a:t>
            </a:r>
            <a:r>
              <a:rPr lang="en-US" smtClean="0">
                <a:ea typeface="ＭＳ Ｐゴシック" pitchFamily="34" charset="-128"/>
              </a:rPr>
              <a:t>,</a:t>
            </a:r>
            <a:r>
              <a:rPr lang="en-US" smtClean="0">
                <a:solidFill>
                  <a:schemeClr val="tx2"/>
                </a:solidFill>
                <a:ea typeface="ＭＳ Ｐゴシック" pitchFamily="34" charset="-128"/>
              </a:rPr>
              <a:t> </a:t>
            </a:r>
            <a:r>
              <a:rPr lang="en-US" smtClean="0">
                <a:ea typeface="ＭＳ Ｐゴシック" pitchFamily="34" charset="-128"/>
              </a:rPr>
              <a:t>RAI equivalent</a:t>
            </a:r>
          </a:p>
          <a:p>
            <a:pPr lvl="2">
              <a:defRPr/>
            </a:pPr>
            <a:r>
              <a:rPr lang="en-US" smtClean="0">
                <a:solidFill>
                  <a:srgbClr val="FFC000"/>
                </a:solidFill>
                <a:ea typeface="ＭＳ Ｐゴシック" pitchFamily="34" charset="-128"/>
              </a:rPr>
              <a:t>TTx, ipsilat CLND:	56</a:t>
            </a:r>
          </a:p>
          <a:p>
            <a:pPr lvl="2">
              <a:defRPr/>
            </a:pPr>
            <a:r>
              <a:rPr lang="en-US" smtClean="0">
                <a:solidFill>
                  <a:srgbClr val="66FFFF"/>
                </a:solidFill>
                <a:ea typeface="ＭＳ Ｐゴシック" pitchFamily="34" charset="-128"/>
              </a:rPr>
              <a:t>TTx alone:		         391</a:t>
            </a:r>
          </a:p>
          <a:p>
            <a:pPr lvl="1">
              <a:defRPr/>
            </a:pPr>
            <a:r>
              <a:rPr lang="en-US" smtClean="0">
                <a:ea typeface="ＭＳ Ｐゴシック" pitchFamily="34" charset="-128"/>
              </a:rPr>
              <a:t>Tg </a:t>
            </a:r>
            <a:r>
              <a:rPr lang="en-US" smtClean="0">
                <a:solidFill>
                  <a:srgbClr val="FFC000"/>
                </a:solidFill>
                <a:ea typeface="ＭＳ Ｐゴシック" pitchFamily="34" charset="-128"/>
              </a:rPr>
              <a:t>with CLND </a:t>
            </a:r>
            <a:r>
              <a:rPr lang="en-US" smtClean="0">
                <a:ea typeface="ＭＳ Ｐゴシック" pitchFamily="34" charset="-128"/>
              </a:rPr>
              <a:t>vs </a:t>
            </a:r>
            <a:r>
              <a:rPr lang="en-US" smtClean="0">
                <a:solidFill>
                  <a:srgbClr val="66FFFF"/>
                </a:solidFill>
                <a:ea typeface="ＭＳ Ｐゴシック" pitchFamily="34" charset="-128"/>
              </a:rPr>
              <a:t>TTx alone</a:t>
            </a:r>
          </a:p>
          <a:p>
            <a:pPr lvl="2">
              <a:defRPr/>
            </a:pPr>
            <a:r>
              <a:rPr lang="en-US" smtClean="0">
                <a:ea typeface="ＭＳ Ｐゴシック" pitchFamily="34" charset="-128"/>
              </a:rPr>
              <a:t>Lower Tg </a:t>
            </a:r>
            <a:r>
              <a:rPr lang="en-US" smtClean="0">
                <a:solidFill>
                  <a:srgbClr val="FFC000"/>
                </a:solidFill>
                <a:ea typeface="ＭＳ Ｐゴシック" pitchFamily="34" charset="-128"/>
              </a:rPr>
              <a:t>with CLND </a:t>
            </a:r>
            <a:r>
              <a:rPr lang="en-US" smtClean="0">
                <a:ea typeface="ＭＳ Ｐゴシック" pitchFamily="34" charset="-128"/>
              </a:rPr>
              <a:t>(p = 0.02)</a:t>
            </a:r>
          </a:p>
          <a:p>
            <a:pPr lvl="2">
              <a:defRPr/>
            </a:pPr>
            <a:r>
              <a:rPr lang="en-US" smtClean="0">
                <a:ea typeface="ＭＳ Ｐゴシック" pitchFamily="34" charset="-128"/>
              </a:rPr>
              <a:t>Undetectable Tg: </a:t>
            </a:r>
            <a:r>
              <a:rPr lang="en-US" smtClean="0">
                <a:solidFill>
                  <a:srgbClr val="FFC000"/>
                </a:solidFill>
                <a:ea typeface="ＭＳ Ｐゴシック" pitchFamily="34" charset="-128"/>
              </a:rPr>
              <a:t>CLND, 72%; </a:t>
            </a:r>
            <a:r>
              <a:rPr lang="en-US" smtClean="0">
                <a:solidFill>
                  <a:srgbClr val="66FFFF"/>
                </a:solidFill>
                <a:ea typeface="ＭＳ Ｐゴシック" pitchFamily="34" charset="-128"/>
              </a:rPr>
              <a:t>TTx, 43%</a:t>
            </a:r>
            <a:r>
              <a:rPr lang="en-US" smtClean="0">
                <a:ea typeface="ＭＳ Ｐゴシック" pitchFamily="34" charset="-128"/>
              </a:rPr>
              <a:t> </a:t>
            </a:r>
          </a:p>
        </p:txBody>
      </p:sp>
      <p:sp>
        <p:nvSpPr>
          <p:cNvPr id="249860" name="Text Box 4"/>
          <p:cNvSpPr txBox="1">
            <a:spLocks noChangeArrowheads="1"/>
          </p:cNvSpPr>
          <p:nvPr/>
        </p:nvSpPr>
        <p:spPr bwMode="auto">
          <a:xfrm>
            <a:off x="3467100" y="6134100"/>
            <a:ext cx="41560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marL="285750" indent="-2857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20000"/>
              </a:spcBef>
              <a:buClr>
                <a:srgbClr val="00CCFF"/>
              </a:buClr>
              <a:buSzPct val="150000"/>
              <a:defRPr/>
            </a:pPr>
            <a:r>
              <a:rPr lang="en-US" sz="1800" b="1" smtClean="0">
                <a:solidFill>
                  <a:srgbClr val="66FF33"/>
                </a:solidFill>
                <a:effectLst>
                  <a:outerShdw blurRad="38100" dist="38100" dir="2700000" algn="tl">
                    <a:srgbClr val="000000"/>
                  </a:outerShdw>
                </a:effectLst>
              </a:rPr>
              <a:t>*Sywak et al. Surgery 140:1000, 2006</a:t>
            </a:r>
          </a:p>
        </p:txBody>
      </p:sp>
    </p:spTree>
  </p:cSld>
  <p:clrMapOvr>
    <a:masterClrMapping/>
  </p:clrMapOvr>
  <p:transition xmlns:p14="http://schemas.microsoft.com/office/powerpoint/2010/main" advClick="0">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49859">
                                            <p:txEl>
                                              <p:pRg st="0" end="0"/>
                                            </p:txEl>
                                          </p:spTgt>
                                        </p:tgtEl>
                                        <p:attrNameLst>
                                          <p:attrName>style.visibility</p:attrName>
                                        </p:attrNameLst>
                                      </p:cBhvr>
                                      <p:to>
                                        <p:strVal val="visible"/>
                                      </p:to>
                                    </p:set>
                                    <p:animEffect transition="in" filter="strips(downRight)">
                                      <p:cBhvr>
                                        <p:cTn id="7" dur="500"/>
                                        <p:tgtEl>
                                          <p:spTgt spid="249859">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9860"/>
                                        </p:tgtEl>
                                        <p:attrNameLst>
                                          <p:attrName>style.visibility</p:attrName>
                                        </p:attrNameLst>
                                      </p:cBhvr>
                                      <p:to>
                                        <p:strVal val="visible"/>
                                      </p:to>
                                    </p:set>
                                    <p:animEffect transition="in" filter="wipe(left)">
                                      <p:cBhvr>
                                        <p:cTn id="11" dur="500"/>
                                        <p:tgtEl>
                                          <p:spTgt spid="249860"/>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249859">
                                            <p:txEl>
                                              <p:pRg st="1" end="1"/>
                                            </p:txEl>
                                          </p:spTgt>
                                        </p:tgtEl>
                                        <p:attrNameLst>
                                          <p:attrName>style.visibility</p:attrName>
                                        </p:attrNameLst>
                                      </p:cBhvr>
                                      <p:to>
                                        <p:strVal val="visible"/>
                                      </p:to>
                                    </p:set>
                                    <p:animEffect transition="in" filter="strips(downRight)">
                                      <p:cBhvr>
                                        <p:cTn id="15" dur="500"/>
                                        <p:tgtEl>
                                          <p:spTgt spid="249859">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249859">
                                            <p:txEl>
                                              <p:pRg st="2" end="2"/>
                                            </p:txEl>
                                          </p:spTgt>
                                        </p:tgtEl>
                                        <p:attrNameLst>
                                          <p:attrName>style.visibility</p:attrName>
                                        </p:attrNameLst>
                                      </p:cBhvr>
                                      <p:to>
                                        <p:strVal val="visible"/>
                                      </p:to>
                                    </p:set>
                                    <p:animEffect transition="in" filter="strips(downRight)">
                                      <p:cBhvr>
                                        <p:cTn id="20" dur="500"/>
                                        <p:tgtEl>
                                          <p:spTgt spid="249859">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249859">
                                            <p:txEl>
                                              <p:pRg st="3" end="3"/>
                                            </p:txEl>
                                          </p:spTgt>
                                        </p:tgtEl>
                                        <p:attrNameLst>
                                          <p:attrName>style.visibility</p:attrName>
                                        </p:attrNameLst>
                                      </p:cBhvr>
                                      <p:to>
                                        <p:strVal val="visible"/>
                                      </p:to>
                                    </p:set>
                                    <p:animEffect transition="in" filter="strips(downRight)">
                                      <p:cBhvr>
                                        <p:cTn id="25" dur="500"/>
                                        <p:tgtEl>
                                          <p:spTgt spid="249859">
                                            <p:txEl>
                                              <p:pRg st="3" end="3"/>
                                            </p:txEl>
                                          </p:spTgt>
                                        </p:tgtEl>
                                      </p:cBhvr>
                                    </p:animEffect>
                                  </p:childTnLst>
                                </p:cTn>
                              </p:par>
                              <p:par>
                                <p:cTn id="26" presetID="18" presetClass="entr" presetSubtype="6" fill="hold" grpId="0" nodeType="withEffect">
                                  <p:stCondLst>
                                    <p:cond delay="0"/>
                                  </p:stCondLst>
                                  <p:childTnLst>
                                    <p:set>
                                      <p:cBhvr>
                                        <p:cTn id="27" dur="1" fill="hold">
                                          <p:stCondLst>
                                            <p:cond delay="0"/>
                                          </p:stCondLst>
                                        </p:cTn>
                                        <p:tgtEl>
                                          <p:spTgt spid="249859">
                                            <p:txEl>
                                              <p:pRg st="4" end="4"/>
                                            </p:txEl>
                                          </p:spTgt>
                                        </p:tgtEl>
                                        <p:attrNameLst>
                                          <p:attrName>style.visibility</p:attrName>
                                        </p:attrNameLst>
                                      </p:cBhvr>
                                      <p:to>
                                        <p:strVal val="visible"/>
                                      </p:to>
                                    </p:set>
                                    <p:animEffect transition="in" filter="strips(downRight)">
                                      <p:cBhvr>
                                        <p:cTn id="28" dur="500"/>
                                        <p:tgtEl>
                                          <p:spTgt spid="249859">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6" fill="hold" grpId="0" nodeType="clickEffect">
                                  <p:stCondLst>
                                    <p:cond delay="0"/>
                                  </p:stCondLst>
                                  <p:childTnLst>
                                    <p:set>
                                      <p:cBhvr>
                                        <p:cTn id="32" dur="1" fill="hold">
                                          <p:stCondLst>
                                            <p:cond delay="0"/>
                                          </p:stCondLst>
                                        </p:cTn>
                                        <p:tgtEl>
                                          <p:spTgt spid="249859">
                                            <p:txEl>
                                              <p:pRg st="5" end="5"/>
                                            </p:txEl>
                                          </p:spTgt>
                                        </p:tgtEl>
                                        <p:attrNameLst>
                                          <p:attrName>style.visibility</p:attrName>
                                        </p:attrNameLst>
                                      </p:cBhvr>
                                      <p:to>
                                        <p:strVal val="visible"/>
                                      </p:to>
                                    </p:set>
                                    <p:animEffect transition="in" filter="strips(downRight)">
                                      <p:cBhvr>
                                        <p:cTn id="33" dur="500"/>
                                        <p:tgtEl>
                                          <p:spTgt spid="249859">
                                            <p:txEl>
                                              <p:pRg st="5" end="5"/>
                                            </p:txEl>
                                          </p:spTgt>
                                        </p:tgtEl>
                                      </p:cBhvr>
                                    </p:animEffect>
                                  </p:childTnLst>
                                </p:cTn>
                              </p:par>
                            </p:childTnLst>
                          </p:cTn>
                        </p:par>
                        <p:par>
                          <p:cTn id="34" fill="hold" nodeType="afterGroup">
                            <p:stCondLst>
                              <p:cond delay="500"/>
                            </p:stCondLst>
                            <p:childTnLst>
                              <p:par>
                                <p:cTn id="35" presetID="18" presetClass="entr" presetSubtype="6" fill="hold" grpId="0" nodeType="afterEffect">
                                  <p:stCondLst>
                                    <p:cond delay="0"/>
                                  </p:stCondLst>
                                  <p:childTnLst>
                                    <p:set>
                                      <p:cBhvr>
                                        <p:cTn id="36" dur="1" fill="hold">
                                          <p:stCondLst>
                                            <p:cond delay="0"/>
                                          </p:stCondLst>
                                        </p:cTn>
                                        <p:tgtEl>
                                          <p:spTgt spid="249859">
                                            <p:txEl>
                                              <p:pRg st="6" end="6"/>
                                            </p:txEl>
                                          </p:spTgt>
                                        </p:tgtEl>
                                        <p:attrNameLst>
                                          <p:attrName>style.visibility</p:attrName>
                                        </p:attrNameLst>
                                      </p:cBhvr>
                                      <p:to>
                                        <p:strVal val="visible"/>
                                      </p:to>
                                    </p:set>
                                    <p:animEffect transition="in" filter="strips(downRight)">
                                      <p:cBhvr>
                                        <p:cTn id="37" dur="500"/>
                                        <p:tgtEl>
                                          <p:spTgt spid="249859">
                                            <p:txEl>
                                              <p:pRg st="6" end="6"/>
                                            </p:txEl>
                                          </p:spTgt>
                                        </p:tgtEl>
                                      </p:cBhvr>
                                    </p:animEffect>
                                  </p:childTnLst>
                                </p:cTn>
                              </p:par>
                              <p:par>
                                <p:cTn id="38" presetID="18" presetClass="entr" presetSubtype="6" fill="hold" grpId="0" nodeType="withEffect">
                                  <p:stCondLst>
                                    <p:cond delay="0"/>
                                  </p:stCondLst>
                                  <p:childTnLst>
                                    <p:set>
                                      <p:cBhvr>
                                        <p:cTn id="39" dur="1" fill="hold">
                                          <p:stCondLst>
                                            <p:cond delay="0"/>
                                          </p:stCondLst>
                                        </p:cTn>
                                        <p:tgtEl>
                                          <p:spTgt spid="249859">
                                            <p:txEl>
                                              <p:pRg st="7" end="7"/>
                                            </p:txEl>
                                          </p:spTgt>
                                        </p:tgtEl>
                                        <p:attrNameLst>
                                          <p:attrName>style.visibility</p:attrName>
                                        </p:attrNameLst>
                                      </p:cBhvr>
                                      <p:to>
                                        <p:strVal val="visible"/>
                                      </p:to>
                                    </p:set>
                                    <p:animEffect transition="in" filter="strips(downRight)">
                                      <p:cBhvr>
                                        <p:cTn id="40" dur="500"/>
                                        <p:tgtEl>
                                          <p:spTgt spid="2498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build="p"/>
      <p:bldP spid="24986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0"/>
            <a:ext cx="8115300" cy="1371600"/>
          </a:xfrm>
        </p:spPr>
        <p:txBody>
          <a:bodyPr/>
          <a:lstStyle/>
          <a:p>
            <a:pPr>
              <a:defRPr/>
            </a:pPr>
            <a:r>
              <a:rPr lang="en-US" sz="3000" dirty="0" smtClean="0"/>
              <a:t>C-VI Recurrence-Free Survival</a:t>
            </a:r>
            <a:br>
              <a:rPr lang="en-US" sz="3000" dirty="0" smtClean="0"/>
            </a:br>
            <a:r>
              <a:rPr lang="en-US" sz="3000" dirty="0" smtClean="0">
                <a:solidFill>
                  <a:schemeClr val="tx1"/>
                </a:solidFill>
              </a:rPr>
              <a:t>Multi-Institutional Study (n=606)</a:t>
            </a:r>
            <a:endParaRPr lang="en-US" sz="3000" dirty="0"/>
          </a:p>
        </p:txBody>
      </p:sp>
      <p:graphicFrame>
        <p:nvGraphicFramePr>
          <p:cNvPr id="4" name="Content Placeholder 4"/>
          <p:cNvGraphicFramePr>
            <a:graphicFrameLocks noGrp="1"/>
          </p:cNvGraphicFramePr>
          <p:nvPr>
            <p:ph idx="1"/>
          </p:nvPr>
        </p:nvGraphicFramePr>
        <p:xfrm>
          <a:off x="658813" y="1371600"/>
          <a:ext cx="7826375" cy="4475163"/>
        </p:xfrm>
        <a:graphic>
          <a:graphicData uri="http://schemas.openxmlformats.org/drawingml/2006/chart">
            <c:chart xmlns:c="http://schemas.openxmlformats.org/drawingml/2006/chart" xmlns:r="http://schemas.openxmlformats.org/officeDocument/2006/relationships" r:id="rId2"/>
          </a:graphicData>
        </a:graphic>
      </p:graphicFrame>
      <p:sp>
        <p:nvSpPr>
          <p:cNvPr id="47108" name="Footer Placeholder 2"/>
          <p:cNvSpPr>
            <a:spLocks noGrp="1"/>
          </p:cNvSpPr>
          <p:nvPr>
            <p:ph type="ftr" sz="quarter" idx="4294967295"/>
          </p:nvPr>
        </p:nvSpPr>
        <p:spPr bwMode="auto">
          <a:xfrm>
            <a:off x="1984375" y="6172200"/>
            <a:ext cx="6510338"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eaLnBrk="1" hangingPunct="1">
              <a:spcBef>
                <a:spcPct val="0"/>
              </a:spcBef>
              <a:buClrTx/>
              <a:buSzTx/>
            </a:pPr>
            <a:r>
              <a:rPr lang="en-US" altLang="en-US" sz="1800" b="0">
                <a:solidFill>
                  <a:srgbClr val="00FFFF"/>
                </a:solidFill>
              </a:rPr>
              <a:t>Popadich et al: Surgery 150:1048, 2011</a:t>
            </a:r>
          </a:p>
        </p:txBody>
      </p:sp>
      <p:sp>
        <p:nvSpPr>
          <p:cNvPr id="47109" name="TextBox 6"/>
          <p:cNvSpPr txBox="1">
            <a:spLocks noChangeArrowheads="1"/>
          </p:cNvSpPr>
          <p:nvPr/>
        </p:nvSpPr>
        <p:spPr bwMode="auto">
          <a:xfrm>
            <a:off x="1389063" y="5741988"/>
            <a:ext cx="6823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algn="ctr" eaLnBrk="1" hangingPunct="1">
              <a:spcBef>
                <a:spcPct val="0"/>
              </a:spcBef>
              <a:buClrTx/>
              <a:buSzTx/>
            </a:pPr>
            <a:r>
              <a:rPr lang="en-US" altLang="en-US" sz="2000" b="0">
                <a:solidFill>
                  <a:schemeClr val="tx1"/>
                </a:solidFill>
              </a:rPr>
              <a:t>Analysis time (months)</a:t>
            </a:r>
          </a:p>
        </p:txBody>
      </p:sp>
      <p:sp>
        <p:nvSpPr>
          <p:cNvPr id="47110" name="TextBox 7"/>
          <p:cNvSpPr txBox="1">
            <a:spLocks noChangeArrowheads="1"/>
          </p:cNvSpPr>
          <p:nvPr/>
        </p:nvSpPr>
        <p:spPr bwMode="auto">
          <a:xfrm>
            <a:off x="6958013" y="2451100"/>
            <a:ext cx="922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eaLnBrk="1" hangingPunct="1">
              <a:spcBef>
                <a:spcPct val="0"/>
              </a:spcBef>
              <a:buClrTx/>
              <a:buSzTx/>
            </a:pPr>
            <a:r>
              <a:rPr lang="en-US" altLang="en-US" sz="1800" b="0">
                <a:solidFill>
                  <a:schemeClr val="tx1"/>
                </a:solidFill>
              </a:rPr>
              <a:t>P&lt;0.05</a:t>
            </a:r>
          </a:p>
        </p:txBody>
      </p:sp>
      <p:sp>
        <p:nvSpPr>
          <p:cNvPr id="47111" name="Freeform 6"/>
          <p:cNvSpPr>
            <a:spLocks/>
          </p:cNvSpPr>
          <p:nvPr/>
        </p:nvSpPr>
        <p:spPr bwMode="auto">
          <a:xfrm>
            <a:off x="1573213" y="1570038"/>
            <a:ext cx="6526212" cy="361950"/>
          </a:xfrm>
          <a:custGeom>
            <a:avLst/>
            <a:gdLst>
              <a:gd name="T0" fmla="*/ 2147483647 w 4111"/>
              <a:gd name="T1" fmla="*/ 2147483647 h 228"/>
              <a:gd name="T2" fmla="*/ 2147483647 w 4111"/>
              <a:gd name="T3" fmla="*/ 2147483647 h 228"/>
              <a:gd name="T4" fmla="*/ 2147483647 w 4111"/>
              <a:gd name="T5" fmla="*/ 2147483647 h 228"/>
              <a:gd name="T6" fmla="*/ 2147483647 w 4111"/>
              <a:gd name="T7" fmla="*/ 2147483647 h 228"/>
              <a:gd name="T8" fmla="*/ 2147483647 w 4111"/>
              <a:gd name="T9" fmla="*/ 2147483647 h 228"/>
              <a:gd name="T10" fmla="*/ 2147483647 w 4111"/>
              <a:gd name="T11" fmla="*/ 2147483647 h 228"/>
              <a:gd name="T12" fmla="*/ 2147483647 w 4111"/>
              <a:gd name="T13" fmla="*/ 2147483647 h 228"/>
              <a:gd name="T14" fmla="*/ 2147483647 w 4111"/>
              <a:gd name="T15" fmla="*/ 2147483647 h 228"/>
              <a:gd name="T16" fmla="*/ 2147483647 w 4111"/>
              <a:gd name="T17" fmla="*/ 2147483647 h 228"/>
              <a:gd name="T18" fmla="*/ 2147483647 w 4111"/>
              <a:gd name="T19" fmla="*/ 2147483647 h 228"/>
              <a:gd name="T20" fmla="*/ 2147483647 w 4111"/>
              <a:gd name="T21" fmla="*/ 2147483647 h 228"/>
              <a:gd name="T22" fmla="*/ 2147483647 w 4111"/>
              <a:gd name="T23" fmla="*/ 2147483647 h 228"/>
              <a:gd name="T24" fmla="*/ 2147483647 w 4111"/>
              <a:gd name="T25" fmla="*/ 2147483647 h 228"/>
              <a:gd name="T26" fmla="*/ 2147483647 w 4111"/>
              <a:gd name="T27" fmla="*/ 2147483647 h 228"/>
              <a:gd name="T28" fmla="*/ 2147483647 w 4111"/>
              <a:gd name="T29" fmla="*/ 2147483647 h 228"/>
              <a:gd name="T30" fmla="*/ 2147483647 w 4111"/>
              <a:gd name="T31" fmla="*/ 2147483647 h 228"/>
              <a:gd name="T32" fmla="*/ 2147483647 w 4111"/>
              <a:gd name="T33" fmla="*/ 2147483647 h 228"/>
              <a:gd name="T34" fmla="*/ 2147483647 w 4111"/>
              <a:gd name="T35" fmla="*/ 2147483647 h 228"/>
              <a:gd name="T36" fmla="*/ 2147483647 w 4111"/>
              <a:gd name="T37" fmla="*/ 2147483647 h 228"/>
              <a:gd name="T38" fmla="*/ 2147483647 w 4111"/>
              <a:gd name="T39" fmla="*/ 2147483647 h 228"/>
              <a:gd name="T40" fmla="*/ 2147483647 w 4111"/>
              <a:gd name="T41" fmla="*/ 2147483647 h 228"/>
              <a:gd name="T42" fmla="*/ 2147483647 w 4111"/>
              <a:gd name="T43" fmla="*/ 2147483647 h 228"/>
              <a:gd name="T44" fmla="*/ 2147483647 w 4111"/>
              <a:gd name="T45" fmla="*/ 2147483647 h 228"/>
              <a:gd name="T46" fmla="*/ 2147483647 w 4111"/>
              <a:gd name="T47" fmla="*/ 2147483647 h 228"/>
              <a:gd name="T48" fmla="*/ 2147483647 w 4111"/>
              <a:gd name="T49" fmla="*/ 2147483647 h 228"/>
              <a:gd name="T50" fmla="*/ 0 w 4111"/>
              <a:gd name="T51" fmla="*/ 2147483647 h 228"/>
              <a:gd name="T52" fmla="*/ 0 w 4111"/>
              <a:gd name="T53" fmla="*/ 0 h 2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11" h="228">
                <a:moveTo>
                  <a:pt x="4111" y="228"/>
                </a:moveTo>
                <a:lnTo>
                  <a:pt x="3304" y="228"/>
                </a:lnTo>
                <a:lnTo>
                  <a:pt x="3304" y="211"/>
                </a:lnTo>
                <a:lnTo>
                  <a:pt x="2711" y="211"/>
                </a:lnTo>
                <a:lnTo>
                  <a:pt x="2711" y="189"/>
                </a:lnTo>
                <a:lnTo>
                  <a:pt x="2387" y="189"/>
                </a:lnTo>
                <a:lnTo>
                  <a:pt x="2387" y="172"/>
                </a:lnTo>
                <a:lnTo>
                  <a:pt x="1383" y="172"/>
                </a:lnTo>
                <a:lnTo>
                  <a:pt x="1383" y="150"/>
                </a:lnTo>
                <a:lnTo>
                  <a:pt x="1323" y="150"/>
                </a:lnTo>
                <a:lnTo>
                  <a:pt x="1323" y="139"/>
                </a:lnTo>
                <a:lnTo>
                  <a:pt x="1218" y="139"/>
                </a:lnTo>
                <a:lnTo>
                  <a:pt x="1218" y="128"/>
                </a:lnTo>
                <a:lnTo>
                  <a:pt x="1065" y="128"/>
                </a:lnTo>
                <a:lnTo>
                  <a:pt x="1065" y="111"/>
                </a:lnTo>
                <a:lnTo>
                  <a:pt x="691" y="111"/>
                </a:lnTo>
                <a:lnTo>
                  <a:pt x="691" y="78"/>
                </a:lnTo>
                <a:lnTo>
                  <a:pt x="637" y="78"/>
                </a:lnTo>
                <a:lnTo>
                  <a:pt x="637" y="67"/>
                </a:lnTo>
                <a:lnTo>
                  <a:pt x="472" y="67"/>
                </a:lnTo>
                <a:lnTo>
                  <a:pt x="472" y="44"/>
                </a:lnTo>
                <a:lnTo>
                  <a:pt x="373" y="44"/>
                </a:lnTo>
                <a:lnTo>
                  <a:pt x="373" y="39"/>
                </a:lnTo>
                <a:lnTo>
                  <a:pt x="208" y="39"/>
                </a:lnTo>
                <a:lnTo>
                  <a:pt x="208" y="28"/>
                </a:lnTo>
                <a:lnTo>
                  <a:pt x="0" y="28"/>
                </a:lnTo>
                <a:lnTo>
                  <a:pt x="0" y="0"/>
                </a:lnTo>
              </a:path>
            </a:pathLst>
          </a:custGeom>
          <a:noFill/>
          <a:ln w="28575"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12" name="Freeform 7"/>
          <p:cNvSpPr>
            <a:spLocks/>
          </p:cNvSpPr>
          <p:nvPr/>
        </p:nvSpPr>
        <p:spPr bwMode="auto">
          <a:xfrm>
            <a:off x="1390650" y="1570038"/>
            <a:ext cx="6621463" cy="149225"/>
          </a:xfrm>
          <a:custGeom>
            <a:avLst/>
            <a:gdLst>
              <a:gd name="T0" fmla="*/ 2147483647 w 4171"/>
              <a:gd name="T1" fmla="*/ 2147483647 h 94"/>
              <a:gd name="T2" fmla="*/ 2147483647 w 4171"/>
              <a:gd name="T3" fmla="*/ 2147483647 h 94"/>
              <a:gd name="T4" fmla="*/ 2147483647 w 4171"/>
              <a:gd name="T5" fmla="*/ 2147483647 h 94"/>
              <a:gd name="T6" fmla="*/ 2147483647 w 4171"/>
              <a:gd name="T7" fmla="*/ 2147483647 h 94"/>
              <a:gd name="T8" fmla="*/ 2147483647 w 4171"/>
              <a:gd name="T9" fmla="*/ 2147483647 h 94"/>
              <a:gd name="T10" fmla="*/ 2147483647 w 4171"/>
              <a:gd name="T11" fmla="*/ 2147483647 h 94"/>
              <a:gd name="T12" fmla="*/ 2147483647 w 4171"/>
              <a:gd name="T13" fmla="*/ 2147483647 h 94"/>
              <a:gd name="T14" fmla="*/ 2147483647 w 4171"/>
              <a:gd name="T15" fmla="*/ 0 h 94"/>
              <a:gd name="T16" fmla="*/ 0 w 4171"/>
              <a:gd name="T17" fmla="*/ 0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71" h="94">
                <a:moveTo>
                  <a:pt x="4171" y="94"/>
                </a:moveTo>
                <a:lnTo>
                  <a:pt x="3205" y="94"/>
                </a:lnTo>
                <a:lnTo>
                  <a:pt x="3205" y="39"/>
                </a:lnTo>
                <a:lnTo>
                  <a:pt x="2601" y="39"/>
                </a:lnTo>
                <a:lnTo>
                  <a:pt x="1443" y="39"/>
                </a:lnTo>
                <a:lnTo>
                  <a:pt x="1443" y="17"/>
                </a:lnTo>
                <a:lnTo>
                  <a:pt x="1180" y="17"/>
                </a:lnTo>
                <a:lnTo>
                  <a:pt x="1180" y="0"/>
                </a:lnTo>
                <a:lnTo>
                  <a:pt x="0" y="0"/>
                </a:lnTo>
              </a:path>
            </a:pathLst>
          </a:custGeom>
          <a:noFill/>
          <a:ln w="28575" cap="rnd">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7113" name="Group 2"/>
          <p:cNvGrpSpPr>
            <a:grpSpLocks/>
          </p:cNvGrpSpPr>
          <p:nvPr/>
        </p:nvGrpSpPr>
        <p:grpSpPr bwMode="auto">
          <a:xfrm>
            <a:off x="4119563" y="2301875"/>
            <a:ext cx="2532062" cy="666750"/>
            <a:chOff x="1997050" y="3816104"/>
            <a:chExt cx="2532485" cy="667875"/>
          </a:xfrm>
        </p:grpSpPr>
        <p:sp>
          <p:nvSpPr>
            <p:cNvPr id="47115" name="TextBox 14"/>
            <p:cNvSpPr txBox="1">
              <a:spLocks noChangeArrowheads="1"/>
            </p:cNvSpPr>
            <p:nvPr/>
          </p:nvSpPr>
          <p:spPr bwMode="auto">
            <a:xfrm>
              <a:off x="2325085" y="3816104"/>
              <a:ext cx="2204450" cy="66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eaLnBrk="1" hangingPunct="1">
                <a:lnSpc>
                  <a:spcPct val="90000"/>
                </a:lnSpc>
                <a:spcBef>
                  <a:spcPts val="600"/>
                </a:spcBef>
                <a:buClrTx/>
                <a:buSzTx/>
              </a:pPr>
              <a:r>
                <a:rPr lang="en-US" altLang="en-US" sz="1800" b="0">
                  <a:solidFill>
                    <a:srgbClr val="00FF00"/>
                  </a:solidFill>
                </a:rPr>
                <a:t>TTx, CLND (n=259)</a:t>
              </a:r>
            </a:p>
            <a:p>
              <a:pPr eaLnBrk="1" hangingPunct="1">
                <a:lnSpc>
                  <a:spcPct val="90000"/>
                </a:lnSpc>
                <a:spcBef>
                  <a:spcPts val="600"/>
                </a:spcBef>
                <a:buClrTx/>
                <a:buSzTx/>
              </a:pPr>
              <a:r>
                <a:rPr lang="en-US" altLang="en-US" sz="1800" b="0"/>
                <a:t>TTx only (n=347)</a:t>
              </a:r>
            </a:p>
          </p:txBody>
        </p:sp>
        <p:cxnSp>
          <p:nvCxnSpPr>
            <p:cNvPr id="16" name="Straight Connector 15"/>
            <p:cNvCxnSpPr/>
            <p:nvPr/>
          </p:nvCxnSpPr>
          <p:spPr>
            <a:xfrm flipH="1">
              <a:off x="1997050" y="3983073"/>
              <a:ext cx="328667" cy="0"/>
            </a:xfrm>
            <a:prstGeom prst="line">
              <a:avLst/>
            </a:prstGeom>
            <a:ln w="28575" cap="rnd">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997050" y="4296338"/>
              <a:ext cx="328667" cy="0"/>
            </a:xfrm>
            <a:prstGeom prst="line">
              <a:avLst/>
            </a:prstGeom>
            <a:ln w="28575" cap="rnd">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4448175" y="3333750"/>
            <a:ext cx="3981450" cy="1477963"/>
          </a:xfrm>
          <a:prstGeom prst="rect">
            <a:avLst/>
          </a:prstGeom>
          <a:noFill/>
        </p:spPr>
        <p:txBody>
          <a:bodyPr wrap="none">
            <a:spAutoFit/>
          </a:bodyPr>
          <a:lstStyle/>
          <a:p>
            <a:pPr>
              <a:defRPr/>
            </a:pPr>
            <a:r>
              <a:rPr lang="en-US" dirty="0">
                <a:effectLst>
                  <a:outerShdw blurRad="38100" dist="38100" dir="2700000" algn="tl">
                    <a:srgbClr val="000000">
                      <a:alpha val="43137"/>
                    </a:srgbClr>
                  </a:outerShdw>
                </a:effectLst>
              </a:rPr>
              <a:t>T &gt;1cm; cN0; retrospective; 98% RAI</a:t>
            </a:r>
          </a:p>
          <a:p>
            <a:pPr>
              <a:defRPr/>
            </a:pPr>
            <a:r>
              <a:rPr lang="en-US" dirty="0">
                <a:effectLst>
                  <a:outerShdw blurRad="38100" dist="38100" dir="2700000" algn="tl">
                    <a:srgbClr val="000000">
                      <a:alpha val="43137"/>
                    </a:srgbClr>
                  </a:outerShdw>
                </a:effectLst>
              </a:rPr>
              <a:t>Stim </a:t>
            </a:r>
            <a:r>
              <a:rPr lang="en-US" dirty="0" err="1">
                <a:effectLst>
                  <a:outerShdw blurRad="38100" dist="38100" dir="2700000" algn="tl">
                    <a:srgbClr val="000000">
                      <a:alpha val="43137"/>
                    </a:srgbClr>
                  </a:outerShdw>
                </a:effectLst>
              </a:rPr>
              <a:t>Tg</a:t>
            </a:r>
            <a:r>
              <a:rPr lang="en-US" dirty="0">
                <a:effectLst>
                  <a:outerShdw blurRad="38100" dist="38100" dir="2700000" algn="tl">
                    <a:srgbClr val="000000">
                      <a:alpha val="43137"/>
                    </a:srgbClr>
                  </a:outerShdw>
                </a:effectLst>
              </a:rPr>
              <a:t> lower with </a:t>
            </a:r>
            <a:r>
              <a:rPr lang="en-US" dirty="0" err="1">
                <a:effectLst>
                  <a:outerShdw blurRad="38100" dist="38100" dir="2700000" algn="tl">
                    <a:srgbClr val="000000">
                      <a:alpha val="43137"/>
                    </a:srgbClr>
                  </a:outerShdw>
                </a:effectLst>
              </a:rPr>
              <a:t>TTx</a:t>
            </a:r>
            <a:r>
              <a:rPr lang="en-US" dirty="0">
                <a:effectLst>
                  <a:outerShdw blurRad="38100" dist="38100" dir="2700000" algn="tl">
                    <a:srgbClr val="000000">
                      <a:alpha val="43137"/>
                    </a:srgbClr>
                  </a:outerShdw>
                </a:effectLst>
              </a:rPr>
              <a:t>, CLND</a:t>
            </a:r>
          </a:p>
          <a:p>
            <a:pPr>
              <a:defRPr/>
            </a:pPr>
            <a:r>
              <a:rPr lang="en-US" dirty="0">
                <a:effectLst>
                  <a:outerShdw blurRad="38100" dist="38100" dir="2700000" algn="tl">
                    <a:srgbClr val="000000">
                      <a:alpha val="43137"/>
                    </a:srgbClr>
                  </a:outerShdw>
                </a:effectLst>
              </a:rPr>
              <a:t>Any recurrence:</a:t>
            </a:r>
          </a:p>
          <a:p>
            <a:pPr marL="285750" indent="-285750">
              <a:buFont typeface="Arial" pitchFamily="34" charset="0"/>
              <a:buChar char="•"/>
              <a:defRPr/>
            </a:pPr>
            <a:r>
              <a:rPr lang="en-US" dirty="0" err="1">
                <a:effectLst>
                  <a:outerShdw blurRad="38100" dist="38100" dir="2700000" algn="tl">
                    <a:srgbClr val="000000">
                      <a:alpha val="43137"/>
                    </a:srgbClr>
                  </a:outerShdw>
                </a:effectLst>
              </a:rPr>
              <a:t>TTx</a:t>
            </a:r>
            <a:r>
              <a:rPr lang="en-US" dirty="0">
                <a:effectLst>
                  <a:outerShdw blurRad="38100" dist="38100" dir="2700000" algn="tl">
                    <a:srgbClr val="000000">
                      <a:alpha val="43137"/>
                    </a:srgbClr>
                  </a:outerShdw>
                </a:effectLst>
              </a:rPr>
              <a:t>		27%</a:t>
            </a:r>
          </a:p>
          <a:p>
            <a:pPr marL="285750" indent="-285750">
              <a:buFont typeface="Arial" pitchFamily="34" charset="0"/>
              <a:buChar char="•"/>
              <a:defRPr/>
            </a:pPr>
            <a:r>
              <a:rPr lang="en-US" dirty="0" err="1">
                <a:effectLst>
                  <a:outerShdw blurRad="38100" dist="38100" dir="2700000" algn="tl">
                    <a:srgbClr val="000000">
                      <a:alpha val="43137"/>
                    </a:srgbClr>
                  </a:outerShdw>
                </a:effectLst>
              </a:rPr>
              <a:t>TTx</a:t>
            </a:r>
            <a:r>
              <a:rPr lang="en-US" dirty="0">
                <a:effectLst>
                  <a:outerShdw blurRad="38100" dist="38100" dir="2700000" algn="tl">
                    <a:srgbClr val="000000">
                      <a:alpha val="43137"/>
                    </a:srgbClr>
                  </a:outerShdw>
                </a:effectLst>
              </a:rPr>
              <a:t>, CLND	20%</a:t>
            </a:r>
          </a:p>
        </p:txBody>
      </p:sp>
    </p:spTree>
  </p:cSld>
  <p:clrMapOvr>
    <a:masterClrMapping/>
  </p:clrMapOvr>
  <p:transition xmlns:p14="http://schemas.microsoft.com/office/powerpoint/2010/main" advClick="0">
    <p:wipe dir="r"/>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Disease-Specific Survival (n=640)</a:t>
            </a:r>
            <a:endParaRPr lang="en-US" dirty="0"/>
          </a:p>
        </p:txBody>
      </p:sp>
      <p:graphicFrame>
        <p:nvGraphicFramePr>
          <p:cNvPr id="4" name="Content Placeholder 7"/>
          <p:cNvGraphicFramePr>
            <a:graphicFrameLocks noGrp="1"/>
          </p:cNvGraphicFramePr>
          <p:nvPr>
            <p:ph idx="1"/>
          </p:nvPr>
        </p:nvGraphicFramePr>
        <p:xfrm>
          <a:off x="1039813" y="1371600"/>
          <a:ext cx="7445375" cy="3829050"/>
        </p:xfrm>
        <a:graphic>
          <a:graphicData uri="http://schemas.openxmlformats.org/drawingml/2006/chart">
            <c:chart xmlns:c="http://schemas.openxmlformats.org/drawingml/2006/chart" xmlns:r="http://schemas.openxmlformats.org/officeDocument/2006/relationships" r:id="rId2"/>
          </a:graphicData>
        </a:graphic>
      </p:graphicFrame>
      <p:sp>
        <p:nvSpPr>
          <p:cNvPr id="48132" name="Footer Placeholder 2"/>
          <p:cNvSpPr>
            <a:spLocks noGrp="1"/>
          </p:cNvSpPr>
          <p:nvPr>
            <p:ph type="ftr" sz="quarter" idx="4294967295"/>
          </p:nvPr>
        </p:nvSpPr>
        <p:spPr bwMode="auto">
          <a:xfrm>
            <a:off x="1984375" y="6172200"/>
            <a:ext cx="6510338"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eaLnBrk="1" hangingPunct="1">
              <a:spcBef>
                <a:spcPct val="0"/>
              </a:spcBef>
              <a:buClrTx/>
              <a:buSzTx/>
            </a:pPr>
            <a:r>
              <a:rPr lang="en-US" altLang="en-US" sz="1800" b="0">
                <a:solidFill>
                  <a:srgbClr val="00FFFF"/>
                </a:solidFill>
              </a:rPr>
              <a:t>Barczyński et al: British Journal of Surgery 100:410, 2013</a:t>
            </a:r>
          </a:p>
        </p:txBody>
      </p:sp>
      <p:sp>
        <p:nvSpPr>
          <p:cNvPr id="48133" name="TextBox 4"/>
          <p:cNvSpPr txBox="1">
            <a:spLocks noChangeArrowheads="1"/>
          </p:cNvSpPr>
          <p:nvPr/>
        </p:nvSpPr>
        <p:spPr bwMode="auto">
          <a:xfrm>
            <a:off x="581025" y="5543550"/>
            <a:ext cx="7942263"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76313" eaLnBrk="0" hangingPunct="0">
              <a:spcBef>
                <a:spcPct val="20000"/>
              </a:spcBef>
              <a:buClr>
                <a:schemeClr val="tx1"/>
              </a:buClr>
              <a:buSzPct val="100000"/>
              <a:tabLst>
                <a:tab pos="862013" algn="l"/>
                <a:tab pos="1547813" algn="l"/>
                <a:tab pos="2171700" algn="l"/>
                <a:tab pos="2857500" algn="l"/>
                <a:tab pos="3543300" algn="l"/>
                <a:tab pos="4176713" algn="l"/>
                <a:tab pos="4800600" algn="l"/>
                <a:tab pos="5486400" algn="l"/>
                <a:tab pos="6119813" algn="l"/>
                <a:tab pos="6805613" algn="l"/>
                <a:tab pos="7429500" algn="l"/>
              </a:tabLst>
              <a:defRPr sz="3200" b="1">
                <a:solidFill>
                  <a:schemeClr val="accent2"/>
                </a:solidFill>
                <a:latin typeface="Arial" charset="0"/>
                <a:ea typeface="ＭＳ Ｐゴシック" pitchFamily="34" charset="-128"/>
              </a:defRPr>
            </a:lvl1pPr>
            <a:lvl2pPr marL="742950" indent="-285750" defTabSz="976313" eaLnBrk="0" hangingPunct="0">
              <a:spcBef>
                <a:spcPct val="20000"/>
              </a:spcBef>
              <a:buClr>
                <a:srgbClr val="00CCFF"/>
              </a:buClr>
              <a:buSzPct val="150000"/>
              <a:buChar char="•"/>
              <a:tabLst>
                <a:tab pos="862013" algn="l"/>
                <a:tab pos="1547813" algn="l"/>
                <a:tab pos="2171700" algn="l"/>
                <a:tab pos="2857500" algn="l"/>
                <a:tab pos="3543300" algn="l"/>
                <a:tab pos="4176713" algn="l"/>
                <a:tab pos="4800600" algn="l"/>
                <a:tab pos="5486400" algn="l"/>
                <a:tab pos="6119813" algn="l"/>
                <a:tab pos="6805613" algn="l"/>
                <a:tab pos="7429500" algn="l"/>
              </a:tabLst>
              <a:defRPr sz="2800" b="1">
                <a:solidFill>
                  <a:schemeClr val="tx1"/>
                </a:solidFill>
                <a:latin typeface="Arial" charset="0"/>
                <a:ea typeface="ＭＳ Ｐゴシック" pitchFamily="34" charset="-128"/>
              </a:defRPr>
            </a:lvl2pPr>
            <a:lvl3pPr marL="1143000" indent="-228600" defTabSz="976313" eaLnBrk="0" hangingPunct="0">
              <a:spcBef>
                <a:spcPct val="20000"/>
              </a:spcBef>
              <a:buClr>
                <a:srgbClr val="00CCFF"/>
              </a:buClr>
              <a:buFont typeface="Wingdings" pitchFamily="2" charset="2"/>
              <a:buChar char="Ø"/>
              <a:tabLst>
                <a:tab pos="862013" algn="l"/>
                <a:tab pos="1547813" algn="l"/>
                <a:tab pos="2171700" algn="l"/>
                <a:tab pos="2857500" algn="l"/>
                <a:tab pos="3543300" algn="l"/>
                <a:tab pos="4176713" algn="l"/>
                <a:tab pos="4800600" algn="l"/>
                <a:tab pos="5486400" algn="l"/>
                <a:tab pos="6119813" algn="l"/>
                <a:tab pos="6805613" algn="l"/>
                <a:tab pos="7429500" algn="l"/>
              </a:tabLst>
              <a:defRPr sz="2400" b="1">
                <a:solidFill>
                  <a:schemeClr val="tx1"/>
                </a:solidFill>
                <a:latin typeface="Arial" charset="0"/>
                <a:ea typeface="ＭＳ Ｐゴシック" pitchFamily="34" charset="-128"/>
              </a:defRPr>
            </a:lvl3pPr>
            <a:lvl4pPr marL="1600200" indent="-228600" defTabSz="976313" eaLnBrk="0" hangingPunct="0">
              <a:spcBef>
                <a:spcPct val="20000"/>
              </a:spcBef>
              <a:tabLst>
                <a:tab pos="862013" algn="l"/>
                <a:tab pos="1547813" algn="l"/>
                <a:tab pos="2171700" algn="l"/>
                <a:tab pos="2857500" algn="l"/>
                <a:tab pos="3543300" algn="l"/>
                <a:tab pos="4176713" algn="l"/>
                <a:tab pos="4800600" algn="l"/>
                <a:tab pos="5486400" algn="l"/>
                <a:tab pos="6119813" algn="l"/>
                <a:tab pos="6805613" algn="l"/>
                <a:tab pos="7429500" algn="l"/>
              </a:tabLst>
              <a:defRPr sz="2400" b="1">
                <a:solidFill>
                  <a:schemeClr val="tx1"/>
                </a:solidFill>
                <a:latin typeface="Arial" charset="0"/>
                <a:ea typeface="ＭＳ Ｐゴシック" pitchFamily="34" charset="-128"/>
              </a:defRPr>
            </a:lvl4pPr>
            <a:lvl5pPr marL="2057400" indent="-228600" defTabSz="976313" eaLnBrk="0" hangingPunct="0">
              <a:spcBef>
                <a:spcPct val="20000"/>
              </a:spcBef>
              <a:tabLst>
                <a:tab pos="862013" algn="l"/>
                <a:tab pos="1547813" algn="l"/>
                <a:tab pos="2171700" algn="l"/>
                <a:tab pos="2857500" algn="l"/>
                <a:tab pos="3543300" algn="l"/>
                <a:tab pos="4176713" algn="l"/>
                <a:tab pos="4800600" algn="l"/>
                <a:tab pos="5486400" algn="l"/>
                <a:tab pos="6119813" algn="l"/>
                <a:tab pos="6805613" algn="l"/>
                <a:tab pos="7429500" algn="l"/>
              </a:tabLst>
              <a:defRPr sz="2400" b="1">
                <a:solidFill>
                  <a:schemeClr val="tx1"/>
                </a:solidFill>
                <a:latin typeface="Arial" charset="0"/>
                <a:ea typeface="ＭＳ Ｐゴシック" pitchFamily="34" charset="-128"/>
              </a:defRPr>
            </a:lvl5pPr>
            <a:lvl6pPr marL="2514600" indent="-228600" defTabSz="976313" eaLnBrk="0" fontAlgn="base" hangingPunct="0">
              <a:spcBef>
                <a:spcPct val="20000"/>
              </a:spcBef>
              <a:spcAft>
                <a:spcPct val="0"/>
              </a:spcAft>
              <a:tabLst>
                <a:tab pos="862013" algn="l"/>
                <a:tab pos="1547813" algn="l"/>
                <a:tab pos="2171700" algn="l"/>
                <a:tab pos="2857500" algn="l"/>
                <a:tab pos="3543300" algn="l"/>
                <a:tab pos="4176713" algn="l"/>
                <a:tab pos="4800600" algn="l"/>
                <a:tab pos="5486400" algn="l"/>
                <a:tab pos="6119813" algn="l"/>
                <a:tab pos="6805613" algn="l"/>
                <a:tab pos="7429500" algn="l"/>
              </a:tabLst>
              <a:defRPr sz="2400" b="1">
                <a:solidFill>
                  <a:schemeClr val="tx1"/>
                </a:solidFill>
                <a:latin typeface="Arial" charset="0"/>
                <a:ea typeface="ＭＳ Ｐゴシック" pitchFamily="34" charset="-128"/>
              </a:defRPr>
            </a:lvl6pPr>
            <a:lvl7pPr marL="2971800" indent="-228600" defTabSz="976313" eaLnBrk="0" fontAlgn="base" hangingPunct="0">
              <a:spcBef>
                <a:spcPct val="20000"/>
              </a:spcBef>
              <a:spcAft>
                <a:spcPct val="0"/>
              </a:spcAft>
              <a:tabLst>
                <a:tab pos="862013" algn="l"/>
                <a:tab pos="1547813" algn="l"/>
                <a:tab pos="2171700" algn="l"/>
                <a:tab pos="2857500" algn="l"/>
                <a:tab pos="3543300" algn="l"/>
                <a:tab pos="4176713" algn="l"/>
                <a:tab pos="4800600" algn="l"/>
                <a:tab pos="5486400" algn="l"/>
                <a:tab pos="6119813" algn="l"/>
                <a:tab pos="6805613" algn="l"/>
                <a:tab pos="7429500" algn="l"/>
              </a:tabLst>
              <a:defRPr sz="2400" b="1">
                <a:solidFill>
                  <a:schemeClr val="tx1"/>
                </a:solidFill>
                <a:latin typeface="Arial" charset="0"/>
                <a:ea typeface="ＭＳ Ｐゴシック" pitchFamily="34" charset="-128"/>
              </a:defRPr>
            </a:lvl7pPr>
            <a:lvl8pPr marL="3429000" indent="-228600" defTabSz="976313" eaLnBrk="0" fontAlgn="base" hangingPunct="0">
              <a:spcBef>
                <a:spcPct val="20000"/>
              </a:spcBef>
              <a:spcAft>
                <a:spcPct val="0"/>
              </a:spcAft>
              <a:tabLst>
                <a:tab pos="862013" algn="l"/>
                <a:tab pos="1547813" algn="l"/>
                <a:tab pos="2171700" algn="l"/>
                <a:tab pos="2857500" algn="l"/>
                <a:tab pos="3543300" algn="l"/>
                <a:tab pos="4176713" algn="l"/>
                <a:tab pos="4800600" algn="l"/>
                <a:tab pos="5486400" algn="l"/>
                <a:tab pos="6119813" algn="l"/>
                <a:tab pos="6805613" algn="l"/>
                <a:tab pos="7429500" algn="l"/>
              </a:tabLst>
              <a:defRPr sz="2400" b="1">
                <a:solidFill>
                  <a:schemeClr val="tx1"/>
                </a:solidFill>
                <a:latin typeface="Arial" charset="0"/>
                <a:ea typeface="ＭＳ Ｐゴシック" pitchFamily="34" charset="-128"/>
              </a:defRPr>
            </a:lvl8pPr>
            <a:lvl9pPr marL="3886200" indent="-228600" defTabSz="976313" eaLnBrk="0" fontAlgn="base" hangingPunct="0">
              <a:spcBef>
                <a:spcPct val="20000"/>
              </a:spcBef>
              <a:spcAft>
                <a:spcPct val="0"/>
              </a:spcAft>
              <a:tabLst>
                <a:tab pos="862013" algn="l"/>
                <a:tab pos="1547813" algn="l"/>
                <a:tab pos="2171700" algn="l"/>
                <a:tab pos="2857500" algn="l"/>
                <a:tab pos="3543300" algn="l"/>
                <a:tab pos="4176713" algn="l"/>
                <a:tab pos="4800600" algn="l"/>
                <a:tab pos="5486400" algn="l"/>
                <a:tab pos="6119813" algn="l"/>
                <a:tab pos="6805613" algn="l"/>
                <a:tab pos="7429500" algn="l"/>
              </a:tabLst>
              <a:defRPr sz="2400" b="1">
                <a:solidFill>
                  <a:schemeClr val="tx1"/>
                </a:solidFill>
                <a:latin typeface="Arial" charset="0"/>
                <a:ea typeface="ＭＳ Ｐゴシック" pitchFamily="34" charset="-128"/>
              </a:defRPr>
            </a:lvl9pPr>
          </a:lstStyle>
          <a:p>
            <a:pPr eaLnBrk="1" hangingPunct="1">
              <a:lnSpc>
                <a:spcPct val="90000"/>
              </a:lnSpc>
              <a:spcBef>
                <a:spcPts val="300"/>
              </a:spcBef>
              <a:buClrTx/>
              <a:buSzTx/>
            </a:pPr>
            <a:r>
              <a:rPr lang="en-US" altLang="en-US" sz="1200" b="0">
                <a:solidFill>
                  <a:schemeClr val="tx1"/>
                </a:solidFill>
              </a:rPr>
              <a:t>No. at risk</a:t>
            </a:r>
          </a:p>
          <a:p>
            <a:pPr eaLnBrk="1" hangingPunct="1">
              <a:lnSpc>
                <a:spcPct val="90000"/>
              </a:lnSpc>
              <a:spcBef>
                <a:spcPts val="300"/>
              </a:spcBef>
              <a:buClrTx/>
              <a:buSzTx/>
            </a:pPr>
            <a:r>
              <a:rPr lang="en-US" altLang="en-US" sz="1200" b="0">
                <a:solidFill>
                  <a:schemeClr val="tx1"/>
                </a:solidFill>
              </a:rPr>
              <a:t>TT	282	280	275	269	263	258	248	245	240	236	233</a:t>
            </a:r>
          </a:p>
          <a:p>
            <a:pPr eaLnBrk="1" hangingPunct="1">
              <a:lnSpc>
                <a:spcPct val="90000"/>
              </a:lnSpc>
              <a:spcBef>
                <a:spcPts val="300"/>
              </a:spcBef>
              <a:buClrTx/>
              <a:buSzTx/>
            </a:pPr>
            <a:r>
              <a:rPr lang="en-US" altLang="en-US" sz="1200" b="0">
                <a:solidFill>
                  <a:schemeClr val="tx1"/>
                </a:solidFill>
              </a:rPr>
              <a:t>TT+CND	358	355	350	344	339	334	331	328	326	322	320</a:t>
            </a:r>
          </a:p>
        </p:txBody>
      </p:sp>
      <p:sp>
        <p:nvSpPr>
          <p:cNvPr id="48134" name="TextBox 5"/>
          <p:cNvSpPr txBox="1">
            <a:spLocks noChangeArrowheads="1"/>
          </p:cNvSpPr>
          <p:nvPr/>
        </p:nvSpPr>
        <p:spPr bwMode="auto">
          <a:xfrm>
            <a:off x="1679575" y="5200650"/>
            <a:ext cx="6567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algn="ctr" eaLnBrk="1" hangingPunct="1">
              <a:spcBef>
                <a:spcPct val="0"/>
              </a:spcBef>
              <a:buClrTx/>
              <a:buSzTx/>
            </a:pPr>
            <a:r>
              <a:rPr lang="en-US" altLang="en-US" sz="1800" b="0">
                <a:solidFill>
                  <a:schemeClr val="tx1"/>
                </a:solidFill>
              </a:rPr>
              <a:t>Time after surgery (years)</a:t>
            </a:r>
          </a:p>
        </p:txBody>
      </p:sp>
      <p:sp>
        <p:nvSpPr>
          <p:cNvPr id="48135" name="TextBox 6"/>
          <p:cNvSpPr txBox="1">
            <a:spLocks noChangeArrowheads="1"/>
          </p:cNvSpPr>
          <p:nvPr/>
        </p:nvSpPr>
        <p:spPr bwMode="auto">
          <a:xfrm rot="-5400000">
            <a:off x="-744537" y="2971800"/>
            <a:ext cx="3200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algn="ctr" eaLnBrk="1" hangingPunct="1">
              <a:spcBef>
                <a:spcPct val="0"/>
              </a:spcBef>
              <a:buClrTx/>
              <a:buSzTx/>
            </a:pPr>
            <a:r>
              <a:rPr lang="en-US" altLang="en-US" sz="1800" b="0">
                <a:solidFill>
                  <a:schemeClr val="tx1"/>
                </a:solidFill>
              </a:rPr>
              <a:t>Survival probability</a:t>
            </a:r>
          </a:p>
        </p:txBody>
      </p:sp>
      <p:sp>
        <p:nvSpPr>
          <p:cNvPr id="48136" name="Freeform 6"/>
          <p:cNvSpPr>
            <a:spLocks/>
          </p:cNvSpPr>
          <p:nvPr/>
        </p:nvSpPr>
        <p:spPr bwMode="auto">
          <a:xfrm>
            <a:off x="2981325" y="1616075"/>
            <a:ext cx="5189538" cy="488950"/>
          </a:xfrm>
          <a:custGeom>
            <a:avLst/>
            <a:gdLst>
              <a:gd name="T0" fmla="*/ 2147483647 w 531"/>
              <a:gd name="T1" fmla="*/ 2147483647 h 62"/>
              <a:gd name="T2" fmla="*/ 2147483647 w 531"/>
              <a:gd name="T3" fmla="*/ 2147483647 h 62"/>
              <a:gd name="T4" fmla="*/ 2147483647 w 531"/>
              <a:gd name="T5" fmla="*/ 2147483647 h 62"/>
              <a:gd name="T6" fmla="*/ 2147483647 w 531"/>
              <a:gd name="T7" fmla="*/ 2147483647 h 62"/>
              <a:gd name="T8" fmla="*/ 2147483647 w 531"/>
              <a:gd name="T9" fmla="*/ 2147483647 h 62"/>
              <a:gd name="T10" fmla="*/ 2147483647 w 531"/>
              <a:gd name="T11" fmla="*/ 2147483647 h 62"/>
              <a:gd name="T12" fmla="*/ 2147483647 w 531"/>
              <a:gd name="T13" fmla="*/ 2147483647 h 62"/>
              <a:gd name="T14" fmla="*/ 2147483647 w 531"/>
              <a:gd name="T15" fmla="*/ 2147483647 h 62"/>
              <a:gd name="T16" fmla="*/ 2147483647 w 531"/>
              <a:gd name="T17" fmla="*/ 2147483647 h 62"/>
              <a:gd name="T18" fmla="*/ 2147483647 w 531"/>
              <a:gd name="T19" fmla="*/ 2147483647 h 62"/>
              <a:gd name="T20" fmla="*/ 2147483647 w 531"/>
              <a:gd name="T21" fmla="*/ 0 h 62"/>
              <a:gd name="T22" fmla="*/ 0 w 531"/>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1" h="62">
                <a:moveTo>
                  <a:pt x="531" y="62"/>
                </a:moveTo>
                <a:cubicBezTo>
                  <a:pt x="463" y="62"/>
                  <a:pt x="463" y="62"/>
                  <a:pt x="463" y="62"/>
                </a:cubicBezTo>
                <a:cubicBezTo>
                  <a:pt x="463" y="62"/>
                  <a:pt x="465" y="49"/>
                  <a:pt x="463" y="49"/>
                </a:cubicBezTo>
                <a:cubicBezTo>
                  <a:pt x="461" y="49"/>
                  <a:pt x="330" y="49"/>
                  <a:pt x="330" y="49"/>
                </a:cubicBezTo>
                <a:cubicBezTo>
                  <a:pt x="330" y="39"/>
                  <a:pt x="330" y="39"/>
                  <a:pt x="330" y="39"/>
                </a:cubicBezTo>
                <a:cubicBezTo>
                  <a:pt x="199" y="39"/>
                  <a:pt x="199" y="39"/>
                  <a:pt x="199" y="39"/>
                </a:cubicBezTo>
                <a:cubicBezTo>
                  <a:pt x="199" y="22"/>
                  <a:pt x="199" y="22"/>
                  <a:pt x="199" y="22"/>
                </a:cubicBezTo>
                <a:cubicBezTo>
                  <a:pt x="131" y="22"/>
                  <a:pt x="131" y="22"/>
                  <a:pt x="131" y="22"/>
                </a:cubicBezTo>
                <a:cubicBezTo>
                  <a:pt x="131" y="11"/>
                  <a:pt x="131" y="11"/>
                  <a:pt x="131" y="11"/>
                </a:cubicBezTo>
                <a:cubicBezTo>
                  <a:pt x="63" y="11"/>
                  <a:pt x="63" y="11"/>
                  <a:pt x="63" y="11"/>
                </a:cubicBezTo>
                <a:cubicBezTo>
                  <a:pt x="63" y="0"/>
                  <a:pt x="63" y="0"/>
                  <a:pt x="63" y="0"/>
                </a:cubicBezTo>
                <a:cubicBezTo>
                  <a:pt x="0" y="0"/>
                  <a:pt x="0" y="0"/>
                  <a:pt x="0" y="0"/>
                </a:cubicBezTo>
              </a:path>
            </a:pathLst>
          </a:custGeom>
          <a:noFill/>
          <a:ln w="28575" cap="rnd">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37" name="Freeform 7"/>
          <p:cNvSpPr>
            <a:spLocks/>
          </p:cNvSpPr>
          <p:nvPr/>
        </p:nvSpPr>
        <p:spPr bwMode="auto">
          <a:xfrm>
            <a:off x="1692275" y="1544638"/>
            <a:ext cx="6478588" cy="1374775"/>
          </a:xfrm>
          <a:custGeom>
            <a:avLst/>
            <a:gdLst>
              <a:gd name="T0" fmla="*/ 2147483647 w 4081"/>
              <a:gd name="T1" fmla="*/ 2147483647 h 866"/>
              <a:gd name="T2" fmla="*/ 2147483647 w 4081"/>
              <a:gd name="T3" fmla="*/ 2147483647 h 866"/>
              <a:gd name="T4" fmla="*/ 2147483647 w 4081"/>
              <a:gd name="T5" fmla="*/ 2147483647 h 866"/>
              <a:gd name="T6" fmla="*/ 2147483647 w 4081"/>
              <a:gd name="T7" fmla="*/ 2147483647 h 866"/>
              <a:gd name="T8" fmla="*/ 2147483647 w 4081"/>
              <a:gd name="T9" fmla="*/ 2147483647 h 866"/>
              <a:gd name="T10" fmla="*/ 2147483647 w 4081"/>
              <a:gd name="T11" fmla="*/ 2147483647 h 866"/>
              <a:gd name="T12" fmla="*/ 2147483647 w 4081"/>
              <a:gd name="T13" fmla="*/ 2147483647 h 866"/>
              <a:gd name="T14" fmla="*/ 2147483647 w 4081"/>
              <a:gd name="T15" fmla="*/ 2147483647 h 866"/>
              <a:gd name="T16" fmla="*/ 2147483647 w 4081"/>
              <a:gd name="T17" fmla="*/ 2147483647 h 866"/>
              <a:gd name="T18" fmla="*/ 2147483647 w 4081"/>
              <a:gd name="T19" fmla="*/ 2147483647 h 866"/>
              <a:gd name="T20" fmla="*/ 2147483647 w 4081"/>
              <a:gd name="T21" fmla="*/ 2147483647 h 866"/>
              <a:gd name="T22" fmla="*/ 2147483647 w 4081"/>
              <a:gd name="T23" fmla="*/ 2147483647 h 866"/>
              <a:gd name="T24" fmla="*/ 2147483647 w 4081"/>
              <a:gd name="T25" fmla="*/ 2147483647 h 866"/>
              <a:gd name="T26" fmla="*/ 2147483647 w 4081"/>
              <a:gd name="T27" fmla="*/ 2147483647 h 866"/>
              <a:gd name="T28" fmla="*/ 2147483647 w 4081"/>
              <a:gd name="T29" fmla="*/ 2147483647 h 866"/>
              <a:gd name="T30" fmla="*/ 2147483647 w 4081"/>
              <a:gd name="T31" fmla="*/ 0 h 866"/>
              <a:gd name="T32" fmla="*/ 0 w 4081"/>
              <a:gd name="T33" fmla="*/ 0 h 8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81" h="866">
                <a:moveTo>
                  <a:pt x="4081" y="866"/>
                </a:moveTo>
                <a:lnTo>
                  <a:pt x="4081" y="822"/>
                </a:lnTo>
                <a:lnTo>
                  <a:pt x="3669" y="822"/>
                </a:lnTo>
                <a:lnTo>
                  <a:pt x="3669" y="697"/>
                </a:lnTo>
                <a:lnTo>
                  <a:pt x="3262" y="697"/>
                </a:lnTo>
                <a:lnTo>
                  <a:pt x="3262" y="573"/>
                </a:lnTo>
                <a:lnTo>
                  <a:pt x="2844" y="573"/>
                </a:lnTo>
                <a:lnTo>
                  <a:pt x="2844" y="488"/>
                </a:lnTo>
                <a:lnTo>
                  <a:pt x="2031" y="488"/>
                </a:lnTo>
                <a:lnTo>
                  <a:pt x="2031" y="373"/>
                </a:lnTo>
                <a:lnTo>
                  <a:pt x="1637" y="373"/>
                </a:lnTo>
                <a:lnTo>
                  <a:pt x="1637" y="239"/>
                </a:lnTo>
                <a:lnTo>
                  <a:pt x="1231" y="239"/>
                </a:lnTo>
                <a:lnTo>
                  <a:pt x="1231" y="129"/>
                </a:lnTo>
                <a:lnTo>
                  <a:pt x="812" y="129"/>
                </a:lnTo>
                <a:lnTo>
                  <a:pt x="812" y="0"/>
                </a:lnTo>
                <a:lnTo>
                  <a:pt x="0" y="0"/>
                </a:lnTo>
              </a:path>
            </a:pathLst>
          </a:custGeom>
          <a:noFill/>
          <a:ln w="28575"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8138" name="Group 8"/>
          <p:cNvGrpSpPr>
            <a:grpSpLocks/>
          </p:cNvGrpSpPr>
          <p:nvPr/>
        </p:nvGrpSpPr>
        <p:grpSpPr bwMode="auto">
          <a:xfrm>
            <a:off x="3332163" y="2320925"/>
            <a:ext cx="1666875" cy="668338"/>
            <a:chOff x="1997050" y="3605096"/>
            <a:chExt cx="1666863" cy="667875"/>
          </a:xfrm>
        </p:grpSpPr>
        <p:sp>
          <p:nvSpPr>
            <p:cNvPr id="48141" name="TextBox 14"/>
            <p:cNvSpPr txBox="1">
              <a:spLocks noChangeArrowheads="1"/>
            </p:cNvSpPr>
            <p:nvPr/>
          </p:nvSpPr>
          <p:spPr bwMode="auto">
            <a:xfrm>
              <a:off x="2325085" y="3605096"/>
              <a:ext cx="1338828" cy="66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eaLnBrk="1" hangingPunct="1">
                <a:lnSpc>
                  <a:spcPct val="90000"/>
                </a:lnSpc>
                <a:spcBef>
                  <a:spcPts val="600"/>
                </a:spcBef>
                <a:buClrTx/>
                <a:buSzTx/>
              </a:pPr>
              <a:r>
                <a:rPr lang="en-US" altLang="en-US" sz="1800" b="0">
                  <a:solidFill>
                    <a:srgbClr val="00FF00"/>
                  </a:solidFill>
                </a:rPr>
                <a:t>TTx, CLND</a:t>
              </a:r>
            </a:p>
            <a:p>
              <a:pPr eaLnBrk="1" hangingPunct="1">
                <a:lnSpc>
                  <a:spcPct val="90000"/>
                </a:lnSpc>
                <a:spcBef>
                  <a:spcPts val="600"/>
                </a:spcBef>
                <a:buClrTx/>
                <a:buSzTx/>
              </a:pPr>
              <a:r>
                <a:rPr lang="en-US" altLang="en-US" sz="1800" b="0">
                  <a:solidFill>
                    <a:srgbClr val="FFFF00"/>
                  </a:solidFill>
                </a:rPr>
                <a:t>TTx only</a:t>
              </a:r>
            </a:p>
          </p:txBody>
        </p:sp>
        <p:cxnSp>
          <p:nvCxnSpPr>
            <p:cNvPr id="16" name="Straight Connector 15"/>
            <p:cNvCxnSpPr/>
            <p:nvPr/>
          </p:nvCxnSpPr>
          <p:spPr>
            <a:xfrm flipH="1">
              <a:off x="1997050" y="3771669"/>
              <a:ext cx="328610" cy="0"/>
            </a:xfrm>
            <a:prstGeom prst="line">
              <a:avLst/>
            </a:prstGeom>
            <a:ln w="28575" cap="rnd">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997050" y="4084189"/>
              <a:ext cx="328610" cy="0"/>
            </a:xfrm>
            <a:prstGeom prst="line">
              <a:avLst/>
            </a:prstGeom>
            <a:ln w="28575" cap="rnd">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8139" name="TextBox 2"/>
          <p:cNvSpPr txBox="1">
            <a:spLocks noChangeArrowheads="1"/>
          </p:cNvSpPr>
          <p:nvPr/>
        </p:nvSpPr>
        <p:spPr bwMode="auto">
          <a:xfrm>
            <a:off x="3425825" y="3073400"/>
            <a:ext cx="1050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eaLnBrk="1" hangingPunct="1">
              <a:spcBef>
                <a:spcPct val="0"/>
              </a:spcBef>
              <a:buClrTx/>
              <a:buSzTx/>
            </a:pPr>
            <a:r>
              <a:rPr lang="en-US" altLang="en-US" sz="1800" b="0">
                <a:solidFill>
                  <a:schemeClr val="tx1"/>
                </a:solidFill>
              </a:rPr>
              <a:t>P=0.034</a:t>
            </a:r>
          </a:p>
        </p:txBody>
      </p:sp>
      <p:sp>
        <p:nvSpPr>
          <p:cNvPr id="3" name="TextBox 2"/>
          <p:cNvSpPr txBox="1"/>
          <p:nvPr/>
        </p:nvSpPr>
        <p:spPr>
          <a:xfrm>
            <a:off x="5354638" y="2989263"/>
            <a:ext cx="2822575" cy="1477962"/>
          </a:xfrm>
          <a:prstGeom prst="rect">
            <a:avLst/>
          </a:prstGeom>
          <a:noFill/>
        </p:spPr>
        <p:txBody>
          <a:bodyPr wrap="none">
            <a:spAutoFit/>
          </a:bodyPr>
          <a:lstStyle/>
          <a:p>
            <a:pPr>
              <a:defRPr/>
            </a:pPr>
            <a:r>
              <a:rPr lang="en-US" dirty="0">
                <a:effectLst>
                  <a:outerShdw blurRad="38100" dist="38100" dir="2700000" algn="tl">
                    <a:srgbClr val="000000">
                      <a:alpha val="43137"/>
                    </a:srgbClr>
                  </a:outerShdw>
                </a:effectLst>
              </a:rPr>
              <a:t>T &gt;1cm; cN0; 48% RAI</a:t>
            </a:r>
          </a:p>
          <a:p>
            <a:pPr>
              <a:defRPr/>
            </a:pPr>
            <a:r>
              <a:rPr lang="en-US" dirty="0" err="1">
                <a:effectLst>
                  <a:outerShdw blurRad="38100" dist="38100" dir="2700000" algn="tl">
                    <a:srgbClr val="000000">
                      <a:alpha val="43137"/>
                    </a:srgbClr>
                  </a:outerShdw>
                </a:effectLst>
              </a:rPr>
              <a:t>Tg</a:t>
            </a:r>
            <a:r>
              <a:rPr lang="en-US" dirty="0">
                <a:effectLst>
                  <a:outerShdw blurRad="38100" dist="38100" dir="2700000" algn="tl">
                    <a:srgbClr val="000000">
                      <a:alpha val="43137"/>
                    </a:srgbClr>
                  </a:outerShdw>
                </a:effectLst>
              </a:rPr>
              <a:t> lower  with </a:t>
            </a:r>
            <a:r>
              <a:rPr lang="en-US" dirty="0" err="1">
                <a:effectLst>
                  <a:outerShdw blurRad="38100" dist="38100" dir="2700000" algn="tl">
                    <a:srgbClr val="000000">
                      <a:alpha val="43137"/>
                    </a:srgbClr>
                  </a:outerShdw>
                </a:effectLst>
              </a:rPr>
              <a:t>TTx</a:t>
            </a:r>
            <a:r>
              <a:rPr lang="en-US" dirty="0">
                <a:effectLst>
                  <a:outerShdw blurRad="38100" dist="38100" dir="2700000" algn="tl">
                    <a:srgbClr val="000000">
                      <a:alpha val="43137"/>
                    </a:srgbClr>
                  </a:outerShdw>
                </a:effectLst>
              </a:rPr>
              <a:t>, CLND</a:t>
            </a:r>
          </a:p>
          <a:p>
            <a:pPr>
              <a:defRPr/>
            </a:pPr>
            <a:r>
              <a:rPr lang="en-US" dirty="0">
                <a:effectLst>
                  <a:outerShdw blurRad="38100" dist="38100" dir="2700000" algn="tl">
                    <a:srgbClr val="000000">
                      <a:alpha val="43137"/>
                    </a:srgbClr>
                  </a:outerShdw>
                </a:effectLst>
              </a:rPr>
              <a:t>Any recurrence:</a:t>
            </a:r>
          </a:p>
          <a:p>
            <a:pPr marL="285750" indent="-285750">
              <a:buFont typeface="Arial" pitchFamily="34" charset="0"/>
              <a:buChar char="•"/>
              <a:defRPr/>
            </a:pPr>
            <a:r>
              <a:rPr lang="en-US" dirty="0" err="1">
                <a:effectLst>
                  <a:outerShdw blurRad="38100" dist="38100" dir="2700000" algn="tl">
                    <a:srgbClr val="000000">
                      <a:alpha val="43137"/>
                    </a:srgbClr>
                  </a:outerShdw>
                </a:effectLst>
              </a:rPr>
              <a:t>TTx</a:t>
            </a:r>
            <a:r>
              <a:rPr lang="en-US" dirty="0">
                <a:effectLst>
                  <a:outerShdw blurRad="38100" dist="38100" dir="2700000" algn="tl">
                    <a:srgbClr val="000000">
                      <a:alpha val="43137"/>
                    </a:srgbClr>
                  </a:outerShdw>
                </a:effectLst>
              </a:rPr>
              <a:t>		13%</a:t>
            </a:r>
          </a:p>
          <a:p>
            <a:pPr marL="285750" indent="-285750">
              <a:buFont typeface="Arial" pitchFamily="34" charset="0"/>
              <a:buChar char="•"/>
              <a:defRPr/>
            </a:pPr>
            <a:r>
              <a:rPr lang="en-US" dirty="0" err="1">
                <a:effectLst>
                  <a:outerShdw blurRad="38100" dist="38100" dir="2700000" algn="tl">
                    <a:srgbClr val="000000">
                      <a:alpha val="43137"/>
                    </a:srgbClr>
                  </a:outerShdw>
                </a:effectLst>
              </a:rPr>
              <a:t>TTx</a:t>
            </a:r>
            <a:r>
              <a:rPr lang="en-US" dirty="0">
                <a:effectLst>
                  <a:outerShdw blurRad="38100" dist="38100" dir="2700000" algn="tl">
                    <a:srgbClr val="000000">
                      <a:alpha val="43137"/>
                    </a:srgbClr>
                  </a:outerShdw>
                </a:effectLst>
              </a:rPr>
              <a:t>, CLND	  4%</a:t>
            </a:r>
          </a:p>
        </p:txBody>
      </p:sp>
    </p:spTree>
  </p:cSld>
  <p:clrMapOvr>
    <a:masterClrMapping/>
  </p:clrMapOvr>
  <p:transition xmlns:p14="http://schemas.microsoft.com/office/powerpoint/2010/main" advClick="0">
    <p:wipe dir="r"/>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Rate C-VI Reoperation </a:t>
            </a:r>
            <a:br>
              <a:rPr lang="en-US" dirty="0" smtClean="0"/>
            </a:br>
            <a:r>
              <a:rPr lang="en-US" dirty="0" smtClean="0"/>
              <a:t>After Initial Surgery (n=246)</a:t>
            </a:r>
            <a:endParaRPr lang="en-US" sz="2800" dirty="0">
              <a:solidFill>
                <a:schemeClr val="accent2"/>
              </a:solidFill>
            </a:endParaRPr>
          </a:p>
        </p:txBody>
      </p:sp>
      <p:graphicFrame>
        <p:nvGraphicFramePr>
          <p:cNvPr id="4" name="Content Placeholder 4"/>
          <p:cNvGraphicFramePr>
            <a:graphicFrameLocks noGrp="1"/>
          </p:cNvGraphicFramePr>
          <p:nvPr>
            <p:ph idx="1"/>
          </p:nvPr>
        </p:nvGraphicFramePr>
        <p:xfrm>
          <a:off x="1316038" y="1673225"/>
          <a:ext cx="6529387" cy="3476625"/>
        </p:xfrm>
        <a:graphic>
          <a:graphicData uri="http://schemas.openxmlformats.org/drawingml/2006/chart">
            <c:chart xmlns:c="http://schemas.openxmlformats.org/drawingml/2006/chart" xmlns:r="http://schemas.openxmlformats.org/officeDocument/2006/relationships" r:id="rId2"/>
          </a:graphicData>
        </a:graphic>
      </p:graphicFrame>
      <p:sp>
        <p:nvSpPr>
          <p:cNvPr id="49156" name="Footer Placeholder 3"/>
          <p:cNvSpPr>
            <a:spLocks noGrp="1"/>
          </p:cNvSpPr>
          <p:nvPr>
            <p:ph type="ftr" sz="quarter" idx="4294967295"/>
          </p:nvPr>
        </p:nvSpPr>
        <p:spPr bwMode="auto">
          <a:xfrm>
            <a:off x="1984375" y="6172200"/>
            <a:ext cx="6510338"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eaLnBrk="1" hangingPunct="1">
              <a:spcBef>
                <a:spcPct val="0"/>
              </a:spcBef>
              <a:buClrTx/>
              <a:buSzTx/>
            </a:pPr>
            <a:r>
              <a:rPr lang="en-US" altLang="en-US" sz="1800" b="0">
                <a:solidFill>
                  <a:srgbClr val="00FFFF"/>
                </a:solidFill>
              </a:rPr>
              <a:t>Hartl et al: World J Surg 37:1951, 2013</a:t>
            </a:r>
          </a:p>
        </p:txBody>
      </p:sp>
      <p:sp>
        <p:nvSpPr>
          <p:cNvPr id="49157" name="TextBox 10"/>
          <p:cNvSpPr txBox="1">
            <a:spLocks noChangeArrowheads="1"/>
          </p:cNvSpPr>
          <p:nvPr/>
        </p:nvSpPr>
        <p:spPr bwMode="auto">
          <a:xfrm>
            <a:off x="4337050" y="5089525"/>
            <a:ext cx="895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algn="ctr" eaLnBrk="1" hangingPunct="1">
              <a:lnSpc>
                <a:spcPct val="90000"/>
              </a:lnSpc>
              <a:spcBef>
                <a:spcPct val="0"/>
              </a:spcBef>
              <a:buClrTx/>
              <a:buSzTx/>
            </a:pPr>
            <a:r>
              <a:rPr lang="en-US" altLang="en-US" sz="2200" b="0">
                <a:solidFill>
                  <a:schemeClr val="tx1"/>
                </a:solidFill>
              </a:rPr>
              <a:t>Years</a:t>
            </a:r>
          </a:p>
        </p:txBody>
      </p:sp>
      <p:sp>
        <p:nvSpPr>
          <p:cNvPr id="49158" name="TextBox 2"/>
          <p:cNvSpPr txBox="1">
            <a:spLocks noChangeArrowheads="1"/>
          </p:cNvSpPr>
          <p:nvPr/>
        </p:nvSpPr>
        <p:spPr bwMode="auto">
          <a:xfrm>
            <a:off x="957263" y="5378450"/>
            <a:ext cx="78232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100000"/>
              <a:tabLst>
                <a:tab pos="858838" algn="ctr"/>
                <a:tab pos="1997075" algn="ctr"/>
                <a:tab pos="3144838" algn="ctr"/>
                <a:tab pos="4283075" algn="ctr"/>
                <a:tab pos="5430838" algn="ctr"/>
                <a:tab pos="6569075" algn="ctr"/>
              </a:tabLst>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tabLst>
                <a:tab pos="858838" algn="ctr"/>
                <a:tab pos="1997075" algn="ctr"/>
                <a:tab pos="3144838" algn="ctr"/>
                <a:tab pos="4283075" algn="ctr"/>
                <a:tab pos="5430838" algn="ctr"/>
                <a:tab pos="6569075" algn="ctr"/>
              </a:tabLst>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tabLst>
                <a:tab pos="858838" algn="ctr"/>
                <a:tab pos="1997075" algn="ctr"/>
                <a:tab pos="3144838" algn="ctr"/>
                <a:tab pos="4283075" algn="ctr"/>
                <a:tab pos="5430838" algn="ctr"/>
                <a:tab pos="6569075" algn="ctr"/>
              </a:tabLst>
              <a:defRPr sz="2400" b="1">
                <a:solidFill>
                  <a:schemeClr val="tx1"/>
                </a:solidFill>
                <a:latin typeface="Arial" charset="0"/>
                <a:ea typeface="ＭＳ Ｐゴシック" pitchFamily="34" charset="-128"/>
              </a:defRPr>
            </a:lvl3pPr>
            <a:lvl4pPr marL="1600200" indent="-228600" eaLnBrk="0" hangingPunct="0">
              <a:spcBef>
                <a:spcPct val="20000"/>
              </a:spcBef>
              <a:tabLst>
                <a:tab pos="858838" algn="ctr"/>
                <a:tab pos="1997075" algn="ctr"/>
                <a:tab pos="3144838" algn="ctr"/>
                <a:tab pos="4283075" algn="ctr"/>
                <a:tab pos="5430838" algn="ctr"/>
                <a:tab pos="6569075" algn="ctr"/>
              </a:tabLst>
              <a:defRPr sz="2400" b="1">
                <a:solidFill>
                  <a:schemeClr val="tx1"/>
                </a:solidFill>
                <a:latin typeface="Arial" charset="0"/>
                <a:ea typeface="ＭＳ Ｐゴシック" pitchFamily="34" charset="-128"/>
              </a:defRPr>
            </a:lvl4pPr>
            <a:lvl5pPr marL="2057400" indent="-228600" eaLnBrk="0" hangingPunct="0">
              <a:spcBef>
                <a:spcPct val="20000"/>
              </a:spcBef>
              <a:tabLst>
                <a:tab pos="858838" algn="ctr"/>
                <a:tab pos="1997075" algn="ctr"/>
                <a:tab pos="3144838" algn="ctr"/>
                <a:tab pos="4283075" algn="ctr"/>
                <a:tab pos="5430838" algn="ctr"/>
                <a:tab pos="6569075" algn="ctr"/>
              </a:tabLst>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tabLst>
                <a:tab pos="858838" algn="ctr"/>
                <a:tab pos="1997075" algn="ctr"/>
                <a:tab pos="3144838" algn="ctr"/>
                <a:tab pos="4283075" algn="ctr"/>
                <a:tab pos="5430838" algn="ctr"/>
                <a:tab pos="6569075" algn="ctr"/>
              </a:tabLs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tabLst>
                <a:tab pos="858838" algn="ctr"/>
                <a:tab pos="1997075" algn="ctr"/>
                <a:tab pos="3144838" algn="ctr"/>
                <a:tab pos="4283075" algn="ctr"/>
                <a:tab pos="5430838" algn="ctr"/>
                <a:tab pos="6569075" algn="ctr"/>
              </a:tabLs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tabLst>
                <a:tab pos="858838" algn="ctr"/>
                <a:tab pos="1997075" algn="ctr"/>
                <a:tab pos="3144838" algn="ctr"/>
                <a:tab pos="4283075" algn="ctr"/>
                <a:tab pos="5430838" algn="ctr"/>
                <a:tab pos="6569075" algn="ctr"/>
              </a:tabLs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tabLst>
                <a:tab pos="858838" algn="ctr"/>
                <a:tab pos="1997075" algn="ctr"/>
                <a:tab pos="3144838" algn="ctr"/>
                <a:tab pos="4283075" algn="ctr"/>
                <a:tab pos="5430838" algn="ctr"/>
                <a:tab pos="6569075" algn="ctr"/>
              </a:tabLst>
              <a:defRPr sz="2400" b="1">
                <a:solidFill>
                  <a:schemeClr val="tx1"/>
                </a:solidFill>
                <a:latin typeface="Arial" charset="0"/>
                <a:ea typeface="ＭＳ Ｐゴシック" pitchFamily="34" charset="-128"/>
              </a:defRPr>
            </a:lvl9pPr>
          </a:lstStyle>
          <a:p>
            <a:pPr eaLnBrk="1" hangingPunct="1">
              <a:lnSpc>
                <a:spcPct val="90000"/>
              </a:lnSpc>
              <a:spcBef>
                <a:spcPts val="200"/>
              </a:spcBef>
              <a:buClrTx/>
              <a:buSzTx/>
            </a:pPr>
            <a:r>
              <a:rPr lang="en-US" altLang="en-US" sz="1800" b="0">
                <a:solidFill>
                  <a:schemeClr val="tx1"/>
                </a:solidFill>
              </a:rPr>
              <a:t>At risk</a:t>
            </a:r>
            <a:br>
              <a:rPr lang="en-US" altLang="en-US" sz="1800" b="0">
                <a:solidFill>
                  <a:schemeClr val="tx1"/>
                </a:solidFill>
              </a:rPr>
            </a:br>
            <a:r>
              <a:rPr lang="en-US" altLang="en-US" sz="1800" b="0">
                <a:solidFill>
                  <a:schemeClr val="tx1"/>
                </a:solidFill>
              </a:rPr>
              <a:t>	155	151	124	87	62	40</a:t>
            </a:r>
          </a:p>
          <a:p>
            <a:pPr eaLnBrk="1" hangingPunct="1">
              <a:lnSpc>
                <a:spcPct val="90000"/>
              </a:lnSpc>
              <a:spcBef>
                <a:spcPts val="200"/>
              </a:spcBef>
              <a:buClrTx/>
              <a:buSzTx/>
            </a:pPr>
            <a:r>
              <a:rPr lang="en-US" altLang="en-US" sz="1800" b="0">
                <a:solidFill>
                  <a:schemeClr val="tx1"/>
                </a:solidFill>
              </a:rPr>
              <a:t>	  91	  80	  62	43	27	19</a:t>
            </a:r>
          </a:p>
        </p:txBody>
      </p:sp>
      <p:cxnSp>
        <p:nvCxnSpPr>
          <p:cNvPr id="20" name="Straight Connector 19"/>
          <p:cNvCxnSpPr/>
          <p:nvPr/>
        </p:nvCxnSpPr>
        <p:spPr>
          <a:xfrm>
            <a:off x="1054100" y="5778500"/>
            <a:ext cx="622300" cy="0"/>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54100" y="6048375"/>
            <a:ext cx="6223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9161" name="TextBox 21"/>
          <p:cNvSpPr txBox="1">
            <a:spLocks noChangeArrowheads="1"/>
          </p:cNvSpPr>
          <p:nvPr/>
        </p:nvSpPr>
        <p:spPr bwMode="auto">
          <a:xfrm>
            <a:off x="3746500" y="3376613"/>
            <a:ext cx="11795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eaLnBrk="1" hangingPunct="1">
              <a:spcBef>
                <a:spcPct val="0"/>
              </a:spcBef>
              <a:buClrTx/>
              <a:buSzTx/>
            </a:pPr>
            <a:r>
              <a:rPr lang="en-US" altLang="en-US" sz="1800" b="0">
                <a:solidFill>
                  <a:schemeClr val="tx1"/>
                </a:solidFill>
              </a:rPr>
              <a:t>P=0.0005</a:t>
            </a:r>
          </a:p>
        </p:txBody>
      </p:sp>
      <p:sp>
        <p:nvSpPr>
          <p:cNvPr id="49162" name="TextBox 13"/>
          <p:cNvSpPr txBox="1">
            <a:spLocks noChangeArrowheads="1"/>
          </p:cNvSpPr>
          <p:nvPr/>
        </p:nvSpPr>
        <p:spPr bwMode="auto">
          <a:xfrm>
            <a:off x="6543675" y="3544888"/>
            <a:ext cx="58261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algn="ctr" eaLnBrk="1" hangingPunct="1">
              <a:lnSpc>
                <a:spcPct val="90000"/>
              </a:lnSpc>
              <a:spcBef>
                <a:spcPct val="0"/>
              </a:spcBef>
              <a:buClrTx/>
              <a:buSzTx/>
            </a:pPr>
            <a:r>
              <a:rPr lang="en-US" altLang="en-US" sz="1800" b="0"/>
              <a:t>TTx</a:t>
            </a:r>
          </a:p>
        </p:txBody>
      </p:sp>
      <p:sp>
        <p:nvSpPr>
          <p:cNvPr id="49163" name="TextBox 14"/>
          <p:cNvSpPr txBox="1">
            <a:spLocks noChangeArrowheads="1"/>
          </p:cNvSpPr>
          <p:nvPr/>
        </p:nvSpPr>
        <p:spPr bwMode="auto">
          <a:xfrm>
            <a:off x="6100763" y="4124325"/>
            <a:ext cx="13398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algn="ctr" eaLnBrk="1" hangingPunct="1">
              <a:lnSpc>
                <a:spcPct val="90000"/>
              </a:lnSpc>
              <a:spcBef>
                <a:spcPct val="0"/>
              </a:spcBef>
              <a:buClrTx/>
              <a:buSzTx/>
            </a:pPr>
            <a:r>
              <a:rPr lang="en-US" altLang="en-US" sz="1800" b="0">
                <a:solidFill>
                  <a:srgbClr val="00FF00"/>
                </a:solidFill>
              </a:rPr>
              <a:t>TTx, CLND</a:t>
            </a:r>
          </a:p>
        </p:txBody>
      </p:sp>
      <p:sp>
        <p:nvSpPr>
          <p:cNvPr id="8" name="Freeform 6"/>
          <p:cNvSpPr>
            <a:spLocks/>
          </p:cNvSpPr>
          <p:nvPr/>
        </p:nvSpPr>
        <p:spPr bwMode="auto">
          <a:xfrm>
            <a:off x="1908175" y="3902075"/>
            <a:ext cx="5751513" cy="822325"/>
          </a:xfrm>
          <a:custGeom>
            <a:avLst/>
            <a:gdLst>
              <a:gd name="T0" fmla="*/ 3623 w 3623"/>
              <a:gd name="T1" fmla="*/ 0 h 518"/>
              <a:gd name="T2" fmla="*/ 2146 w 3623"/>
              <a:gd name="T3" fmla="*/ 0 h 518"/>
              <a:gd name="T4" fmla="*/ 2146 w 3623"/>
              <a:gd name="T5" fmla="*/ 66 h 518"/>
              <a:gd name="T6" fmla="*/ 1946 w 3623"/>
              <a:gd name="T7" fmla="*/ 66 h 518"/>
              <a:gd name="T8" fmla="*/ 1946 w 3623"/>
              <a:gd name="T9" fmla="*/ 139 h 518"/>
              <a:gd name="T10" fmla="*/ 1086 w 3623"/>
              <a:gd name="T11" fmla="*/ 139 h 518"/>
              <a:gd name="T12" fmla="*/ 1086 w 3623"/>
              <a:gd name="T13" fmla="*/ 190 h 518"/>
              <a:gd name="T14" fmla="*/ 834 w 3623"/>
              <a:gd name="T15" fmla="*/ 190 h 518"/>
              <a:gd name="T16" fmla="*/ 834 w 3623"/>
              <a:gd name="T17" fmla="*/ 234 h 518"/>
              <a:gd name="T18" fmla="*/ 660 w 3623"/>
              <a:gd name="T19" fmla="*/ 234 h 518"/>
              <a:gd name="T20" fmla="*/ 660 w 3623"/>
              <a:gd name="T21" fmla="*/ 278 h 518"/>
              <a:gd name="T22" fmla="*/ 582 w 3623"/>
              <a:gd name="T23" fmla="*/ 278 h 518"/>
              <a:gd name="T24" fmla="*/ 582 w 3623"/>
              <a:gd name="T25" fmla="*/ 314 h 518"/>
              <a:gd name="T26" fmla="*/ 443 w 3623"/>
              <a:gd name="T27" fmla="*/ 314 h 518"/>
              <a:gd name="T28" fmla="*/ 443 w 3623"/>
              <a:gd name="T29" fmla="*/ 358 h 518"/>
              <a:gd name="T30" fmla="*/ 356 w 3623"/>
              <a:gd name="T31" fmla="*/ 358 h 518"/>
              <a:gd name="T32" fmla="*/ 356 w 3623"/>
              <a:gd name="T33" fmla="*/ 402 h 518"/>
              <a:gd name="T34" fmla="*/ 260 w 3623"/>
              <a:gd name="T35" fmla="*/ 402 h 518"/>
              <a:gd name="T36" fmla="*/ 260 w 3623"/>
              <a:gd name="T37" fmla="*/ 438 h 518"/>
              <a:gd name="T38" fmla="*/ 217 w 3623"/>
              <a:gd name="T39" fmla="*/ 438 h 518"/>
              <a:gd name="T40" fmla="*/ 217 w 3623"/>
              <a:gd name="T41" fmla="*/ 482 h 518"/>
              <a:gd name="T42" fmla="*/ 104 w 3623"/>
              <a:gd name="T43" fmla="*/ 482 h 518"/>
              <a:gd name="T44" fmla="*/ 104 w 3623"/>
              <a:gd name="T45" fmla="*/ 518 h 518"/>
              <a:gd name="T46" fmla="*/ 0 w 3623"/>
              <a:gd name="T47" fmla="*/ 518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23" h="518">
                <a:moveTo>
                  <a:pt x="3623" y="0"/>
                </a:moveTo>
                <a:lnTo>
                  <a:pt x="2146" y="0"/>
                </a:lnTo>
                <a:lnTo>
                  <a:pt x="2146" y="66"/>
                </a:lnTo>
                <a:lnTo>
                  <a:pt x="1946" y="66"/>
                </a:lnTo>
                <a:lnTo>
                  <a:pt x="1946" y="139"/>
                </a:lnTo>
                <a:lnTo>
                  <a:pt x="1086" y="139"/>
                </a:lnTo>
                <a:lnTo>
                  <a:pt x="1086" y="190"/>
                </a:lnTo>
                <a:lnTo>
                  <a:pt x="834" y="190"/>
                </a:lnTo>
                <a:lnTo>
                  <a:pt x="834" y="234"/>
                </a:lnTo>
                <a:lnTo>
                  <a:pt x="660" y="234"/>
                </a:lnTo>
                <a:lnTo>
                  <a:pt x="660" y="278"/>
                </a:lnTo>
                <a:lnTo>
                  <a:pt x="582" y="278"/>
                </a:lnTo>
                <a:lnTo>
                  <a:pt x="582" y="314"/>
                </a:lnTo>
                <a:lnTo>
                  <a:pt x="443" y="314"/>
                </a:lnTo>
                <a:lnTo>
                  <a:pt x="443" y="358"/>
                </a:lnTo>
                <a:lnTo>
                  <a:pt x="356" y="358"/>
                </a:lnTo>
                <a:lnTo>
                  <a:pt x="356" y="402"/>
                </a:lnTo>
                <a:lnTo>
                  <a:pt x="260" y="402"/>
                </a:lnTo>
                <a:lnTo>
                  <a:pt x="260" y="438"/>
                </a:lnTo>
                <a:lnTo>
                  <a:pt x="217" y="438"/>
                </a:lnTo>
                <a:lnTo>
                  <a:pt x="217" y="482"/>
                </a:lnTo>
                <a:lnTo>
                  <a:pt x="104" y="482"/>
                </a:lnTo>
                <a:lnTo>
                  <a:pt x="104" y="518"/>
                </a:lnTo>
                <a:lnTo>
                  <a:pt x="0" y="518"/>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a:lstStyle/>
          <a:p>
            <a:pPr>
              <a:defRPr/>
            </a:pPr>
            <a:endParaRPr lang="en-US"/>
          </a:p>
        </p:txBody>
      </p:sp>
      <p:sp>
        <p:nvSpPr>
          <p:cNvPr id="9" name="Freeform 7"/>
          <p:cNvSpPr>
            <a:spLocks/>
          </p:cNvSpPr>
          <p:nvPr/>
        </p:nvSpPr>
        <p:spPr bwMode="auto">
          <a:xfrm>
            <a:off x="1908175" y="4505325"/>
            <a:ext cx="5751513" cy="219075"/>
          </a:xfrm>
          <a:custGeom>
            <a:avLst/>
            <a:gdLst>
              <a:gd name="T0" fmla="*/ 0 w 3623"/>
              <a:gd name="T1" fmla="*/ 138 h 138"/>
              <a:gd name="T2" fmla="*/ 808 w 3623"/>
              <a:gd name="T3" fmla="*/ 138 h 138"/>
              <a:gd name="T4" fmla="*/ 808 w 3623"/>
              <a:gd name="T5" fmla="*/ 109 h 138"/>
              <a:gd name="T6" fmla="*/ 2380 w 3623"/>
              <a:gd name="T7" fmla="*/ 109 h 138"/>
              <a:gd name="T8" fmla="*/ 2380 w 3623"/>
              <a:gd name="T9" fmla="*/ 65 h 138"/>
              <a:gd name="T10" fmla="*/ 3127 w 3623"/>
              <a:gd name="T11" fmla="*/ 65 h 138"/>
              <a:gd name="T12" fmla="*/ 3127 w 3623"/>
              <a:gd name="T13" fmla="*/ 0 h 138"/>
              <a:gd name="T14" fmla="*/ 3623 w 3623"/>
              <a:gd name="T15" fmla="*/ 0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3" h="138">
                <a:moveTo>
                  <a:pt x="0" y="138"/>
                </a:moveTo>
                <a:lnTo>
                  <a:pt x="808" y="138"/>
                </a:lnTo>
                <a:lnTo>
                  <a:pt x="808" y="109"/>
                </a:lnTo>
                <a:lnTo>
                  <a:pt x="2380" y="109"/>
                </a:lnTo>
                <a:lnTo>
                  <a:pt x="2380" y="65"/>
                </a:lnTo>
                <a:lnTo>
                  <a:pt x="3127" y="65"/>
                </a:lnTo>
                <a:lnTo>
                  <a:pt x="3127" y="0"/>
                </a:lnTo>
                <a:lnTo>
                  <a:pt x="3623" y="0"/>
                </a:lnTo>
              </a:path>
            </a:pathLst>
          </a:custGeom>
          <a:ln w="28575">
            <a:solidFill>
              <a:srgbClr val="00FF00"/>
            </a:solidFill>
          </a:ln>
        </p:spPr>
        <p:style>
          <a:lnRef idx="1">
            <a:schemeClr val="accent1"/>
          </a:lnRef>
          <a:fillRef idx="0">
            <a:schemeClr val="accent1"/>
          </a:fillRef>
          <a:effectRef idx="0">
            <a:schemeClr val="accent1"/>
          </a:effectRef>
          <a:fontRef idx="minor">
            <a:schemeClr val="tx1"/>
          </a:fontRef>
        </p:style>
        <p:txBody>
          <a:bodyPr/>
          <a:lstStyle/>
          <a:p>
            <a:pPr>
              <a:defRPr/>
            </a:pPr>
            <a:endParaRPr lang="en-US"/>
          </a:p>
        </p:txBody>
      </p:sp>
      <p:sp>
        <p:nvSpPr>
          <p:cNvPr id="3" name="Rectangle 2"/>
          <p:cNvSpPr/>
          <p:nvPr/>
        </p:nvSpPr>
        <p:spPr>
          <a:xfrm>
            <a:off x="5348288" y="1757363"/>
            <a:ext cx="2844800" cy="1200150"/>
          </a:xfrm>
          <a:prstGeom prst="rect">
            <a:avLst/>
          </a:prstGeom>
        </p:spPr>
        <p:txBody>
          <a:bodyPr>
            <a:spAutoFit/>
          </a:bodyPr>
          <a:lstStyle/>
          <a:p>
            <a:pPr>
              <a:defRPr/>
            </a:pPr>
            <a:r>
              <a:rPr lang="en-US" dirty="0">
                <a:effectLst>
                  <a:outerShdw blurRad="38100" dist="38100" dir="2700000" algn="tl">
                    <a:srgbClr val="000000">
                      <a:alpha val="43137"/>
                    </a:srgbClr>
                  </a:outerShdw>
                </a:effectLst>
              </a:rPr>
              <a:t>T &gt;1cm; cN0; 100% RAI</a:t>
            </a:r>
          </a:p>
          <a:p>
            <a:pPr>
              <a:defRPr/>
            </a:pPr>
            <a:r>
              <a:rPr lang="en-US" dirty="0">
                <a:effectLst>
                  <a:outerShdw blurRad="38100" dist="38100" dir="2700000" algn="tl">
                    <a:srgbClr val="000000">
                      <a:alpha val="43137"/>
                    </a:srgbClr>
                  </a:outerShdw>
                </a:effectLst>
              </a:rPr>
              <a:t>Lower  with </a:t>
            </a:r>
            <a:r>
              <a:rPr lang="en-US" dirty="0" err="1">
                <a:effectLst>
                  <a:outerShdw blurRad="38100" dist="38100" dir="2700000" algn="tl">
                    <a:srgbClr val="000000">
                      <a:alpha val="43137"/>
                    </a:srgbClr>
                  </a:outerShdw>
                </a:effectLst>
              </a:rPr>
              <a:t>TTx</a:t>
            </a:r>
            <a:r>
              <a:rPr lang="en-US" dirty="0">
                <a:effectLst>
                  <a:outerShdw blurRad="38100" dist="38100" dir="2700000" algn="tl">
                    <a:srgbClr val="000000">
                      <a:alpha val="43137"/>
                    </a:srgbClr>
                  </a:outerShdw>
                </a:effectLst>
              </a:rPr>
              <a:t>, CLND:</a:t>
            </a:r>
          </a:p>
          <a:p>
            <a:pPr marL="285750" indent="-285750">
              <a:buFont typeface="Arial" pitchFamily="34" charset="0"/>
              <a:buChar char="•"/>
              <a:defRPr/>
            </a:pPr>
            <a:r>
              <a:rPr lang="en-US" dirty="0" err="1">
                <a:effectLst>
                  <a:outerShdw blurRad="38100" dist="38100" dir="2700000" algn="tl">
                    <a:srgbClr val="000000">
                      <a:alpha val="43137"/>
                    </a:srgbClr>
                  </a:outerShdw>
                </a:effectLst>
              </a:rPr>
              <a:t>Tg</a:t>
            </a:r>
            <a:endParaRPr lang="en-US" dirty="0">
              <a:effectLst>
                <a:outerShdw blurRad="38100" dist="38100" dir="2700000" algn="tl">
                  <a:srgbClr val="000000">
                    <a:alpha val="43137"/>
                  </a:srgbClr>
                </a:outerShdw>
              </a:effectLst>
            </a:endParaRPr>
          </a:p>
          <a:p>
            <a:pPr marL="285750" indent="-285750">
              <a:buFont typeface="Arial" pitchFamily="34" charset="0"/>
              <a:buChar char="•"/>
              <a:defRPr/>
            </a:pPr>
            <a:r>
              <a:rPr lang="en-US" dirty="0">
                <a:effectLst>
                  <a:outerShdw blurRad="38100" dist="38100" dir="2700000" algn="tl">
                    <a:srgbClr val="000000">
                      <a:alpha val="43137"/>
                    </a:srgbClr>
                  </a:outerShdw>
                </a:effectLst>
              </a:rPr>
              <a:t>Overall reintervention</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Prophylactic C-VI Dissection</a:t>
            </a:r>
            <a:br>
              <a:rPr lang="en-US" dirty="0" smtClean="0"/>
            </a:br>
            <a:r>
              <a:rPr lang="en-US" dirty="0" smtClean="0">
                <a:solidFill>
                  <a:schemeClr val="tx1"/>
                </a:solidFill>
              </a:rPr>
              <a:t>Meta-analysis</a:t>
            </a:r>
            <a:r>
              <a:rPr lang="en-US" dirty="0" smtClean="0">
                <a:solidFill>
                  <a:srgbClr val="00FF00"/>
                </a:solidFill>
              </a:rPr>
              <a:t>*</a:t>
            </a:r>
            <a:endParaRPr lang="en-US" dirty="0"/>
          </a:p>
        </p:txBody>
      </p:sp>
      <p:sp>
        <p:nvSpPr>
          <p:cNvPr id="3" name="Content Placeholder 2"/>
          <p:cNvSpPr>
            <a:spLocks noGrp="1"/>
          </p:cNvSpPr>
          <p:nvPr>
            <p:ph idx="1"/>
          </p:nvPr>
        </p:nvSpPr>
        <p:spPr>
          <a:xfrm>
            <a:off x="685800" y="1720850"/>
            <a:ext cx="8253413" cy="4114800"/>
          </a:xfrm>
        </p:spPr>
        <p:txBody>
          <a:bodyPr/>
          <a:lstStyle/>
          <a:p>
            <a:pPr>
              <a:defRPr/>
            </a:pPr>
            <a:r>
              <a:rPr lang="en-US" smtClean="0">
                <a:ea typeface="ＭＳ Ｐゴシック" pitchFamily="34" charset="-128"/>
              </a:rPr>
              <a:t>14 Studies: 3,331 pts</a:t>
            </a:r>
          </a:p>
          <a:p>
            <a:pPr lvl="1">
              <a:defRPr/>
            </a:pPr>
            <a:r>
              <a:rPr lang="en-US" smtClean="0">
                <a:ea typeface="ＭＳ Ｐゴシック" pitchFamily="34" charset="-128"/>
              </a:rPr>
              <a:t>TT + pCND (A): 	1,592 pts</a:t>
            </a:r>
          </a:p>
          <a:p>
            <a:pPr lvl="1">
              <a:defRPr/>
            </a:pPr>
            <a:r>
              <a:rPr lang="en-US" smtClean="0">
                <a:ea typeface="ＭＳ Ｐゴシック" pitchFamily="34" charset="-128"/>
              </a:rPr>
              <a:t>TT alone (B):	1,739</a:t>
            </a:r>
          </a:p>
          <a:p>
            <a:pPr lvl="1">
              <a:defRPr/>
            </a:pPr>
            <a:r>
              <a:rPr lang="en-US" smtClean="0">
                <a:ea typeface="ＭＳ Ｐゴシック" pitchFamily="34" charset="-128"/>
              </a:rPr>
              <a:t>Group A 35% </a:t>
            </a:r>
            <a:r>
              <a:rPr lang="en-US" smtClean="0">
                <a:solidFill>
                  <a:schemeClr val="tx2"/>
                </a:solidFill>
                <a:ea typeface="ＭＳ Ｐゴシック" pitchFamily="34" charset="-128"/>
              </a:rPr>
              <a:t>↓ LRR </a:t>
            </a:r>
            <a:r>
              <a:rPr lang="en-US" smtClean="0">
                <a:ea typeface="ＭＳ Ｐゴシック" pitchFamily="34" charset="-128"/>
              </a:rPr>
              <a:t>compared to group B</a:t>
            </a:r>
          </a:p>
          <a:p>
            <a:pPr lvl="1">
              <a:defRPr/>
            </a:pPr>
            <a:r>
              <a:rPr lang="en-US" smtClean="0">
                <a:ea typeface="ＭＳ Ｐゴシック" pitchFamily="34" charset="-128"/>
              </a:rPr>
              <a:t>Group A 26% temporary hypocalcemia vs Group B 10.8%</a:t>
            </a:r>
          </a:p>
          <a:p>
            <a:pPr lvl="1">
              <a:defRPr/>
            </a:pPr>
            <a:r>
              <a:rPr lang="en-US" smtClean="0">
                <a:ea typeface="ＭＳ Ｐゴシック" pitchFamily="34" charset="-128"/>
              </a:rPr>
              <a:t>All other morbidity equivalent</a:t>
            </a:r>
          </a:p>
          <a:p>
            <a:pPr lvl="1">
              <a:defRPr/>
            </a:pPr>
            <a:r>
              <a:rPr lang="en-US" smtClean="0">
                <a:ea typeface="ＭＳ Ｐゴシック" pitchFamily="34" charset="-128"/>
              </a:rPr>
              <a:t>RAI and other bias may have influenced</a:t>
            </a:r>
          </a:p>
        </p:txBody>
      </p:sp>
      <p:sp>
        <p:nvSpPr>
          <p:cNvPr id="4" name="TextBox 3"/>
          <p:cNvSpPr txBox="1"/>
          <p:nvPr/>
        </p:nvSpPr>
        <p:spPr>
          <a:xfrm>
            <a:off x="850900" y="6180138"/>
            <a:ext cx="3809697" cy="369332"/>
          </a:xfrm>
          <a:prstGeom prst="rect">
            <a:avLst/>
          </a:prstGeom>
          <a:noFill/>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800" dirty="0" smtClean="0">
                <a:solidFill>
                  <a:srgbClr val="00FF00"/>
                </a:solidFill>
                <a:effectLst>
                  <a:outerShdw blurRad="38100" dist="38100" dir="2700000" algn="tl">
                    <a:srgbClr val="000000"/>
                  </a:outerShdw>
                </a:effectLst>
              </a:rPr>
              <a:t>*Lang. Thyroid 23:1087-1098, 2013</a:t>
            </a:r>
          </a:p>
        </p:txBody>
      </p:sp>
    </p:spTree>
  </p:cSld>
  <p:clrMapOvr>
    <a:masterClrMapping/>
  </p:clrMapOvr>
  <p:transition xmlns:p14="http://schemas.microsoft.com/office/powerpoint/2010/main" advClick="0">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Right)">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Right)">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Right)">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Right)">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trips(downRight)">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trips(downRigh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69925" y="244475"/>
            <a:ext cx="7597775" cy="1290638"/>
          </a:xfrm>
        </p:spPr>
        <p:txBody>
          <a:bodyPr/>
          <a:lstStyle/>
          <a:p>
            <a:pPr>
              <a:defRPr/>
            </a:pPr>
            <a:r>
              <a:rPr lang="en-US" smtClean="0">
                <a:ea typeface="ＭＳ Ｐゴシック" pitchFamily="34" charset="-128"/>
              </a:rPr>
              <a:t>Surgical Response</a:t>
            </a:r>
            <a:br>
              <a:rPr lang="en-US" smtClean="0">
                <a:ea typeface="ＭＳ Ｐゴシック" pitchFamily="34" charset="-128"/>
              </a:rPr>
            </a:br>
            <a:r>
              <a:rPr lang="en-US" smtClean="0">
                <a:solidFill>
                  <a:srgbClr val="FFCC66"/>
                </a:solidFill>
                <a:ea typeface="ＭＳ Ｐゴシック" pitchFamily="34" charset="-128"/>
              </a:rPr>
              <a:t>Conservative</a:t>
            </a:r>
            <a:r>
              <a:rPr lang="en-US" smtClean="0">
                <a:solidFill>
                  <a:schemeClr val="tx1"/>
                </a:solidFill>
                <a:ea typeface="ＭＳ Ｐゴシック" pitchFamily="34" charset="-128"/>
              </a:rPr>
              <a:t> Approach</a:t>
            </a:r>
          </a:p>
        </p:txBody>
      </p:sp>
      <p:sp>
        <p:nvSpPr>
          <p:cNvPr id="18435" name="Rectangle 3"/>
          <p:cNvSpPr>
            <a:spLocks noGrp="1" noChangeArrowheads="1"/>
          </p:cNvSpPr>
          <p:nvPr>
            <p:ph type="body" idx="1"/>
          </p:nvPr>
        </p:nvSpPr>
        <p:spPr>
          <a:xfrm>
            <a:off x="457200" y="1479550"/>
            <a:ext cx="8424863" cy="4814888"/>
          </a:xfrm>
        </p:spPr>
        <p:txBody>
          <a:bodyPr/>
          <a:lstStyle/>
          <a:p>
            <a:pPr>
              <a:defRPr/>
            </a:pPr>
            <a:r>
              <a:rPr lang="en-US" smtClean="0">
                <a:ea typeface="ＭＳ Ｐゴシック" pitchFamily="34" charset="-128"/>
              </a:rPr>
              <a:t>Arguments Against Routine Dissect</a:t>
            </a:r>
          </a:p>
          <a:p>
            <a:pPr lvl="1">
              <a:defRPr/>
            </a:pPr>
            <a:r>
              <a:rPr lang="en-US" smtClean="0">
                <a:ea typeface="ＭＳ Ｐゴシック" pitchFamily="34" charset="-128"/>
              </a:rPr>
              <a:t>Added risk to RLN, hypopara; OR time</a:t>
            </a:r>
          </a:p>
          <a:p>
            <a:pPr lvl="1">
              <a:defRPr/>
            </a:pPr>
            <a:r>
              <a:rPr lang="en-US" smtClean="0">
                <a:ea typeface="ＭＳ Ｐゴシック" pitchFamily="34" charset="-128"/>
              </a:rPr>
              <a:t>Known 80-90% frequency of LNMs central, even lateral compartments yet DFS, OS excellent</a:t>
            </a:r>
          </a:p>
          <a:p>
            <a:pPr lvl="1">
              <a:defRPr/>
            </a:pPr>
            <a:r>
              <a:rPr lang="en-US" smtClean="0">
                <a:ea typeface="ＭＳ Ｐゴシック" pitchFamily="34" charset="-128"/>
              </a:rPr>
              <a:t>Most PTC-specific prognostic scores do </a:t>
            </a:r>
            <a:r>
              <a:rPr lang="en-US" smtClean="0">
                <a:solidFill>
                  <a:srgbClr val="FFC000"/>
                </a:solidFill>
                <a:ea typeface="ＭＳ Ｐゴシック" pitchFamily="34" charset="-128"/>
              </a:rPr>
              <a:t>NOT</a:t>
            </a:r>
            <a:r>
              <a:rPr lang="en-US" smtClean="0">
                <a:solidFill>
                  <a:schemeClr val="hlink"/>
                </a:solidFill>
                <a:ea typeface="ＭＳ Ｐゴシック" pitchFamily="34" charset="-128"/>
              </a:rPr>
              <a:t> </a:t>
            </a:r>
            <a:r>
              <a:rPr lang="en-US" smtClean="0">
                <a:ea typeface="ＭＳ Ｐゴシック" pitchFamily="34" charset="-128"/>
              </a:rPr>
              <a:t>include LNMs</a:t>
            </a:r>
          </a:p>
          <a:p>
            <a:pPr lvl="1">
              <a:defRPr/>
            </a:pPr>
            <a:r>
              <a:rPr lang="ja-JP" altLang="en-US" smtClean="0">
                <a:ea typeface="ＭＳ Ｐゴシック" pitchFamily="34" charset="-128"/>
              </a:rPr>
              <a:t>“</a:t>
            </a:r>
            <a:r>
              <a:rPr lang="en-US" altLang="ja-JP" smtClean="0">
                <a:ea typeface="ＭＳ Ｐゴシック" pitchFamily="34" charset="-128"/>
              </a:rPr>
              <a:t>As long as postoperative RAI is planned, dissection of nonpalpable lymph nodes is probably not essential</a:t>
            </a:r>
            <a:r>
              <a:rPr lang="ja-JP" altLang="en-US" smtClean="0">
                <a:ea typeface="ＭＳ Ｐゴシック" pitchFamily="34" charset="-128"/>
              </a:rPr>
              <a:t>”</a:t>
            </a:r>
            <a:r>
              <a:rPr lang="en-US" altLang="ja-JP" smtClean="0">
                <a:solidFill>
                  <a:srgbClr val="66FF33"/>
                </a:solidFill>
                <a:ea typeface="ＭＳ Ｐゴシック" pitchFamily="34" charset="-128"/>
              </a:rPr>
              <a:t>*</a:t>
            </a:r>
            <a:endParaRPr lang="en-US" smtClean="0">
              <a:ea typeface="ＭＳ Ｐゴシック" pitchFamily="34" charset="-128"/>
            </a:endParaRPr>
          </a:p>
        </p:txBody>
      </p:sp>
      <p:sp>
        <p:nvSpPr>
          <p:cNvPr id="18436" name="Text Box 4"/>
          <p:cNvSpPr txBox="1">
            <a:spLocks noChangeArrowheads="1"/>
          </p:cNvSpPr>
          <p:nvPr/>
        </p:nvSpPr>
        <p:spPr bwMode="auto">
          <a:xfrm>
            <a:off x="1647825" y="6270625"/>
            <a:ext cx="6607175" cy="363538"/>
          </a:xfrm>
          <a:prstGeom prst="rect">
            <a:avLst/>
          </a:prstGeom>
          <a:noFill/>
          <a:ln w="12700">
            <a:noFill/>
            <a:miter lim="800000"/>
            <a:headEnd/>
            <a:tailEnd/>
          </a:ln>
          <a:effectLst/>
        </p:spPr>
        <p:txBody>
          <a:bodyPr wrap="none" lIns="90488" tIns="44450" rIns="90488" bIns="44450">
            <a:spAutoFit/>
          </a:bodyPr>
          <a:lstStyle>
            <a:lvl1pPr marL="285750" indent="-2857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800" smtClean="0">
                <a:solidFill>
                  <a:srgbClr val="66FF33"/>
                </a:solidFill>
                <a:effectLst>
                  <a:outerShdw blurRad="38100" dist="38100" dir="2700000" algn="tl">
                    <a:srgbClr val="000000"/>
                  </a:outerShdw>
                </a:effectLst>
              </a:rPr>
              <a:t>*Pearce, Braverman. J Clin Endocrinol Metab 89:3711, 2004</a:t>
            </a:r>
          </a:p>
        </p:txBody>
      </p:sp>
    </p:spTree>
  </p:cSld>
  <p:clrMapOvr>
    <a:masterClrMapping/>
  </p:clrMapOvr>
  <p:transition xmlns:p14="http://schemas.microsoft.com/office/powerpoint/2010/main" advClick="0">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strips(downRight)">
                                      <p:cBhvr>
                                        <p:cTn id="7" dur="500"/>
                                        <p:tgtEl>
                                          <p:spTgt spid="18435">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animEffect transition="in" filter="strips(downRight)">
                                      <p:cBhvr>
                                        <p:cTn id="11" dur="500"/>
                                        <p:tgtEl>
                                          <p:spTgt spid="18435">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18435">
                                            <p:txEl>
                                              <p:pRg st="2" end="2"/>
                                            </p:txEl>
                                          </p:spTgt>
                                        </p:tgtEl>
                                        <p:attrNameLst>
                                          <p:attrName>style.visibility</p:attrName>
                                        </p:attrNameLst>
                                      </p:cBhvr>
                                      <p:to>
                                        <p:strVal val="visible"/>
                                      </p:to>
                                    </p:set>
                                    <p:animEffect transition="in" filter="strips(downRight)">
                                      <p:cBhvr>
                                        <p:cTn id="16" dur="500"/>
                                        <p:tgtEl>
                                          <p:spTgt spid="18435">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18435">
                                            <p:txEl>
                                              <p:pRg st="3" end="3"/>
                                            </p:txEl>
                                          </p:spTgt>
                                        </p:tgtEl>
                                        <p:attrNameLst>
                                          <p:attrName>style.visibility</p:attrName>
                                        </p:attrNameLst>
                                      </p:cBhvr>
                                      <p:to>
                                        <p:strVal val="visible"/>
                                      </p:to>
                                    </p:set>
                                    <p:animEffect transition="in" filter="strips(downRight)">
                                      <p:cBhvr>
                                        <p:cTn id="21" dur="500"/>
                                        <p:tgtEl>
                                          <p:spTgt spid="18435">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ntr" presetSubtype="6" fill="hold" grpId="0" nodeType="clickEffect">
                                  <p:stCondLst>
                                    <p:cond delay="0"/>
                                  </p:stCondLst>
                                  <p:childTnLst>
                                    <p:set>
                                      <p:cBhvr>
                                        <p:cTn id="25" dur="1" fill="hold">
                                          <p:stCondLst>
                                            <p:cond delay="0"/>
                                          </p:stCondLst>
                                        </p:cTn>
                                        <p:tgtEl>
                                          <p:spTgt spid="18435">
                                            <p:txEl>
                                              <p:pRg st="4" end="4"/>
                                            </p:txEl>
                                          </p:spTgt>
                                        </p:tgtEl>
                                        <p:attrNameLst>
                                          <p:attrName>style.visibility</p:attrName>
                                        </p:attrNameLst>
                                      </p:cBhvr>
                                      <p:to>
                                        <p:strVal val="visible"/>
                                      </p:to>
                                    </p:set>
                                    <p:animEffect transition="in" filter="strips(downRight)">
                                      <p:cBhvr>
                                        <p:cTn id="26" dur="500"/>
                                        <p:tgtEl>
                                          <p:spTgt spid="18435">
                                            <p:txEl>
                                              <p:pRg st="4" end="4"/>
                                            </p:txEl>
                                          </p:spTgt>
                                        </p:tgtEl>
                                      </p:cBhvr>
                                    </p:animEffect>
                                  </p:childTnLst>
                                </p:cTn>
                              </p:par>
                            </p:childTnLst>
                          </p:cTn>
                        </p:par>
                        <p:par>
                          <p:cTn id="27" fill="hold" nodeType="afterGroup">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8436"/>
                                        </p:tgtEl>
                                        <p:attrNameLst>
                                          <p:attrName>style.visibility</p:attrName>
                                        </p:attrNameLst>
                                      </p:cBhvr>
                                      <p:to>
                                        <p:strVal val="visible"/>
                                      </p:to>
                                    </p:set>
                                    <p:animEffect transition="in" filter="wipe(left)">
                                      <p:cBhvr>
                                        <p:cTn id="30"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P spid="1843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idx="4294967295"/>
          </p:nvPr>
        </p:nvSpPr>
        <p:spPr/>
        <p:txBody>
          <a:bodyPr/>
          <a:lstStyle/>
          <a:p>
            <a:pPr>
              <a:defRPr/>
            </a:pPr>
            <a:r>
              <a:rPr lang="en-US" i="1" smtClean="0"/>
              <a:t>Optimized </a:t>
            </a:r>
            <a:r>
              <a:rPr lang="en-US" smtClean="0"/>
              <a:t>Surgical Approach</a:t>
            </a:r>
            <a:br>
              <a:rPr lang="en-US" smtClean="0"/>
            </a:br>
            <a:r>
              <a:rPr lang="en-US" smtClean="0">
                <a:solidFill>
                  <a:srgbClr val="FFCC66"/>
                </a:solidFill>
              </a:rPr>
              <a:t>Moderate</a:t>
            </a:r>
            <a:r>
              <a:rPr lang="en-US" smtClean="0">
                <a:solidFill>
                  <a:schemeClr val="tx1"/>
                </a:solidFill>
              </a:rPr>
              <a:t> Surgical Approach</a:t>
            </a:r>
            <a:endParaRPr lang="en-US" i="1" smtClean="0"/>
          </a:p>
        </p:txBody>
      </p:sp>
      <p:sp>
        <p:nvSpPr>
          <p:cNvPr id="414723" name="Rectangle 3"/>
          <p:cNvSpPr>
            <a:spLocks noGrp="1" noChangeArrowheads="1"/>
          </p:cNvSpPr>
          <p:nvPr>
            <p:ph type="body" idx="4294967295"/>
          </p:nvPr>
        </p:nvSpPr>
        <p:spPr>
          <a:xfrm>
            <a:off x="409575" y="1712913"/>
            <a:ext cx="8229600" cy="4495800"/>
          </a:xfrm>
        </p:spPr>
        <p:txBody>
          <a:bodyPr/>
          <a:lstStyle/>
          <a:p>
            <a:pPr>
              <a:defRPr/>
            </a:pPr>
            <a:r>
              <a:rPr lang="en-US" smtClean="0">
                <a:ea typeface="ＭＳ Ｐゴシック" pitchFamily="34" charset="-128"/>
              </a:rPr>
              <a:t>Components</a:t>
            </a:r>
          </a:p>
          <a:p>
            <a:pPr lvl="1">
              <a:defRPr/>
            </a:pPr>
            <a:r>
              <a:rPr lang="en-US" smtClean="0">
                <a:ea typeface="ＭＳ Ｐゴシック" pitchFamily="34" charset="-128"/>
              </a:rPr>
              <a:t>Routine preop neck US: +/susp for PTC</a:t>
            </a:r>
          </a:p>
          <a:p>
            <a:pPr marL="1258888" lvl="2" indent="-344488">
              <a:defRPr/>
            </a:pPr>
            <a:r>
              <a:rPr lang="en-US" smtClean="0">
                <a:ea typeface="ＭＳ Ｐゴシック" pitchFamily="34" charset="-128"/>
              </a:rPr>
              <a:t>Assess lateral</a:t>
            </a:r>
            <a:r>
              <a:rPr lang="en-US" smtClean="0">
                <a:solidFill>
                  <a:srgbClr val="FFCC00"/>
                </a:solidFill>
                <a:ea typeface="ＭＳ Ｐゴシック" pitchFamily="34" charset="-128"/>
              </a:rPr>
              <a:t> </a:t>
            </a:r>
            <a:r>
              <a:rPr lang="en-US" smtClean="0">
                <a:ea typeface="ＭＳ Ｐゴシック" pitchFamily="34" charset="-128"/>
              </a:rPr>
              <a:t>compartments — LNM </a:t>
            </a:r>
          </a:p>
          <a:p>
            <a:pPr lvl="1">
              <a:defRPr/>
            </a:pPr>
            <a:r>
              <a:rPr lang="en-US" smtClean="0">
                <a:ea typeface="ＭＳ Ｐゴシック" pitchFamily="34" charset="-128"/>
              </a:rPr>
              <a:t>Bilateral TTx or NTTx</a:t>
            </a:r>
          </a:p>
          <a:p>
            <a:pPr lvl="1">
              <a:defRPr/>
            </a:pPr>
            <a:r>
              <a:rPr lang="en-US" smtClean="0">
                <a:solidFill>
                  <a:srgbClr val="FFCC00"/>
                </a:solidFill>
                <a:ea typeface="ＭＳ Ｐゴシック" pitchFamily="34" charset="-128"/>
              </a:rPr>
              <a:t>Routine bilateral VI dissection</a:t>
            </a:r>
          </a:p>
          <a:p>
            <a:pPr lvl="1">
              <a:defRPr/>
            </a:pPr>
            <a:r>
              <a:rPr lang="en-US" smtClean="0">
                <a:ea typeface="ＭＳ Ｐゴシック" pitchFamily="34" charset="-128"/>
              </a:rPr>
              <a:t>Lateral dissection (III, IV) if US +</a:t>
            </a:r>
          </a:p>
          <a:p>
            <a:pPr marL="1258888" lvl="2" indent="-344488">
              <a:defRPr/>
            </a:pPr>
            <a:r>
              <a:rPr lang="en-US" smtClean="0">
                <a:ea typeface="ＭＳ Ｐゴシック" pitchFamily="34" charset="-128"/>
              </a:rPr>
              <a:t>Add compartment II if indicated</a:t>
            </a:r>
          </a:p>
          <a:p>
            <a:pPr marL="1258888" lvl="2" indent="-344488">
              <a:defRPr/>
            </a:pPr>
            <a:r>
              <a:rPr lang="en-US" smtClean="0">
                <a:ea typeface="ＭＳ Ｐゴシック" pitchFamily="34" charset="-128"/>
              </a:rPr>
              <a:t>Carotid, IJ, thoracic duct, vagus, phrenic, XI, brachial and cervical plexus preserved</a:t>
            </a:r>
          </a:p>
        </p:txBody>
      </p:sp>
    </p:spTree>
  </p:cSld>
  <p:clrMapOvr>
    <a:masterClrMapping/>
  </p:clrMapOvr>
  <p:transition xmlns:p14="http://schemas.microsoft.com/office/powerpoint/2010/main" advClick="0">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4723">
                                            <p:txEl>
                                              <p:pRg st="0" end="0"/>
                                            </p:txEl>
                                          </p:spTgt>
                                        </p:tgtEl>
                                        <p:attrNameLst>
                                          <p:attrName>style.visibility</p:attrName>
                                        </p:attrNameLst>
                                      </p:cBhvr>
                                      <p:to>
                                        <p:strVal val="visible"/>
                                      </p:to>
                                    </p:set>
                                    <p:animEffect transition="in" filter="wipe(left)">
                                      <p:cBhvr>
                                        <p:cTn id="7" dur="500"/>
                                        <p:tgtEl>
                                          <p:spTgt spid="41472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4723">
                                            <p:txEl>
                                              <p:pRg st="1" end="1"/>
                                            </p:txEl>
                                          </p:spTgt>
                                        </p:tgtEl>
                                        <p:attrNameLst>
                                          <p:attrName>style.visibility</p:attrName>
                                        </p:attrNameLst>
                                      </p:cBhvr>
                                      <p:to>
                                        <p:strVal val="visible"/>
                                      </p:to>
                                    </p:set>
                                    <p:animEffect transition="in" filter="wipe(left)">
                                      <p:cBhvr>
                                        <p:cTn id="11" dur="500"/>
                                        <p:tgtEl>
                                          <p:spTgt spid="414723">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14723">
                                            <p:txEl>
                                              <p:pRg st="2" end="2"/>
                                            </p:txEl>
                                          </p:spTgt>
                                        </p:tgtEl>
                                        <p:attrNameLst>
                                          <p:attrName>style.visibility</p:attrName>
                                        </p:attrNameLst>
                                      </p:cBhvr>
                                      <p:to>
                                        <p:strVal val="visible"/>
                                      </p:to>
                                    </p:set>
                                    <p:animEffect transition="in" filter="wipe(left)">
                                      <p:cBhvr>
                                        <p:cTn id="15" dur="500"/>
                                        <p:tgtEl>
                                          <p:spTgt spid="41472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14723">
                                            <p:txEl>
                                              <p:pRg st="3" end="3"/>
                                            </p:txEl>
                                          </p:spTgt>
                                        </p:tgtEl>
                                        <p:attrNameLst>
                                          <p:attrName>style.visibility</p:attrName>
                                        </p:attrNameLst>
                                      </p:cBhvr>
                                      <p:to>
                                        <p:strVal val="visible"/>
                                      </p:to>
                                    </p:set>
                                    <p:animEffect transition="in" filter="wipe(left)">
                                      <p:cBhvr>
                                        <p:cTn id="20" dur="500"/>
                                        <p:tgtEl>
                                          <p:spTgt spid="414723">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14723">
                                            <p:txEl>
                                              <p:pRg st="4" end="4"/>
                                            </p:txEl>
                                          </p:spTgt>
                                        </p:tgtEl>
                                        <p:attrNameLst>
                                          <p:attrName>style.visibility</p:attrName>
                                        </p:attrNameLst>
                                      </p:cBhvr>
                                      <p:to>
                                        <p:strVal val="visible"/>
                                      </p:to>
                                    </p:set>
                                    <p:animEffect transition="in" filter="wipe(left)">
                                      <p:cBhvr>
                                        <p:cTn id="25" dur="500"/>
                                        <p:tgtEl>
                                          <p:spTgt spid="414723">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14723">
                                            <p:txEl>
                                              <p:pRg st="5" end="5"/>
                                            </p:txEl>
                                          </p:spTgt>
                                        </p:tgtEl>
                                        <p:attrNameLst>
                                          <p:attrName>style.visibility</p:attrName>
                                        </p:attrNameLst>
                                      </p:cBhvr>
                                      <p:to>
                                        <p:strVal val="visible"/>
                                      </p:to>
                                    </p:set>
                                    <p:animEffect transition="in" filter="wipe(left)">
                                      <p:cBhvr>
                                        <p:cTn id="30" dur="500"/>
                                        <p:tgtEl>
                                          <p:spTgt spid="414723">
                                            <p:txEl>
                                              <p:pRg st="5" end="5"/>
                                            </p:txEl>
                                          </p:spTgt>
                                        </p:tgtEl>
                                      </p:cBhvr>
                                    </p:animEffect>
                                  </p:childTnLst>
                                </p:cTn>
                              </p:par>
                            </p:childTnLst>
                          </p:cTn>
                        </p:par>
                        <p:par>
                          <p:cTn id="31" fill="hold" nodeType="afterGroup">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414723">
                                            <p:txEl>
                                              <p:pRg st="6" end="6"/>
                                            </p:txEl>
                                          </p:spTgt>
                                        </p:tgtEl>
                                        <p:attrNameLst>
                                          <p:attrName>style.visibility</p:attrName>
                                        </p:attrNameLst>
                                      </p:cBhvr>
                                      <p:to>
                                        <p:strVal val="visible"/>
                                      </p:to>
                                    </p:set>
                                    <p:animEffect transition="in" filter="wipe(left)">
                                      <p:cBhvr>
                                        <p:cTn id="34" dur="500"/>
                                        <p:tgtEl>
                                          <p:spTgt spid="414723">
                                            <p:txEl>
                                              <p:pRg st="6" end="6"/>
                                            </p:txEl>
                                          </p:spTgt>
                                        </p:tgtEl>
                                      </p:cBhvr>
                                    </p:animEffect>
                                  </p:childTnLst>
                                </p:cTn>
                              </p:par>
                            </p:childTnLst>
                          </p:cTn>
                        </p:par>
                        <p:par>
                          <p:cTn id="35" fill="hold" nodeType="afterGroup">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414723">
                                            <p:txEl>
                                              <p:pRg st="7" end="7"/>
                                            </p:txEl>
                                          </p:spTgt>
                                        </p:tgtEl>
                                        <p:attrNameLst>
                                          <p:attrName>style.visibility</p:attrName>
                                        </p:attrNameLst>
                                      </p:cBhvr>
                                      <p:to>
                                        <p:strVal val="visible"/>
                                      </p:to>
                                    </p:set>
                                    <p:animEffect transition="in" filter="wipe(left)">
                                      <p:cBhvr>
                                        <p:cTn id="38" dur="500"/>
                                        <p:tgtEl>
                                          <p:spTgt spid="4147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2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defRPr/>
            </a:pPr>
            <a:r>
              <a:rPr lang="en-US" smtClean="0">
                <a:ea typeface="ＭＳ Ｐゴシック" pitchFamily="34" charset="-128"/>
              </a:rPr>
              <a:t>Surgical Response</a:t>
            </a:r>
            <a:br>
              <a:rPr lang="en-US" smtClean="0">
                <a:ea typeface="ＭＳ Ｐゴシック" pitchFamily="34" charset="-128"/>
              </a:rPr>
            </a:br>
            <a:r>
              <a:rPr lang="en-US" smtClean="0">
                <a:solidFill>
                  <a:srgbClr val="FFCC66"/>
                </a:solidFill>
                <a:ea typeface="ＭＳ Ｐゴシック" pitchFamily="34" charset="-128"/>
              </a:rPr>
              <a:t>Aggressive</a:t>
            </a:r>
            <a:r>
              <a:rPr lang="en-US" smtClean="0">
                <a:solidFill>
                  <a:srgbClr val="00CCFF"/>
                </a:solidFill>
                <a:ea typeface="ＭＳ Ｐゴシック" pitchFamily="34" charset="-128"/>
              </a:rPr>
              <a:t>* </a:t>
            </a:r>
            <a:r>
              <a:rPr lang="en-US" smtClean="0">
                <a:solidFill>
                  <a:schemeClr val="tx1"/>
                </a:solidFill>
                <a:ea typeface="ＭＳ Ｐゴシック" pitchFamily="34" charset="-128"/>
              </a:rPr>
              <a:t>Surgical Approach</a:t>
            </a:r>
          </a:p>
        </p:txBody>
      </p:sp>
      <p:sp>
        <p:nvSpPr>
          <p:cNvPr id="323587" name="Rectangle 3"/>
          <p:cNvSpPr>
            <a:spLocks noGrp="1" noChangeArrowheads="1"/>
          </p:cNvSpPr>
          <p:nvPr>
            <p:ph type="body" idx="1"/>
          </p:nvPr>
        </p:nvSpPr>
        <p:spPr>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defRPr/>
            </a:pPr>
            <a:r>
              <a:rPr lang="en-US" smtClean="0">
                <a:solidFill>
                  <a:schemeClr val="tx2"/>
                </a:solidFill>
                <a:ea typeface="ＭＳ Ｐゴシック" pitchFamily="34" charset="-128"/>
                <a:sym typeface="Symbol" pitchFamily="18" charset="2"/>
              </a:rPr>
              <a:t>Components</a:t>
            </a:r>
          </a:p>
          <a:p>
            <a:pPr lvl="1">
              <a:defRPr/>
            </a:pPr>
            <a:r>
              <a:rPr lang="en-US" smtClean="0">
                <a:ea typeface="ＭＳ Ｐゴシック" pitchFamily="34" charset="-128"/>
                <a:sym typeface="Symbol" pitchFamily="18" charset="2"/>
              </a:rPr>
              <a:t>Total Tx</a:t>
            </a:r>
          </a:p>
          <a:p>
            <a:pPr lvl="1">
              <a:defRPr/>
            </a:pPr>
            <a:r>
              <a:rPr lang="en-US" smtClean="0">
                <a:solidFill>
                  <a:srgbClr val="FFCC66"/>
                </a:solidFill>
                <a:ea typeface="ＭＳ Ｐゴシック" pitchFamily="34" charset="-128"/>
                <a:sym typeface="Symbol" pitchFamily="18" charset="2"/>
              </a:rPr>
              <a:t>Routine level VI dissection</a:t>
            </a:r>
          </a:p>
          <a:p>
            <a:pPr lvl="1">
              <a:defRPr/>
            </a:pPr>
            <a:r>
              <a:rPr lang="en-US" smtClean="0">
                <a:solidFill>
                  <a:srgbClr val="FFCC66"/>
                </a:solidFill>
                <a:ea typeface="ＭＳ Ｐゴシック" pitchFamily="34" charset="-128"/>
                <a:sym typeface="Symbol" pitchFamily="18" charset="2"/>
              </a:rPr>
              <a:t>Routine III, IV dissection</a:t>
            </a:r>
            <a:r>
              <a:rPr lang="en-US" smtClean="0">
                <a:ea typeface="ＭＳ Ｐゴシック" pitchFamily="34" charset="-128"/>
                <a:sym typeface="Symbol" pitchFamily="18" charset="2"/>
              </a:rPr>
              <a:t> ± II-V LN diss</a:t>
            </a:r>
          </a:p>
          <a:p>
            <a:pPr lvl="2">
              <a:defRPr/>
            </a:pPr>
            <a:r>
              <a:rPr lang="en-US" smtClean="0">
                <a:ea typeface="ＭＳ Ｐゴシック" pitchFamily="34" charset="-128"/>
                <a:sym typeface="Symbol" pitchFamily="18" charset="2"/>
              </a:rPr>
              <a:t>T &lt;2 cm; LNMs in 42%;  58% neck diss with </a:t>
            </a:r>
            <a:r>
              <a:rPr lang="en-US" smtClean="0">
                <a:solidFill>
                  <a:schemeClr val="tx2"/>
                </a:solidFill>
                <a:ea typeface="ＭＳ Ｐゴシック" pitchFamily="34" charset="-128"/>
                <a:sym typeface="Symbol" pitchFamily="18" charset="2"/>
              </a:rPr>
              <a:t>no benefit</a:t>
            </a:r>
            <a:r>
              <a:rPr lang="en-US" smtClean="0">
                <a:ea typeface="ＭＳ Ｐゴシック" pitchFamily="34" charset="-128"/>
                <a:sym typeface="Symbol" pitchFamily="18" charset="2"/>
              </a:rPr>
              <a:t>; </a:t>
            </a:r>
            <a:r>
              <a:rPr lang="en-US" smtClean="0">
                <a:solidFill>
                  <a:schemeClr val="tx2"/>
                </a:solidFill>
                <a:ea typeface="ＭＳ Ｐゴシック" pitchFamily="34" charset="-128"/>
                <a:sym typeface="Symbol" pitchFamily="18" charset="2"/>
              </a:rPr>
              <a:t>FN US </a:t>
            </a:r>
            <a:r>
              <a:rPr lang="en-US" smtClean="0">
                <a:solidFill>
                  <a:schemeClr val="tx2"/>
                </a:solidFill>
                <a:ea typeface="ＭＳ Ｐゴシック" pitchFamily="34" charset="-128"/>
                <a:cs typeface="Arial" pitchFamily="34" charset="0"/>
                <a:sym typeface="Symbol" pitchFamily="18" charset="2"/>
              </a:rPr>
              <a:t>~25</a:t>
            </a:r>
            <a:r>
              <a:rPr lang="en-US" smtClean="0">
                <a:solidFill>
                  <a:schemeClr val="tx2"/>
                </a:solidFill>
                <a:ea typeface="ＭＳ Ｐゴシック" pitchFamily="34" charset="-128"/>
                <a:sym typeface="Symbol" pitchFamily="18" charset="2"/>
              </a:rPr>
              <a:t>%</a:t>
            </a:r>
          </a:p>
          <a:p>
            <a:pPr lvl="2">
              <a:defRPr/>
            </a:pPr>
            <a:r>
              <a:rPr lang="en-US" smtClean="0">
                <a:ea typeface="ＭＳ Ｐゴシック" pitchFamily="34" charset="-128"/>
                <a:sym typeface="Symbol" pitchFamily="18" charset="2"/>
              </a:rPr>
              <a:t>RAI reduced by 30%</a:t>
            </a:r>
          </a:p>
          <a:p>
            <a:pPr lvl="2">
              <a:defRPr/>
            </a:pPr>
            <a:r>
              <a:rPr lang="en-US" smtClean="0">
                <a:ea typeface="ＭＳ Ｐゴシック" pitchFamily="34" charset="-128"/>
                <a:sym typeface="Symbol" pitchFamily="18" charset="2"/>
              </a:rPr>
              <a:t>Tg undetectable in 97% at 1 yr</a:t>
            </a:r>
          </a:p>
        </p:txBody>
      </p:sp>
      <p:sp>
        <p:nvSpPr>
          <p:cNvPr id="36872" name="Text Box 8"/>
          <p:cNvSpPr txBox="1">
            <a:spLocks noChangeArrowheads="1"/>
          </p:cNvSpPr>
          <p:nvPr/>
        </p:nvSpPr>
        <p:spPr bwMode="auto">
          <a:xfrm>
            <a:off x="2544763" y="5629275"/>
            <a:ext cx="4987925" cy="336550"/>
          </a:xfrm>
          <a:prstGeom prst="rect">
            <a:avLst/>
          </a:prstGeom>
          <a:noFill/>
          <a:ln w="12700">
            <a:noFill/>
            <a:miter lim="800000"/>
            <a:headEnd/>
            <a:tailEnd/>
          </a:ln>
          <a:effectLst/>
        </p:spPr>
        <p:txBody>
          <a:bodyPr wrap="none"/>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defRPr/>
            </a:pPr>
            <a:r>
              <a:rPr lang="en-US" sz="1800" dirty="0" smtClean="0">
                <a:solidFill>
                  <a:srgbClr val="00FFFF"/>
                </a:solidFill>
                <a:effectLst>
                  <a:outerShdw blurRad="38100" dist="38100" dir="2700000" algn="tl">
                    <a:srgbClr val="000000"/>
                  </a:outerShdw>
                </a:effectLst>
                <a:cs typeface="Arial" charset="0"/>
                <a:sym typeface="Symbol" pitchFamily="18" charset="2"/>
              </a:rPr>
              <a:t>*Bonnet et al. J </a:t>
            </a:r>
            <a:r>
              <a:rPr lang="en-US" sz="1800" dirty="0" err="1" smtClean="0">
                <a:solidFill>
                  <a:srgbClr val="00FFFF"/>
                </a:solidFill>
                <a:effectLst>
                  <a:outerShdw blurRad="38100" dist="38100" dir="2700000" algn="tl">
                    <a:srgbClr val="000000"/>
                  </a:outerShdw>
                </a:effectLst>
                <a:cs typeface="Arial" charset="0"/>
                <a:sym typeface="Symbol" pitchFamily="18" charset="2"/>
              </a:rPr>
              <a:t>Clin</a:t>
            </a:r>
            <a:r>
              <a:rPr lang="en-US" sz="1800" dirty="0" smtClean="0">
                <a:solidFill>
                  <a:srgbClr val="00FFFF"/>
                </a:solidFill>
                <a:effectLst>
                  <a:outerShdw blurRad="38100" dist="38100" dir="2700000" algn="tl">
                    <a:srgbClr val="000000"/>
                  </a:outerShdw>
                </a:effectLst>
                <a:cs typeface="Arial" charset="0"/>
                <a:sym typeface="Symbol" pitchFamily="18" charset="2"/>
              </a:rPr>
              <a:t> </a:t>
            </a:r>
            <a:r>
              <a:rPr lang="en-US" sz="1800" dirty="0" err="1" smtClean="0">
                <a:solidFill>
                  <a:srgbClr val="00FFFF"/>
                </a:solidFill>
                <a:effectLst>
                  <a:outerShdw blurRad="38100" dist="38100" dir="2700000" algn="tl">
                    <a:srgbClr val="000000"/>
                  </a:outerShdw>
                </a:effectLst>
                <a:cs typeface="Arial" charset="0"/>
                <a:sym typeface="Symbol" pitchFamily="18" charset="2"/>
              </a:rPr>
              <a:t>Endocrinol</a:t>
            </a:r>
            <a:r>
              <a:rPr lang="en-US" sz="1800" dirty="0" smtClean="0">
                <a:solidFill>
                  <a:srgbClr val="00FFFF"/>
                </a:solidFill>
                <a:effectLst>
                  <a:outerShdw blurRad="38100" dist="38100" dir="2700000" algn="tl">
                    <a:srgbClr val="000000"/>
                  </a:outerShdw>
                </a:effectLst>
                <a:cs typeface="Arial" charset="0"/>
                <a:sym typeface="Symbol" pitchFamily="18" charset="2"/>
              </a:rPr>
              <a:t> </a:t>
            </a:r>
            <a:r>
              <a:rPr lang="en-US" sz="1800" dirty="0" err="1" smtClean="0">
                <a:solidFill>
                  <a:srgbClr val="00FFFF"/>
                </a:solidFill>
                <a:effectLst>
                  <a:outerShdw blurRad="38100" dist="38100" dir="2700000" algn="tl">
                    <a:srgbClr val="000000"/>
                  </a:outerShdw>
                </a:effectLst>
                <a:cs typeface="Arial" charset="0"/>
                <a:sym typeface="Symbol" pitchFamily="18" charset="2"/>
              </a:rPr>
              <a:t>Metab</a:t>
            </a:r>
            <a:r>
              <a:rPr lang="en-US" sz="1800" dirty="0" smtClean="0">
                <a:solidFill>
                  <a:srgbClr val="00FFFF"/>
                </a:solidFill>
                <a:effectLst>
                  <a:outerShdw blurRad="38100" dist="38100" dir="2700000" algn="tl">
                    <a:srgbClr val="000000"/>
                  </a:outerShdw>
                </a:effectLst>
                <a:cs typeface="Arial" charset="0"/>
                <a:sym typeface="Symbol" pitchFamily="18" charset="2"/>
              </a:rPr>
              <a:t> 94:1162, 2009</a:t>
            </a:r>
            <a:endParaRPr lang="en-US" sz="1800" dirty="0" smtClean="0">
              <a:solidFill>
                <a:srgbClr val="00FFFF"/>
              </a:solidFill>
              <a:cs typeface="Arial" charset="0"/>
              <a:sym typeface="Symbol" pitchFamily="18" charset="2"/>
            </a:endParaRPr>
          </a:p>
        </p:txBody>
      </p:sp>
    </p:spTree>
  </p:cSld>
  <p:clrMapOvr>
    <a:masterClrMapping/>
  </p:clrMapOvr>
  <p:transition xmlns:p14="http://schemas.microsoft.com/office/powerpoint/2010/main" advClick="0">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23587">
                                            <p:txEl>
                                              <p:pRg st="0" end="0"/>
                                            </p:txEl>
                                          </p:spTgt>
                                        </p:tgtEl>
                                        <p:attrNameLst>
                                          <p:attrName>style.visibility</p:attrName>
                                        </p:attrNameLst>
                                      </p:cBhvr>
                                      <p:to>
                                        <p:strVal val="visible"/>
                                      </p:to>
                                    </p:set>
                                    <p:animEffect transition="in" filter="strips(downRight)">
                                      <p:cBhvr>
                                        <p:cTn id="7" dur="500"/>
                                        <p:tgtEl>
                                          <p:spTgt spid="323587">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872"/>
                                        </p:tgtEl>
                                        <p:attrNameLst>
                                          <p:attrName>style.visibility</p:attrName>
                                        </p:attrNameLst>
                                      </p:cBhvr>
                                      <p:to>
                                        <p:strVal val="visible"/>
                                      </p:to>
                                    </p:set>
                                    <p:animEffect transition="in" filter="wipe(left)">
                                      <p:cBhvr>
                                        <p:cTn id="11" dur="500"/>
                                        <p:tgtEl>
                                          <p:spTgt spid="36872"/>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323587">
                                            <p:txEl>
                                              <p:pRg st="1" end="1"/>
                                            </p:txEl>
                                          </p:spTgt>
                                        </p:tgtEl>
                                        <p:attrNameLst>
                                          <p:attrName>style.visibility</p:attrName>
                                        </p:attrNameLst>
                                      </p:cBhvr>
                                      <p:to>
                                        <p:strVal val="visible"/>
                                      </p:to>
                                    </p:set>
                                    <p:animEffect transition="in" filter="strips(downRight)">
                                      <p:cBhvr>
                                        <p:cTn id="15" dur="500"/>
                                        <p:tgtEl>
                                          <p:spTgt spid="323587">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323587">
                                            <p:txEl>
                                              <p:pRg st="2" end="2"/>
                                            </p:txEl>
                                          </p:spTgt>
                                        </p:tgtEl>
                                        <p:attrNameLst>
                                          <p:attrName>style.visibility</p:attrName>
                                        </p:attrNameLst>
                                      </p:cBhvr>
                                      <p:to>
                                        <p:strVal val="visible"/>
                                      </p:to>
                                    </p:set>
                                    <p:animEffect transition="in" filter="strips(downRight)">
                                      <p:cBhvr>
                                        <p:cTn id="20" dur="500"/>
                                        <p:tgtEl>
                                          <p:spTgt spid="323587">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323587">
                                            <p:txEl>
                                              <p:pRg st="3" end="3"/>
                                            </p:txEl>
                                          </p:spTgt>
                                        </p:tgtEl>
                                        <p:attrNameLst>
                                          <p:attrName>style.visibility</p:attrName>
                                        </p:attrNameLst>
                                      </p:cBhvr>
                                      <p:to>
                                        <p:strVal val="visible"/>
                                      </p:to>
                                    </p:set>
                                    <p:animEffect transition="in" filter="strips(downRight)">
                                      <p:cBhvr>
                                        <p:cTn id="25" dur="500"/>
                                        <p:tgtEl>
                                          <p:spTgt spid="323587">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323587">
                                            <p:txEl>
                                              <p:pRg st="4" end="4"/>
                                            </p:txEl>
                                          </p:spTgt>
                                        </p:tgtEl>
                                        <p:attrNameLst>
                                          <p:attrName>style.visibility</p:attrName>
                                        </p:attrNameLst>
                                      </p:cBhvr>
                                      <p:to>
                                        <p:strVal val="visible"/>
                                      </p:to>
                                    </p:set>
                                    <p:animEffect transition="in" filter="strips(downRight)">
                                      <p:cBhvr>
                                        <p:cTn id="30" dur="500"/>
                                        <p:tgtEl>
                                          <p:spTgt spid="323587">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8" presetClass="entr" presetSubtype="6" fill="hold" grpId="0" nodeType="clickEffect">
                                  <p:stCondLst>
                                    <p:cond delay="0"/>
                                  </p:stCondLst>
                                  <p:childTnLst>
                                    <p:set>
                                      <p:cBhvr>
                                        <p:cTn id="34" dur="1" fill="hold">
                                          <p:stCondLst>
                                            <p:cond delay="0"/>
                                          </p:stCondLst>
                                        </p:cTn>
                                        <p:tgtEl>
                                          <p:spTgt spid="323587">
                                            <p:txEl>
                                              <p:pRg st="5" end="5"/>
                                            </p:txEl>
                                          </p:spTgt>
                                        </p:tgtEl>
                                        <p:attrNameLst>
                                          <p:attrName>style.visibility</p:attrName>
                                        </p:attrNameLst>
                                      </p:cBhvr>
                                      <p:to>
                                        <p:strVal val="visible"/>
                                      </p:to>
                                    </p:set>
                                    <p:animEffect transition="in" filter="strips(downRight)">
                                      <p:cBhvr>
                                        <p:cTn id="35" dur="500"/>
                                        <p:tgtEl>
                                          <p:spTgt spid="323587">
                                            <p:txEl>
                                              <p:pRg st="5" end="5"/>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8" presetClass="entr" presetSubtype="6" fill="hold" grpId="0" nodeType="clickEffect">
                                  <p:stCondLst>
                                    <p:cond delay="0"/>
                                  </p:stCondLst>
                                  <p:childTnLst>
                                    <p:set>
                                      <p:cBhvr>
                                        <p:cTn id="39" dur="1" fill="hold">
                                          <p:stCondLst>
                                            <p:cond delay="0"/>
                                          </p:stCondLst>
                                        </p:cTn>
                                        <p:tgtEl>
                                          <p:spTgt spid="323587">
                                            <p:txEl>
                                              <p:pRg st="6" end="6"/>
                                            </p:txEl>
                                          </p:spTgt>
                                        </p:tgtEl>
                                        <p:attrNameLst>
                                          <p:attrName>style.visibility</p:attrName>
                                        </p:attrNameLst>
                                      </p:cBhvr>
                                      <p:to>
                                        <p:strVal val="visible"/>
                                      </p:to>
                                    </p:set>
                                    <p:animEffect transition="in" filter="strips(downRight)">
                                      <p:cBhvr>
                                        <p:cTn id="40" dur="500"/>
                                        <p:tgtEl>
                                          <p:spTgt spid="3235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87" grpId="0" build="p"/>
      <p:bldP spid="3687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73038"/>
            <a:ext cx="7766050" cy="1103312"/>
          </a:xfrm>
        </p:spPr>
        <p:txBody>
          <a:bodyPr/>
          <a:lstStyle/>
          <a:p>
            <a:pPr>
              <a:defRPr/>
            </a:pPr>
            <a:r>
              <a:rPr lang="en-US" dirty="0" smtClean="0"/>
              <a:t>Surgical Response</a:t>
            </a:r>
            <a:br>
              <a:rPr lang="en-US" dirty="0" smtClean="0"/>
            </a:br>
            <a:r>
              <a:rPr lang="en-US" dirty="0" smtClean="0">
                <a:solidFill>
                  <a:srgbClr val="FFCC66"/>
                </a:solidFill>
              </a:rPr>
              <a:t>Aggressive</a:t>
            </a:r>
            <a:r>
              <a:rPr lang="en-US" dirty="0" smtClean="0">
                <a:solidFill>
                  <a:srgbClr val="00FF00"/>
                </a:solidFill>
              </a:rPr>
              <a:t>*</a:t>
            </a:r>
            <a:r>
              <a:rPr lang="en-US" dirty="0" smtClean="0">
                <a:solidFill>
                  <a:srgbClr val="00CCFF"/>
                </a:solidFill>
              </a:rPr>
              <a:t> </a:t>
            </a:r>
            <a:r>
              <a:rPr lang="en-US" dirty="0" smtClean="0">
                <a:solidFill>
                  <a:schemeClr val="tx1"/>
                </a:solidFill>
              </a:rPr>
              <a:t>Surgical Approach</a:t>
            </a:r>
            <a:endParaRPr lang="en-US" dirty="0"/>
          </a:p>
        </p:txBody>
      </p:sp>
      <p:sp>
        <p:nvSpPr>
          <p:cNvPr id="3" name="Content Placeholder 2"/>
          <p:cNvSpPr>
            <a:spLocks noGrp="1"/>
          </p:cNvSpPr>
          <p:nvPr>
            <p:ph idx="1"/>
          </p:nvPr>
        </p:nvSpPr>
        <p:spPr>
          <a:xfrm>
            <a:off x="655638" y="1293813"/>
            <a:ext cx="8031162" cy="4708525"/>
          </a:xfrm>
        </p:spPr>
        <p:txBody>
          <a:bodyPr/>
          <a:lstStyle/>
          <a:p>
            <a:pPr>
              <a:defRPr/>
            </a:pPr>
            <a:r>
              <a:rPr lang="en-US" dirty="0" smtClean="0">
                <a:ea typeface="ＭＳ Ｐゴシック" pitchFamily="34" charset="-128"/>
              </a:rPr>
              <a:t>Clinically N0</a:t>
            </a:r>
          </a:p>
          <a:p>
            <a:pPr lvl="1">
              <a:defRPr/>
            </a:pPr>
            <a:r>
              <a:rPr lang="en-US" dirty="0" smtClean="0">
                <a:ea typeface="ＭＳ Ｐゴシック" pitchFamily="34" charset="-128"/>
              </a:rPr>
              <a:t>Operation</a:t>
            </a:r>
          </a:p>
          <a:p>
            <a:pPr lvl="2">
              <a:defRPr/>
            </a:pPr>
            <a:r>
              <a:rPr lang="en-US" dirty="0" smtClean="0">
                <a:ea typeface="ＭＳ Ｐゴシック" pitchFamily="34" charset="-128"/>
              </a:rPr>
              <a:t>Total </a:t>
            </a:r>
            <a:r>
              <a:rPr lang="en-US" dirty="0" err="1" smtClean="0">
                <a:ea typeface="ＭＳ Ｐゴシック" pitchFamily="34" charset="-128"/>
              </a:rPr>
              <a:t>Tx</a:t>
            </a:r>
            <a:endParaRPr lang="en-US" dirty="0" smtClean="0">
              <a:ea typeface="ＭＳ Ｐゴシック" pitchFamily="34" charset="-128"/>
            </a:endParaRPr>
          </a:p>
          <a:p>
            <a:pPr lvl="2">
              <a:defRPr/>
            </a:pPr>
            <a:r>
              <a:rPr lang="en-US" dirty="0" smtClean="0">
                <a:solidFill>
                  <a:srgbClr val="FFFF00"/>
                </a:solidFill>
                <a:ea typeface="ＭＳ Ｐゴシック" pitchFamily="34" charset="-128"/>
              </a:rPr>
              <a:t>Routine bilateral C-VI; </a:t>
            </a:r>
            <a:r>
              <a:rPr lang="en-US" dirty="0" err="1" smtClean="0">
                <a:solidFill>
                  <a:srgbClr val="00FFFF"/>
                </a:solidFill>
                <a:ea typeface="ＭＳ Ｐゴシック" pitchFamily="34" charset="-128"/>
              </a:rPr>
              <a:t>bilat</a:t>
            </a:r>
            <a:r>
              <a:rPr lang="en-US" dirty="0" smtClean="0">
                <a:solidFill>
                  <a:srgbClr val="00FFFF"/>
                </a:solidFill>
                <a:ea typeface="ＭＳ Ｐゴシック" pitchFamily="34" charset="-128"/>
              </a:rPr>
              <a:t> </a:t>
            </a:r>
            <a:r>
              <a:rPr lang="en-US" dirty="0" smtClean="0">
                <a:solidFill>
                  <a:srgbClr val="FFFF00"/>
                </a:solidFill>
                <a:ea typeface="ＭＳ Ｐゴシック" pitchFamily="34" charset="-128"/>
              </a:rPr>
              <a:t>C III-IV ± II</a:t>
            </a:r>
          </a:p>
          <a:p>
            <a:pPr lvl="2">
              <a:defRPr/>
            </a:pPr>
            <a:r>
              <a:rPr lang="en-US" dirty="0" smtClean="0">
                <a:ea typeface="ＭＳ Ｐゴシック" pitchFamily="34" charset="-128"/>
              </a:rPr>
              <a:t>Routine RAI, 100 mCi</a:t>
            </a:r>
          </a:p>
          <a:p>
            <a:pPr lvl="1">
              <a:defRPr/>
            </a:pPr>
            <a:r>
              <a:rPr lang="en-US" dirty="0" smtClean="0">
                <a:ea typeface="ＭＳ Ｐゴシック" pitchFamily="34" charset="-128"/>
              </a:rPr>
              <a:t>Histology: 23% N1</a:t>
            </a:r>
          </a:p>
          <a:p>
            <a:pPr lvl="2">
              <a:defRPr/>
            </a:pPr>
            <a:r>
              <a:rPr lang="en-US" dirty="0" smtClean="0">
                <a:ea typeface="ＭＳ Ｐゴシック" pitchFamily="34" charset="-128"/>
              </a:rPr>
              <a:t>19% in C-VI</a:t>
            </a:r>
          </a:p>
          <a:p>
            <a:pPr lvl="2">
              <a:defRPr/>
            </a:pPr>
            <a:r>
              <a:rPr lang="en-US" dirty="0" smtClean="0">
                <a:ea typeface="ＭＳ Ｐゴシック" pitchFamily="34" charset="-128"/>
              </a:rPr>
              <a:t>8% C II-IV</a:t>
            </a:r>
          </a:p>
          <a:p>
            <a:pPr lvl="1">
              <a:defRPr/>
            </a:pPr>
            <a:r>
              <a:rPr lang="en-US" dirty="0" smtClean="0">
                <a:ea typeface="ＭＳ Ｐゴシック" pitchFamily="34" charset="-128"/>
              </a:rPr>
              <a:t>Recurrence: 4%</a:t>
            </a:r>
          </a:p>
          <a:p>
            <a:pPr lvl="1">
              <a:defRPr/>
            </a:pPr>
            <a:r>
              <a:rPr lang="en-US" dirty="0" err="1" smtClean="0">
                <a:ea typeface="ＭＳ Ｐゴシック" pitchFamily="34" charset="-128"/>
              </a:rPr>
              <a:t>Complic</a:t>
            </a:r>
            <a:r>
              <a:rPr lang="en-US" dirty="0" smtClean="0">
                <a:ea typeface="ＭＳ Ｐゴシック" pitchFamily="34" charset="-128"/>
              </a:rPr>
              <a:t>: perm RLN 0.5%; </a:t>
            </a:r>
            <a:r>
              <a:rPr lang="en-US" dirty="0" err="1" smtClean="0">
                <a:ea typeface="ＭＳ Ｐゴシック" pitchFamily="34" charset="-128"/>
              </a:rPr>
              <a:t>hypopara</a:t>
            </a:r>
            <a:r>
              <a:rPr lang="en-US" dirty="0" smtClean="0">
                <a:ea typeface="ＭＳ Ｐゴシック" pitchFamily="34" charset="-128"/>
              </a:rPr>
              <a:t> 4%</a:t>
            </a:r>
          </a:p>
        </p:txBody>
      </p:sp>
      <p:sp>
        <p:nvSpPr>
          <p:cNvPr id="5" name="TextBox 4"/>
          <p:cNvSpPr txBox="1"/>
          <p:nvPr/>
        </p:nvSpPr>
        <p:spPr>
          <a:xfrm>
            <a:off x="3833813" y="6105525"/>
            <a:ext cx="4838700" cy="369888"/>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800" smtClean="0">
                <a:solidFill>
                  <a:srgbClr val="00FF00"/>
                </a:solidFill>
                <a:effectLst>
                  <a:outerShdw blurRad="38100" dist="38100" dir="2700000" algn="tl">
                    <a:srgbClr val="000000"/>
                  </a:outerShdw>
                </a:effectLst>
              </a:rPr>
              <a:t>*Ducoudray World J Surg 37:1584, 2013</a:t>
            </a:r>
          </a:p>
        </p:txBody>
      </p:sp>
    </p:spTree>
  </p:cSld>
  <p:clrMapOvr>
    <a:masterClrMapping/>
  </p:clrMapOvr>
  <p:transition xmlns:p14="http://schemas.microsoft.com/office/powerpoint/2010/main" advClick="0">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nodeType="afterGroup">
                            <p:stCondLst>
                              <p:cond delay="500"/>
                            </p:stCondLst>
                            <p:childTnLst>
                              <p:par>
                                <p:cTn id="12" presetID="18" presetClass="entr" presetSubtype="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strips(downRight)">
                                      <p:cBhvr>
                                        <p:cTn id="14" dur="500"/>
                                        <p:tgtEl>
                                          <p:spTgt spid="3">
                                            <p:txEl>
                                              <p:pRg st="1" end="1"/>
                                            </p:txEl>
                                          </p:spTgt>
                                        </p:tgtEl>
                                      </p:cBhvr>
                                    </p:animEffect>
                                  </p:childTnLst>
                                </p:cTn>
                              </p:par>
                            </p:childTnLst>
                          </p:cTn>
                        </p:par>
                        <p:par>
                          <p:cTn id="15" fill="hold" nodeType="afterGroup">
                            <p:stCondLst>
                              <p:cond delay="1000"/>
                            </p:stCondLst>
                            <p:childTnLst>
                              <p:par>
                                <p:cTn id="16" presetID="18" presetClass="entr" presetSubtype="6"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strips(downRight)">
                                      <p:cBhvr>
                                        <p:cTn id="18" dur="500"/>
                                        <p:tgtEl>
                                          <p:spTgt spid="3">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strips(downRight)">
                                      <p:cBhvr>
                                        <p:cTn id="23" dur="500"/>
                                        <p:tgtEl>
                                          <p:spTgt spid="3">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6"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strips(downRight)">
                                      <p:cBhvr>
                                        <p:cTn id="28" dur="500"/>
                                        <p:tgtEl>
                                          <p:spTgt spid="3">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6"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strips(downRight)">
                                      <p:cBhvr>
                                        <p:cTn id="33" dur="500"/>
                                        <p:tgtEl>
                                          <p:spTgt spid="3">
                                            <p:txEl>
                                              <p:pRg st="5" end="5"/>
                                            </p:txEl>
                                          </p:spTgt>
                                        </p:tgtEl>
                                      </p:cBhvr>
                                    </p:animEffect>
                                  </p:childTnLst>
                                </p:cTn>
                              </p:par>
                            </p:childTnLst>
                          </p:cTn>
                        </p:par>
                        <p:par>
                          <p:cTn id="34" fill="hold" nodeType="afterGroup">
                            <p:stCondLst>
                              <p:cond delay="500"/>
                            </p:stCondLst>
                            <p:childTnLst>
                              <p:par>
                                <p:cTn id="35" presetID="18" presetClass="entr" presetSubtype="6"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trips(downRight)">
                                      <p:cBhvr>
                                        <p:cTn id="37" dur="500"/>
                                        <p:tgtEl>
                                          <p:spTgt spid="3">
                                            <p:txEl>
                                              <p:pRg st="6" end="6"/>
                                            </p:txEl>
                                          </p:spTgt>
                                        </p:tgtEl>
                                      </p:cBhvr>
                                    </p:animEffect>
                                  </p:childTnLst>
                                </p:cTn>
                              </p:par>
                              <p:par>
                                <p:cTn id="38" presetID="18" presetClass="entr" presetSubtype="6" fill="hold" grpId="0"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strips(downRight)">
                                      <p:cBhvr>
                                        <p:cTn id="40" dur="500"/>
                                        <p:tgtEl>
                                          <p:spTgt spid="3">
                                            <p:txEl>
                                              <p:pRg st="7" end="7"/>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8" presetClass="entr" presetSubtype="6"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strips(downRight)">
                                      <p:cBhvr>
                                        <p:cTn id="45" dur="500"/>
                                        <p:tgtEl>
                                          <p:spTgt spid="3">
                                            <p:txEl>
                                              <p:pRg st="8" end="8"/>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8" presetClass="entr" presetSubtype="6" fill="hold" grpId="0"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strips(downRight)">
                                      <p:cBhvr>
                                        <p:cTn id="5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425" y="223838"/>
            <a:ext cx="7766050" cy="1103312"/>
          </a:xfrm>
        </p:spPr>
        <p:txBody>
          <a:bodyPr/>
          <a:lstStyle/>
          <a:p>
            <a:pPr>
              <a:defRPr/>
            </a:pPr>
            <a:r>
              <a:rPr lang="en-US" smtClean="0">
                <a:ea typeface="ＭＳ Ｐゴシック" pitchFamily="34" charset="-128"/>
              </a:rPr>
              <a:t>Surgical Management: PTC</a:t>
            </a:r>
          </a:p>
        </p:txBody>
      </p:sp>
      <p:sp>
        <p:nvSpPr>
          <p:cNvPr id="3" name="Content Placeholder 2"/>
          <p:cNvSpPr>
            <a:spLocks noGrp="1"/>
          </p:cNvSpPr>
          <p:nvPr>
            <p:ph idx="1"/>
          </p:nvPr>
        </p:nvSpPr>
        <p:spPr>
          <a:xfrm>
            <a:off x="236538" y="1198563"/>
            <a:ext cx="8655050" cy="5391150"/>
          </a:xfrm>
        </p:spPr>
        <p:txBody>
          <a:bodyPr/>
          <a:lstStyle/>
          <a:p>
            <a:pPr>
              <a:lnSpc>
                <a:spcPct val="140000"/>
              </a:lnSpc>
              <a:defRPr/>
            </a:pPr>
            <a:r>
              <a:rPr lang="en-US" dirty="0">
                <a:solidFill>
                  <a:schemeClr val="tx1"/>
                </a:solidFill>
              </a:rPr>
              <a:t>Ambiguities/Contradictions of LNMs in PTC</a:t>
            </a:r>
          </a:p>
          <a:p>
            <a:pPr lvl="1">
              <a:lnSpc>
                <a:spcPct val="140000"/>
              </a:lnSpc>
              <a:defRPr/>
            </a:pPr>
            <a:r>
              <a:rPr lang="en-US" dirty="0" smtClean="0">
                <a:solidFill>
                  <a:schemeClr val="bg2">
                    <a:lumMod val="60000"/>
                    <a:lumOff val="40000"/>
                  </a:schemeClr>
                </a:solidFill>
              </a:rPr>
              <a:t>PTC LNMs: frequency </a:t>
            </a:r>
            <a:r>
              <a:rPr lang="en-US" dirty="0">
                <a:solidFill>
                  <a:schemeClr val="bg2">
                    <a:lumMod val="60000"/>
                    <a:lumOff val="40000"/>
                  </a:schemeClr>
                </a:solidFill>
              </a:rPr>
              <a:t>vs recurrence</a:t>
            </a:r>
          </a:p>
          <a:p>
            <a:pPr lvl="1">
              <a:lnSpc>
                <a:spcPct val="140000"/>
              </a:lnSpc>
              <a:defRPr/>
            </a:pPr>
            <a:r>
              <a:rPr lang="en-US" dirty="0" smtClean="0">
                <a:solidFill>
                  <a:schemeClr val="bg2">
                    <a:lumMod val="60000"/>
                    <a:lumOff val="40000"/>
                  </a:schemeClr>
                </a:solidFill>
              </a:rPr>
              <a:t>Value of prophylactic C-VI dissection</a:t>
            </a:r>
            <a:endParaRPr lang="en-US" dirty="0">
              <a:solidFill>
                <a:schemeClr val="bg2">
                  <a:lumMod val="60000"/>
                  <a:lumOff val="40000"/>
                </a:schemeClr>
              </a:solidFill>
            </a:endParaRPr>
          </a:p>
          <a:p>
            <a:pPr lvl="1">
              <a:lnSpc>
                <a:spcPct val="140000"/>
              </a:lnSpc>
              <a:defRPr/>
            </a:pPr>
            <a:r>
              <a:rPr lang="en-US" dirty="0">
                <a:solidFill>
                  <a:srgbClr val="FFC000"/>
                </a:solidFill>
              </a:rPr>
              <a:t>Related risk of death</a:t>
            </a:r>
          </a:p>
          <a:p>
            <a:pPr lvl="1">
              <a:lnSpc>
                <a:spcPct val="140000"/>
              </a:lnSpc>
              <a:defRPr/>
            </a:pPr>
            <a:r>
              <a:rPr lang="en-US" dirty="0"/>
              <a:t>Value/limitations of RAI</a:t>
            </a:r>
          </a:p>
          <a:p>
            <a:pPr lvl="1">
              <a:lnSpc>
                <a:spcPct val="140000"/>
              </a:lnSpc>
              <a:defRPr/>
            </a:pPr>
            <a:r>
              <a:rPr lang="en-US" dirty="0"/>
              <a:t>Safety/value of C-VI dissection</a:t>
            </a:r>
          </a:p>
          <a:p>
            <a:pPr>
              <a:defRPr/>
            </a:pPr>
            <a:endParaRPr lang="en-US" dirty="0"/>
          </a:p>
        </p:txBody>
      </p:sp>
    </p:spTree>
  </p:cSld>
  <p:clrMapOvr>
    <a:masterClrMapping/>
  </p:clrMapOvr>
  <p:transition xmlns:p14="http://schemas.microsoft.com/office/powerpoint/2010/main" advClick="0">
    <p:wipe dir="r"/>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0" y="342900"/>
            <a:ext cx="9144000" cy="1235075"/>
          </a:xfrm>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95000"/>
              </a:lnSpc>
              <a:defRPr/>
            </a:pPr>
            <a:r>
              <a:rPr lang="en-US" sz="3200" smtClean="0">
                <a:ea typeface="ＭＳ Ｐゴシック" pitchFamily="34" charset="-128"/>
              </a:rPr>
              <a:t>Trends: Incidence of Tx Cancer (73-02) in U.S.</a:t>
            </a:r>
            <a:br>
              <a:rPr lang="en-US" sz="3200" smtClean="0">
                <a:ea typeface="ＭＳ Ｐゴシック" pitchFamily="34" charset="-128"/>
              </a:rPr>
            </a:br>
            <a:r>
              <a:rPr lang="en-US" sz="2900" smtClean="0">
                <a:solidFill>
                  <a:schemeClr val="tx1"/>
                </a:solidFill>
                <a:ea typeface="ＭＳ Ｐゴシック" pitchFamily="34" charset="-128"/>
              </a:rPr>
              <a:t>All Thyroid Cancer</a:t>
            </a:r>
          </a:p>
        </p:txBody>
      </p:sp>
      <p:graphicFrame>
        <p:nvGraphicFramePr>
          <p:cNvPr id="2" name="Object 3"/>
          <p:cNvGraphicFramePr>
            <a:graphicFrameLocks/>
          </p:cNvGraphicFramePr>
          <p:nvPr/>
        </p:nvGraphicFramePr>
        <p:xfrm>
          <a:off x="1346200" y="1539875"/>
          <a:ext cx="7027863" cy="4560888"/>
        </p:xfrm>
        <a:graphic>
          <a:graphicData uri="http://schemas.openxmlformats.org/drawingml/2006/chart">
            <c:chart xmlns:c="http://schemas.openxmlformats.org/drawingml/2006/chart" xmlns:r="http://schemas.openxmlformats.org/officeDocument/2006/relationships" r:id="rId4"/>
          </a:graphicData>
        </a:graphic>
      </p:graphicFrame>
      <p:sp>
        <p:nvSpPr>
          <p:cNvPr id="197636" name="Rectangle 4"/>
          <p:cNvSpPr>
            <a:spLocks noChangeArrowheads="1"/>
          </p:cNvSpPr>
          <p:nvPr/>
        </p:nvSpPr>
        <p:spPr bwMode="auto">
          <a:xfrm rot="-5400000">
            <a:off x="-738981" y="3437731"/>
            <a:ext cx="315595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defRPr/>
            </a:pPr>
            <a:r>
              <a:rPr lang="en-US" sz="2200" b="1">
                <a:effectLst>
                  <a:outerShdw blurRad="38100" dist="38100" dir="2700000" algn="tl">
                    <a:srgbClr val="000000"/>
                  </a:outerShdw>
                </a:effectLst>
                <a:ea typeface="ＭＳ Ｐゴシック" pitchFamily="-111" charset="-128"/>
              </a:rPr>
              <a:t>Incidence rate/100,000</a:t>
            </a:r>
            <a:endParaRPr lang="en-US" sz="2400" b="1">
              <a:effectLst>
                <a:outerShdw blurRad="38100" dist="38100" dir="2700000" algn="tl">
                  <a:srgbClr val="000000"/>
                </a:outerShdw>
              </a:effectLst>
              <a:ea typeface="ＭＳ Ｐゴシック" pitchFamily="-111" charset="-128"/>
            </a:endParaRPr>
          </a:p>
        </p:txBody>
      </p:sp>
      <p:sp>
        <p:nvSpPr>
          <p:cNvPr id="197637" name="Rectangle 5"/>
          <p:cNvSpPr>
            <a:spLocks noChangeArrowheads="1"/>
          </p:cNvSpPr>
          <p:nvPr/>
        </p:nvSpPr>
        <p:spPr bwMode="auto">
          <a:xfrm>
            <a:off x="4489450" y="6126163"/>
            <a:ext cx="788988"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defRPr/>
            </a:pPr>
            <a:r>
              <a:rPr lang="en-US" sz="2200" b="1">
                <a:effectLst>
                  <a:outerShdw blurRad="38100" dist="38100" dir="2700000" algn="tl">
                    <a:srgbClr val="000000"/>
                  </a:outerShdw>
                </a:effectLst>
                <a:ea typeface="ＭＳ Ｐゴシック" pitchFamily="-111" charset="-128"/>
              </a:rPr>
              <a:t>Year</a:t>
            </a:r>
            <a:endParaRPr lang="en-US" sz="2400" b="1">
              <a:effectLst>
                <a:outerShdw blurRad="38100" dist="38100" dir="2700000" algn="tl">
                  <a:srgbClr val="000000"/>
                </a:outerShdw>
              </a:effectLst>
              <a:ea typeface="ＭＳ Ｐゴシック" pitchFamily="-111" charset="-128"/>
            </a:endParaRPr>
          </a:p>
        </p:txBody>
      </p:sp>
      <p:sp>
        <p:nvSpPr>
          <p:cNvPr id="197638" name="Rectangle 6"/>
          <p:cNvSpPr>
            <a:spLocks noChangeArrowheads="1"/>
          </p:cNvSpPr>
          <p:nvPr/>
        </p:nvSpPr>
        <p:spPr bwMode="auto">
          <a:xfrm>
            <a:off x="1247775" y="6219825"/>
            <a:ext cx="2495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defRPr/>
            </a:pPr>
            <a:r>
              <a:rPr lang="en-US" b="1">
                <a:solidFill>
                  <a:srgbClr val="00FF00"/>
                </a:solidFill>
                <a:effectLst>
                  <a:outerShdw blurRad="38100" dist="38100" dir="2700000" algn="tl">
                    <a:srgbClr val="000000"/>
                  </a:outerShdw>
                </a:effectLst>
                <a:latin typeface="Arial" pitchFamily="34" charset="0"/>
              </a:rPr>
              <a:t>JAMA 295:2166, 2006</a:t>
            </a:r>
          </a:p>
        </p:txBody>
      </p:sp>
      <p:sp>
        <p:nvSpPr>
          <p:cNvPr id="19463" name="Freeform 7"/>
          <p:cNvSpPr>
            <a:spLocks/>
          </p:cNvSpPr>
          <p:nvPr/>
        </p:nvSpPr>
        <p:spPr bwMode="auto">
          <a:xfrm>
            <a:off x="1692275" y="1812925"/>
            <a:ext cx="6343650" cy="2151063"/>
          </a:xfrm>
          <a:custGeom>
            <a:avLst/>
            <a:gdLst>
              <a:gd name="T0" fmla="*/ 0 w 3996"/>
              <a:gd name="T1" fmla="*/ 2147483647 h 1355"/>
              <a:gd name="T2" fmla="*/ 2147483647 w 3996"/>
              <a:gd name="T3" fmla="*/ 2147483647 h 1355"/>
              <a:gd name="T4" fmla="*/ 2147483647 w 3996"/>
              <a:gd name="T5" fmla="*/ 2147483647 h 1355"/>
              <a:gd name="T6" fmla="*/ 2147483647 w 3996"/>
              <a:gd name="T7" fmla="*/ 2147483647 h 1355"/>
              <a:gd name="T8" fmla="*/ 2147483647 w 3996"/>
              <a:gd name="T9" fmla="*/ 2147483647 h 1355"/>
              <a:gd name="T10" fmla="*/ 2147483647 w 3996"/>
              <a:gd name="T11" fmla="*/ 2147483647 h 1355"/>
              <a:gd name="T12" fmla="*/ 2147483647 w 3996"/>
              <a:gd name="T13" fmla="*/ 2147483647 h 1355"/>
              <a:gd name="T14" fmla="*/ 2147483647 w 3996"/>
              <a:gd name="T15" fmla="*/ 2147483647 h 1355"/>
              <a:gd name="T16" fmla="*/ 2147483647 w 3996"/>
              <a:gd name="T17" fmla="*/ 2147483647 h 1355"/>
              <a:gd name="T18" fmla="*/ 2147483647 w 3996"/>
              <a:gd name="T19" fmla="*/ 2147483647 h 1355"/>
              <a:gd name="T20" fmla="*/ 2147483647 w 3996"/>
              <a:gd name="T21" fmla="*/ 2147483647 h 1355"/>
              <a:gd name="T22" fmla="*/ 2147483647 w 3996"/>
              <a:gd name="T23" fmla="*/ 2147483647 h 1355"/>
              <a:gd name="T24" fmla="*/ 2147483647 w 3996"/>
              <a:gd name="T25" fmla="*/ 2147483647 h 1355"/>
              <a:gd name="T26" fmla="*/ 2147483647 w 3996"/>
              <a:gd name="T27" fmla="*/ 2147483647 h 1355"/>
              <a:gd name="T28" fmla="*/ 2147483647 w 3996"/>
              <a:gd name="T29" fmla="*/ 2147483647 h 1355"/>
              <a:gd name="T30" fmla="*/ 2147483647 w 3996"/>
              <a:gd name="T31" fmla="*/ 2147483647 h 1355"/>
              <a:gd name="T32" fmla="*/ 2147483647 w 3996"/>
              <a:gd name="T33" fmla="*/ 2147483647 h 1355"/>
              <a:gd name="T34" fmla="*/ 2147483647 w 3996"/>
              <a:gd name="T35" fmla="*/ 2147483647 h 1355"/>
              <a:gd name="T36" fmla="*/ 2147483647 w 3996"/>
              <a:gd name="T37" fmla="*/ 2147483647 h 1355"/>
              <a:gd name="T38" fmla="*/ 2147483647 w 3996"/>
              <a:gd name="T39" fmla="*/ 2147483647 h 1355"/>
              <a:gd name="T40" fmla="*/ 2147483647 w 3996"/>
              <a:gd name="T41" fmla="*/ 2147483647 h 1355"/>
              <a:gd name="T42" fmla="*/ 2147483647 w 3996"/>
              <a:gd name="T43" fmla="*/ 2147483647 h 1355"/>
              <a:gd name="T44" fmla="*/ 2147483647 w 3996"/>
              <a:gd name="T45" fmla="*/ 2147483647 h 1355"/>
              <a:gd name="T46" fmla="*/ 2147483647 w 3996"/>
              <a:gd name="T47" fmla="*/ 2147483647 h 1355"/>
              <a:gd name="T48" fmla="*/ 2147483647 w 3996"/>
              <a:gd name="T49" fmla="*/ 2147483647 h 1355"/>
              <a:gd name="T50" fmla="*/ 2147483647 w 3996"/>
              <a:gd name="T51" fmla="*/ 2147483647 h 1355"/>
              <a:gd name="T52" fmla="*/ 2147483647 w 3996"/>
              <a:gd name="T53" fmla="*/ 0 h 13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996" h="1355">
                <a:moveTo>
                  <a:pt x="0" y="1355"/>
                </a:moveTo>
                <a:lnTo>
                  <a:pt x="114" y="1247"/>
                </a:lnTo>
                <a:lnTo>
                  <a:pt x="258" y="1190"/>
                </a:lnTo>
                <a:lnTo>
                  <a:pt x="394" y="1172"/>
                </a:lnTo>
                <a:lnTo>
                  <a:pt x="532" y="1028"/>
                </a:lnTo>
                <a:lnTo>
                  <a:pt x="667" y="1075"/>
                </a:lnTo>
                <a:lnTo>
                  <a:pt x="810" y="1241"/>
                </a:lnTo>
                <a:lnTo>
                  <a:pt x="950" y="1285"/>
                </a:lnTo>
                <a:lnTo>
                  <a:pt x="1090" y="1254"/>
                </a:lnTo>
                <a:lnTo>
                  <a:pt x="1244" y="1185"/>
                </a:lnTo>
                <a:lnTo>
                  <a:pt x="1368" y="1153"/>
                </a:lnTo>
                <a:lnTo>
                  <a:pt x="1511" y="1138"/>
                </a:lnTo>
                <a:lnTo>
                  <a:pt x="1643" y="1059"/>
                </a:lnTo>
                <a:lnTo>
                  <a:pt x="1779" y="999"/>
                </a:lnTo>
                <a:lnTo>
                  <a:pt x="1909" y="1069"/>
                </a:lnTo>
                <a:lnTo>
                  <a:pt x="2058" y="1096"/>
                </a:lnTo>
                <a:lnTo>
                  <a:pt x="2197" y="978"/>
                </a:lnTo>
                <a:lnTo>
                  <a:pt x="2324" y="952"/>
                </a:lnTo>
                <a:lnTo>
                  <a:pt x="2474" y="952"/>
                </a:lnTo>
                <a:lnTo>
                  <a:pt x="2611" y="855"/>
                </a:lnTo>
                <a:lnTo>
                  <a:pt x="2745" y="893"/>
                </a:lnTo>
                <a:lnTo>
                  <a:pt x="2886" y="764"/>
                </a:lnTo>
                <a:lnTo>
                  <a:pt x="3026" y="736"/>
                </a:lnTo>
                <a:lnTo>
                  <a:pt x="3319" y="586"/>
                </a:lnTo>
                <a:lnTo>
                  <a:pt x="3716" y="368"/>
                </a:lnTo>
                <a:lnTo>
                  <a:pt x="3860" y="212"/>
                </a:lnTo>
                <a:lnTo>
                  <a:pt x="3996" y="0"/>
                </a:lnTo>
              </a:path>
            </a:pathLst>
          </a:custGeom>
          <a:noFill/>
          <a:ln w="38100" cap="rnd" cmpd="sng">
            <a:solidFill>
              <a:srgbClr val="FFFF00"/>
            </a:solidFill>
            <a:prstDash val="solid"/>
            <a:round/>
            <a:headEnd/>
            <a:tailEnd/>
          </a:ln>
          <a:effectLst>
            <a:outerShdw dist="17961"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64" name="Freeform 8"/>
          <p:cNvSpPr>
            <a:spLocks/>
          </p:cNvSpPr>
          <p:nvPr/>
        </p:nvSpPr>
        <p:spPr bwMode="auto">
          <a:xfrm>
            <a:off x="1692275" y="2263775"/>
            <a:ext cx="6342063" cy="2112963"/>
          </a:xfrm>
          <a:custGeom>
            <a:avLst/>
            <a:gdLst>
              <a:gd name="T0" fmla="*/ 0 w 3995"/>
              <a:gd name="T1" fmla="*/ 2147483647 h 1331"/>
              <a:gd name="T2" fmla="*/ 2147483647 w 3995"/>
              <a:gd name="T3" fmla="*/ 2147483647 h 1331"/>
              <a:gd name="T4" fmla="*/ 2147483647 w 3995"/>
              <a:gd name="T5" fmla="*/ 2147483647 h 1331"/>
              <a:gd name="T6" fmla="*/ 2147483647 w 3995"/>
              <a:gd name="T7" fmla="*/ 2147483647 h 1331"/>
              <a:gd name="T8" fmla="*/ 2147483647 w 3995"/>
              <a:gd name="T9" fmla="*/ 2147483647 h 1331"/>
              <a:gd name="T10" fmla="*/ 2147483647 w 3995"/>
              <a:gd name="T11" fmla="*/ 2147483647 h 1331"/>
              <a:gd name="T12" fmla="*/ 2147483647 w 3995"/>
              <a:gd name="T13" fmla="*/ 2147483647 h 1331"/>
              <a:gd name="T14" fmla="*/ 2147483647 w 3995"/>
              <a:gd name="T15" fmla="*/ 2147483647 h 1331"/>
              <a:gd name="T16" fmla="*/ 2147483647 w 3995"/>
              <a:gd name="T17" fmla="*/ 2147483647 h 1331"/>
              <a:gd name="T18" fmla="*/ 2147483647 w 3995"/>
              <a:gd name="T19" fmla="*/ 2147483647 h 1331"/>
              <a:gd name="T20" fmla="*/ 2147483647 w 3995"/>
              <a:gd name="T21" fmla="*/ 2147483647 h 1331"/>
              <a:gd name="T22" fmla="*/ 2147483647 w 3995"/>
              <a:gd name="T23" fmla="*/ 2147483647 h 1331"/>
              <a:gd name="T24" fmla="*/ 2147483647 w 3995"/>
              <a:gd name="T25" fmla="*/ 2147483647 h 1331"/>
              <a:gd name="T26" fmla="*/ 2147483647 w 3995"/>
              <a:gd name="T27" fmla="*/ 2147483647 h 1331"/>
              <a:gd name="T28" fmla="*/ 2147483647 w 3995"/>
              <a:gd name="T29" fmla="*/ 2147483647 h 1331"/>
              <a:gd name="T30" fmla="*/ 2147483647 w 3995"/>
              <a:gd name="T31" fmla="*/ 2147483647 h 1331"/>
              <a:gd name="T32" fmla="*/ 2147483647 w 3995"/>
              <a:gd name="T33" fmla="*/ 2147483647 h 1331"/>
              <a:gd name="T34" fmla="*/ 2147483647 w 3995"/>
              <a:gd name="T35" fmla="*/ 2147483647 h 1331"/>
              <a:gd name="T36" fmla="*/ 2147483647 w 3995"/>
              <a:gd name="T37" fmla="*/ 2147483647 h 1331"/>
              <a:gd name="T38" fmla="*/ 2147483647 w 3995"/>
              <a:gd name="T39" fmla="*/ 2147483647 h 1331"/>
              <a:gd name="T40" fmla="*/ 2147483647 w 3995"/>
              <a:gd name="T41" fmla="*/ 2147483647 h 1331"/>
              <a:gd name="T42" fmla="*/ 2147483647 w 3995"/>
              <a:gd name="T43" fmla="*/ 2147483647 h 1331"/>
              <a:gd name="T44" fmla="*/ 2147483647 w 3995"/>
              <a:gd name="T45" fmla="*/ 2147483647 h 1331"/>
              <a:gd name="T46" fmla="*/ 2147483647 w 3995"/>
              <a:gd name="T47" fmla="*/ 2147483647 h 1331"/>
              <a:gd name="T48" fmla="*/ 2147483647 w 3995"/>
              <a:gd name="T49" fmla="*/ 2147483647 h 1331"/>
              <a:gd name="T50" fmla="*/ 2147483647 w 3995"/>
              <a:gd name="T51" fmla="*/ 2147483647 h 1331"/>
              <a:gd name="T52" fmla="*/ 2147483647 w 3995"/>
              <a:gd name="T53" fmla="*/ 2147483647 h 1331"/>
              <a:gd name="T54" fmla="*/ 2147483647 w 3995"/>
              <a:gd name="T55" fmla="*/ 2147483647 h 1331"/>
              <a:gd name="T56" fmla="*/ 2147483647 w 3995"/>
              <a:gd name="T57" fmla="*/ 2147483647 h 1331"/>
              <a:gd name="T58" fmla="*/ 2147483647 w 3995"/>
              <a:gd name="T59" fmla="*/ 0 h 133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995" h="1331">
                <a:moveTo>
                  <a:pt x="0" y="1331"/>
                </a:moveTo>
                <a:lnTo>
                  <a:pt x="113" y="1272"/>
                </a:lnTo>
                <a:lnTo>
                  <a:pt x="255" y="1146"/>
                </a:lnTo>
                <a:lnTo>
                  <a:pt x="392" y="1189"/>
                </a:lnTo>
                <a:lnTo>
                  <a:pt x="532" y="1063"/>
                </a:lnTo>
                <a:lnTo>
                  <a:pt x="673" y="1113"/>
                </a:lnTo>
                <a:lnTo>
                  <a:pt x="796" y="1226"/>
                </a:lnTo>
                <a:lnTo>
                  <a:pt x="952" y="1292"/>
                </a:lnTo>
                <a:lnTo>
                  <a:pt x="1100" y="1212"/>
                </a:lnTo>
                <a:lnTo>
                  <a:pt x="1217" y="1176"/>
                </a:lnTo>
                <a:lnTo>
                  <a:pt x="1365" y="1176"/>
                </a:lnTo>
                <a:lnTo>
                  <a:pt x="1490" y="1124"/>
                </a:lnTo>
                <a:lnTo>
                  <a:pt x="1634" y="1079"/>
                </a:lnTo>
                <a:lnTo>
                  <a:pt x="1779" y="995"/>
                </a:lnTo>
                <a:lnTo>
                  <a:pt x="1924" y="1083"/>
                </a:lnTo>
                <a:lnTo>
                  <a:pt x="2059" y="1088"/>
                </a:lnTo>
                <a:lnTo>
                  <a:pt x="2194" y="980"/>
                </a:lnTo>
                <a:lnTo>
                  <a:pt x="2323" y="920"/>
                </a:lnTo>
                <a:lnTo>
                  <a:pt x="2471" y="944"/>
                </a:lnTo>
                <a:lnTo>
                  <a:pt x="2614" y="857"/>
                </a:lnTo>
                <a:lnTo>
                  <a:pt x="2750" y="909"/>
                </a:lnTo>
                <a:lnTo>
                  <a:pt x="2883" y="771"/>
                </a:lnTo>
                <a:lnTo>
                  <a:pt x="3034" y="700"/>
                </a:lnTo>
                <a:lnTo>
                  <a:pt x="3169" y="672"/>
                </a:lnTo>
                <a:lnTo>
                  <a:pt x="3313" y="581"/>
                </a:lnTo>
                <a:lnTo>
                  <a:pt x="3430" y="543"/>
                </a:lnTo>
                <a:lnTo>
                  <a:pt x="3580" y="460"/>
                </a:lnTo>
                <a:lnTo>
                  <a:pt x="3715" y="369"/>
                </a:lnTo>
                <a:lnTo>
                  <a:pt x="3865" y="207"/>
                </a:lnTo>
                <a:lnTo>
                  <a:pt x="3995" y="0"/>
                </a:lnTo>
              </a:path>
            </a:pathLst>
          </a:custGeom>
          <a:noFill/>
          <a:ln w="38100" cap="rnd" cmpd="sng">
            <a:solidFill>
              <a:schemeClr val="hlink"/>
            </a:solidFill>
            <a:prstDash val="solid"/>
            <a:round/>
            <a:headEnd/>
            <a:tailEnd/>
          </a:ln>
          <a:effectLst>
            <a:outerShdw dist="17961"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65" name="Freeform 9"/>
          <p:cNvSpPr>
            <a:spLocks/>
          </p:cNvSpPr>
          <p:nvPr/>
        </p:nvSpPr>
        <p:spPr bwMode="auto">
          <a:xfrm>
            <a:off x="1690688" y="5127625"/>
            <a:ext cx="6345237" cy="106363"/>
          </a:xfrm>
          <a:custGeom>
            <a:avLst/>
            <a:gdLst>
              <a:gd name="T0" fmla="*/ 0 w 3997"/>
              <a:gd name="T1" fmla="*/ 2147483647 h 67"/>
              <a:gd name="T2" fmla="*/ 2147483647 w 3997"/>
              <a:gd name="T3" fmla="*/ 0 h 67"/>
              <a:gd name="T4" fmla="*/ 2147483647 w 3997"/>
              <a:gd name="T5" fmla="*/ 2147483647 h 67"/>
              <a:gd name="T6" fmla="*/ 2147483647 w 3997"/>
              <a:gd name="T7" fmla="*/ 2147483647 h 67"/>
              <a:gd name="T8" fmla="*/ 2147483647 w 3997"/>
              <a:gd name="T9" fmla="*/ 2147483647 h 67"/>
              <a:gd name="T10" fmla="*/ 2147483647 w 3997"/>
              <a:gd name="T11" fmla="*/ 2147483647 h 67"/>
              <a:gd name="T12" fmla="*/ 2147483647 w 3997"/>
              <a:gd name="T13" fmla="*/ 2147483647 h 67"/>
              <a:gd name="T14" fmla="*/ 2147483647 w 3997"/>
              <a:gd name="T15" fmla="*/ 2147483647 h 67"/>
              <a:gd name="T16" fmla="*/ 2147483647 w 3997"/>
              <a:gd name="T17" fmla="*/ 2147483647 h 67"/>
              <a:gd name="T18" fmla="*/ 2147483647 w 3997"/>
              <a:gd name="T19" fmla="*/ 2147483647 h 67"/>
              <a:gd name="T20" fmla="*/ 2147483647 w 3997"/>
              <a:gd name="T21" fmla="*/ 2147483647 h 67"/>
              <a:gd name="T22" fmla="*/ 2147483647 w 3997"/>
              <a:gd name="T23" fmla="*/ 2147483647 h 67"/>
              <a:gd name="T24" fmla="*/ 2147483647 w 3997"/>
              <a:gd name="T25" fmla="*/ 2147483647 h 67"/>
              <a:gd name="T26" fmla="*/ 2147483647 w 3997"/>
              <a:gd name="T27" fmla="*/ 2147483647 h 67"/>
              <a:gd name="T28" fmla="*/ 2147483647 w 3997"/>
              <a:gd name="T29" fmla="*/ 2147483647 h 67"/>
              <a:gd name="T30" fmla="*/ 2147483647 w 3997"/>
              <a:gd name="T31" fmla="*/ 2147483647 h 67"/>
              <a:gd name="T32" fmla="*/ 2147483647 w 3997"/>
              <a:gd name="T33" fmla="*/ 2147483647 h 67"/>
              <a:gd name="T34" fmla="*/ 2147483647 w 3997"/>
              <a:gd name="T35" fmla="*/ 2147483647 h 67"/>
              <a:gd name="T36" fmla="*/ 2147483647 w 3997"/>
              <a:gd name="T37" fmla="*/ 2147483647 h 67"/>
              <a:gd name="T38" fmla="*/ 2147483647 w 3997"/>
              <a:gd name="T39" fmla="*/ 2147483647 h 67"/>
              <a:gd name="T40" fmla="*/ 2147483647 w 3997"/>
              <a:gd name="T41" fmla="*/ 2147483647 h 67"/>
              <a:gd name="T42" fmla="*/ 2147483647 w 3997"/>
              <a:gd name="T43" fmla="*/ 2147483647 h 67"/>
              <a:gd name="T44" fmla="*/ 2147483647 w 3997"/>
              <a:gd name="T45" fmla="*/ 2147483647 h 67"/>
              <a:gd name="T46" fmla="*/ 2147483647 w 3997"/>
              <a:gd name="T47" fmla="*/ 2147483647 h 6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997" h="67">
                <a:moveTo>
                  <a:pt x="0" y="47"/>
                </a:moveTo>
                <a:lnTo>
                  <a:pt x="117" y="0"/>
                </a:lnTo>
                <a:lnTo>
                  <a:pt x="259" y="64"/>
                </a:lnTo>
                <a:lnTo>
                  <a:pt x="401" y="17"/>
                </a:lnTo>
                <a:lnTo>
                  <a:pt x="544" y="4"/>
                </a:lnTo>
                <a:lnTo>
                  <a:pt x="811" y="54"/>
                </a:lnTo>
                <a:lnTo>
                  <a:pt x="947" y="28"/>
                </a:lnTo>
                <a:lnTo>
                  <a:pt x="1089" y="61"/>
                </a:lnTo>
                <a:lnTo>
                  <a:pt x="1245" y="61"/>
                </a:lnTo>
                <a:lnTo>
                  <a:pt x="1368" y="17"/>
                </a:lnTo>
                <a:lnTo>
                  <a:pt x="1498" y="53"/>
                </a:lnTo>
                <a:lnTo>
                  <a:pt x="1644" y="33"/>
                </a:lnTo>
                <a:lnTo>
                  <a:pt x="1811" y="33"/>
                </a:lnTo>
                <a:lnTo>
                  <a:pt x="1944" y="25"/>
                </a:lnTo>
                <a:lnTo>
                  <a:pt x="2066" y="45"/>
                </a:lnTo>
                <a:lnTo>
                  <a:pt x="2202" y="29"/>
                </a:lnTo>
                <a:lnTo>
                  <a:pt x="2342" y="64"/>
                </a:lnTo>
                <a:lnTo>
                  <a:pt x="2524" y="64"/>
                </a:lnTo>
                <a:lnTo>
                  <a:pt x="2606" y="39"/>
                </a:lnTo>
                <a:lnTo>
                  <a:pt x="2889" y="39"/>
                </a:lnTo>
                <a:lnTo>
                  <a:pt x="3024" y="67"/>
                </a:lnTo>
                <a:lnTo>
                  <a:pt x="3173" y="26"/>
                </a:lnTo>
                <a:lnTo>
                  <a:pt x="3317" y="55"/>
                </a:lnTo>
                <a:lnTo>
                  <a:pt x="3997" y="55"/>
                </a:lnTo>
              </a:path>
            </a:pathLst>
          </a:custGeom>
          <a:noFill/>
          <a:ln w="38100" cap="rnd" cmpd="sng">
            <a:solidFill>
              <a:srgbClr val="33CC33"/>
            </a:solidFill>
            <a:prstDash val="solid"/>
            <a:round/>
            <a:headEnd/>
            <a:tailEnd/>
          </a:ln>
          <a:effectLst>
            <a:outerShdw dist="17961"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66" name="Freeform 10"/>
          <p:cNvSpPr>
            <a:spLocks/>
          </p:cNvSpPr>
          <p:nvPr/>
        </p:nvSpPr>
        <p:spPr bwMode="auto">
          <a:xfrm>
            <a:off x="1692275" y="5416550"/>
            <a:ext cx="6342063" cy="79375"/>
          </a:xfrm>
          <a:custGeom>
            <a:avLst/>
            <a:gdLst>
              <a:gd name="T0" fmla="*/ 0 w 3995"/>
              <a:gd name="T1" fmla="*/ 2147483647 h 50"/>
              <a:gd name="T2" fmla="*/ 2147483647 w 3995"/>
              <a:gd name="T3" fmla="*/ 2147483647 h 50"/>
              <a:gd name="T4" fmla="*/ 2147483647 w 3995"/>
              <a:gd name="T5" fmla="*/ 2147483647 h 50"/>
              <a:gd name="T6" fmla="*/ 2147483647 w 3995"/>
              <a:gd name="T7" fmla="*/ 2147483647 h 50"/>
              <a:gd name="T8" fmla="*/ 2147483647 w 3995"/>
              <a:gd name="T9" fmla="*/ 2147483647 h 50"/>
              <a:gd name="T10" fmla="*/ 2147483647 w 3995"/>
              <a:gd name="T11" fmla="*/ 2147483647 h 50"/>
              <a:gd name="T12" fmla="*/ 2147483647 w 3995"/>
              <a:gd name="T13" fmla="*/ 2147483647 h 50"/>
              <a:gd name="T14" fmla="*/ 2147483647 w 3995"/>
              <a:gd name="T15" fmla="*/ 2147483647 h 50"/>
              <a:gd name="T16" fmla="*/ 2147483647 w 3995"/>
              <a:gd name="T17" fmla="*/ 2147483647 h 50"/>
              <a:gd name="T18" fmla="*/ 2147483647 w 3995"/>
              <a:gd name="T19" fmla="*/ 2147483647 h 50"/>
              <a:gd name="T20" fmla="*/ 2147483647 w 3995"/>
              <a:gd name="T21" fmla="*/ 2147483647 h 50"/>
              <a:gd name="T22" fmla="*/ 2147483647 w 3995"/>
              <a:gd name="T23" fmla="*/ 2147483647 h 50"/>
              <a:gd name="T24" fmla="*/ 2147483647 w 3995"/>
              <a:gd name="T25" fmla="*/ 2147483647 h 50"/>
              <a:gd name="T26" fmla="*/ 2147483647 w 3995"/>
              <a:gd name="T27" fmla="*/ 2147483647 h 50"/>
              <a:gd name="T28" fmla="*/ 2147483647 w 3995"/>
              <a:gd name="T29" fmla="*/ 2147483647 h 50"/>
              <a:gd name="T30" fmla="*/ 2147483647 w 3995"/>
              <a:gd name="T31" fmla="*/ 2147483647 h 50"/>
              <a:gd name="T32" fmla="*/ 2147483647 w 3995"/>
              <a:gd name="T33" fmla="*/ 2147483647 h 50"/>
              <a:gd name="T34" fmla="*/ 2147483647 w 3995"/>
              <a:gd name="T35" fmla="*/ 2147483647 h 50"/>
              <a:gd name="T36" fmla="*/ 2147483647 w 3995"/>
              <a:gd name="T37" fmla="*/ 2147483647 h 50"/>
              <a:gd name="T38" fmla="*/ 2147483647 w 3995"/>
              <a:gd name="T39" fmla="*/ 2147483647 h 50"/>
              <a:gd name="T40" fmla="*/ 2147483647 w 3995"/>
              <a:gd name="T41" fmla="*/ 2147483647 h 50"/>
              <a:gd name="T42" fmla="*/ 2147483647 w 3995"/>
              <a:gd name="T43" fmla="*/ 2147483647 h 50"/>
              <a:gd name="T44" fmla="*/ 2147483647 w 3995"/>
              <a:gd name="T45" fmla="*/ 0 h 50"/>
              <a:gd name="T46" fmla="*/ 2147483647 w 3995"/>
              <a:gd name="T47" fmla="*/ 0 h 50"/>
              <a:gd name="T48" fmla="*/ 2147483647 w 3995"/>
              <a:gd name="T49" fmla="*/ 2147483647 h 50"/>
              <a:gd name="T50" fmla="*/ 2147483647 w 3995"/>
              <a:gd name="T51" fmla="*/ 2147483647 h 50"/>
              <a:gd name="T52" fmla="*/ 2147483647 w 3995"/>
              <a:gd name="T53" fmla="*/ 2147483647 h 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995" h="50">
                <a:moveTo>
                  <a:pt x="0" y="50"/>
                </a:moveTo>
                <a:lnTo>
                  <a:pt x="114" y="36"/>
                </a:lnTo>
                <a:lnTo>
                  <a:pt x="276" y="36"/>
                </a:lnTo>
                <a:lnTo>
                  <a:pt x="354" y="25"/>
                </a:lnTo>
                <a:lnTo>
                  <a:pt x="552" y="25"/>
                </a:lnTo>
                <a:lnTo>
                  <a:pt x="686" y="4"/>
                </a:lnTo>
                <a:lnTo>
                  <a:pt x="934" y="35"/>
                </a:lnTo>
                <a:lnTo>
                  <a:pt x="1122" y="35"/>
                </a:lnTo>
                <a:lnTo>
                  <a:pt x="1231" y="25"/>
                </a:lnTo>
                <a:lnTo>
                  <a:pt x="1416" y="25"/>
                </a:lnTo>
                <a:lnTo>
                  <a:pt x="1499" y="30"/>
                </a:lnTo>
                <a:lnTo>
                  <a:pt x="1643" y="13"/>
                </a:lnTo>
                <a:lnTo>
                  <a:pt x="1789" y="33"/>
                </a:lnTo>
                <a:lnTo>
                  <a:pt x="1921" y="33"/>
                </a:lnTo>
                <a:lnTo>
                  <a:pt x="2052" y="19"/>
                </a:lnTo>
                <a:lnTo>
                  <a:pt x="2323" y="38"/>
                </a:lnTo>
                <a:lnTo>
                  <a:pt x="2479" y="11"/>
                </a:lnTo>
                <a:lnTo>
                  <a:pt x="2670" y="11"/>
                </a:lnTo>
                <a:lnTo>
                  <a:pt x="2748" y="4"/>
                </a:lnTo>
                <a:lnTo>
                  <a:pt x="2931" y="29"/>
                </a:lnTo>
                <a:lnTo>
                  <a:pt x="3149" y="29"/>
                </a:lnTo>
                <a:lnTo>
                  <a:pt x="3334" y="20"/>
                </a:lnTo>
                <a:lnTo>
                  <a:pt x="3438" y="0"/>
                </a:lnTo>
                <a:lnTo>
                  <a:pt x="3596" y="0"/>
                </a:lnTo>
                <a:lnTo>
                  <a:pt x="3709" y="16"/>
                </a:lnTo>
                <a:lnTo>
                  <a:pt x="3888" y="16"/>
                </a:lnTo>
                <a:lnTo>
                  <a:pt x="3995" y="23"/>
                </a:lnTo>
              </a:path>
            </a:pathLst>
          </a:custGeom>
          <a:noFill/>
          <a:ln w="38100" cap="rnd" cmpd="sng">
            <a:solidFill>
              <a:srgbClr val="993300"/>
            </a:solidFill>
            <a:prstDash val="solid"/>
            <a:round/>
            <a:headEnd/>
            <a:tailEnd/>
          </a:ln>
          <a:effectLst>
            <a:outerShdw dist="17961"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9467" name="Group 11"/>
          <p:cNvGrpSpPr>
            <a:grpSpLocks/>
          </p:cNvGrpSpPr>
          <p:nvPr/>
        </p:nvGrpSpPr>
        <p:grpSpPr bwMode="auto">
          <a:xfrm>
            <a:off x="1900238" y="1763713"/>
            <a:ext cx="2822575" cy="1249362"/>
            <a:chOff x="1197" y="1141"/>
            <a:chExt cx="1778" cy="787"/>
          </a:xfrm>
        </p:grpSpPr>
        <p:sp>
          <p:nvSpPr>
            <p:cNvPr id="197644" name="Rectangle 12"/>
            <p:cNvSpPr>
              <a:spLocks noChangeArrowheads="1"/>
            </p:cNvSpPr>
            <p:nvPr/>
          </p:nvSpPr>
          <p:spPr bwMode="auto">
            <a:xfrm>
              <a:off x="1459" y="1141"/>
              <a:ext cx="1516" cy="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nSpc>
                  <a:spcPct val="90000"/>
                </a:lnSpc>
                <a:spcBef>
                  <a:spcPct val="20000"/>
                </a:spcBef>
                <a:defRPr/>
              </a:pPr>
              <a:r>
                <a:rPr lang="en-US" b="1">
                  <a:effectLst>
                    <a:outerShdw blurRad="38100" dist="38100" dir="2700000" algn="tl">
                      <a:srgbClr val="000000"/>
                    </a:outerShdw>
                  </a:effectLst>
                  <a:latin typeface="Arial" pitchFamily="34" charset="0"/>
                </a:rPr>
                <a:t>All</a:t>
              </a:r>
            </a:p>
            <a:p>
              <a:pPr>
                <a:lnSpc>
                  <a:spcPct val="90000"/>
                </a:lnSpc>
                <a:spcBef>
                  <a:spcPct val="20000"/>
                </a:spcBef>
                <a:defRPr/>
              </a:pPr>
              <a:r>
                <a:rPr lang="en-US" b="1">
                  <a:effectLst>
                    <a:outerShdw blurRad="38100" dist="38100" dir="2700000" algn="tl">
                      <a:srgbClr val="000000"/>
                    </a:outerShdw>
                  </a:effectLst>
                  <a:latin typeface="Arial" pitchFamily="34" charset="0"/>
                </a:rPr>
                <a:t>Papillary</a:t>
              </a:r>
            </a:p>
            <a:p>
              <a:pPr>
                <a:lnSpc>
                  <a:spcPct val="90000"/>
                </a:lnSpc>
                <a:spcBef>
                  <a:spcPct val="20000"/>
                </a:spcBef>
                <a:defRPr/>
              </a:pPr>
              <a:r>
                <a:rPr lang="en-US" b="1">
                  <a:effectLst>
                    <a:outerShdw blurRad="38100" dist="38100" dir="2700000" algn="tl">
                      <a:srgbClr val="000000"/>
                    </a:outerShdw>
                  </a:effectLst>
                  <a:latin typeface="Arial" pitchFamily="34" charset="0"/>
                </a:rPr>
                <a:t>Follicular</a:t>
              </a:r>
            </a:p>
            <a:p>
              <a:pPr>
                <a:lnSpc>
                  <a:spcPct val="90000"/>
                </a:lnSpc>
                <a:spcBef>
                  <a:spcPct val="20000"/>
                </a:spcBef>
                <a:defRPr/>
              </a:pPr>
              <a:r>
                <a:rPr lang="en-US" b="1">
                  <a:effectLst>
                    <a:outerShdw blurRad="38100" dist="38100" dir="2700000" algn="tl">
                      <a:srgbClr val="000000"/>
                    </a:outerShdw>
                  </a:effectLst>
                  <a:latin typeface="Arial" pitchFamily="34" charset="0"/>
                </a:rPr>
                <a:t>Poorly differentiated</a:t>
              </a:r>
            </a:p>
          </p:txBody>
        </p:sp>
        <p:sp>
          <p:nvSpPr>
            <p:cNvPr id="21517" name="Line 13"/>
            <p:cNvSpPr>
              <a:spLocks noChangeShapeType="1"/>
            </p:cNvSpPr>
            <p:nvPr/>
          </p:nvSpPr>
          <p:spPr bwMode="auto">
            <a:xfrm>
              <a:off x="1197" y="1241"/>
              <a:ext cx="278" cy="0"/>
            </a:xfrm>
            <a:prstGeom prst="line">
              <a:avLst/>
            </a:prstGeom>
            <a:noFill/>
            <a:ln w="38100">
              <a:solidFill>
                <a:schemeClr val="accent2"/>
              </a:solidFill>
              <a:round/>
              <a:headEnd/>
              <a:tailEnd/>
            </a:ln>
            <a:effectLst>
              <a:outerShdw blurRad="63500" dist="17961" dir="2700000"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ea typeface="ＭＳ Ｐゴシック" charset="0"/>
                <a:cs typeface="ＭＳ Ｐゴシック" charset="0"/>
              </a:endParaRPr>
            </a:p>
          </p:txBody>
        </p:sp>
        <p:sp>
          <p:nvSpPr>
            <p:cNvPr id="21518" name="Line 14"/>
            <p:cNvSpPr>
              <a:spLocks noChangeShapeType="1"/>
            </p:cNvSpPr>
            <p:nvPr/>
          </p:nvSpPr>
          <p:spPr bwMode="auto">
            <a:xfrm>
              <a:off x="1197" y="1433"/>
              <a:ext cx="278" cy="0"/>
            </a:xfrm>
            <a:prstGeom prst="line">
              <a:avLst/>
            </a:prstGeom>
            <a:noFill/>
            <a:ln w="38100">
              <a:solidFill>
                <a:schemeClr val="hlink"/>
              </a:solidFill>
              <a:round/>
              <a:headEnd/>
              <a:tailEnd/>
            </a:ln>
            <a:effectLst>
              <a:outerShdw blurRad="63500" dist="17961" dir="2700000"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ea typeface="ＭＳ Ｐゴシック" charset="0"/>
                <a:cs typeface="ＭＳ Ｐゴシック" charset="0"/>
              </a:endParaRPr>
            </a:p>
          </p:txBody>
        </p:sp>
        <p:sp>
          <p:nvSpPr>
            <p:cNvPr id="21519" name="Line 15"/>
            <p:cNvSpPr>
              <a:spLocks noChangeShapeType="1"/>
            </p:cNvSpPr>
            <p:nvPr/>
          </p:nvSpPr>
          <p:spPr bwMode="auto">
            <a:xfrm>
              <a:off x="1197" y="1625"/>
              <a:ext cx="278" cy="0"/>
            </a:xfrm>
            <a:prstGeom prst="line">
              <a:avLst/>
            </a:prstGeom>
            <a:noFill/>
            <a:ln w="38100">
              <a:solidFill>
                <a:srgbClr val="33CC33"/>
              </a:solidFill>
              <a:round/>
              <a:headEnd/>
              <a:tailEnd/>
            </a:ln>
            <a:effectLst>
              <a:outerShdw blurRad="63500" dist="17961" dir="2700000"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ea typeface="ＭＳ Ｐゴシック" charset="0"/>
                <a:cs typeface="ＭＳ Ｐゴシック" charset="0"/>
              </a:endParaRPr>
            </a:p>
          </p:txBody>
        </p:sp>
        <p:sp>
          <p:nvSpPr>
            <p:cNvPr id="21520" name="Line 16"/>
            <p:cNvSpPr>
              <a:spLocks noChangeShapeType="1"/>
            </p:cNvSpPr>
            <p:nvPr/>
          </p:nvSpPr>
          <p:spPr bwMode="auto">
            <a:xfrm>
              <a:off x="1197" y="1817"/>
              <a:ext cx="278" cy="0"/>
            </a:xfrm>
            <a:prstGeom prst="line">
              <a:avLst/>
            </a:prstGeom>
            <a:noFill/>
            <a:ln w="38100">
              <a:solidFill>
                <a:srgbClr val="993300"/>
              </a:solidFill>
              <a:round/>
              <a:headEnd/>
              <a:tailEnd/>
            </a:ln>
            <a:effectLst>
              <a:outerShdw blurRad="63500" dist="17961" dir="2700000"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ea typeface="ＭＳ Ｐゴシック" charset="0"/>
                <a:cs typeface="ＭＳ Ｐゴシック" charset="0"/>
              </a:endParaRPr>
            </a:p>
          </p:txBody>
        </p:sp>
      </p:grpSp>
    </p:spTree>
    <p:custDataLst>
      <p:tags r:id="rId1"/>
    </p:custDataLst>
  </p:cSld>
  <p:clrMapOvr>
    <a:masterClrMapping/>
  </p:clrMapOvr>
  <p:transition xmlns:p14="http://schemas.microsoft.com/office/powerpoint/2010/main" advClick="0">
    <p:wipe dir="r"/>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LNMs Prognostic Factor for Death</a:t>
            </a:r>
            <a:br>
              <a:rPr lang="en-US" smtClean="0"/>
            </a:br>
            <a:r>
              <a:rPr lang="en-US" smtClean="0">
                <a:solidFill>
                  <a:schemeClr val="tx1"/>
                </a:solidFill>
              </a:rPr>
              <a:t>Lundgren Study (&gt;5,000 pts)</a:t>
            </a:r>
            <a:endParaRPr lang="en-US" smtClean="0"/>
          </a:p>
        </p:txBody>
      </p:sp>
      <p:sp>
        <p:nvSpPr>
          <p:cNvPr id="3" name="Content Placeholder 2"/>
          <p:cNvSpPr>
            <a:spLocks noGrp="1"/>
          </p:cNvSpPr>
          <p:nvPr>
            <p:ph idx="1"/>
          </p:nvPr>
        </p:nvSpPr>
        <p:spPr/>
        <p:txBody>
          <a:bodyPr/>
          <a:lstStyle/>
          <a:p>
            <a:pPr marL="71438" indent="-239713">
              <a:defRPr/>
            </a:pPr>
            <a:r>
              <a:rPr lang="en-US" smtClean="0">
                <a:sym typeface="Symbol" pitchFamily="18" charset="2"/>
              </a:rPr>
              <a:t>LNM is significant prognostic factor for death</a:t>
            </a:r>
            <a:r>
              <a:rPr lang="en-US" smtClean="0">
                <a:solidFill>
                  <a:srgbClr val="00FF00"/>
                </a:solidFill>
                <a:sym typeface="Symbol" pitchFamily="18" charset="2"/>
              </a:rPr>
              <a:t>*</a:t>
            </a:r>
          </a:p>
          <a:p>
            <a:pPr marL="688975" lvl="1" indent="-233363">
              <a:defRPr/>
            </a:pPr>
            <a:r>
              <a:rPr lang="en-US" smtClean="0">
                <a:sym typeface="Symbol" pitchFamily="18" charset="2"/>
              </a:rPr>
              <a:t>Derived from death registry: </a:t>
            </a:r>
            <a:r>
              <a:rPr lang="en-US" smtClean="0">
                <a:solidFill>
                  <a:schemeClr val="tx2"/>
                </a:solidFill>
                <a:sym typeface="Symbol" pitchFamily="18" charset="2"/>
              </a:rPr>
              <a:t>all pts </a:t>
            </a:r>
            <a:r>
              <a:rPr lang="en-US" smtClean="0">
                <a:sym typeface="Symbol" pitchFamily="18" charset="2"/>
              </a:rPr>
              <a:t>dead of tx cancer </a:t>
            </a:r>
          </a:p>
          <a:p>
            <a:pPr marL="688975" lvl="1" indent="-233363">
              <a:defRPr/>
            </a:pPr>
            <a:r>
              <a:rPr lang="en-US" smtClean="0">
                <a:sym typeface="Symbol" pitchFamily="18" charset="2"/>
              </a:rPr>
              <a:t>582 pts (only </a:t>
            </a:r>
            <a:r>
              <a:rPr lang="en-US" smtClean="0">
                <a:solidFill>
                  <a:srgbClr val="FFCC00"/>
                </a:solidFill>
                <a:sym typeface="Symbol" pitchFamily="18" charset="2"/>
              </a:rPr>
              <a:t>303 PTC</a:t>
            </a:r>
            <a:r>
              <a:rPr lang="en-US" smtClean="0">
                <a:sym typeface="Symbol" pitchFamily="18" charset="2"/>
              </a:rPr>
              <a:t>)</a:t>
            </a:r>
          </a:p>
          <a:p>
            <a:pPr marL="688975" lvl="1" indent="-233363">
              <a:defRPr/>
            </a:pPr>
            <a:r>
              <a:rPr lang="en-US" smtClean="0"/>
              <a:t>&lt;50% had tumor completely resected</a:t>
            </a:r>
          </a:p>
          <a:p>
            <a:pPr marL="688975" lvl="1" indent="-233363">
              <a:defRPr/>
            </a:pPr>
            <a:r>
              <a:rPr lang="en-US" smtClean="0">
                <a:sym typeface="Symbol" pitchFamily="18" charset="2"/>
              </a:rPr>
              <a:t> </a:t>
            </a:r>
            <a:r>
              <a:rPr lang="en-US" smtClean="0">
                <a:solidFill>
                  <a:srgbClr val="FFCC00"/>
                </a:solidFill>
                <a:sym typeface="Symbol" pitchFamily="18" charset="2"/>
              </a:rPr>
              <a:t>Stage 1</a:t>
            </a:r>
            <a:r>
              <a:rPr lang="en-US" smtClean="0">
                <a:sym typeface="Symbol" pitchFamily="18" charset="2"/>
              </a:rPr>
              <a:t>: only max 27/582 </a:t>
            </a:r>
            <a:r>
              <a:rPr lang="en-US" smtClean="0">
                <a:solidFill>
                  <a:srgbClr val="FFCC00"/>
                </a:solidFill>
                <a:sym typeface="Symbol" pitchFamily="18" charset="2"/>
              </a:rPr>
              <a:t>(4.6%)</a:t>
            </a:r>
            <a:r>
              <a:rPr lang="en-US" smtClean="0">
                <a:sym typeface="Symbol" pitchFamily="18" charset="2"/>
              </a:rPr>
              <a:t> could have had LNMs; all other pts with LNMs must be at least stage III</a:t>
            </a:r>
            <a:endParaRPr lang="en-US" smtClean="0"/>
          </a:p>
        </p:txBody>
      </p:sp>
      <p:sp>
        <p:nvSpPr>
          <p:cNvPr id="4" name="Text Box 6"/>
          <p:cNvSpPr txBox="1">
            <a:spLocks noChangeArrowheads="1"/>
          </p:cNvSpPr>
          <p:nvPr/>
        </p:nvSpPr>
        <p:spPr bwMode="auto">
          <a:xfrm>
            <a:off x="4321175" y="6161088"/>
            <a:ext cx="3765550" cy="366712"/>
          </a:xfrm>
          <a:prstGeom prst="rect">
            <a:avLst/>
          </a:prstGeom>
          <a:noFill/>
          <a:ln w="12700">
            <a:noFill/>
            <a:miter lim="800000"/>
            <a:headEnd/>
            <a:tailEnd/>
          </a:ln>
          <a:effec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800" b="1" smtClean="0">
                <a:solidFill>
                  <a:srgbClr val="00FF00"/>
                </a:solidFill>
                <a:effectLst>
                  <a:outerShdw blurRad="38100" dist="38100" dir="2700000" algn="tl">
                    <a:srgbClr val="000000"/>
                  </a:outerShdw>
                </a:effectLst>
              </a:rPr>
              <a:t>*Lundgren. Cancer 106:524, 2006</a:t>
            </a:r>
          </a:p>
        </p:txBody>
      </p:sp>
    </p:spTree>
  </p:cSld>
  <p:clrMapOvr>
    <a:masterClrMapping/>
  </p:clrMapOvr>
  <p:transition xmlns:p14="http://schemas.microsoft.com/office/powerpoint/2010/main" advClick="0">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strips(downRight)">
                                      <p:cBhvr>
                                        <p:cTn id="10" dur="500"/>
                                        <p:tgtEl>
                                          <p:spTgt spid="3">
                                            <p:txEl>
                                              <p:pRg st="0" end="0"/>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strips(downRight)">
                                      <p:cBhvr>
                                        <p:cTn id="13" dur="500"/>
                                        <p:tgtEl>
                                          <p:spTgt spid="3">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strips(downRight)">
                                      <p:cBhvr>
                                        <p:cTn id="18" dur="500"/>
                                        <p:tgtEl>
                                          <p:spTgt spid="3">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strips(downRight)">
                                      <p:cBhvr>
                                        <p:cTn id="23" dur="500"/>
                                        <p:tgtEl>
                                          <p:spTgt spid="3">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6"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strips(downRight)">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Group 3"/>
          <p:cNvGrpSpPr>
            <a:grpSpLocks/>
          </p:cNvGrpSpPr>
          <p:nvPr/>
        </p:nvGrpSpPr>
        <p:grpSpPr bwMode="auto">
          <a:xfrm>
            <a:off x="530225" y="2058361"/>
            <a:ext cx="8177213" cy="4386889"/>
            <a:chOff x="334" y="662"/>
            <a:chExt cx="5151" cy="3101"/>
          </a:xfrm>
        </p:grpSpPr>
        <p:graphicFrame>
          <p:nvGraphicFramePr>
            <p:cNvPr id="2" name="Object 4"/>
            <p:cNvGraphicFramePr>
              <a:graphicFrameLocks/>
            </p:cNvGraphicFramePr>
            <p:nvPr>
              <p:extLst>
                <p:ext uri="{D42A27DB-BD31-4B8C-83A1-F6EECF244321}">
                  <p14:modId xmlns:p14="http://schemas.microsoft.com/office/powerpoint/2010/main" val="2931213851"/>
                </p:ext>
              </p:extLst>
            </p:nvPr>
          </p:nvGraphicFramePr>
          <p:xfrm>
            <a:off x="872" y="672"/>
            <a:ext cx="4456" cy="2824"/>
          </p:xfrm>
          <a:graphic>
            <a:graphicData uri="http://schemas.openxmlformats.org/drawingml/2006/chart">
              <c:chart xmlns:c="http://schemas.openxmlformats.org/drawingml/2006/chart" xmlns:r="http://schemas.openxmlformats.org/officeDocument/2006/relationships" r:id="rId3"/>
            </a:graphicData>
          </a:graphic>
        </p:graphicFrame>
        <p:sp>
          <p:nvSpPr>
            <p:cNvPr id="60421" name="Rectangle 5"/>
            <p:cNvSpPr>
              <a:spLocks noChangeArrowheads="1"/>
            </p:cNvSpPr>
            <p:nvPr/>
          </p:nvSpPr>
          <p:spPr bwMode="auto">
            <a:xfrm rot="-5400000">
              <a:off x="-756" y="1752"/>
              <a:ext cx="2553" cy="373"/>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spAutoFit/>
            </a:bodyPr>
            <a:lstStyle/>
            <a:p>
              <a:pPr algn="ctr">
                <a:lnSpc>
                  <a:spcPct val="90000"/>
                </a:lnSpc>
                <a:spcBef>
                  <a:spcPct val="20000"/>
                </a:spcBef>
                <a:defRPr/>
              </a:pPr>
              <a:r>
                <a:rPr lang="en-US">
                  <a:ea typeface="ＭＳ Ｐゴシック" charset="0"/>
                  <a:cs typeface="ＭＳ Ｐゴシック" charset="0"/>
                </a:rPr>
                <a:t>Surviving papillary thyroid carcinoma (%)</a:t>
              </a:r>
            </a:p>
          </p:txBody>
        </p:sp>
        <p:sp>
          <p:nvSpPr>
            <p:cNvPr id="91142" name="Rectangle 6"/>
            <p:cNvSpPr>
              <a:spLocks noChangeArrowheads="1"/>
            </p:cNvSpPr>
            <p:nvPr/>
          </p:nvSpPr>
          <p:spPr bwMode="auto">
            <a:xfrm>
              <a:off x="1301" y="3502"/>
              <a:ext cx="3944" cy="261"/>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2075" tIns="46038" rIns="92075" bIns="46038">
              <a:spAutoFit/>
            </a:bodyPr>
            <a:lstStyle/>
            <a:p>
              <a:pPr algn="ctr">
                <a:defRPr/>
              </a:pPr>
              <a:r>
                <a:rPr lang="en-US" dirty="0">
                  <a:effectLst>
                    <a:outerShdw blurRad="38100" dist="38100" dir="2700000" algn="tl">
                      <a:srgbClr val="000000"/>
                    </a:outerShdw>
                  </a:effectLst>
                  <a:ea typeface="ＭＳ Ｐゴシック" pitchFamily="-111" charset="-128"/>
                </a:rPr>
                <a:t>Years after surgery       </a:t>
              </a:r>
              <a:r>
                <a:rPr lang="en-US" dirty="0">
                  <a:solidFill>
                    <a:srgbClr val="00FF00"/>
                  </a:solidFill>
                  <a:ea typeface="ＭＳ Ｐゴシック" pitchFamily="-111" charset="-128"/>
                </a:rPr>
                <a:t>Hay, Grant. Surgery 1993;114:1050 </a:t>
              </a:r>
            </a:p>
          </p:txBody>
        </p:sp>
        <p:sp>
          <p:nvSpPr>
            <p:cNvPr id="60423" name="Rectangle 7"/>
            <p:cNvSpPr>
              <a:spLocks noChangeArrowheads="1"/>
            </p:cNvSpPr>
            <p:nvPr/>
          </p:nvSpPr>
          <p:spPr bwMode="auto">
            <a:xfrm>
              <a:off x="4212" y="833"/>
              <a:ext cx="1224" cy="283"/>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2075" tIns="46038" rIns="92075" bIns="46038">
              <a:spAutoFit/>
            </a:bodyPr>
            <a:lstStyle/>
            <a:p>
              <a:pPr>
                <a:defRPr/>
              </a:pPr>
              <a:r>
                <a:rPr lang="en-US" sz="2000">
                  <a:solidFill>
                    <a:srgbClr val="FFFF00"/>
                  </a:solidFill>
                  <a:ea typeface="ＭＳ Ｐゴシック" charset="0"/>
                  <a:cs typeface="ＭＳ Ｐゴシック" charset="0"/>
                </a:rPr>
                <a:t>&lt;6 (1,552:84%)</a:t>
              </a:r>
            </a:p>
          </p:txBody>
        </p:sp>
        <p:sp>
          <p:nvSpPr>
            <p:cNvPr id="60424" name="Rectangle 8"/>
            <p:cNvSpPr>
              <a:spLocks noChangeArrowheads="1"/>
            </p:cNvSpPr>
            <p:nvPr/>
          </p:nvSpPr>
          <p:spPr bwMode="auto">
            <a:xfrm>
              <a:off x="4212" y="1231"/>
              <a:ext cx="1273" cy="283"/>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2075" tIns="46038" rIns="92075" bIns="46038">
              <a:spAutoFit/>
            </a:bodyPr>
            <a:lstStyle/>
            <a:p>
              <a:pPr>
                <a:defRPr/>
              </a:pPr>
              <a:r>
                <a:rPr lang="en-US" sz="2000">
                  <a:solidFill>
                    <a:srgbClr val="FF6600"/>
                  </a:solidFill>
                  <a:ea typeface="ＭＳ Ｐゴシック" charset="0"/>
                  <a:cs typeface="ＭＳ Ｐゴシック" charset="0"/>
                </a:rPr>
                <a:t>6-6.99 (155:8%)</a:t>
              </a:r>
            </a:p>
          </p:txBody>
        </p:sp>
        <p:sp>
          <p:nvSpPr>
            <p:cNvPr id="60425" name="Rectangle 9"/>
            <p:cNvSpPr>
              <a:spLocks noChangeArrowheads="1"/>
            </p:cNvSpPr>
            <p:nvPr/>
          </p:nvSpPr>
          <p:spPr bwMode="auto">
            <a:xfrm>
              <a:off x="4288" y="1814"/>
              <a:ext cx="1183" cy="283"/>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2075" tIns="46038" rIns="92075" bIns="46038">
              <a:spAutoFit/>
            </a:bodyPr>
            <a:lstStyle/>
            <a:p>
              <a:pPr>
                <a:defRPr/>
              </a:pPr>
              <a:r>
                <a:rPr lang="en-US" sz="2000">
                  <a:solidFill>
                    <a:srgbClr val="FFCC00"/>
                  </a:solidFill>
                  <a:ea typeface="ＭＳ Ｐゴシック" charset="0"/>
                  <a:cs typeface="ＭＳ Ｐゴシック" charset="0"/>
                </a:rPr>
                <a:t>7-7.99 (60:3%)</a:t>
              </a:r>
            </a:p>
          </p:txBody>
        </p:sp>
        <p:sp>
          <p:nvSpPr>
            <p:cNvPr id="60426" name="Rectangle 10"/>
            <p:cNvSpPr>
              <a:spLocks noChangeArrowheads="1"/>
            </p:cNvSpPr>
            <p:nvPr/>
          </p:nvSpPr>
          <p:spPr bwMode="auto">
            <a:xfrm>
              <a:off x="4288" y="2603"/>
              <a:ext cx="905" cy="283"/>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2075" tIns="46038" rIns="92075" bIns="46038">
              <a:spAutoFit/>
            </a:bodyPr>
            <a:lstStyle/>
            <a:p>
              <a:pPr>
                <a:defRPr/>
              </a:pPr>
              <a:r>
                <a:rPr lang="en-US" sz="2000">
                  <a:solidFill>
                    <a:srgbClr val="00FFFF"/>
                  </a:solidFill>
                  <a:ea typeface="ＭＳ Ｐゴシック" charset="0"/>
                  <a:cs typeface="ＭＳ Ｐゴシック" charset="0"/>
                  <a:sym typeface="Symbol" charset="0"/>
                </a:rPr>
                <a:t></a:t>
              </a:r>
              <a:r>
                <a:rPr lang="en-US" sz="2000">
                  <a:solidFill>
                    <a:srgbClr val="00FFFF"/>
                  </a:solidFill>
                  <a:ea typeface="ＭＳ Ｐゴシック" charset="0"/>
                  <a:cs typeface="ＭＳ Ｐゴシック" charset="0"/>
                </a:rPr>
                <a:t>8 (84:5%)</a:t>
              </a:r>
            </a:p>
          </p:txBody>
        </p:sp>
        <p:sp>
          <p:nvSpPr>
            <p:cNvPr id="60427" name="Rectangle 11"/>
            <p:cNvSpPr>
              <a:spLocks noChangeArrowheads="1"/>
            </p:cNvSpPr>
            <p:nvPr/>
          </p:nvSpPr>
          <p:spPr bwMode="auto">
            <a:xfrm>
              <a:off x="1436" y="2180"/>
              <a:ext cx="1068" cy="936"/>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2075" tIns="46038" rIns="92075" bIns="46038">
              <a:spAutoFit/>
            </a:bodyPr>
            <a:lstStyle/>
            <a:p>
              <a:pPr>
                <a:defRPr/>
              </a:pPr>
              <a:r>
                <a:rPr lang="en-US" sz="2000">
                  <a:ea typeface="ＭＳ Ｐゴシック" charset="0"/>
                  <a:cs typeface="ＭＳ Ｐゴシック" charset="0"/>
                </a:rPr>
                <a:t>n=1,851</a:t>
              </a:r>
            </a:p>
            <a:p>
              <a:pPr>
                <a:defRPr/>
              </a:pPr>
              <a:r>
                <a:rPr lang="en-US" sz="2000">
                  <a:ea typeface="ＭＳ Ｐゴシック" charset="0"/>
                  <a:cs typeface="ＭＳ Ｐゴシック" charset="0"/>
                </a:rPr>
                <a:t>1940-90</a:t>
              </a:r>
            </a:p>
            <a:p>
              <a:pPr>
                <a:defRPr/>
              </a:pPr>
              <a:r>
                <a:rPr lang="en-US" sz="2000">
                  <a:ea typeface="ＭＳ Ｐゴシック" charset="0"/>
                  <a:cs typeface="ＭＳ Ｐゴシック" charset="0"/>
                </a:rPr>
                <a:t>P&lt;0.001</a:t>
              </a:r>
            </a:p>
            <a:p>
              <a:pPr>
                <a:defRPr/>
              </a:pPr>
              <a:r>
                <a:rPr lang="en-US" sz="2000">
                  <a:ea typeface="ＭＳ Ｐゴシック" charset="0"/>
                  <a:cs typeface="ＭＳ Ｐゴシック" charset="0"/>
                </a:rPr>
                <a:t>MACIS score</a:t>
              </a:r>
            </a:p>
          </p:txBody>
        </p:sp>
        <p:sp>
          <p:nvSpPr>
            <p:cNvPr id="57356" name="Freeform 12"/>
            <p:cNvSpPr>
              <a:spLocks/>
            </p:cNvSpPr>
            <p:nvPr/>
          </p:nvSpPr>
          <p:spPr bwMode="auto">
            <a:xfrm>
              <a:off x="1303" y="810"/>
              <a:ext cx="3908" cy="1"/>
            </a:xfrm>
            <a:custGeom>
              <a:avLst/>
              <a:gdLst>
                <a:gd name="T0" fmla="*/ 0 w 3908"/>
                <a:gd name="T1" fmla="*/ 0 h 1"/>
                <a:gd name="T2" fmla="*/ 3908 w 3908"/>
                <a:gd name="T3" fmla="*/ 0 h 1"/>
                <a:gd name="T4" fmla="*/ 0 w 3908"/>
                <a:gd name="T5" fmla="*/ 0 h 1"/>
                <a:gd name="T6" fmla="*/ 0 60000 65536"/>
                <a:gd name="T7" fmla="*/ 0 60000 65536"/>
                <a:gd name="T8" fmla="*/ 0 60000 65536"/>
              </a:gdLst>
              <a:ahLst/>
              <a:cxnLst>
                <a:cxn ang="T6">
                  <a:pos x="T0" y="T1"/>
                </a:cxn>
                <a:cxn ang="T7">
                  <a:pos x="T2" y="T3"/>
                </a:cxn>
                <a:cxn ang="T8">
                  <a:pos x="T4" y="T5"/>
                </a:cxn>
              </a:cxnLst>
              <a:rect l="0" t="0" r="r" b="b"/>
              <a:pathLst>
                <a:path w="3908" h="1">
                  <a:moveTo>
                    <a:pt x="0" y="0"/>
                  </a:moveTo>
                  <a:lnTo>
                    <a:pt x="3908" y="0"/>
                  </a:lnTo>
                  <a:lnTo>
                    <a:pt x="0" y="0"/>
                  </a:lnTo>
                  <a:close/>
                </a:path>
              </a:pathLst>
            </a:custGeom>
            <a:solidFill>
              <a:srgbClr val="FFFFFF"/>
            </a:solidFill>
            <a:ln w="57150" cmpd="sng">
              <a:solidFill>
                <a:srgbClr val="FFFF00"/>
              </a:solidFill>
              <a:round/>
              <a:headEnd/>
              <a:tailEnd/>
            </a:ln>
            <a:effectLst>
              <a:outerShdw dist="35921" dir="2700000" algn="ctr" rotWithShape="0">
                <a:srgbClr val="000000"/>
              </a:outerShdw>
            </a:effectLst>
          </p:spPr>
          <p:txBody>
            <a:bodyPr/>
            <a:lstStyle/>
            <a:p>
              <a:endParaRPr lang="en-US"/>
            </a:p>
          </p:txBody>
        </p:sp>
        <p:sp>
          <p:nvSpPr>
            <p:cNvPr id="57357" name="Freeform 13"/>
            <p:cNvSpPr>
              <a:spLocks/>
            </p:cNvSpPr>
            <p:nvPr/>
          </p:nvSpPr>
          <p:spPr bwMode="auto">
            <a:xfrm>
              <a:off x="1305" y="808"/>
              <a:ext cx="3916" cy="1744"/>
            </a:xfrm>
            <a:custGeom>
              <a:avLst/>
              <a:gdLst>
                <a:gd name="T0" fmla="*/ 0 w 3916"/>
                <a:gd name="T1" fmla="*/ 0 h 1744"/>
                <a:gd name="T2" fmla="*/ 0 w 3916"/>
                <a:gd name="T3" fmla="*/ 54 h 1744"/>
                <a:gd name="T4" fmla="*/ 18 w 3916"/>
                <a:gd name="T5" fmla="*/ 54 h 1744"/>
                <a:gd name="T6" fmla="*/ 18 w 3916"/>
                <a:gd name="T7" fmla="*/ 414 h 1744"/>
                <a:gd name="T8" fmla="*/ 96 w 3916"/>
                <a:gd name="T9" fmla="*/ 414 h 1744"/>
                <a:gd name="T10" fmla="*/ 96 w 3916"/>
                <a:gd name="T11" fmla="*/ 510 h 1744"/>
                <a:gd name="T12" fmla="*/ 176 w 3916"/>
                <a:gd name="T13" fmla="*/ 510 h 1744"/>
                <a:gd name="T14" fmla="*/ 176 w 3916"/>
                <a:gd name="T15" fmla="*/ 552 h 1744"/>
                <a:gd name="T16" fmla="*/ 326 w 3916"/>
                <a:gd name="T17" fmla="*/ 552 h 1744"/>
                <a:gd name="T18" fmla="*/ 326 w 3916"/>
                <a:gd name="T19" fmla="*/ 604 h 1744"/>
                <a:gd name="T20" fmla="*/ 410 w 3916"/>
                <a:gd name="T21" fmla="*/ 604 h 1744"/>
                <a:gd name="T22" fmla="*/ 410 w 3916"/>
                <a:gd name="T23" fmla="*/ 646 h 1744"/>
                <a:gd name="T24" fmla="*/ 488 w 3916"/>
                <a:gd name="T25" fmla="*/ 646 h 1744"/>
                <a:gd name="T26" fmla="*/ 488 w 3916"/>
                <a:gd name="T27" fmla="*/ 740 h 1744"/>
                <a:gd name="T28" fmla="*/ 542 w 3916"/>
                <a:gd name="T29" fmla="*/ 740 h 1744"/>
                <a:gd name="T30" fmla="*/ 542 w 3916"/>
                <a:gd name="T31" fmla="*/ 790 h 1744"/>
                <a:gd name="T32" fmla="*/ 708 w 3916"/>
                <a:gd name="T33" fmla="*/ 790 h 1744"/>
                <a:gd name="T34" fmla="*/ 708 w 3916"/>
                <a:gd name="T35" fmla="*/ 834 h 1744"/>
                <a:gd name="T36" fmla="*/ 792 w 3916"/>
                <a:gd name="T37" fmla="*/ 834 h 1744"/>
                <a:gd name="T38" fmla="*/ 792 w 3916"/>
                <a:gd name="T39" fmla="*/ 876 h 1744"/>
                <a:gd name="T40" fmla="*/ 870 w 3916"/>
                <a:gd name="T41" fmla="*/ 876 h 1744"/>
                <a:gd name="T42" fmla="*/ 870 w 3916"/>
                <a:gd name="T43" fmla="*/ 1014 h 1744"/>
                <a:gd name="T44" fmla="*/ 1034 w 3916"/>
                <a:gd name="T45" fmla="*/ 1014 h 1744"/>
                <a:gd name="T46" fmla="*/ 1034 w 3916"/>
                <a:gd name="T47" fmla="*/ 1054 h 1744"/>
                <a:gd name="T48" fmla="*/ 1112 w 3916"/>
                <a:gd name="T49" fmla="*/ 1054 h 1744"/>
                <a:gd name="T50" fmla="*/ 1112 w 3916"/>
                <a:gd name="T51" fmla="*/ 1104 h 1744"/>
                <a:gd name="T52" fmla="*/ 1200 w 3916"/>
                <a:gd name="T53" fmla="*/ 1104 h 1744"/>
                <a:gd name="T54" fmla="*/ 1200 w 3916"/>
                <a:gd name="T55" fmla="*/ 1144 h 1744"/>
                <a:gd name="T56" fmla="*/ 1268 w 3916"/>
                <a:gd name="T57" fmla="*/ 1144 h 1744"/>
                <a:gd name="T58" fmla="*/ 1268 w 3916"/>
                <a:gd name="T59" fmla="*/ 1284 h 1744"/>
                <a:gd name="T60" fmla="*/ 1352 w 3916"/>
                <a:gd name="T61" fmla="*/ 1284 h 1744"/>
                <a:gd name="T62" fmla="*/ 1352 w 3916"/>
                <a:gd name="T63" fmla="*/ 1338 h 1744"/>
                <a:gd name="T64" fmla="*/ 1500 w 3916"/>
                <a:gd name="T65" fmla="*/ 1338 h 1744"/>
                <a:gd name="T66" fmla="*/ 1500 w 3916"/>
                <a:gd name="T67" fmla="*/ 1430 h 1744"/>
                <a:gd name="T68" fmla="*/ 1666 w 3916"/>
                <a:gd name="T69" fmla="*/ 1430 h 1744"/>
                <a:gd name="T70" fmla="*/ 1666 w 3916"/>
                <a:gd name="T71" fmla="*/ 1518 h 1744"/>
                <a:gd name="T72" fmla="*/ 2450 w 3916"/>
                <a:gd name="T73" fmla="*/ 1518 h 1744"/>
                <a:gd name="T74" fmla="*/ 2450 w 3916"/>
                <a:gd name="T75" fmla="*/ 1610 h 1744"/>
                <a:gd name="T76" fmla="*/ 2530 w 3916"/>
                <a:gd name="T77" fmla="*/ 1610 h 1744"/>
                <a:gd name="T78" fmla="*/ 2530 w 3916"/>
                <a:gd name="T79" fmla="*/ 1744 h 1744"/>
                <a:gd name="T80" fmla="*/ 3916 w 3916"/>
                <a:gd name="T81" fmla="*/ 1744 h 17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916" h="1744">
                  <a:moveTo>
                    <a:pt x="0" y="0"/>
                  </a:moveTo>
                  <a:lnTo>
                    <a:pt x="0" y="54"/>
                  </a:lnTo>
                  <a:lnTo>
                    <a:pt x="18" y="54"/>
                  </a:lnTo>
                  <a:lnTo>
                    <a:pt x="18" y="414"/>
                  </a:lnTo>
                  <a:lnTo>
                    <a:pt x="96" y="414"/>
                  </a:lnTo>
                  <a:lnTo>
                    <a:pt x="96" y="510"/>
                  </a:lnTo>
                  <a:lnTo>
                    <a:pt x="176" y="510"/>
                  </a:lnTo>
                  <a:lnTo>
                    <a:pt x="176" y="552"/>
                  </a:lnTo>
                  <a:lnTo>
                    <a:pt x="326" y="552"/>
                  </a:lnTo>
                  <a:lnTo>
                    <a:pt x="326" y="604"/>
                  </a:lnTo>
                  <a:lnTo>
                    <a:pt x="410" y="604"/>
                  </a:lnTo>
                  <a:lnTo>
                    <a:pt x="410" y="646"/>
                  </a:lnTo>
                  <a:lnTo>
                    <a:pt x="488" y="646"/>
                  </a:lnTo>
                  <a:lnTo>
                    <a:pt x="488" y="740"/>
                  </a:lnTo>
                  <a:lnTo>
                    <a:pt x="542" y="740"/>
                  </a:lnTo>
                  <a:lnTo>
                    <a:pt x="542" y="790"/>
                  </a:lnTo>
                  <a:lnTo>
                    <a:pt x="708" y="790"/>
                  </a:lnTo>
                  <a:lnTo>
                    <a:pt x="708" y="834"/>
                  </a:lnTo>
                  <a:lnTo>
                    <a:pt x="792" y="834"/>
                  </a:lnTo>
                  <a:lnTo>
                    <a:pt x="792" y="876"/>
                  </a:lnTo>
                  <a:lnTo>
                    <a:pt x="870" y="876"/>
                  </a:lnTo>
                  <a:lnTo>
                    <a:pt x="870" y="1014"/>
                  </a:lnTo>
                  <a:lnTo>
                    <a:pt x="1034" y="1014"/>
                  </a:lnTo>
                  <a:lnTo>
                    <a:pt x="1034" y="1054"/>
                  </a:lnTo>
                  <a:lnTo>
                    <a:pt x="1112" y="1054"/>
                  </a:lnTo>
                  <a:lnTo>
                    <a:pt x="1112" y="1104"/>
                  </a:lnTo>
                  <a:lnTo>
                    <a:pt x="1200" y="1104"/>
                  </a:lnTo>
                  <a:lnTo>
                    <a:pt x="1200" y="1144"/>
                  </a:lnTo>
                  <a:lnTo>
                    <a:pt x="1268" y="1144"/>
                  </a:lnTo>
                  <a:lnTo>
                    <a:pt x="1268" y="1284"/>
                  </a:lnTo>
                  <a:lnTo>
                    <a:pt x="1352" y="1284"/>
                  </a:lnTo>
                  <a:lnTo>
                    <a:pt x="1352" y="1338"/>
                  </a:lnTo>
                  <a:lnTo>
                    <a:pt x="1500" y="1338"/>
                  </a:lnTo>
                  <a:lnTo>
                    <a:pt x="1500" y="1430"/>
                  </a:lnTo>
                  <a:lnTo>
                    <a:pt x="1666" y="1430"/>
                  </a:lnTo>
                  <a:lnTo>
                    <a:pt x="1666" y="1518"/>
                  </a:lnTo>
                  <a:lnTo>
                    <a:pt x="2450" y="1518"/>
                  </a:lnTo>
                  <a:lnTo>
                    <a:pt x="2450" y="1610"/>
                  </a:lnTo>
                  <a:lnTo>
                    <a:pt x="2530" y="1610"/>
                  </a:lnTo>
                  <a:lnTo>
                    <a:pt x="2530" y="1744"/>
                  </a:lnTo>
                  <a:lnTo>
                    <a:pt x="3916" y="1744"/>
                  </a:lnTo>
                </a:path>
              </a:pathLst>
            </a:custGeom>
            <a:noFill/>
            <a:ln w="28575" cap="flat" cmpd="sng">
              <a:solidFill>
                <a:srgbClr val="00FFFF"/>
              </a:solidFill>
              <a:prstDash val="solid"/>
              <a:miter lim="800000"/>
              <a:headEnd/>
              <a:tailEnd/>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58" name="Freeform 14"/>
            <p:cNvSpPr>
              <a:spLocks/>
            </p:cNvSpPr>
            <p:nvPr/>
          </p:nvSpPr>
          <p:spPr bwMode="auto">
            <a:xfrm>
              <a:off x="1307" y="812"/>
              <a:ext cx="3886" cy="958"/>
            </a:xfrm>
            <a:custGeom>
              <a:avLst/>
              <a:gdLst>
                <a:gd name="T0" fmla="*/ 0 w 3886"/>
                <a:gd name="T1" fmla="*/ 0 h 958"/>
                <a:gd name="T2" fmla="*/ 0 w 3886"/>
                <a:gd name="T3" fmla="*/ 142 h 958"/>
                <a:gd name="T4" fmla="*/ 174 w 3886"/>
                <a:gd name="T5" fmla="*/ 142 h 958"/>
                <a:gd name="T6" fmla="*/ 174 w 3886"/>
                <a:gd name="T7" fmla="*/ 182 h 958"/>
                <a:gd name="T8" fmla="*/ 238 w 3886"/>
                <a:gd name="T9" fmla="*/ 182 h 958"/>
                <a:gd name="T10" fmla="*/ 238 w 3886"/>
                <a:gd name="T11" fmla="*/ 236 h 958"/>
                <a:gd name="T12" fmla="*/ 402 w 3886"/>
                <a:gd name="T13" fmla="*/ 236 h 958"/>
                <a:gd name="T14" fmla="*/ 402 w 3886"/>
                <a:gd name="T15" fmla="*/ 278 h 958"/>
                <a:gd name="T16" fmla="*/ 786 w 3886"/>
                <a:gd name="T17" fmla="*/ 278 h 958"/>
                <a:gd name="T18" fmla="*/ 786 w 3886"/>
                <a:gd name="T19" fmla="*/ 396 h 958"/>
                <a:gd name="T20" fmla="*/ 860 w 3886"/>
                <a:gd name="T21" fmla="*/ 396 h 958"/>
                <a:gd name="T22" fmla="*/ 860 w 3886"/>
                <a:gd name="T23" fmla="*/ 456 h 958"/>
                <a:gd name="T24" fmla="*/ 940 w 3886"/>
                <a:gd name="T25" fmla="*/ 456 h 958"/>
                <a:gd name="T26" fmla="*/ 940 w 3886"/>
                <a:gd name="T27" fmla="*/ 510 h 958"/>
                <a:gd name="T28" fmla="*/ 1016 w 3886"/>
                <a:gd name="T29" fmla="*/ 510 h 958"/>
                <a:gd name="T30" fmla="*/ 1016 w 3886"/>
                <a:gd name="T31" fmla="*/ 548 h 958"/>
                <a:gd name="T32" fmla="*/ 1120 w 3886"/>
                <a:gd name="T33" fmla="*/ 548 h 958"/>
                <a:gd name="T34" fmla="*/ 1120 w 3886"/>
                <a:gd name="T35" fmla="*/ 732 h 958"/>
                <a:gd name="T36" fmla="*/ 1194 w 3886"/>
                <a:gd name="T37" fmla="*/ 732 h 958"/>
                <a:gd name="T38" fmla="*/ 1194 w 3886"/>
                <a:gd name="T39" fmla="*/ 824 h 958"/>
                <a:gd name="T40" fmla="*/ 1270 w 3886"/>
                <a:gd name="T41" fmla="*/ 824 h 958"/>
                <a:gd name="T42" fmla="*/ 1270 w 3886"/>
                <a:gd name="T43" fmla="*/ 872 h 958"/>
                <a:gd name="T44" fmla="*/ 1428 w 3886"/>
                <a:gd name="T45" fmla="*/ 872 h 958"/>
                <a:gd name="T46" fmla="*/ 1428 w 3886"/>
                <a:gd name="T47" fmla="*/ 958 h 958"/>
                <a:gd name="T48" fmla="*/ 3886 w 3886"/>
                <a:gd name="T49" fmla="*/ 958 h 9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86" h="958">
                  <a:moveTo>
                    <a:pt x="0" y="0"/>
                  </a:moveTo>
                  <a:lnTo>
                    <a:pt x="0" y="142"/>
                  </a:lnTo>
                  <a:lnTo>
                    <a:pt x="174" y="142"/>
                  </a:lnTo>
                  <a:lnTo>
                    <a:pt x="174" y="182"/>
                  </a:lnTo>
                  <a:lnTo>
                    <a:pt x="238" y="182"/>
                  </a:lnTo>
                  <a:lnTo>
                    <a:pt x="238" y="236"/>
                  </a:lnTo>
                  <a:lnTo>
                    <a:pt x="402" y="236"/>
                  </a:lnTo>
                  <a:lnTo>
                    <a:pt x="402" y="278"/>
                  </a:lnTo>
                  <a:lnTo>
                    <a:pt x="786" y="278"/>
                  </a:lnTo>
                  <a:lnTo>
                    <a:pt x="786" y="396"/>
                  </a:lnTo>
                  <a:lnTo>
                    <a:pt x="860" y="396"/>
                  </a:lnTo>
                  <a:lnTo>
                    <a:pt x="860" y="456"/>
                  </a:lnTo>
                  <a:lnTo>
                    <a:pt x="940" y="456"/>
                  </a:lnTo>
                  <a:lnTo>
                    <a:pt x="940" y="510"/>
                  </a:lnTo>
                  <a:lnTo>
                    <a:pt x="1016" y="510"/>
                  </a:lnTo>
                  <a:lnTo>
                    <a:pt x="1016" y="548"/>
                  </a:lnTo>
                  <a:lnTo>
                    <a:pt x="1120" y="548"/>
                  </a:lnTo>
                  <a:lnTo>
                    <a:pt x="1120" y="732"/>
                  </a:lnTo>
                  <a:lnTo>
                    <a:pt x="1194" y="732"/>
                  </a:lnTo>
                  <a:lnTo>
                    <a:pt x="1194" y="824"/>
                  </a:lnTo>
                  <a:lnTo>
                    <a:pt x="1270" y="824"/>
                  </a:lnTo>
                  <a:lnTo>
                    <a:pt x="1270" y="872"/>
                  </a:lnTo>
                  <a:lnTo>
                    <a:pt x="1428" y="872"/>
                  </a:lnTo>
                  <a:lnTo>
                    <a:pt x="1428" y="958"/>
                  </a:lnTo>
                  <a:lnTo>
                    <a:pt x="3886" y="958"/>
                  </a:lnTo>
                </a:path>
              </a:pathLst>
            </a:custGeom>
            <a:noFill/>
            <a:ln w="28575" cap="flat" cmpd="sng">
              <a:solidFill>
                <a:srgbClr val="FFCC00"/>
              </a:solidFill>
              <a:prstDash val="solid"/>
              <a:miter lim="800000"/>
              <a:headEnd/>
              <a:tailEnd/>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59" name="Freeform 15"/>
            <p:cNvSpPr>
              <a:spLocks/>
            </p:cNvSpPr>
            <p:nvPr/>
          </p:nvSpPr>
          <p:spPr bwMode="auto">
            <a:xfrm>
              <a:off x="1303" y="808"/>
              <a:ext cx="3916" cy="420"/>
            </a:xfrm>
            <a:custGeom>
              <a:avLst/>
              <a:gdLst>
                <a:gd name="T0" fmla="*/ 3916 w 3916"/>
                <a:gd name="T1" fmla="*/ 420 h 420"/>
                <a:gd name="T2" fmla="*/ 3356 w 3916"/>
                <a:gd name="T3" fmla="*/ 420 h 420"/>
                <a:gd name="T4" fmla="*/ 3356 w 3916"/>
                <a:gd name="T5" fmla="*/ 324 h 420"/>
                <a:gd name="T6" fmla="*/ 3206 w 3916"/>
                <a:gd name="T7" fmla="*/ 324 h 420"/>
                <a:gd name="T8" fmla="*/ 3206 w 3916"/>
                <a:gd name="T9" fmla="*/ 276 h 420"/>
                <a:gd name="T10" fmla="*/ 2892 w 3916"/>
                <a:gd name="T11" fmla="*/ 276 h 420"/>
                <a:gd name="T12" fmla="*/ 2892 w 3916"/>
                <a:gd name="T13" fmla="*/ 232 h 420"/>
                <a:gd name="T14" fmla="*/ 1782 w 3916"/>
                <a:gd name="T15" fmla="*/ 232 h 420"/>
                <a:gd name="T16" fmla="*/ 1782 w 3916"/>
                <a:gd name="T17" fmla="*/ 154 h 420"/>
                <a:gd name="T18" fmla="*/ 1176 w 3916"/>
                <a:gd name="T19" fmla="*/ 154 h 420"/>
                <a:gd name="T20" fmla="*/ 1176 w 3916"/>
                <a:gd name="T21" fmla="*/ 100 h 420"/>
                <a:gd name="T22" fmla="*/ 1018 w 3916"/>
                <a:gd name="T23" fmla="*/ 100 h 420"/>
                <a:gd name="T24" fmla="*/ 1018 w 3916"/>
                <a:gd name="T25" fmla="*/ 46 h 420"/>
                <a:gd name="T26" fmla="*/ 874 w 3916"/>
                <a:gd name="T27" fmla="*/ 46 h 420"/>
                <a:gd name="T28" fmla="*/ 874 w 3916"/>
                <a:gd name="T29" fmla="*/ 0 h 420"/>
                <a:gd name="T30" fmla="*/ 0 w 3916"/>
                <a:gd name="T31" fmla="*/ 0 h 4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16" h="420">
                  <a:moveTo>
                    <a:pt x="3916" y="420"/>
                  </a:moveTo>
                  <a:lnTo>
                    <a:pt x="3356" y="420"/>
                  </a:lnTo>
                  <a:lnTo>
                    <a:pt x="3356" y="324"/>
                  </a:lnTo>
                  <a:lnTo>
                    <a:pt x="3206" y="324"/>
                  </a:lnTo>
                  <a:lnTo>
                    <a:pt x="3206" y="276"/>
                  </a:lnTo>
                  <a:lnTo>
                    <a:pt x="2892" y="276"/>
                  </a:lnTo>
                  <a:lnTo>
                    <a:pt x="2892" y="232"/>
                  </a:lnTo>
                  <a:lnTo>
                    <a:pt x="1782" y="232"/>
                  </a:lnTo>
                  <a:lnTo>
                    <a:pt x="1782" y="154"/>
                  </a:lnTo>
                  <a:lnTo>
                    <a:pt x="1176" y="154"/>
                  </a:lnTo>
                  <a:lnTo>
                    <a:pt x="1176" y="100"/>
                  </a:lnTo>
                  <a:lnTo>
                    <a:pt x="1018" y="100"/>
                  </a:lnTo>
                  <a:lnTo>
                    <a:pt x="1018" y="46"/>
                  </a:lnTo>
                  <a:lnTo>
                    <a:pt x="874" y="46"/>
                  </a:lnTo>
                  <a:lnTo>
                    <a:pt x="874" y="0"/>
                  </a:lnTo>
                  <a:lnTo>
                    <a:pt x="0" y="0"/>
                  </a:lnTo>
                </a:path>
              </a:pathLst>
            </a:custGeom>
            <a:noFill/>
            <a:ln w="28575" cap="flat" cmpd="sng">
              <a:solidFill>
                <a:srgbClr val="FF6600"/>
              </a:solidFill>
              <a:prstDash val="solid"/>
              <a:miter lim="800000"/>
              <a:headEnd/>
              <a:tailEnd/>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60432" name="Line 16"/>
            <p:cNvSpPr>
              <a:spLocks noChangeShapeType="1"/>
            </p:cNvSpPr>
            <p:nvPr/>
          </p:nvSpPr>
          <p:spPr bwMode="auto">
            <a:xfrm>
              <a:off x="1303" y="809"/>
              <a:ext cx="3908" cy="0"/>
            </a:xfrm>
            <a:prstGeom prst="line">
              <a:avLst/>
            </a:prstGeom>
            <a:noFill/>
            <a:ln w="28575">
              <a:solidFill>
                <a:srgbClr val="FFFF00"/>
              </a:solidFill>
              <a:miter lim="800000"/>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a:lstStyle/>
            <a:p>
              <a:pPr>
                <a:defRPr/>
              </a:pPr>
              <a:endParaRPr lang="en-US">
                <a:ea typeface="ＭＳ Ｐゴシック" charset="0"/>
                <a:cs typeface="ＭＳ Ｐゴシック" charset="0"/>
              </a:endParaRPr>
            </a:p>
          </p:txBody>
        </p:sp>
      </p:grpSp>
      <p:sp>
        <p:nvSpPr>
          <p:cNvPr id="91153" name="Rectangle 17"/>
          <p:cNvSpPr>
            <a:spLocks noGrp="1" noChangeArrowheads="1"/>
          </p:cNvSpPr>
          <p:nvPr>
            <p:ph type="title"/>
          </p:nvPr>
        </p:nvSpPr>
        <p:spPr/>
        <p:txBody>
          <a:bodyPr/>
          <a:lstStyle/>
          <a:p>
            <a:pPr>
              <a:defRPr/>
            </a:pPr>
            <a:r>
              <a:rPr lang="en-US" smtClean="0">
                <a:ea typeface="ＭＳ Ｐゴシック" pitchFamily="34" charset="-128"/>
              </a:rPr>
              <a:t>Papillary Thyroid Cancer</a:t>
            </a:r>
            <a:br>
              <a:rPr lang="en-US" smtClean="0">
                <a:ea typeface="ＭＳ Ｐゴシック" pitchFamily="34" charset="-128"/>
              </a:rPr>
            </a:br>
            <a:r>
              <a:rPr lang="en-US" smtClean="0">
                <a:solidFill>
                  <a:schemeClr val="tx1"/>
                </a:solidFill>
                <a:ea typeface="ＭＳ Ｐゴシック" pitchFamily="34" charset="-128"/>
              </a:rPr>
              <a:t>Survival by MACIS Score</a:t>
            </a:r>
          </a:p>
        </p:txBody>
      </p:sp>
    </p:spTree>
  </p:cSld>
  <p:clrMapOvr>
    <a:masterClrMapping/>
  </p:clrMapOvr>
  <p:transition xmlns:p14="http://schemas.microsoft.com/office/powerpoint/2010/main" advClick="0">
    <p:wipe dir="r"/>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p:cNvGraphicFramePr>
          <p:nvPr>
            <p:extLst>
              <p:ext uri="{D42A27DB-BD31-4B8C-83A1-F6EECF244321}">
                <p14:modId xmlns:p14="http://schemas.microsoft.com/office/powerpoint/2010/main" val="3543231919"/>
              </p:ext>
            </p:extLst>
          </p:nvPr>
        </p:nvGraphicFramePr>
        <p:xfrm>
          <a:off x="1368425" y="1766888"/>
          <a:ext cx="6275388" cy="4483100"/>
        </p:xfrm>
        <a:graphic>
          <a:graphicData uri="http://schemas.openxmlformats.org/drawingml/2006/chart">
            <c:chart xmlns:c="http://schemas.openxmlformats.org/drawingml/2006/chart" xmlns:r="http://schemas.openxmlformats.org/officeDocument/2006/relationships" r:id="rId3"/>
          </a:graphicData>
        </a:graphic>
      </p:graphicFrame>
      <p:sp>
        <p:nvSpPr>
          <p:cNvPr id="58371" name="Freeform 4"/>
          <p:cNvSpPr>
            <a:spLocks/>
          </p:cNvSpPr>
          <p:nvPr/>
        </p:nvSpPr>
        <p:spPr bwMode="auto">
          <a:xfrm>
            <a:off x="1954213" y="4668838"/>
            <a:ext cx="6224587" cy="968375"/>
          </a:xfrm>
          <a:custGeom>
            <a:avLst/>
            <a:gdLst>
              <a:gd name="T0" fmla="*/ 0 w 3921"/>
              <a:gd name="T1" fmla="*/ 2147483647 h 610"/>
              <a:gd name="T2" fmla="*/ 2147483647 w 3921"/>
              <a:gd name="T3" fmla="*/ 2147483647 h 610"/>
              <a:gd name="T4" fmla="*/ 2147483647 w 3921"/>
              <a:gd name="T5" fmla="*/ 2147483647 h 610"/>
              <a:gd name="T6" fmla="*/ 2147483647 w 3921"/>
              <a:gd name="T7" fmla="*/ 2147483647 h 610"/>
              <a:gd name="T8" fmla="*/ 2147483647 w 3921"/>
              <a:gd name="T9" fmla="*/ 2147483647 h 610"/>
              <a:gd name="T10" fmla="*/ 2147483647 w 3921"/>
              <a:gd name="T11" fmla="*/ 2147483647 h 610"/>
              <a:gd name="T12" fmla="*/ 2147483647 w 3921"/>
              <a:gd name="T13" fmla="*/ 0 h 6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21" h="610">
                <a:moveTo>
                  <a:pt x="0" y="610"/>
                </a:moveTo>
                <a:lnTo>
                  <a:pt x="169" y="576"/>
                </a:lnTo>
                <a:lnTo>
                  <a:pt x="796" y="559"/>
                </a:lnTo>
                <a:lnTo>
                  <a:pt x="1567" y="466"/>
                </a:lnTo>
                <a:lnTo>
                  <a:pt x="2346" y="373"/>
                </a:lnTo>
                <a:lnTo>
                  <a:pt x="3142" y="178"/>
                </a:lnTo>
                <a:lnTo>
                  <a:pt x="3921" y="0"/>
                </a:lnTo>
              </a:path>
            </a:pathLst>
          </a:custGeom>
          <a:noFill/>
          <a:ln w="28575" cap="flat" cmpd="sng">
            <a:solidFill>
              <a:srgbClr val="FF6600"/>
            </a:solidFill>
            <a:prstDash val="solid"/>
            <a:round/>
            <a:headEnd type="none" w="med" len="med"/>
            <a:tailEnd type="none" w="med" len="med"/>
          </a:ln>
          <a:effectLst>
            <a:outerShdw dist="35921" dir="2700000" algn="ctr" rotWithShape="0">
              <a:srgbClr val="000000"/>
            </a:outerShdw>
          </a:effectLst>
          <a:extLst>
            <a:ext uri="{909E8E84-426E-40dd-AFC4-6F175D3DCCD1}">
              <a14:hiddenFill xmlns:a14="http://schemas.microsoft.com/office/drawing/2010/main">
                <a:solidFill>
                  <a:srgbClr val="618FFD"/>
                </a:solidFill>
              </a14:hiddenFill>
            </a:ext>
          </a:extLst>
        </p:spPr>
        <p:txBody>
          <a:bodyPr/>
          <a:lstStyle/>
          <a:p>
            <a:endParaRPr lang="en-US"/>
          </a:p>
        </p:txBody>
      </p:sp>
      <p:sp>
        <p:nvSpPr>
          <p:cNvPr id="61444" name="Rectangle 5"/>
          <p:cNvSpPr>
            <a:spLocks noChangeArrowheads="1"/>
          </p:cNvSpPr>
          <p:nvPr/>
        </p:nvSpPr>
        <p:spPr bwMode="auto">
          <a:xfrm>
            <a:off x="6743700" y="2374900"/>
            <a:ext cx="1438275" cy="40005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2075" tIns="46038" rIns="92075" bIns="46038">
            <a:spAutoFit/>
          </a:bodyPr>
          <a:lstStyle/>
          <a:p>
            <a:pPr algn="ctr">
              <a:defRPr/>
            </a:pPr>
            <a:r>
              <a:rPr lang="en-US" sz="2000">
                <a:ea typeface="ＭＳ Ｐゴシック" charset="0"/>
                <a:cs typeface="ＭＳ Ｐゴシック" charset="0"/>
              </a:rPr>
              <a:t>4+ (n=121)</a:t>
            </a:r>
          </a:p>
        </p:txBody>
      </p:sp>
      <p:sp>
        <p:nvSpPr>
          <p:cNvPr id="61445" name="Rectangle 6"/>
          <p:cNvSpPr>
            <a:spLocks noChangeArrowheads="1"/>
          </p:cNvSpPr>
          <p:nvPr/>
        </p:nvSpPr>
        <p:spPr bwMode="auto">
          <a:xfrm>
            <a:off x="6408738" y="4229100"/>
            <a:ext cx="1873250" cy="40163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2075" tIns="46038" rIns="92075" bIns="46038">
            <a:spAutoFit/>
          </a:bodyPr>
          <a:lstStyle/>
          <a:p>
            <a:pPr algn="ctr">
              <a:defRPr/>
            </a:pPr>
            <a:r>
              <a:rPr lang="en-US" sz="2000">
                <a:ea typeface="ＭＳ Ｐゴシック" charset="0"/>
                <a:cs typeface="ＭＳ Ｐゴシック" charset="0"/>
              </a:rPr>
              <a:t>0-3.99 (n=739)</a:t>
            </a:r>
          </a:p>
        </p:txBody>
      </p:sp>
      <p:sp>
        <p:nvSpPr>
          <p:cNvPr id="61446" name="Rectangle 7"/>
          <p:cNvSpPr>
            <a:spLocks noChangeArrowheads="1"/>
          </p:cNvSpPr>
          <p:nvPr/>
        </p:nvSpPr>
        <p:spPr bwMode="auto">
          <a:xfrm>
            <a:off x="3136900" y="2092325"/>
            <a:ext cx="1296988" cy="708025"/>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2075" tIns="46038" rIns="92075" bIns="46038">
            <a:spAutoFit/>
          </a:bodyPr>
          <a:lstStyle/>
          <a:p>
            <a:pPr>
              <a:defRPr/>
            </a:pPr>
            <a:r>
              <a:rPr lang="en-US" sz="2000">
                <a:ea typeface="ＭＳ Ｐゴシック" charset="0"/>
                <a:cs typeface="ＭＳ Ｐゴシック" charset="0"/>
              </a:rPr>
              <a:t>Expected</a:t>
            </a:r>
          </a:p>
          <a:p>
            <a:pPr>
              <a:defRPr/>
            </a:pPr>
            <a:r>
              <a:rPr lang="en-US" sz="2000">
                <a:ea typeface="ＭＳ Ｐゴシック" charset="0"/>
                <a:cs typeface="ＭＳ Ｐゴシック" charset="0"/>
              </a:rPr>
              <a:t>Observed</a:t>
            </a:r>
          </a:p>
        </p:txBody>
      </p:sp>
      <p:sp>
        <p:nvSpPr>
          <p:cNvPr id="61447" name="Rectangle 8"/>
          <p:cNvSpPr>
            <a:spLocks noChangeArrowheads="1"/>
          </p:cNvSpPr>
          <p:nvPr/>
        </p:nvSpPr>
        <p:spPr bwMode="auto">
          <a:xfrm rot="-5400000">
            <a:off x="-1183481" y="3652044"/>
            <a:ext cx="4051300" cy="341312"/>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spAutoFit/>
          </a:bodyPr>
          <a:lstStyle/>
          <a:p>
            <a:pPr algn="ctr">
              <a:lnSpc>
                <a:spcPct val="90000"/>
              </a:lnSpc>
              <a:spcBef>
                <a:spcPct val="20000"/>
              </a:spcBef>
              <a:defRPr/>
            </a:pPr>
            <a:r>
              <a:rPr lang="en-US">
                <a:ea typeface="ＭＳ Ｐゴシック" charset="0"/>
                <a:cs typeface="ＭＳ Ｐゴシック" charset="0"/>
              </a:rPr>
              <a:t>Cumulative % dead</a:t>
            </a:r>
          </a:p>
        </p:txBody>
      </p:sp>
      <p:sp>
        <p:nvSpPr>
          <p:cNvPr id="79881" name="Rectangle 9"/>
          <p:cNvSpPr>
            <a:spLocks noChangeArrowheads="1"/>
          </p:cNvSpPr>
          <p:nvPr/>
        </p:nvSpPr>
        <p:spPr bwMode="auto">
          <a:xfrm>
            <a:off x="2430463" y="6159500"/>
            <a:ext cx="6278562" cy="36988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2075" tIns="46038" rIns="92075" bIns="46038">
            <a:spAutoFit/>
          </a:bodyPr>
          <a:lstStyle/>
          <a:p>
            <a:pPr algn="ctr">
              <a:defRPr/>
            </a:pPr>
            <a:r>
              <a:rPr lang="en-US">
                <a:effectLst>
                  <a:outerShdw blurRad="38100" dist="38100" dir="2700000" algn="tl">
                    <a:srgbClr val="000000"/>
                  </a:outerShdw>
                </a:effectLst>
                <a:ea typeface="ＭＳ Ｐゴシック" pitchFamily="-111" charset="-128"/>
              </a:rPr>
              <a:t>Years after surgery</a:t>
            </a:r>
            <a:r>
              <a:rPr lang="en-US">
                <a:ea typeface="ＭＳ Ｐゴシック" pitchFamily="-111" charset="-128"/>
              </a:rPr>
              <a:t>       </a:t>
            </a:r>
            <a:r>
              <a:rPr lang="en-US">
                <a:solidFill>
                  <a:srgbClr val="00FF00"/>
                </a:solidFill>
                <a:effectLst>
                  <a:outerShdw blurRad="38100" dist="38100" dir="2700000" algn="tl">
                    <a:srgbClr val="000000"/>
                  </a:outerShdw>
                </a:effectLst>
                <a:ea typeface="ＭＳ Ｐゴシック" pitchFamily="-111" charset="-128"/>
              </a:rPr>
              <a:t>Hay, Grant. Surgery 1987; 102:1088</a:t>
            </a:r>
            <a:endParaRPr lang="en-US">
              <a:solidFill>
                <a:srgbClr val="00FF00"/>
              </a:solidFill>
              <a:ea typeface="ＭＳ Ｐゴシック" pitchFamily="-111" charset="-128"/>
            </a:endParaRPr>
          </a:p>
        </p:txBody>
      </p:sp>
      <p:grpSp>
        <p:nvGrpSpPr>
          <p:cNvPr id="58377" name="Group 10"/>
          <p:cNvGrpSpPr>
            <a:grpSpLocks/>
          </p:cNvGrpSpPr>
          <p:nvPr/>
        </p:nvGrpSpPr>
        <p:grpSpPr bwMode="auto">
          <a:xfrm>
            <a:off x="2222500" y="2260600"/>
            <a:ext cx="793750" cy="312738"/>
            <a:chOff x="1406" y="991"/>
            <a:chExt cx="585" cy="196"/>
          </a:xfrm>
        </p:grpSpPr>
        <p:sp>
          <p:nvSpPr>
            <p:cNvPr id="61454" name="Line 11"/>
            <p:cNvSpPr>
              <a:spLocks noChangeShapeType="1"/>
            </p:cNvSpPr>
            <p:nvPr/>
          </p:nvSpPr>
          <p:spPr bwMode="auto">
            <a:xfrm>
              <a:off x="1406" y="991"/>
              <a:ext cx="585" cy="1"/>
            </a:xfrm>
            <a:prstGeom prst="line">
              <a:avLst/>
            </a:prstGeom>
            <a:noFill/>
            <a:ln w="44450">
              <a:solidFill>
                <a:srgbClr val="FFFF00"/>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a:lstStyle/>
            <a:p>
              <a:pPr>
                <a:defRPr/>
              </a:pPr>
              <a:endParaRPr lang="en-US">
                <a:ea typeface="ＭＳ Ｐゴシック" charset="0"/>
                <a:cs typeface="ＭＳ Ｐゴシック" charset="0"/>
              </a:endParaRPr>
            </a:p>
          </p:txBody>
        </p:sp>
        <p:sp>
          <p:nvSpPr>
            <p:cNvPr id="61455" name="Line 12"/>
            <p:cNvSpPr>
              <a:spLocks noChangeShapeType="1"/>
            </p:cNvSpPr>
            <p:nvPr/>
          </p:nvSpPr>
          <p:spPr bwMode="auto">
            <a:xfrm>
              <a:off x="1406" y="1186"/>
              <a:ext cx="585" cy="1"/>
            </a:xfrm>
            <a:prstGeom prst="line">
              <a:avLst/>
            </a:prstGeom>
            <a:noFill/>
            <a:ln w="44450">
              <a:solidFill>
                <a:srgbClr val="FF6600"/>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a:lstStyle/>
            <a:p>
              <a:pPr>
                <a:defRPr/>
              </a:pPr>
              <a:endParaRPr lang="en-US">
                <a:ea typeface="ＭＳ Ｐゴシック" charset="0"/>
                <a:cs typeface="ＭＳ Ｐゴシック" charset="0"/>
              </a:endParaRPr>
            </a:p>
          </p:txBody>
        </p:sp>
      </p:grpSp>
      <p:sp>
        <p:nvSpPr>
          <p:cNvPr id="58378" name="Freeform 13"/>
          <p:cNvSpPr>
            <a:spLocks/>
          </p:cNvSpPr>
          <p:nvPr/>
        </p:nvSpPr>
        <p:spPr bwMode="auto">
          <a:xfrm>
            <a:off x="1939925" y="2884488"/>
            <a:ext cx="6211888" cy="2757487"/>
          </a:xfrm>
          <a:custGeom>
            <a:avLst/>
            <a:gdLst>
              <a:gd name="T0" fmla="*/ 0 w 3913"/>
              <a:gd name="T1" fmla="*/ 2147483647 h 1737"/>
              <a:gd name="T2" fmla="*/ 2147483647 w 3913"/>
              <a:gd name="T3" fmla="*/ 2147483647 h 1737"/>
              <a:gd name="T4" fmla="*/ 2147483647 w 3913"/>
              <a:gd name="T5" fmla="*/ 2147483647 h 1737"/>
              <a:gd name="T6" fmla="*/ 2147483647 w 3913"/>
              <a:gd name="T7" fmla="*/ 2147483647 h 1737"/>
              <a:gd name="T8" fmla="*/ 2147483647 w 3913"/>
              <a:gd name="T9" fmla="*/ 2147483647 h 1737"/>
              <a:gd name="T10" fmla="*/ 2147483647 w 3913"/>
              <a:gd name="T11" fmla="*/ 2147483647 h 1737"/>
              <a:gd name="T12" fmla="*/ 2147483647 w 3913"/>
              <a:gd name="T13" fmla="*/ 0 h 17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13" h="1737">
                <a:moveTo>
                  <a:pt x="0" y="1737"/>
                </a:moveTo>
                <a:lnTo>
                  <a:pt x="153" y="1500"/>
                </a:lnTo>
                <a:lnTo>
                  <a:pt x="796" y="1186"/>
                </a:lnTo>
                <a:lnTo>
                  <a:pt x="1584" y="568"/>
                </a:lnTo>
                <a:lnTo>
                  <a:pt x="2346" y="271"/>
                </a:lnTo>
                <a:lnTo>
                  <a:pt x="3117" y="136"/>
                </a:lnTo>
                <a:lnTo>
                  <a:pt x="3913" y="0"/>
                </a:lnTo>
              </a:path>
            </a:pathLst>
          </a:custGeom>
          <a:noFill/>
          <a:ln w="28575" cap="flat" cmpd="sng">
            <a:solidFill>
              <a:srgbClr val="FF6600"/>
            </a:solidFill>
            <a:prstDash val="solid"/>
            <a:round/>
            <a:headEnd type="none" w="med" len="med"/>
            <a:tailEnd type="none" w="med" len="med"/>
          </a:ln>
          <a:effectLst>
            <a:outerShdw dist="35921" dir="2700000" algn="ctr" rotWithShape="0">
              <a:srgbClr val="000000"/>
            </a:outerShdw>
          </a:effectLst>
          <a:extLst>
            <a:ext uri="{909E8E84-426E-40dd-AFC4-6F175D3DCCD1}">
              <a14:hiddenFill xmlns:a14="http://schemas.microsoft.com/office/drawing/2010/main">
                <a:solidFill>
                  <a:srgbClr val="618FFD"/>
                </a:solidFill>
              </a14:hiddenFill>
            </a:ext>
          </a:extLst>
        </p:spPr>
        <p:txBody>
          <a:bodyPr/>
          <a:lstStyle/>
          <a:p>
            <a:endParaRPr lang="en-US"/>
          </a:p>
        </p:txBody>
      </p:sp>
      <p:sp>
        <p:nvSpPr>
          <p:cNvPr id="58379" name="Freeform 14"/>
          <p:cNvSpPr>
            <a:spLocks/>
          </p:cNvSpPr>
          <p:nvPr/>
        </p:nvSpPr>
        <p:spPr bwMode="auto">
          <a:xfrm>
            <a:off x="1966913" y="3122613"/>
            <a:ext cx="6172200" cy="2500312"/>
          </a:xfrm>
          <a:custGeom>
            <a:avLst/>
            <a:gdLst>
              <a:gd name="T0" fmla="*/ 0 w 3888"/>
              <a:gd name="T1" fmla="*/ 2147483647 h 1575"/>
              <a:gd name="T2" fmla="*/ 2147483647 w 3888"/>
              <a:gd name="T3" fmla="*/ 2147483647 h 1575"/>
              <a:gd name="T4" fmla="*/ 2147483647 w 3888"/>
              <a:gd name="T5" fmla="*/ 2147483647 h 1575"/>
              <a:gd name="T6" fmla="*/ 2147483647 w 3888"/>
              <a:gd name="T7" fmla="*/ 2147483647 h 1575"/>
              <a:gd name="T8" fmla="*/ 2147483647 w 3888"/>
              <a:gd name="T9" fmla="*/ 2147483647 h 1575"/>
              <a:gd name="T10" fmla="*/ 2147483647 w 3888"/>
              <a:gd name="T11" fmla="*/ 0 h 15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88" h="1575">
                <a:moveTo>
                  <a:pt x="0" y="1575"/>
                </a:moveTo>
                <a:lnTo>
                  <a:pt x="796" y="1347"/>
                </a:lnTo>
                <a:lnTo>
                  <a:pt x="1567" y="991"/>
                </a:lnTo>
                <a:lnTo>
                  <a:pt x="2346" y="643"/>
                </a:lnTo>
                <a:lnTo>
                  <a:pt x="3100" y="305"/>
                </a:lnTo>
                <a:lnTo>
                  <a:pt x="3888" y="0"/>
                </a:lnTo>
              </a:path>
            </a:pathLst>
          </a:custGeom>
          <a:noFill/>
          <a:ln w="28575" cap="flat" cmpd="sng">
            <a:solidFill>
              <a:srgbClr val="FFFF00"/>
            </a:solidFill>
            <a:prstDash val="solid"/>
            <a:round/>
            <a:headEnd type="none" w="med" len="med"/>
            <a:tailEnd type="none" w="med" len="med"/>
          </a:ln>
          <a:effectLst>
            <a:outerShdw dist="35921" dir="2700000" algn="ctr" rotWithShape="0">
              <a:srgbClr val="000000"/>
            </a:outerShdw>
          </a:effectLst>
          <a:extLst>
            <a:ext uri="{909E8E84-426E-40dd-AFC4-6F175D3DCCD1}">
              <a14:hiddenFill xmlns:a14="http://schemas.microsoft.com/office/drawing/2010/main">
                <a:solidFill>
                  <a:srgbClr val="618FFD"/>
                </a:solidFill>
              </a14:hiddenFill>
            </a:ext>
          </a:extLst>
        </p:spPr>
        <p:txBody>
          <a:bodyPr/>
          <a:lstStyle/>
          <a:p>
            <a:endParaRPr lang="en-US"/>
          </a:p>
        </p:txBody>
      </p:sp>
      <p:sp>
        <p:nvSpPr>
          <p:cNvPr id="58380" name="Freeform 15"/>
          <p:cNvSpPr>
            <a:spLocks/>
          </p:cNvSpPr>
          <p:nvPr/>
        </p:nvSpPr>
        <p:spPr bwMode="auto">
          <a:xfrm>
            <a:off x="1927225" y="4722813"/>
            <a:ext cx="6265863" cy="914400"/>
          </a:xfrm>
          <a:custGeom>
            <a:avLst/>
            <a:gdLst>
              <a:gd name="T0" fmla="*/ 0 w 3947"/>
              <a:gd name="T1" fmla="*/ 2147483647 h 576"/>
              <a:gd name="T2" fmla="*/ 2147483647 w 3947"/>
              <a:gd name="T3" fmla="*/ 2147483647 h 576"/>
              <a:gd name="T4" fmla="*/ 2147483647 w 3947"/>
              <a:gd name="T5" fmla="*/ 2147483647 h 576"/>
              <a:gd name="T6" fmla="*/ 2147483647 w 3947"/>
              <a:gd name="T7" fmla="*/ 2147483647 h 576"/>
              <a:gd name="T8" fmla="*/ 2147483647 w 3947"/>
              <a:gd name="T9" fmla="*/ 2147483647 h 576"/>
              <a:gd name="T10" fmla="*/ 2147483647 w 3947"/>
              <a:gd name="T11" fmla="*/ 2147483647 h 576"/>
              <a:gd name="T12" fmla="*/ 2147483647 w 3947"/>
              <a:gd name="T13" fmla="*/ 0 h 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47" h="576">
                <a:moveTo>
                  <a:pt x="0" y="567"/>
                </a:moveTo>
                <a:lnTo>
                  <a:pt x="186" y="576"/>
                </a:lnTo>
                <a:lnTo>
                  <a:pt x="813" y="542"/>
                </a:lnTo>
                <a:lnTo>
                  <a:pt x="1601" y="457"/>
                </a:lnTo>
                <a:lnTo>
                  <a:pt x="2388" y="339"/>
                </a:lnTo>
                <a:lnTo>
                  <a:pt x="3168" y="186"/>
                </a:lnTo>
                <a:lnTo>
                  <a:pt x="3947" y="0"/>
                </a:lnTo>
              </a:path>
            </a:pathLst>
          </a:custGeom>
          <a:noFill/>
          <a:ln w="28575" cap="flat" cmpd="sng">
            <a:solidFill>
              <a:srgbClr val="FFFF00"/>
            </a:solidFill>
            <a:prstDash val="solid"/>
            <a:round/>
            <a:headEnd type="none" w="med" len="med"/>
            <a:tailEnd type="none" w="med" len="med"/>
          </a:ln>
          <a:effectLst>
            <a:outerShdw dist="35921" dir="2700000" algn="ctr" rotWithShape="0">
              <a:srgbClr val="000000"/>
            </a:outerShdw>
          </a:effectLst>
          <a:extLst>
            <a:ext uri="{909E8E84-426E-40dd-AFC4-6F175D3DCCD1}">
              <a14:hiddenFill xmlns:a14="http://schemas.microsoft.com/office/drawing/2010/main">
                <a:solidFill>
                  <a:srgbClr val="618FFD"/>
                </a:solidFill>
              </a14:hiddenFill>
            </a:ext>
          </a:extLst>
        </p:spPr>
        <p:txBody>
          <a:bodyPr/>
          <a:lstStyle/>
          <a:p>
            <a:endParaRPr lang="en-US"/>
          </a:p>
        </p:txBody>
      </p:sp>
      <p:sp>
        <p:nvSpPr>
          <p:cNvPr id="79888" name="Rectangle 16"/>
          <p:cNvSpPr>
            <a:spLocks noGrp="1" noChangeArrowheads="1"/>
          </p:cNvSpPr>
          <p:nvPr>
            <p:ph type="title"/>
          </p:nvPr>
        </p:nvSpPr>
        <p:spPr/>
        <p:txBody>
          <a:bodyPr/>
          <a:lstStyle/>
          <a:p>
            <a:pPr>
              <a:defRPr/>
            </a:pPr>
            <a:r>
              <a:rPr lang="en-US" smtClean="0">
                <a:ea typeface="ＭＳ Ｐゴシック" pitchFamily="34" charset="-128"/>
              </a:rPr>
              <a:t>Papillary Thyroid Cancer</a:t>
            </a:r>
            <a:br>
              <a:rPr lang="en-US" smtClean="0">
                <a:ea typeface="ＭＳ Ｐゴシック" pitchFamily="34" charset="-128"/>
              </a:rPr>
            </a:br>
            <a:r>
              <a:rPr lang="en-US" smtClean="0">
                <a:solidFill>
                  <a:schemeClr val="tx1"/>
                </a:solidFill>
                <a:ea typeface="ＭＳ Ｐゴシック" pitchFamily="34" charset="-128"/>
              </a:rPr>
              <a:t>Risks Groups</a:t>
            </a:r>
          </a:p>
        </p:txBody>
      </p:sp>
    </p:spTree>
  </p:cSld>
  <p:clrMapOvr>
    <a:masterClrMapping/>
  </p:clrMapOvr>
  <p:transition xmlns:p14="http://schemas.microsoft.com/office/powerpoint/2010/main" advClick="0">
    <p:wipe dir="r"/>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p:cNvGraphicFramePr>
            <a:graphicFrameLocks noGrp="1"/>
          </p:cNvGraphicFramePr>
          <p:nvPr>
            <p:ph idx="1"/>
          </p:nvPr>
        </p:nvGraphicFramePr>
        <p:xfrm>
          <a:off x="1316038" y="1673225"/>
          <a:ext cx="6529387" cy="4043363"/>
        </p:xfrm>
        <a:graphic>
          <a:graphicData uri="http://schemas.openxmlformats.org/drawingml/2006/chart">
            <c:chart xmlns:c="http://schemas.openxmlformats.org/drawingml/2006/chart" xmlns:r="http://schemas.openxmlformats.org/officeDocument/2006/relationships" r:id="rId3"/>
          </a:graphicData>
        </a:graphic>
      </p:graphicFrame>
      <p:sp>
        <p:nvSpPr>
          <p:cNvPr id="10" name="Freeform 9"/>
          <p:cNvSpPr>
            <a:spLocks/>
          </p:cNvSpPr>
          <p:nvPr/>
        </p:nvSpPr>
        <p:spPr bwMode="auto">
          <a:xfrm>
            <a:off x="1900238" y="2927350"/>
            <a:ext cx="5759450" cy="2335213"/>
          </a:xfrm>
          <a:custGeom>
            <a:avLst/>
            <a:gdLst>
              <a:gd name="T0" fmla="*/ 0 w 5759116"/>
              <a:gd name="T1" fmla="*/ 2336300 h 2334127"/>
              <a:gd name="T2" fmla="*/ 1925277 w 5759116"/>
              <a:gd name="T3" fmla="*/ 96343 h 2334127"/>
              <a:gd name="T4" fmla="*/ 3834508 w 5759116"/>
              <a:gd name="T5" fmla="*/ 0 h 2334127"/>
              <a:gd name="T6" fmla="*/ 5759784 w 5759116"/>
              <a:gd name="T7" fmla="*/ 0 h 23341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59116" h="2334127">
                <a:moveTo>
                  <a:pt x="0" y="2334127"/>
                </a:moveTo>
                <a:lnTo>
                  <a:pt x="1925053" y="96253"/>
                </a:lnTo>
                <a:lnTo>
                  <a:pt x="3834064" y="0"/>
                </a:lnTo>
                <a:lnTo>
                  <a:pt x="5759116" y="0"/>
                </a:lnTo>
              </a:path>
            </a:pathLst>
          </a:custGeom>
          <a:noFill/>
          <a:ln w="25400" cap="flat" cmpd="sng">
            <a:solidFill>
              <a:srgbClr val="FFCC66"/>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en-US">
              <a:latin typeface="Arial" pitchFamily="34" charset="0"/>
            </a:endParaRPr>
          </a:p>
        </p:txBody>
      </p:sp>
      <p:sp>
        <p:nvSpPr>
          <p:cNvPr id="29" name="Freeform 28"/>
          <p:cNvSpPr/>
          <p:nvPr/>
        </p:nvSpPr>
        <p:spPr>
          <a:xfrm>
            <a:off x="1917700" y="3609975"/>
            <a:ext cx="5726113" cy="1627188"/>
          </a:xfrm>
          <a:custGeom>
            <a:avLst/>
            <a:gdLst>
              <a:gd name="connsiteX0" fmla="*/ 0 w 5727031"/>
              <a:gd name="connsiteY0" fmla="*/ 1628273 h 1628273"/>
              <a:gd name="connsiteX1" fmla="*/ 1909010 w 5727031"/>
              <a:gd name="connsiteY1" fmla="*/ 505326 h 1628273"/>
              <a:gd name="connsiteX2" fmla="*/ 3826042 w 5727031"/>
              <a:gd name="connsiteY2" fmla="*/ 312821 h 1628273"/>
              <a:gd name="connsiteX3" fmla="*/ 5727031 w 5727031"/>
              <a:gd name="connsiteY3" fmla="*/ 0 h 1628273"/>
            </a:gdLst>
            <a:ahLst/>
            <a:cxnLst>
              <a:cxn ang="0">
                <a:pos x="connsiteX0" y="connsiteY0"/>
              </a:cxn>
              <a:cxn ang="0">
                <a:pos x="connsiteX1" y="connsiteY1"/>
              </a:cxn>
              <a:cxn ang="0">
                <a:pos x="connsiteX2" y="connsiteY2"/>
              </a:cxn>
              <a:cxn ang="0">
                <a:pos x="connsiteX3" y="connsiteY3"/>
              </a:cxn>
            </a:cxnLst>
            <a:rect l="l" t="t" r="r" b="b"/>
            <a:pathLst>
              <a:path w="5727031" h="1628273">
                <a:moveTo>
                  <a:pt x="0" y="1628273"/>
                </a:moveTo>
                <a:lnTo>
                  <a:pt x="1909010" y="505326"/>
                </a:lnTo>
                <a:lnTo>
                  <a:pt x="3826042" y="312821"/>
                </a:lnTo>
                <a:lnTo>
                  <a:pt x="5727031" y="0"/>
                </a:lnTo>
              </a:path>
            </a:pathLst>
          </a:custGeom>
          <a:ln w="28575"/>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en-US"/>
          </a:p>
        </p:txBody>
      </p:sp>
      <p:sp>
        <p:nvSpPr>
          <p:cNvPr id="30" name="Freeform 29"/>
          <p:cNvSpPr/>
          <p:nvPr/>
        </p:nvSpPr>
        <p:spPr>
          <a:xfrm>
            <a:off x="1917700" y="4989513"/>
            <a:ext cx="5726113" cy="255587"/>
          </a:xfrm>
          <a:custGeom>
            <a:avLst/>
            <a:gdLst>
              <a:gd name="connsiteX0" fmla="*/ 0 w 5727031"/>
              <a:gd name="connsiteY0" fmla="*/ 256673 h 256673"/>
              <a:gd name="connsiteX1" fmla="*/ 1900989 w 5727031"/>
              <a:gd name="connsiteY1" fmla="*/ 136358 h 256673"/>
              <a:gd name="connsiteX2" fmla="*/ 3818021 w 5727031"/>
              <a:gd name="connsiteY2" fmla="*/ 0 h 256673"/>
              <a:gd name="connsiteX3" fmla="*/ 5727031 w 5727031"/>
              <a:gd name="connsiteY3" fmla="*/ 0 h 256673"/>
            </a:gdLst>
            <a:ahLst/>
            <a:cxnLst>
              <a:cxn ang="0">
                <a:pos x="connsiteX0" y="connsiteY0"/>
              </a:cxn>
              <a:cxn ang="0">
                <a:pos x="connsiteX1" y="connsiteY1"/>
              </a:cxn>
              <a:cxn ang="0">
                <a:pos x="connsiteX2" y="connsiteY2"/>
              </a:cxn>
              <a:cxn ang="0">
                <a:pos x="connsiteX3" y="connsiteY3"/>
              </a:cxn>
            </a:cxnLst>
            <a:rect l="l" t="t" r="r" b="b"/>
            <a:pathLst>
              <a:path w="5727031" h="256673">
                <a:moveTo>
                  <a:pt x="0" y="256673"/>
                </a:moveTo>
                <a:lnTo>
                  <a:pt x="1900989" y="136358"/>
                </a:lnTo>
                <a:lnTo>
                  <a:pt x="3818021" y="0"/>
                </a:lnTo>
                <a:lnTo>
                  <a:pt x="5727031" y="0"/>
                </a:lnTo>
              </a:path>
            </a:pathLst>
          </a:custGeom>
          <a:noFill/>
          <a:ln w="28575">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pPr>
              <a:defRPr/>
            </a:pPr>
            <a:r>
              <a:rPr lang="en-US" dirty="0" smtClean="0">
                <a:solidFill>
                  <a:schemeClr val="tx1"/>
                </a:solidFill>
              </a:rPr>
              <a:t>Cumulative Risk of </a:t>
            </a:r>
            <a:r>
              <a:rPr lang="en-US" dirty="0" smtClean="0">
                <a:solidFill>
                  <a:srgbClr val="FFFF00"/>
                </a:solidFill>
              </a:rPr>
              <a:t>Death</a:t>
            </a:r>
            <a:r>
              <a:rPr lang="en-US" dirty="0" smtClean="0">
                <a:solidFill>
                  <a:schemeClr val="tx1"/>
                </a:solidFill>
              </a:rPr>
              <a:t> Due to</a:t>
            </a:r>
            <a:br>
              <a:rPr lang="en-US" dirty="0" smtClean="0">
                <a:solidFill>
                  <a:schemeClr val="tx1"/>
                </a:solidFill>
              </a:rPr>
            </a:br>
            <a:r>
              <a:rPr lang="en-US" dirty="0" smtClean="0">
                <a:solidFill>
                  <a:schemeClr val="tx1"/>
                </a:solidFill>
              </a:rPr>
              <a:t>Papillary Thyroid Carcinoma</a:t>
            </a:r>
            <a:endParaRPr lang="en-US" sz="2800" dirty="0">
              <a:solidFill>
                <a:schemeClr val="tx1"/>
              </a:solidFill>
            </a:endParaRPr>
          </a:p>
        </p:txBody>
      </p:sp>
      <p:sp>
        <p:nvSpPr>
          <p:cNvPr id="59399" name="Footer Placeholder 3"/>
          <p:cNvSpPr>
            <a:spLocks noGrp="1"/>
          </p:cNvSpPr>
          <p:nvPr>
            <p:ph type="ftr" sz="quarter" idx="4294967295"/>
          </p:nvPr>
        </p:nvSpPr>
        <p:spPr bwMode="auto">
          <a:xfrm>
            <a:off x="1984375" y="6172200"/>
            <a:ext cx="6510338"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eaLnBrk="1" hangingPunct="1">
              <a:spcBef>
                <a:spcPct val="0"/>
              </a:spcBef>
              <a:buClrTx/>
              <a:buSzTx/>
            </a:pPr>
            <a:r>
              <a:rPr lang="en-US" altLang="en-US" sz="1800" b="0">
                <a:solidFill>
                  <a:srgbClr val="00FF00"/>
                </a:solidFill>
              </a:rPr>
              <a:t>Grant et al: Surgery, 1988</a:t>
            </a:r>
          </a:p>
        </p:txBody>
      </p:sp>
      <p:sp>
        <p:nvSpPr>
          <p:cNvPr id="59400" name="TextBox 10"/>
          <p:cNvSpPr txBox="1">
            <a:spLocks noChangeArrowheads="1"/>
          </p:cNvSpPr>
          <p:nvPr/>
        </p:nvSpPr>
        <p:spPr bwMode="auto">
          <a:xfrm>
            <a:off x="2538413" y="5691188"/>
            <a:ext cx="4602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algn="ctr" eaLnBrk="1" hangingPunct="1">
              <a:lnSpc>
                <a:spcPct val="90000"/>
              </a:lnSpc>
              <a:spcBef>
                <a:spcPct val="0"/>
              </a:spcBef>
              <a:buClrTx/>
              <a:buSzTx/>
            </a:pPr>
            <a:r>
              <a:rPr lang="en-US" altLang="en-US" sz="2200" b="0">
                <a:solidFill>
                  <a:schemeClr val="tx1"/>
                </a:solidFill>
              </a:rPr>
              <a:t>Years after diagnosis of occurrence</a:t>
            </a:r>
          </a:p>
        </p:txBody>
      </p:sp>
      <p:sp>
        <p:nvSpPr>
          <p:cNvPr id="59401" name="TextBox 16"/>
          <p:cNvSpPr txBox="1">
            <a:spLocks noChangeArrowheads="1"/>
          </p:cNvSpPr>
          <p:nvPr/>
        </p:nvSpPr>
        <p:spPr bwMode="auto">
          <a:xfrm rot="-5400000">
            <a:off x="-850106" y="3210719"/>
            <a:ext cx="37322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algn="ctr" eaLnBrk="1" hangingPunct="1">
              <a:lnSpc>
                <a:spcPct val="90000"/>
              </a:lnSpc>
              <a:spcBef>
                <a:spcPct val="0"/>
              </a:spcBef>
              <a:buClrTx/>
              <a:buSzTx/>
            </a:pPr>
            <a:r>
              <a:rPr lang="en-US" altLang="en-US" sz="2200" b="0">
                <a:solidFill>
                  <a:schemeClr val="tx1"/>
                </a:solidFill>
              </a:rPr>
              <a:t>Dying of papillary carcinoma</a:t>
            </a:r>
            <a:br>
              <a:rPr lang="en-US" altLang="en-US" sz="2200" b="0">
                <a:solidFill>
                  <a:schemeClr val="tx1"/>
                </a:solidFill>
              </a:rPr>
            </a:br>
            <a:r>
              <a:rPr lang="en-US" altLang="en-US" sz="2200" b="0">
                <a:solidFill>
                  <a:schemeClr val="tx1"/>
                </a:solidFill>
              </a:rPr>
              <a:t>(cumulative %)</a:t>
            </a:r>
          </a:p>
        </p:txBody>
      </p:sp>
      <p:sp>
        <p:nvSpPr>
          <p:cNvPr id="59402" name="TextBox 15"/>
          <p:cNvSpPr txBox="1">
            <a:spLocks noChangeArrowheads="1"/>
          </p:cNvSpPr>
          <p:nvPr/>
        </p:nvSpPr>
        <p:spPr bwMode="auto">
          <a:xfrm>
            <a:off x="5289550" y="2498725"/>
            <a:ext cx="235902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algn="r" eaLnBrk="1" hangingPunct="1">
              <a:lnSpc>
                <a:spcPct val="90000"/>
              </a:lnSpc>
              <a:spcBef>
                <a:spcPct val="0"/>
              </a:spcBef>
              <a:buClrTx/>
              <a:buSzTx/>
            </a:pPr>
            <a:r>
              <a:rPr lang="en-US" altLang="en-US" sz="1800" b="0">
                <a:solidFill>
                  <a:srgbClr val="FFC000"/>
                </a:solidFill>
              </a:rPr>
              <a:t>Distant metastasis (84</a:t>
            </a:r>
            <a:r>
              <a:rPr lang="en-US" altLang="en-US" sz="1800" b="0">
                <a:solidFill>
                  <a:schemeClr val="tx1"/>
                </a:solidFill>
              </a:rPr>
              <a:t>)</a:t>
            </a:r>
          </a:p>
        </p:txBody>
      </p:sp>
      <p:sp>
        <p:nvSpPr>
          <p:cNvPr id="59403" name="Oval 2"/>
          <p:cNvSpPr>
            <a:spLocks noChangeArrowheads="1"/>
          </p:cNvSpPr>
          <p:nvPr/>
        </p:nvSpPr>
        <p:spPr bwMode="auto">
          <a:xfrm>
            <a:off x="7589838" y="2867025"/>
            <a:ext cx="100012" cy="100013"/>
          </a:xfrm>
          <a:prstGeom prst="ellipse">
            <a:avLst/>
          </a:prstGeom>
          <a:solidFill>
            <a:schemeClr val="tx1"/>
          </a:solidFill>
          <a:ln w="12700">
            <a:solidFill>
              <a:schemeClr val="bg1"/>
            </a:solidFill>
            <a:round/>
            <a:headEnd/>
            <a:tailEnd type="none" w="lg" len="lg"/>
          </a:ln>
        </p:spPr>
        <p:txBody>
          <a:bodyPr wrap="none" anchor="ct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eaLnBrk="1" hangingPunct="1">
              <a:spcBef>
                <a:spcPct val="0"/>
              </a:spcBef>
              <a:buClrTx/>
              <a:buSzTx/>
            </a:pPr>
            <a:endParaRPr lang="en-US" altLang="en-US" sz="1800" b="0">
              <a:solidFill>
                <a:schemeClr val="tx1"/>
              </a:solidFill>
            </a:endParaRPr>
          </a:p>
        </p:txBody>
      </p:sp>
      <p:sp>
        <p:nvSpPr>
          <p:cNvPr id="59404" name="Rectangle 3"/>
          <p:cNvSpPr>
            <a:spLocks noChangeArrowheads="1"/>
          </p:cNvSpPr>
          <p:nvPr/>
        </p:nvSpPr>
        <p:spPr bwMode="auto">
          <a:xfrm>
            <a:off x="7589838" y="3557588"/>
            <a:ext cx="100012" cy="100012"/>
          </a:xfrm>
          <a:prstGeom prst="rect">
            <a:avLst/>
          </a:prstGeom>
          <a:solidFill>
            <a:schemeClr val="tx1"/>
          </a:solidFill>
          <a:ln w="12700">
            <a:solidFill>
              <a:schemeClr val="bg1"/>
            </a:solidFill>
            <a:miter lim="800000"/>
            <a:headEnd/>
            <a:tailEnd type="none" w="lg" len="lg"/>
          </a:ln>
        </p:spPr>
        <p:txBody>
          <a:bodyPr wrap="none" anchor="ct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eaLnBrk="1" hangingPunct="1">
              <a:spcBef>
                <a:spcPct val="0"/>
              </a:spcBef>
              <a:buClrTx/>
              <a:buSzTx/>
            </a:pPr>
            <a:endParaRPr lang="en-US" altLang="en-US" sz="1800" b="0">
              <a:solidFill>
                <a:schemeClr val="tx1"/>
              </a:solidFill>
            </a:endParaRPr>
          </a:p>
        </p:txBody>
      </p:sp>
      <p:sp>
        <p:nvSpPr>
          <p:cNvPr id="59405" name="Freeform 4"/>
          <p:cNvSpPr>
            <a:spLocks/>
          </p:cNvSpPr>
          <p:nvPr/>
        </p:nvSpPr>
        <p:spPr bwMode="auto">
          <a:xfrm>
            <a:off x="7581900" y="4913313"/>
            <a:ext cx="115888" cy="115887"/>
          </a:xfrm>
          <a:custGeom>
            <a:avLst/>
            <a:gdLst>
              <a:gd name="T0" fmla="*/ 2147483647 w 156"/>
              <a:gd name="T1" fmla="*/ 0 h 135"/>
              <a:gd name="T2" fmla="*/ 0 w 156"/>
              <a:gd name="T3" fmla="*/ 2147483647 h 135"/>
              <a:gd name="T4" fmla="*/ 2147483647 w 156"/>
              <a:gd name="T5" fmla="*/ 2147483647 h 135"/>
              <a:gd name="T6" fmla="*/ 2147483647 w 156"/>
              <a:gd name="T7" fmla="*/ 0 h 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6" h="135">
                <a:moveTo>
                  <a:pt x="78" y="0"/>
                </a:moveTo>
                <a:lnTo>
                  <a:pt x="0" y="135"/>
                </a:lnTo>
                <a:lnTo>
                  <a:pt x="156" y="135"/>
                </a:lnTo>
                <a:lnTo>
                  <a:pt x="78" y="0"/>
                </a:lnTo>
                <a:close/>
              </a:path>
            </a:pathLst>
          </a:custGeom>
          <a:solidFill>
            <a:schemeClr val="tx1"/>
          </a:solidFill>
          <a:ln w="12700" cmpd="sng">
            <a:solidFill>
              <a:schemeClr val="bg1"/>
            </a:solidFill>
            <a:round/>
            <a:headEnd/>
            <a:tailEnd/>
          </a:ln>
        </p:spPr>
        <p:txBody>
          <a:bodyPr/>
          <a:lstStyle/>
          <a:p>
            <a:endParaRPr lang="en-US"/>
          </a:p>
        </p:txBody>
      </p:sp>
      <p:sp>
        <p:nvSpPr>
          <p:cNvPr id="59406" name="Oval 19"/>
          <p:cNvSpPr>
            <a:spLocks noChangeArrowheads="1"/>
          </p:cNvSpPr>
          <p:nvPr/>
        </p:nvSpPr>
        <p:spPr bwMode="auto">
          <a:xfrm>
            <a:off x="5680075" y="2867025"/>
            <a:ext cx="100013" cy="100013"/>
          </a:xfrm>
          <a:prstGeom prst="ellipse">
            <a:avLst/>
          </a:prstGeom>
          <a:solidFill>
            <a:schemeClr val="tx1"/>
          </a:solidFill>
          <a:ln w="12700">
            <a:solidFill>
              <a:schemeClr val="bg1"/>
            </a:solidFill>
            <a:round/>
            <a:headEnd/>
            <a:tailEnd type="none" w="lg" len="lg"/>
          </a:ln>
        </p:spPr>
        <p:txBody>
          <a:bodyPr wrap="none" anchor="ct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eaLnBrk="1" hangingPunct="1">
              <a:spcBef>
                <a:spcPct val="0"/>
              </a:spcBef>
              <a:buClrTx/>
              <a:buSzTx/>
            </a:pPr>
            <a:endParaRPr lang="en-US" altLang="en-US" sz="1800" b="0">
              <a:solidFill>
                <a:schemeClr val="tx1"/>
              </a:solidFill>
            </a:endParaRPr>
          </a:p>
        </p:txBody>
      </p:sp>
      <p:sp>
        <p:nvSpPr>
          <p:cNvPr id="59407" name="Rectangle 3"/>
          <p:cNvSpPr>
            <a:spLocks noChangeArrowheads="1"/>
          </p:cNvSpPr>
          <p:nvPr/>
        </p:nvSpPr>
        <p:spPr bwMode="auto">
          <a:xfrm>
            <a:off x="5680075" y="3870325"/>
            <a:ext cx="100013" cy="100013"/>
          </a:xfrm>
          <a:prstGeom prst="rect">
            <a:avLst/>
          </a:prstGeom>
          <a:solidFill>
            <a:schemeClr val="tx1"/>
          </a:solidFill>
          <a:ln w="12700">
            <a:solidFill>
              <a:schemeClr val="bg1"/>
            </a:solidFill>
            <a:miter lim="800000"/>
            <a:headEnd/>
            <a:tailEnd type="none" w="lg" len="lg"/>
          </a:ln>
        </p:spPr>
        <p:txBody>
          <a:bodyPr wrap="none" anchor="ct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eaLnBrk="1" hangingPunct="1">
              <a:spcBef>
                <a:spcPct val="0"/>
              </a:spcBef>
              <a:buClrTx/>
              <a:buSzTx/>
            </a:pPr>
            <a:endParaRPr lang="en-US" altLang="en-US" sz="1800" b="0">
              <a:solidFill>
                <a:schemeClr val="tx1"/>
              </a:solidFill>
            </a:endParaRPr>
          </a:p>
        </p:txBody>
      </p:sp>
      <p:sp>
        <p:nvSpPr>
          <p:cNvPr id="59408" name="Freeform 4"/>
          <p:cNvSpPr>
            <a:spLocks/>
          </p:cNvSpPr>
          <p:nvPr/>
        </p:nvSpPr>
        <p:spPr bwMode="auto">
          <a:xfrm>
            <a:off x="5672138" y="4913313"/>
            <a:ext cx="115887" cy="115887"/>
          </a:xfrm>
          <a:custGeom>
            <a:avLst/>
            <a:gdLst>
              <a:gd name="T0" fmla="*/ 2147483647 w 156"/>
              <a:gd name="T1" fmla="*/ 0 h 135"/>
              <a:gd name="T2" fmla="*/ 0 w 156"/>
              <a:gd name="T3" fmla="*/ 2147483647 h 135"/>
              <a:gd name="T4" fmla="*/ 2147483647 w 156"/>
              <a:gd name="T5" fmla="*/ 2147483647 h 135"/>
              <a:gd name="T6" fmla="*/ 2147483647 w 156"/>
              <a:gd name="T7" fmla="*/ 0 h 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6" h="135">
                <a:moveTo>
                  <a:pt x="78" y="0"/>
                </a:moveTo>
                <a:lnTo>
                  <a:pt x="0" y="135"/>
                </a:lnTo>
                <a:lnTo>
                  <a:pt x="156" y="135"/>
                </a:lnTo>
                <a:lnTo>
                  <a:pt x="78" y="0"/>
                </a:lnTo>
                <a:close/>
              </a:path>
            </a:pathLst>
          </a:custGeom>
          <a:solidFill>
            <a:schemeClr val="tx1"/>
          </a:solidFill>
          <a:ln w="12700" cmpd="sng">
            <a:solidFill>
              <a:schemeClr val="bg1"/>
            </a:solidFill>
            <a:round/>
            <a:headEnd/>
            <a:tailEnd/>
          </a:ln>
        </p:spPr>
        <p:txBody>
          <a:bodyPr/>
          <a:lstStyle/>
          <a:p>
            <a:endParaRPr lang="en-US"/>
          </a:p>
        </p:txBody>
      </p:sp>
      <p:sp>
        <p:nvSpPr>
          <p:cNvPr id="59409" name="Oval 22"/>
          <p:cNvSpPr>
            <a:spLocks noChangeArrowheads="1"/>
          </p:cNvSpPr>
          <p:nvPr/>
        </p:nvSpPr>
        <p:spPr bwMode="auto">
          <a:xfrm>
            <a:off x="3771900" y="2971800"/>
            <a:ext cx="100013" cy="100013"/>
          </a:xfrm>
          <a:prstGeom prst="ellipse">
            <a:avLst/>
          </a:prstGeom>
          <a:solidFill>
            <a:schemeClr val="tx1"/>
          </a:solidFill>
          <a:ln w="12700">
            <a:solidFill>
              <a:schemeClr val="bg1"/>
            </a:solidFill>
            <a:round/>
            <a:headEnd/>
            <a:tailEnd type="none" w="lg" len="lg"/>
          </a:ln>
        </p:spPr>
        <p:txBody>
          <a:bodyPr wrap="none" anchor="ct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eaLnBrk="1" hangingPunct="1">
              <a:spcBef>
                <a:spcPct val="0"/>
              </a:spcBef>
              <a:buClrTx/>
              <a:buSzTx/>
            </a:pPr>
            <a:endParaRPr lang="en-US" altLang="en-US" sz="1800" b="0">
              <a:solidFill>
                <a:schemeClr val="tx1"/>
              </a:solidFill>
            </a:endParaRPr>
          </a:p>
        </p:txBody>
      </p:sp>
      <p:sp>
        <p:nvSpPr>
          <p:cNvPr id="59410" name="Rectangle 3"/>
          <p:cNvSpPr>
            <a:spLocks noChangeArrowheads="1"/>
          </p:cNvSpPr>
          <p:nvPr/>
        </p:nvSpPr>
        <p:spPr bwMode="auto">
          <a:xfrm>
            <a:off x="3771900" y="4062413"/>
            <a:ext cx="100013" cy="100012"/>
          </a:xfrm>
          <a:prstGeom prst="rect">
            <a:avLst/>
          </a:prstGeom>
          <a:solidFill>
            <a:schemeClr val="tx1"/>
          </a:solidFill>
          <a:ln w="12700">
            <a:solidFill>
              <a:schemeClr val="bg1"/>
            </a:solidFill>
            <a:miter lim="800000"/>
            <a:headEnd/>
            <a:tailEnd type="none" w="lg" len="lg"/>
          </a:ln>
        </p:spPr>
        <p:txBody>
          <a:bodyPr wrap="none" anchor="ct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eaLnBrk="1" hangingPunct="1">
              <a:spcBef>
                <a:spcPct val="0"/>
              </a:spcBef>
              <a:buClrTx/>
              <a:buSzTx/>
            </a:pPr>
            <a:endParaRPr lang="en-US" altLang="en-US" sz="1800" b="0">
              <a:solidFill>
                <a:schemeClr val="tx1"/>
              </a:solidFill>
            </a:endParaRPr>
          </a:p>
        </p:txBody>
      </p:sp>
      <p:sp>
        <p:nvSpPr>
          <p:cNvPr id="59411" name="Freeform 4"/>
          <p:cNvSpPr>
            <a:spLocks/>
          </p:cNvSpPr>
          <p:nvPr/>
        </p:nvSpPr>
        <p:spPr bwMode="auto">
          <a:xfrm>
            <a:off x="3763963" y="5049838"/>
            <a:ext cx="115887" cy="115887"/>
          </a:xfrm>
          <a:custGeom>
            <a:avLst/>
            <a:gdLst>
              <a:gd name="T0" fmla="*/ 2147483647 w 156"/>
              <a:gd name="T1" fmla="*/ 0 h 135"/>
              <a:gd name="T2" fmla="*/ 0 w 156"/>
              <a:gd name="T3" fmla="*/ 2147483647 h 135"/>
              <a:gd name="T4" fmla="*/ 2147483647 w 156"/>
              <a:gd name="T5" fmla="*/ 2147483647 h 135"/>
              <a:gd name="T6" fmla="*/ 2147483647 w 156"/>
              <a:gd name="T7" fmla="*/ 0 h 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6" h="135">
                <a:moveTo>
                  <a:pt x="78" y="0"/>
                </a:moveTo>
                <a:lnTo>
                  <a:pt x="0" y="135"/>
                </a:lnTo>
                <a:lnTo>
                  <a:pt x="156" y="135"/>
                </a:lnTo>
                <a:lnTo>
                  <a:pt x="78" y="0"/>
                </a:lnTo>
                <a:close/>
              </a:path>
            </a:pathLst>
          </a:custGeom>
          <a:solidFill>
            <a:schemeClr val="tx1"/>
          </a:solidFill>
          <a:ln w="12700" cmpd="sng">
            <a:solidFill>
              <a:schemeClr val="bg1"/>
            </a:solidFill>
            <a:round/>
            <a:headEnd/>
            <a:tailEnd/>
          </a:ln>
        </p:spPr>
        <p:txBody>
          <a:bodyPr/>
          <a:lstStyle/>
          <a:p>
            <a:endParaRPr lang="en-US"/>
          </a:p>
        </p:txBody>
      </p:sp>
      <p:sp>
        <p:nvSpPr>
          <p:cNvPr id="59412" name="Oval 25"/>
          <p:cNvSpPr>
            <a:spLocks noChangeArrowheads="1"/>
          </p:cNvSpPr>
          <p:nvPr/>
        </p:nvSpPr>
        <p:spPr bwMode="auto">
          <a:xfrm>
            <a:off x="1862138" y="5181600"/>
            <a:ext cx="100012" cy="100013"/>
          </a:xfrm>
          <a:prstGeom prst="ellipse">
            <a:avLst/>
          </a:prstGeom>
          <a:solidFill>
            <a:schemeClr val="tx1"/>
          </a:solidFill>
          <a:ln w="12700">
            <a:solidFill>
              <a:schemeClr val="bg1"/>
            </a:solidFill>
            <a:round/>
            <a:headEnd/>
            <a:tailEnd type="none" w="lg" len="lg"/>
          </a:ln>
        </p:spPr>
        <p:txBody>
          <a:bodyPr wrap="none" anchor="ct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eaLnBrk="1" hangingPunct="1">
              <a:spcBef>
                <a:spcPct val="0"/>
              </a:spcBef>
              <a:buClrTx/>
              <a:buSzTx/>
            </a:pPr>
            <a:endParaRPr lang="en-US" altLang="en-US" sz="1800" b="0">
              <a:solidFill>
                <a:schemeClr val="tx1"/>
              </a:solidFill>
            </a:endParaRPr>
          </a:p>
        </p:txBody>
      </p:sp>
      <p:sp>
        <p:nvSpPr>
          <p:cNvPr id="59413" name="Rectangle 3"/>
          <p:cNvSpPr>
            <a:spLocks noChangeArrowheads="1"/>
          </p:cNvSpPr>
          <p:nvPr/>
        </p:nvSpPr>
        <p:spPr bwMode="auto">
          <a:xfrm>
            <a:off x="1862138" y="5181600"/>
            <a:ext cx="100012" cy="100013"/>
          </a:xfrm>
          <a:prstGeom prst="rect">
            <a:avLst/>
          </a:prstGeom>
          <a:solidFill>
            <a:schemeClr val="tx1"/>
          </a:solidFill>
          <a:ln w="12700">
            <a:solidFill>
              <a:schemeClr val="bg1"/>
            </a:solidFill>
            <a:miter lim="800000"/>
            <a:headEnd/>
            <a:tailEnd type="none" w="lg" len="lg"/>
          </a:ln>
        </p:spPr>
        <p:txBody>
          <a:bodyPr wrap="none" anchor="ct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eaLnBrk="1" hangingPunct="1">
              <a:spcBef>
                <a:spcPct val="0"/>
              </a:spcBef>
              <a:buClrTx/>
              <a:buSzTx/>
            </a:pPr>
            <a:endParaRPr lang="en-US" altLang="en-US" sz="1800" b="0">
              <a:solidFill>
                <a:schemeClr val="tx1"/>
              </a:solidFill>
            </a:endParaRPr>
          </a:p>
        </p:txBody>
      </p:sp>
      <p:sp>
        <p:nvSpPr>
          <p:cNvPr id="59414" name="Freeform 4"/>
          <p:cNvSpPr>
            <a:spLocks/>
          </p:cNvSpPr>
          <p:nvPr/>
        </p:nvSpPr>
        <p:spPr bwMode="auto">
          <a:xfrm>
            <a:off x="1854200" y="5173663"/>
            <a:ext cx="115888" cy="115887"/>
          </a:xfrm>
          <a:custGeom>
            <a:avLst/>
            <a:gdLst>
              <a:gd name="T0" fmla="*/ 2147483647 w 156"/>
              <a:gd name="T1" fmla="*/ 0 h 135"/>
              <a:gd name="T2" fmla="*/ 0 w 156"/>
              <a:gd name="T3" fmla="*/ 2147483647 h 135"/>
              <a:gd name="T4" fmla="*/ 2147483647 w 156"/>
              <a:gd name="T5" fmla="*/ 2147483647 h 135"/>
              <a:gd name="T6" fmla="*/ 2147483647 w 156"/>
              <a:gd name="T7" fmla="*/ 0 h 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6" h="135">
                <a:moveTo>
                  <a:pt x="78" y="0"/>
                </a:moveTo>
                <a:lnTo>
                  <a:pt x="0" y="135"/>
                </a:lnTo>
                <a:lnTo>
                  <a:pt x="156" y="135"/>
                </a:lnTo>
                <a:lnTo>
                  <a:pt x="78" y="0"/>
                </a:lnTo>
                <a:close/>
              </a:path>
            </a:pathLst>
          </a:custGeom>
          <a:solidFill>
            <a:schemeClr val="tx1"/>
          </a:solidFill>
          <a:ln w="12700" cmpd="sng">
            <a:solidFill>
              <a:schemeClr val="bg1"/>
            </a:solidFill>
            <a:round/>
            <a:headEnd/>
            <a:tailEnd/>
          </a:ln>
        </p:spPr>
        <p:txBody>
          <a:bodyPr/>
          <a:lstStyle/>
          <a:p>
            <a:endParaRPr lang="en-US"/>
          </a:p>
        </p:txBody>
      </p:sp>
      <p:sp>
        <p:nvSpPr>
          <p:cNvPr id="59415" name="TextBox 30"/>
          <p:cNvSpPr txBox="1">
            <a:spLocks noChangeArrowheads="1"/>
          </p:cNvSpPr>
          <p:nvPr/>
        </p:nvSpPr>
        <p:spPr bwMode="auto">
          <a:xfrm>
            <a:off x="5456238" y="3252788"/>
            <a:ext cx="21923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algn="r" eaLnBrk="1" hangingPunct="1">
              <a:lnSpc>
                <a:spcPct val="90000"/>
              </a:lnSpc>
              <a:spcBef>
                <a:spcPct val="0"/>
              </a:spcBef>
              <a:buClrTx/>
              <a:buSzTx/>
            </a:pPr>
            <a:r>
              <a:rPr lang="en-US" altLang="en-US" sz="1800" b="0">
                <a:solidFill>
                  <a:srgbClr val="FFFF00"/>
                </a:solidFill>
              </a:rPr>
              <a:t>Local recurrence (52</a:t>
            </a:r>
            <a:r>
              <a:rPr lang="en-US" altLang="en-US" sz="1800" b="0">
                <a:solidFill>
                  <a:schemeClr val="tx1"/>
                </a:solidFill>
              </a:rPr>
              <a:t>)</a:t>
            </a:r>
          </a:p>
        </p:txBody>
      </p:sp>
      <p:sp>
        <p:nvSpPr>
          <p:cNvPr id="59416" name="TextBox 31"/>
          <p:cNvSpPr txBox="1">
            <a:spLocks noChangeArrowheads="1"/>
          </p:cNvSpPr>
          <p:nvPr/>
        </p:nvSpPr>
        <p:spPr bwMode="auto">
          <a:xfrm>
            <a:off x="5135563" y="4616450"/>
            <a:ext cx="251301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algn="r" eaLnBrk="1" hangingPunct="1">
              <a:lnSpc>
                <a:spcPct val="90000"/>
              </a:lnSpc>
              <a:spcBef>
                <a:spcPct val="0"/>
              </a:spcBef>
              <a:buClrTx/>
              <a:buSzTx/>
            </a:pPr>
            <a:r>
              <a:rPr lang="en-US" altLang="en-US" sz="1800" b="0">
                <a:solidFill>
                  <a:srgbClr val="00FFFF"/>
                </a:solidFill>
              </a:rPr>
              <a:t>Nodes as first event (54</a:t>
            </a:r>
            <a:r>
              <a:rPr lang="en-US" altLang="en-US" sz="1800" b="0">
                <a:solidFill>
                  <a:schemeClr val="tx1"/>
                </a:solidFill>
              </a:rPr>
              <a:t>)</a:t>
            </a:r>
          </a:p>
        </p:txBody>
      </p:sp>
    </p:spTree>
  </p:cSld>
  <p:clrMapOvr>
    <a:masterClrMapping/>
  </p:clrMapOvr>
  <p:transition xmlns:p14="http://schemas.microsoft.com/office/powerpoint/2010/main" advClick="0">
    <p:wipe dir="r"/>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ea typeface="ＭＳ Ｐゴシック" pitchFamily="34" charset="-128"/>
              </a:rPr>
              <a:t>PTC</a:t>
            </a:r>
            <a:r>
              <a:rPr lang="en-US" smtClean="0">
                <a:solidFill>
                  <a:schemeClr val="tx1"/>
                </a:solidFill>
                <a:ea typeface="ＭＳ Ｐゴシック" pitchFamily="34" charset="-128"/>
              </a:rPr>
              <a:t/>
            </a:r>
            <a:br>
              <a:rPr lang="en-US" smtClean="0">
                <a:solidFill>
                  <a:schemeClr val="tx1"/>
                </a:solidFill>
                <a:ea typeface="ＭＳ Ｐゴシック" pitchFamily="34" charset="-128"/>
              </a:rPr>
            </a:br>
            <a:r>
              <a:rPr lang="en-US" smtClean="0">
                <a:solidFill>
                  <a:schemeClr val="tx1"/>
                </a:solidFill>
                <a:ea typeface="ＭＳ Ｐゴシック" pitchFamily="34" charset="-128"/>
              </a:rPr>
              <a:t>Stage III</a:t>
            </a:r>
            <a:r>
              <a:rPr lang="en-US" smtClean="0">
                <a:solidFill>
                  <a:srgbClr val="00FF00"/>
                </a:solidFill>
                <a:ea typeface="ＭＳ Ｐゴシック" pitchFamily="34" charset="-128"/>
              </a:rPr>
              <a:t>*</a:t>
            </a:r>
          </a:p>
        </p:txBody>
      </p:sp>
      <p:graphicFrame>
        <p:nvGraphicFramePr>
          <p:cNvPr id="3" name="Content Placeholder 4"/>
          <p:cNvGraphicFramePr>
            <a:graphicFrameLocks noGrp="1"/>
          </p:cNvGraphicFramePr>
          <p:nvPr>
            <p:ph idx="1"/>
          </p:nvPr>
        </p:nvGraphicFramePr>
        <p:xfrm>
          <a:off x="1066800" y="2028825"/>
          <a:ext cx="3633788" cy="3687763"/>
        </p:xfrm>
        <a:graphic>
          <a:graphicData uri="http://schemas.openxmlformats.org/drawingml/2006/chart">
            <c:chart xmlns:c="http://schemas.openxmlformats.org/drawingml/2006/chart" xmlns:r="http://schemas.openxmlformats.org/officeDocument/2006/relationships" r:id="rId3"/>
          </a:graphicData>
        </a:graphic>
      </p:graphicFrame>
      <p:sp>
        <p:nvSpPr>
          <p:cNvPr id="60420" name="Footer Placeholder 3"/>
          <p:cNvSpPr>
            <a:spLocks noGrp="1"/>
          </p:cNvSpPr>
          <p:nvPr>
            <p:ph type="ftr" sz="quarter" idx="4294967295"/>
          </p:nvPr>
        </p:nvSpPr>
        <p:spPr bwMode="auto">
          <a:xfrm>
            <a:off x="1984375" y="6172200"/>
            <a:ext cx="6510338"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eaLnBrk="1" hangingPunct="1">
              <a:spcBef>
                <a:spcPct val="0"/>
              </a:spcBef>
              <a:buClrTx/>
              <a:buSzTx/>
            </a:pPr>
            <a:r>
              <a:rPr lang="en-US" altLang="en-US" sz="1800" b="0">
                <a:solidFill>
                  <a:srgbClr val="00FF00"/>
                </a:solidFill>
              </a:rPr>
              <a:t>*Hay et al: Surgery 126:1173, 1999</a:t>
            </a:r>
          </a:p>
        </p:txBody>
      </p:sp>
      <p:sp>
        <p:nvSpPr>
          <p:cNvPr id="60421" name="TextBox 10"/>
          <p:cNvSpPr txBox="1">
            <a:spLocks noChangeArrowheads="1"/>
          </p:cNvSpPr>
          <p:nvPr/>
        </p:nvSpPr>
        <p:spPr bwMode="auto">
          <a:xfrm>
            <a:off x="3316288" y="5691188"/>
            <a:ext cx="3282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algn="ctr" eaLnBrk="1" hangingPunct="1">
              <a:lnSpc>
                <a:spcPct val="90000"/>
              </a:lnSpc>
              <a:spcBef>
                <a:spcPct val="0"/>
              </a:spcBef>
              <a:buClrTx/>
              <a:buSzTx/>
            </a:pPr>
            <a:r>
              <a:rPr lang="en-US" altLang="en-US" sz="2200" b="0">
                <a:solidFill>
                  <a:schemeClr val="tx1"/>
                </a:solidFill>
              </a:rPr>
              <a:t>Years after initial surgery</a:t>
            </a:r>
          </a:p>
        </p:txBody>
      </p:sp>
      <p:sp>
        <p:nvSpPr>
          <p:cNvPr id="60422" name="TextBox 12"/>
          <p:cNvSpPr txBox="1">
            <a:spLocks noChangeArrowheads="1"/>
          </p:cNvSpPr>
          <p:nvPr/>
        </p:nvSpPr>
        <p:spPr bwMode="auto">
          <a:xfrm>
            <a:off x="1766888" y="4556125"/>
            <a:ext cx="1177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eaLnBrk="1" hangingPunct="1">
              <a:spcBef>
                <a:spcPct val="0"/>
              </a:spcBef>
              <a:buClrTx/>
              <a:buSzTx/>
            </a:pPr>
            <a:r>
              <a:rPr lang="en-US" altLang="en-US" sz="1800" b="0">
                <a:solidFill>
                  <a:schemeClr val="tx1"/>
                </a:solidFill>
              </a:rPr>
              <a:t>n=300</a:t>
            </a:r>
          </a:p>
          <a:p>
            <a:pPr eaLnBrk="1" hangingPunct="1">
              <a:spcBef>
                <a:spcPct val="0"/>
              </a:spcBef>
              <a:buClrTx/>
              <a:buSzTx/>
            </a:pPr>
            <a:r>
              <a:rPr lang="en-US" altLang="en-US" sz="1800" b="0">
                <a:solidFill>
                  <a:schemeClr val="tx1"/>
                </a:solidFill>
              </a:rPr>
              <a:t>P=0.0001</a:t>
            </a:r>
          </a:p>
        </p:txBody>
      </p:sp>
      <p:sp>
        <p:nvSpPr>
          <p:cNvPr id="60423" name="TextBox 16"/>
          <p:cNvSpPr txBox="1">
            <a:spLocks noChangeArrowheads="1"/>
          </p:cNvSpPr>
          <p:nvPr/>
        </p:nvSpPr>
        <p:spPr bwMode="auto">
          <a:xfrm rot="-5400000">
            <a:off x="-73025" y="3546475"/>
            <a:ext cx="1863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algn="ctr" eaLnBrk="1" hangingPunct="1">
              <a:lnSpc>
                <a:spcPct val="90000"/>
              </a:lnSpc>
              <a:spcBef>
                <a:spcPct val="0"/>
              </a:spcBef>
              <a:buClrTx/>
              <a:buSzTx/>
            </a:pPr>
            <a:r>
              <a:rPr lang="en-US" altLang="en-US" sz="2200" b="0">
                <a:solidFill>
                  <a:schemeClr val="tx1"/>
                </a:solidFill>
              </a:rPr>
              <a:t>Surviving (%)</a:t>
            </a:r>
          </a:p>
        </p:txBody>
      </p:sp>
      <p:graphicFrame>
        <p:nvGraphicFramePr>
          <p:cNvPr id="4" name="Content Placeholder 4"/>
          <p:cNvGraphicFramePr>
            <a:graphicFrameLocks/>
          </p:cNvGraphicFramePr>
          <p:nvPr/>
        </p:nvGraphicFramePr>
        <p:xfrm>
          <a:off x="4943475" y="2028825"/>
          <a:ext cx="3633788" cy="3687763"/>
        </p:xfrm>
        <a:graphic>
          <a:graphicData uri="http://schemas.openxmlformats.org/drawingml/2006/chart">
            <c:chart xmlns:c="http://schemas.openxmlformats.org/drawingml/2006/chart" xmlns:r="http://schemas.openxmlformats.org/officeDocument/2006/relationships" r:id="rId4"/>
          </a:graphicData>
        </a:graphic>
      </p:graphicFrame>
      <p:sp>
        <p:nvSpPr>
          <p:cNvPr id="60425" name="TextBox 13"/>
          <p:cNvSpPr txBox="1">
            <a:spLocks noChangeArrowheads="1"/>
          </p:cNvSpPr>
          <p:nvPr/>
        </p:nvSpPr>
        <p:spPr bwMode="auto">
          <a:xfrm>
            <a:off x="1458913" y="1608138"/>
            <a:ext cx="3228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algn="ctr" eaLnBrk="1" hangingPunct="1">
              <a:lnSpc>
                <a:spcPct val="90000"/>
              </a:lnSpc>
              <a:spcBef>
                <a:spcPct val="0"/>
              </a:spcBef>
              <a:buClrTx/>
              <a:buSzTx/>
            </a:pPr>
            <a:r>
              <a:rPr lang="en-US" altLang="en-US" sz="2200" b="0">
                <a:solidFill>
                  <a:schemeClr val="tx1"/>
                </a:solidFill>
              </a:rPr>
              <a:t>Cause-Specific Mortality</a:t>
            </a:r>
          </a:p>
        </p:txBody>
      </p:sp>
      <p:sp>
        <p:nvSpPr>
          <p:cNvPr id="60426" name="TextBox 14"/>
          <p:cNvSpPr txBox="1">
            <a:spLocks noChangeArrowheads="1"/>
          </p:cNvSpPr>
          <p:nvPr/>
        </p:nvSpPr>
        <p:spPr bwMode="auto">
          <a:xfrm>
            <a:off x="5719763" y="1608138"/>
            <a:ext cx="24907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algn="ctr" eaLnBrk="1" hangingPunct="1">
              <a:lnSpc>
                <a:spcPct val="90000"/>
              </a:lnSpc>
              <a:spcBef>
                <a:spcPct val="0"/>
              </a:spcBef>
              <a:buClrTx/>
              <a:buSzTx/>
            </a:pPr>
            <a:r>
              <a:rPr lang="en-US" altLang="en-US" sz="2200" b="0">
                <a:solidFill>
                  <a:schemeClr val="tx1"/>
                </a:solidFill>
              </a:rPr>
              <a:t>Distant Metastasis</a:t>
            </a:r>
          </a:p>
        </p:txBody>
      </p:sp>
      <p:sp>
        <p:nvSpPr>
          <p:cNvPr id="60427" name="TextBox 15"/>
          <p:cNvSpPr txBox="1">
            <a:spLocks noChangeArrowheads="1"/>
          </p:cNvSpPr>
          <p:nvPr/>
        </p:nvSpPr>
        <p:spPr bwMode="auto">
          <a:xfrm>
            <a:off x="5616575" y="4556125"/>
            <a:ext cx="1698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eaLnBrk="1" hangingPunct="1">
              <a:spcBef>
                <a:spcPct val="0"/>
              </a:spcBef>
              <a:buClrTx/>
              <a:buSzTx/>
            </a:pPr>
            <a:r>
              <a:rPr lang="en-US" altLang="en-US" sz="1800" b="0">
                <a:solidFill>
                  <a:schemeClr val="tx1"/>
                </a:solidFill>
              </a:rPr>
              <a:t>pTNM stage III</a:t>
            </a:r>
          </a:p>
          <a:p>
            <a:pPr eaLnBrk="1" hangingPunct="1">
              <a:spcBef>
                <a:spcPct val="0"/>
              </a:spcBef>
              <a:buClrTx/>
              <a:buSzTx/>
            </a:pPr>
            <a:r>
              <a:rPr lang="en-US" altLang="en-US" sz="1800" b="0">
                <a:solidFill>
                  <a:schemeClr val="tx1"/>
                </a:solidFill>
              </a:rPr>
              <a:t>P=0.0002</a:t>
            </a:r>
          </a:p>
        </p:txBody>
      </p:sp>
      <p:sp>
        <p:nvSpPr>
          <p:cNvPr id="60428" name="TextBox 19"/>
          <p:cNvSpPr txBox="1">
            <a:spLocks noChangeArrowheads="1"/>
          </p:cNvSpPr>
          <p:nvPr/>
        </p:nvSpPr>
        <p:spPr bwMode="auto">
          <a:xfrm>
            <a:off x="3459163" y="1973263"/>
            <a:ext cx="1401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algn="ctr" eaLnBrk="1" hangingPunct="1">
              <a:spcBef>
                <a:spcPct val="0"/>
              </a:spcBef>
              <a:buClrTx/>
              <a:buSzTx/>
            </a:pPr>
            <a:r>
              <a:rPr lang="en-US" altLang="en-US" sz="1800" b="0">
                <a:solidFill>
                  <a:srgbClr val="00FFFF"/>
                </a:solidFill>
              </a:rPr>
              <a:t>T</a:t>
            </a:r>
            <a:r>
              <a:rPr lang="en-US" altLang="en-US" sz="1800" b="0" baseline="-25000">
                <a:solidFill>
                  <a:srgbClr val="00FFFF"/>
                </a:solidFill>
              </a:rPr>
              <a:t>1-3</a:t>
            </a:r>
            <a:r>
              <a:rPr lang="en-US" altLang="en-US" sz="1800" b="0">
                <a:solidFill>
                  <a:srgbClr val="00FFFF"/>
                </a:solidFill>
              </a:rPr>
              <a:t>N</a:t>
            </a:r>
            <a:r>
              <a:rPr lang="en-US" altLang="en-US" sz="1800" b="0" baseline="-25000">
                <a:solidFill>
                  <a:srgbClr val="00FFFF"/>
                </a:solidFill>
              </a:rPr>
              <a:t>1</a:t>
            </a:r>
            <a:r>
              <a:rPr lang="en-US" altLang="en-US" sz="1800" b="0">
                <a:solidFill>
                  <a:srgbClr val="00FFFF"/>
                </a:solidFill>
              </a:rPr>
              <a:t> (139)</a:t>
            </a:r>
          </a:p>
        </p:txBody>
      </p:sp>
      <p:sp>
        <p:nvSpPr>
          <p:cNvPr id="60429" name="TextBox 21"/>
          <p:cNvSpPr txBox="1">
            <a:spLocks noChangeArrowheads="1"/>
          </p:cNvSpPr>
          <p:nvPr/>
        </p:nvSpPr>
        <p:spPr bwMode="auto">
          <a:xfrm>
            <a:off x="3590925" y="2759075"/>
            <a:ext cx="1138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algn="ctr" eaLnBrk="1" hangingPunct="1">
              <a:spcBef>
                <a:spcPct val="0"/>
              </a:spcBef>
              <a:buClrTx/>
              <a:buSzTx/>
            </a:pPr>
            <a:r>
              <a:rPr lang="en-US" altLang="en-US" sz="1800" b="0">
                <a:solidFill>
                  <a:srgbClr val="FFFF00"/>
                </a:solidFill>
              </a:rPr>
              <a:t>T</a:t>
            </a:r>
            <a:r>
              <a:rPr lang="en-US" altLang="en-US" sz="1800" b="0" baseline="-25000">
                <a:solidFill>
                  <a:srgbClr val="FFFF00"/>
                </a:solidFill>
              </a:rPr>
              <a:t>4</a:t>
            </a:r>
            <a:r>
              <a:rPr lang="en-US" altLang="en-US" sz="1800" b="0">
                <a:solidFill>
                  <a:srgbClr val="FFFF00"/>
                </a:solidFill>
              </a:rPr>
              <a:t>N</a:t>
            </a:r>
            <a:r>
              <a:rPr lang="en-US" altLang="en-US" sz="1800" b="0" baseline="-25000">
                <a:solidFill>
                  <a:srgbClr val="FFFF00"/>
                </a:solidFill>
              </a:rPr>
              <a:t>0</a:t>
            </a:r>
            <a:r>
              <a:rPr lang="en-US" altLang="en-US" sz="1800" b="0">
                <a:solidFill>
                  <a:srgbClr val="FFFF00"/>
                </a:solidFill>
              </a:rPr>
              <a:t> (92)</a:t>
            </a:r>
          </a:p>
        </p:txBody>
      </p:sp>
      <p:sp>
        <p:nvSpPr>
          <p:cNvPr id="60430" name="TextBox 22"/>
          <p:cNvSpPr txBox="1">
            <a:spLocks noChangeArrowheads="1"/>
          </p:cNvSpPr>
          <p:nvPr/>
        </p:nvSpPr>
        <p:spPr bwMode="auto">
          <a:xfrm>
            <a:off x="3590925" y="3563938"/>
            <a:ext cx="11382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algn="ctr" eaLnBrk="1" hangingPunct="1">
              <a:spcBef>
                <a:spcPct val="0"/>
              </a:spcBef>
              <a:buClrTx/>
              <a:buSzTx/>
            </a:pPr>
            <a:r>
              <a:rPr lang="en-US" altLang="en-US" sz="1800" b="0">
                <a:solidFill>
                  <a:srgbClr val="FFC000"/>
                </a:solidFill>
              </a:rPr>
              <a:t>T</a:t>
            </a:r>
            <a:r>
              <a:rPr lang="en-US" altLang="en-US" sz="1800" b="0" baseline="-25000">
                <a:solidFill>
                  <a:srgbClr val="FFC000"/>
                </a:solidFill>
              </a:rPr>
              <a:t>4</a:t>
            </a:r>
            <a:r>
              <a:rPr lang="en-US" altLang="en-US" sz="1800" b="0">
                <a:solidFill>
                  <a:srgbClr val="FFC000"/>
                </a:solidFill>
              </a:rPr>
              <a:t>N</a:t>
            </a:r>
            <a:r>
              <a:rPr lang="en-US" altLang="en-US" sz="1800" b="0" baseline="-25000">
                <a:solidFill>
                  <a:srgbClr val="FFC000"/>
                </a:solidFill>
              </a:rPr>
              <a:t>1</a:t>
            </a:r>
            <a:r>
              <a:rPr lang="en-US" altLang="en-US" sz="1800" b="0">
                <a:solidFill>
                  <a:srgbClr val="FFC000"/>
                </a:solidFill>
              </a:rPr>
              <a:t> (69)</a:t>
            </a:r>
          </a:p>
        </p:txBody>
      </p:sp>
      <p:sp>
        <p:nvSpPr>
          <p:cNvPr id="60431" name="Freeform 6"/>
          <p:cNvSpPr>
            <a:spLocks/>
          </p:cNvSpPr>
          <p:nvPr/>
        </p:nvSpPr>
        <p:spPr bwMode="auto">
          <a:xfrm>
            <a:off x="1657350" y="2205038"/>
            <a:ext cx="2852738" cy="1382712"/>
          </a:xfrm>
          <a:custGeom>
            <a:avLst/>
            <a:gdLst>
              <a:gd name="T0" fmla="*/ 2147483647 w 1797"/>
              <a:gd name="T1" fmla="*/ 2147483647 h 871"/>
              <a:gd name="T2" fmla="*/ 2147483647 w 1797"/>
              <a:gd name="T3" fmla="*/ 2147483647 h 871"/>
              <a:gd name="T4" fmla="*/ 2147483647 w 1797"/>
              <a:gd name="T5" fmla="*/ 2147483647 h 871"/>
              <a:gd name="T6" fmla="*/ 2147483647 w 1797"/>
              <a:gd name="T7" fmla="*/ 2147483647 h 871"/>
              <a:gd name="T8" fmla="*/ 2147483647 w 1797"/>
              <a:gd name="T9" fmla="*/ 2147483647 h 871"/>
              <a:gd name="T10" fmla="*/ 2147483647 w 1797"/>
              <a:gd name="T11" fmla="*/ 2147483647 h 871"/>
              <a:gd name="T12" fmla="*/ 2147483647 w 1797"/>
              <a:gd name="T13" fmla="*/ 2147483647 h 871"/>
              <a:gd name="T14" fmla="*/ 2147483647 w 1797"/>
              <a:gd name="T15" fmla="*/ 2147483647 h 871"/>
              <a:gd name="T16" fmla="*/ 2147483647 w 1797"/>
              <a:gd name="T17" fmla="*/ 2147483647 h 871"/>
              <a:gd name="T18" fmla="*/ 2147483647 w 1797"/>
              <a:gd name="T19" fmla="*/ 2147483647 h 871"/>
              <a:gd name="T20" fmla="*/ 2147483647 w 1797"/>
              <a:gd name="T21" fmla="*/ 2147483647 h 871"/>
              <a:gd name="T22" fmla="*/ 2147483647 w 1797"/>
              <a:gd name="T23" fmla="*/ 2147483647 h 871"/>
              <a:gd name="T24" fmla="*/ 2147483647 w 1797"/>
              <a:gd name="T25" fmla="*/ 2147483647 h 871"/>
              <a:gd name="T26" fmla="*/ 2147483647 w 1797"/>
              <a:gd name="T27" fmla="*/ 2147483647 h 871"/>
              <a:gd name="T28" fmla="*/ 2147483647 w 1797"/>
              <a:gd name="T29" fmla="*/ 2147483647 h 871"/>
              <a:gd name="T30" fmla="*/ 2147483647 w 1797"/>
              <a:gd name="T31" fmla="*/ 2147483647 h 871"/>
              <a:gd name="T32" fmla="*/ 2147483647 w 1797"/>
              <a:gd name="T33" fmla="*/ 2147483647 h 871"/>
              <a:gd name="T34" fmla="*/ 2147483647 w 1797"/>
              <a:gd name="T35" fmla="*/ 2147483647 h 871"/>
              <a:gd name="T36" fmla="*/ 2147483647 w 1797"/>
              <a:gd name="T37" fmla="*/ 2147483647 h 871"/>
              <a:gd name="T38" fmla="*/ 2147483647 w 1797"/>
              <a:gd name="T39" fmla="*/ 2147483647 h 871"/>
              <a:gd name="T40" fmla="*/ 2147483647 w 1797"/>
              <a:gd name="T41" fmla="*/ 2147483647 h 871"/>
              <a:gd name="T42" fmla="*/ 2147483647 w 1797"/>
              <a:gd name="T43" fmla="*/ 2147483647 h 871"/>
              <a:gd name="T44" fmla="*/ 2147483647 w 1797"/>
              <a:gd name="T45" fmla="*/ 2147483647 h 871"/>
              <a:gd name="T46" fmla="*/ 2147483647 w 1797"/>
              <a:gd name="T47" fmla="*/ 2147483647 h 871"/>
              <a:gd name="T48" fmla="*/ 2147483647 w 1797"/>
              <a:gd name="T49" fmla="*/ 2147483647 h 871"/>
              <a:gd name="T50" fmla="*/ 2147483647 w 1797"/>
              <a:gd name="T51" fmla="*/ 2147483647 h 871"/>
              <a:gd name="T52" fmla="*/ 2147483647 w 1797"/>
              <a:gd name="T53" fmla="*/ 2147483647 h 871"/>
              <a:gd name="T54" fmla="*/ 2147483647 w 1797"/>
              <a:gd name="T55" fmla="*/ 2147483647 h 871"/>
              <a:gd name="T56" fmla="*/ 2147483647 w 1797"/>
              <a:gd name="T57" fmla="*/ 2147483647 h 871"/>
              <a:gd name="T58" fmla="*/ 2147483647 w 1797"/>
              <a:gd name="T59" fmla="*/ 2147483647 h 871"/>
              <a:gd name="T60" fmla="*/ 2147483647 w 1797"/>
              <a:gd name="T61" fmla="*/ 2147483647 h 871"/>
              <a:gd name="T62" fmla="*/ 2147483647 w 1797"/>
              <a:gd name="T63" fmla="*/ 2147483647 h 871"/>
              <a:gd name="T64" fmla="*/ 2147483647 w 1797"/>
              <a:gd name="T65" fmla="*/ 2147483647 h 871"/>
              <a:gd name="T66" fmla="*/ 2147483647 w 1797"/>
              <a:gd name="T67" fmla="*/ 2147483647 h 871"/>
              <a:gd name="T68" fmla="*/ 2147483647 w 1797"/>
              <a:gd name="T69" fmla="*/ 2147483647 h 871"/>
              <a:gd name="T70" fmla="*/ 2147483647 w 1797"/>
              <a:gd name="T71" fmla="*/ 2147483647 h 871"/>
              <a:gd name="T72" fmla="*/ 2147483647 w 1797"/>
              <a:gd name="T73" fmla="*/ 2147483647 h 871"/>
              <a:gd name="T74" fmla="*/ 2147483647 w 1797"/>
              <a:gd name="T75" fmla="*/ 2147483647 h 871"/>
              <a:gd name="T76" fmla="*/ 2147483647 w 1797"/>
              <a:gd name="T77" fmla="*/ 2147483647 h 871"/>
              <a:gd name="T78" fmla="*/ 2147483647 w 1797"/>
              <a:gd name="T79" fmla="*/ 2147483647 h 871"/>
              <a:gd name="T80" fmla="*/ 2147483647 w 1797"/>
              <a:gd name="T81" fmla="*/ 2147483647 h 871"/>
              <a:gd name="T82" fmla="*/ 2147483647 w 1797"/>
              <a:gd name="T83" fmla="*/ 2147483647 h 871"/>
              <a:gd name="T84" fmla="*/ 2147483647 w 1797"/>
              <a:gd name="T85" fmla="*/ 0 h 871"/>
              <a:gd name="T86" fmla="*/ 0 w 1797"/>
              <a:gd name="T87" fmla="*/ 0 h 8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97" h="871">
                <a:moveTo>
                  <a:pt x="1797" y="871"/>
                </a:moveTo>
                <a:lnTo>
                  <a:pt x="1449" y="871"/>
                </a:lnTo>
                <a:lnTo>
                  <a:pt x="1449" y="788"/>
                </a:lnTo>
                <a:lnTo>
                  <a:pt x="1110" y="788"/>
                </a:lnTo>
                <a:lnTo>
                  <a:pt x="1110" y="731"/>
                </a:lnTo>
                <a:lnTo>
                  <a:pt x="1086" y="731"/>
                </a:lnTo>
                <a:lnTo>
                  <a:pt x="1086" y="682"/>
                </a:lnTo>
                <a:lnTo>
                  <a:pt x="962" y="682"/>
                </a:lnTo>
                <a:lnTo>
                  <a:pt x="962" y="634"/>
                </a:lnTo>
                <a:lnTo>
                  <a:pt x="942" y="634"/>
                </a:lnTo>
                <a:lnTo>
                  <a:pt x="942" y="581"/>
                </a:lnTo>
                <a:lnTo>
                  <a:pt x="882" y="581"/>
                </a:lnTo>
                <a:lnTo>
                  <a:pt x="882" y="541"/>
                </a:lnTo>
                <a:lnTo>
                  <a:pt x="850" y="541"/>
                </a:lnTo>
                <a:lnTo>
                  <a:pt x="850" y="497"/>
                </a:lnTo>
                <a:lnTo>
                  <a:pt x="771" y="497"/>
                </a:lnTo>
                <a:lnTo>
                  <a:pt x="771" y="453"/>
                </a:lnTo>
                <a:lnTo>
                  <a:pt x="735" y="453"/>
                </a:lnTo>
                <a:lnTo>
                  <a:pt x="735" y="414"/>
                </a:lnTo>
                <a:lnTo>
                  <a:pt x="675" y="414"/>
                </a:lnTo>
                <a:lnTo>
                  <a:pt x="675" y="379"/>
                </a:lnTo>
                <a:lnTo>
                  <a:pt x="655" y="379"/>
                </a:lnTo>
                <a:lnTo>
                  <a:pt x="655" y="343"/>
                </a:lnTo>
                <a:lnTo>
                  <a:pt x="627" y="343"/>
                </a:lnTo>
                <a:lnTo>
                  <a:pt x="627" y="304"/>
                </a:lnTo>
                <a:lnTo>
                  <a:pt x="515" y="304"/>
                </a:lnTo>
                <a:lnTo>
                  <a:pt x="515" y="277"/>
                </a:lnTo>
                <a:lnTo>
                  <a:pt x="451" y="277"/>
                </a:lnTo>
                <a:lnTo>
                  <a:pt x="451" y="238"/>
                </a:lnTo>
                <a:lnTo>
                  <a:pt x="355" y="238"/>
                </a:lnTo>
                <a:lnTo>
                  <a:pt x="355" y="207"/>
                </a:lnTo>
                <a:lnTo>
                  <a:pt x="176" y="207"/>
                </a:lnTo>
                <a:lnTo>
                  <a:pt x="176" y="176"/>
                </a:lnTo>
                <a:lnTo>
                  <a:pt x="144" y="176"/>
                </a:lnTo>
                <a:lnTo>
                  <a:pt x="144" y="141"/>
                </a:lnTo>
                <a:lnTo>
                  <a:pt x="88" y="141"/>
                </a:lnTo>
                <a:lnTo>
                  <a:pt x="88" y="110"/>
                </a:lnTo>
                <a:lnTo>
                  <a:pt x="72" y="110"/>
                </a:lnTo>
                <a:lnTo>
                  <a:pt x="72" y="49"/>
                </a:lnTo>
                <a:lnTo>
                  <a:pt x="56" y="49"/>
                </a:lnTo>
                <a:lnTo>
                  <a:pt x="56" y="22"/>
                </a:lnTo>
                <a:lnTo>
                  <a:pt x="36" y="22"/>
                </a:lnTo>
                <a:lnTo>
                  <a:pt x="36" y="0"/>
                </a:lnTo>
                <a:lnTo>
                  <a:pt x="0" y="0"/>
                </a:lnTo>
              </a:path>
            </a:pathLst>
          </a:custGeom>
          <a:noFill/>
          <a:ln w="25400" cap="flat">
            <a:solidFill>
              <a:srgbClr val="FF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432" name="Freeform 7"/>
          <p:cNvSpPr>
            <a:spLocks/>
          </p:cNvSpPr>
          <p:nvPr/>
        </p:nvSpPr>
        <p:spPr bwMode="auto">
          <a:xfrm>
            <a:off x="1657350" y="2205038"/>
            <a:ext cx="2814638" cy="622300"/>
          </a:xfrm>
          <a:custGeom>
            <a:avLst/>
            <a:gdLst>
              <a:gd name="T0" fmla="*/ 0 w 1773"/>
              <a:gd name="T1" fmla="*/ 0 h 392"/>
              <a:gd name="T2" fmla="*/ 2147483647 w 1773"/>
              <a:gd name="T3" fmla="*/ 0 h 392"/>
              <a:gd name="T4" fmla="*/ 2147483647 w 1773"/>
              <a:gd name="T5" fmla="*/ 2147483647 h 392"/>
              <a:gd name="T6" fmla="*/ 2147483647 w 1773"/>
              <a:gd name="T7" fmla="*/ 2147483647 h 392"/>
              <a:gd name="T8" fmla="*/ 2147483647 w 1773"/>
              <a:gd name="T9" fmla="*/ 2147483647 h 392"/>
              <a:gd name="T10" fmla="*/ 2147483647 w 1773"/>
              <a:gd name="T11" fmla="*/ 2147483647 h 392"/>
              <a:gd name="T12" fmla="*/ 2147483647 w 1773"/>
              <a:gd name="T13" fmla="*/ 2147483647 h 392"/>
              <a:gd name="T14" fmla="*/ 2147483647 w 1773"/>
              <a:gd name="T15" fmla="*/ 2147483647 h 392"/>
              <a:gd name="T16" fmla="*/ 2147483647 w 1773"/>
              <a:gd name="T17" fmla="*/ 2147483647 h 392"/>
              <a:gd name="T18" fmla="*/ 2147483647 w 1773"/>
              <a:gd name="T19" fmla="*/ 2147483647 h 392"/>
              <a:gd name="T20" fmla="*/ 2147483647 w 1773"/>
              <a:gd name="T21" fmla="*/ 2147483647 h 392"/>
              <a:gd name="T22" fmla="*/ 2147483647 w 1773"/>
              <a:gd name="T23" fmla="*/ 2147483647 h 392"/>
              <a:gd name="T24" fmla="*/ 2147483647 w 1773"/>
              <a:gd name="T25" fmla="*/ 2147483647 h 392"/>
              <a:gd name="T26" fmla="*/ 2147483647 w 1773"/>
              <a:gd name="T27" fmla="*/ 2147483647 h 392"/>
              <a:gd name="T28" fmla="*/ 2147483647 w 1773"/>
              <a:gd name="T29" fmla="*/ 2147483647 h 392"/>
              <a:gd name="T30" fmla="*/ 2147483647 w 1773"/>
              <a:gd name="T31" fmla="*/ 2147483647 h 392"/>
              <a:gd name="T32" fmla="*/ 2147483647 w 1773"/>
              <a:gd name="T33" fmla="*/ 2147483647 h 392"/>
              <a:gd name="T34" fmla="*/ 2147483647 w 1773"/>
              <a:gd name="T35" fmla="*/ 2147483647 h 392"/>
              <a:gd name="T36" fmla="*/ 2147483647 w 1773"/>
              <a:gd name="T37" fmla="*/ 2147483647 h 392"/>
              <a:gd name="T38" fmla="*/ 2147483647 w 1773"/>
              <a:gd name="T39" fmla="*/ 2147483647 h 392"/>
              <a:gd name="T40" fmla="*/ 2147483647 w 1773"/>
              <a:gd name="T41" fmla="*/ 2147483647 h 392"/>
              <a:gd name="T42" fmla="*/ 2147483647 w 1773"/>
              <a:gd name="T43" fmla="*/ 2147483647 h 392"/>
              <a:gd name="T44" fmla="*/ 2147483647 w 1773"/>
              <a:gd name="T45" fmla="*/ 2147483647 h 392"/>
              <a:gd name="T46" fmla="*/ 2147483647 w 1773"/>
              <a:gd name="T47" fmla="*/ 2147483647 h 392"/>
              <a:gd name="T48" fmla="*/ 2147483647 w 1773"/>
              <a:gd name="T49" fmla="*/ 2147483647 h 392"/>
              <a:gd name="T50" fmla="*/ 2147483647 w 1773"/>
              <a:gd name="T51" fmla="*/ 2147483647 h 3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773" h="392">
                <a:moveTo>
                  <a:pt x="0" y="0"/>
                </a:moveTo>
                <a:lnTo>
                  <a:pt x="48" y="0"/>
                </a:lnTo>
                <a:lnTo>
                  <a:pt x="48" y="27"/>
                </a:lnTo>
                <a:lnTo>
                  <a:pt x="60" y="27"/>
                </a:lnTo>
                <a:lnTo>
                  <a:pt x="60" y="49"/>
                </a:lnTo>
                <a:lnTo>
                  <a:pt x="68" y="49"/>
                </a:lnTo>
                <a:lnTo>
                  <a:pt x="68" y="84"/>
                </a:lnTo>
                <a:lnTo>
                  <a:pt x="156" y="84"/>
                </a:lnTo>
                <a:lnTo>
                  <a:pt x="156" y="101"/>
                </a:lnTo>
                <a:lnTo>
                  <a:pt x="407" y="101"/>
                </a:lnTo>
                <a:lnTo>
                  <a:pt x="407" y="128"/>
                </a:lnTo>
                <a:lnTo>
                  <a:pt x="507" y="128"/>
                </a:lnTo>
                <a:lnTo>
                  <a:pt x="507" y="154"/>
                </a:lnTo>
                <a:lnTo>
                  <a:pt x="555" y="154"/>
                </a:lnTo>
                <a:lnTo>
                  <a:pt x="555" y="194"/>
                </a:lnTo>
                <a:lnTo>
                  <a:pt x="575" y="194"/>
                </a:lnTo>
                <a:lnTo>
                  <a:pt x="575" y="255"/>
                </a:lnTo>
                <a:lnTo>
                  <a:pt x="615" y="255"/>
                </a:lnTo>
                <a:lnTo>
                  <a:pt x="615" y="277"/>
                </a:lnTo>
                <a:lnTo>
                  <a:pt x="683" y="277"/>
                </a:lnTo>
                <a:lnTo>
                  <a:pt x="683" y="304"/>
                </a:lnTo>
                <a:lnTo>
                  <a:pt x="846" y="304"/>
                </a:lnTo>
                <a:lnTo>
                  <a:pt x="846" y="343"/>
                </a:lnTo>
                <a:lnTo>
                  <a:pt x="1529" y="343"/>
                </a:lnTo>
                <a:lnTo>
                  <a:pt x="1529" y="392"/>
                </a:lnTo>
                <a:lnTo>
                  <a:pt x="1773" y="392"/>
                </a:lnTo>
              </a:path>
            </a:pathLst>
          </a:custGeom>
          <a:noFill/>
          <a:ln w="28575" cap="flat">
            <a:solidFill>
              <a:srgbClr val="FFFF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433" name="Freeform 8"/>
          <p:cNvSpPr>
            <a:spLocks/>
          </p:cNvSpPr>
          <p:nvPr/>
        </p:nvSpPr>
        <p:spPr bwMode="auto">
          <a:xfrm>
            <a:off x="1657350" y="2205038"/>
            <a:ext cx="2852738" cy="252412"/>
          </a:xfrm>
          <a:custGeom>
            <a:avLst/>
            <a:gdLst>
              <a:gd name="T0" fmla="*/ 2147483647 w 1797"/>
              <a:gd name="T1" fmla="*/ 2147483647 h 159"/>
              <a:gd name="T2" fmla="*/ 2147483647 w 1797"/>
              <a:gd name="T3" fmla="*/ 2147483647 h 159"/>
              <a:gd name="T4" fmla="*/ 2147483647 w 1797"/>
              <a:gd name="T5" fmla="*/ 2147483647 h 159"/>
              <a:gd name="T6" fmla="*/ 2147483647 w 1797"/>
              <a:gd name="T7" fmla="*/ 2147483647 h 159"/>
              <a:gd name="T8" fmla="*/ 2147483647 w 1797"/>
              <a:gd name="T9" fmla="*/ 2147483647 h 159"/>
              <a:gd name="T10" fmla="*/ 2147483647 w 1797"/>
              <a:gd name="T11" fmla="*/ 2147483647 h 159"/>
              <a:gd name="T12" fmla="*/ 2147483647 w 1797"/>
              <a:gd name="T13" fmla="*/ 2147483647 h 159"/>
              <a:gd name="T14" fmla="*/ 2147483647 w 1797"/>
              <a:gd name="T15" fmla="*/ 2147483647 h 159"/>
              <a:gd name="T16" fmla="*/ 2147483647 w 1797"/>
              <a:gd name="T17" fmla="*/ 2147483647 h 159"/>
              <a:gd name="T18" fmla="*/ 2147483647 w 1797"/>
              <a:gd name="T19" fmla="*/ 2147483647 h 159"/>
              <a:gd name="T20" fmla="*/ 2147483647 w 1797"/>
              <a:gd name="T21" fmla="*/ 2147483647 h 159"/>
              <a:gd name="T22" fmla="*/ 2147483647 w 1797"/>
              <a:gd name="T23" fmla="*/ 2147483647 h 159"/>
              <a:gd name="T24" fmla="*/ 2147483647 w 1797"/>
              <a:gd name="T25" fmla="*/ 0 h 159"/>
              <a:gd name="T26" fmla="*/ 0 w 1797"/>
              <a:gd name="T27" fmla="*/ 0 h 1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97" h="159">
                <a:moveTo>
                  <a:pt x="1797" y="159"/>
                </a:moveTo>
                <a:lnTo>
                  <a:pt x="1773" y="159"/>
                </a:lnTo>
                <a:lnTo>
                  <a:pt x="1773" y="119"/>
                </a:lnTo>
                <a:lnTo>
                  <a:pt x="1525" y="119"/>
                </a:lnTo>
                <a:lnTo>
                  <a:pt x="1525" y="79"/>
                </a:lnTo>
                <a:lnTo>
                  <a:pt x="1266" y="79"/>
                </a:lnTo>
                <a:lnTo>
                  <a:pt x="1266" y="66"/>
                </a:lnTo>
                <a:lnTo>
                  <a:pt x="1010" y="66"/>
                </a:lnTo>
                <a:lnTo>
                  <a:pt x="1010" y="35"/>
                </a:lnTo>
                <a:lnTo>
                  <a:pt x="663" y="35"/>
                </a:lnTo>
                <a:lnTo>
                  <a:pt x="663" y="13"/>
                </a:lnTo>
                <a:lnTo>
                  <a:pt x="463" y="13"/>
                </a:lnTo>
                <a:lnTo>
                  <a:pt x="463" y="0"/>
                </a:lnTo>
                <a:lnTo>
                  <a:pt x="0" y="0"/>
                </a:lnTo>
              </a:path>
            </a:pathLst>
          </a:custGeom>
          <a:noFill/>
          <a:ln w="28575" cap="flat">
            <a:solidFill>
              <a:srgbClr val="00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434" name="Freeform 15"/>
          <p:cNvSpPr>
            <a:spLocks/>
          </p:cNvSpPr>
          <p:nvPr/>
        </p:nvSpPr>
        <p:spPr bwMode="auto">
          <a:xfrm>
            <a:off x="5535613" y="2205038"/>
            <a:ext cx="2809875" cy="1268412"/>
          </a:xfrm>
          <a:custGeom>
            <a:avLst/>
            <a:gdLst>
              <a:gd name="T0" fmla="*/ 2147483647 w 1770"/>
              <a:gd name="T1" fmla="*/ 2147483647 h 799"/>
              <a:gd name="T2" fmla="*/ 2147483647 w 1770"/>
              <a:gd name="T3" fmla="*/ 2147483647 h 799"/>
              <a:gd name="T4" fmla="*/ 2147483647 w 1770"/>
              <a:gd name="T5" fmla="*/ 2147483647 h 799"/>
              <a:gd name="T6" fmla="*/ 2147483647 w 1770"/>
              <a:gd name="T7" fmla="*/ 2147483647 h 799"/>
              <a:gd name="T8" fmla="*/ 2147483647 w 1770"/>
              <a:gd name="T9" fmla="*/ 2147483647 h 799"/>
              <a:gd name="T10" fmla="*/ 2147483647 w 1770"/>
              <a:gd name="T11" fmla="*/ 2147483647 h 799"/>
              <a:gd name="T12" fmla="*/ 2147483647 w 1770"/>
              <a:gd name="T13" fmla="*/ 2147483647 h 799"/>
              <a:gd name="T14" fmla="*/ 2147483647 w 1770"/>
              <a:gd name="T15" fmla="*/ 2147483647 h 799"/>
              <a:gd name="T16" fmla="*/ 2147483647 w 1770"/>
              <a:gd name="T17" fmla="*/ 2147483647 h 799"/>
              <a:gd name="T18" fmla="*/ 2147483647 w 1770"/>
              <a:gd name="T19" fmla="*/ 2147483647 h 799"/>
              <a:gd name="T20" fmla="*/ 2147483647 w 1770"/>
              <a:gd name="T21" fmla="*/ 2147483647 h 799"/>
              <a:gd name="T22" fmla="*/ 2147483647 w 1770"/>
              <a:gd name="T23" fmla="*/ 2147483647 h 799"/>
              <a:gd name="T24" fmla="*/ 2147483647 w 1770"/>
              <a:gd name="T25" fmla="*/ 2147483647 h 799"/>
              <a:gd name="T26" fmla="*/ 2147483647 w 1770"/>
              <a:gd name="T27" fmla="*/ 2147483647 h 799"/>
              <a:gd name="T28" fmla="*/ 2147483647 w 1770"/>
              <a:gd name="T29" fmla="*/ 2147483647 h 799"/>
              <a:gd name="T30" fmla="*/ 2147483647 w 1770"/>
              <a:gd name="T31" fmla="*/ 2147483647 h 799"/>
              <a:gd name="T32" fmla="*/ 2147483647 w 1770"/>
              <a:gd name="T33" fmla="*/ 2147483647 h 799"/>
              <a:gd name="T34" fmla="*/ 2147483647 w 1770"/>
              <a:gd name="T35" fmla="*/ 2147483647 h 799"/>
              <a:gd name="T36" fmla="*/ 2147483647 w 1770"/>
              <a:gd name="T37" fmla="*/ 2147483647 h 799"/>
              <a:gd name="T38" fmla="*/ 2147483647 w 1770"/>
              <a:gd name="T39" fmla="*/ 2147483647 h 799"/>
              <a:gd name="T40" fmla="*/ 2147483647 w 1770"/>
              <a:gd name="T41" fmla="*/ 2147483647 h 799"/>
              <a:gd name="T42" fmla="*/ 2147483647 w 1770"/>
              <a:gd name="T43" fmla="*/ 2147483647 h 799"/>
              <a:gd name="T44" fmla="*/ 2147483647 w 1770"/>
              <a:gd name="T45" fmla="*/ 0 h 799"/>
              <a:gd name="T46" fmla="*/ 0 w 1770"/>
              <a:gd name="T47" fmla="*/ 0 h 79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70" h="799">
                <a:moveTo>
                  <a:pt x="1770" y="799"/>
                </a:moveTo>
                <a:lnTo>
                  <a:pt x="1457" y="799"/>
                </a:lnTo>
                <a:lnTo>
                  <a:pt x="1457" y="659"/>
                </a:lnTo>
                <a:lnTo>
                  <a:pt x="1156" y="659"/>
                </a:lnTo>
                <a:lnTo>
                  <a:pt x="1156" y="566"/>
                </a:lnTo>
                <a:lnTo>
                  <a:pt x="999" y="566"/>
                </a:lnTo>
                <a:lnTo>
                  <a:pt x="999" y="492"/>
                </a:lnTo>
                <a:lnTo>
                  <a:pt x="871" y="492"/>
                </a:lnTo>
                <a:lnTo>
                  <a:pt x="871" y="422"/>
                </a:lnTo>
                <a:lnTo>
                  <a:pt x="799" y="422"/>
                </a:lnTo>
                <a:lnTo>
                  <a:pt x="799" y="351"/>
                </a:lnTo>
                <a:lnTo>
                  <a:pt x="787" y="351"/>
                </a:lnTo>
                <a:lnTo>
                  <a:pt x="787" y="290"/>
                </a:lnTo>
                <a:lnTo>
                  <a:pt x="582" y="290"/>
                </a:lnTo>
                <a:lnTo>
                  <a:pt x="582" y="237"/>
                </a:lnTo>
                <a:lnTo>
                  <a:pt x="273" y="237"/>
                </a:lnTo>
                <a:lnTo>
                  <a:pt x="273" y="136"/>
                </a:lnTo>
                <a:lnTo>
                  <a:pt x="152" y="136"/>
                </a:lnTo>
                <a:lnTo>
                  <a:pt x="152" y="88"/>
                </a:lnTo>
                <a:lnTo>
                  <a:pt x="84" y="88"/>
                </a:lnTo>
                <a:lnTo>
                  <a:pt x="84" y="44"/>
                </a:lnTo>
                <a:lnTo>
                  <a:pt x="40" y="44"/>
                </a:lnTo>
                <a:lnTo>
                  <a:pt x="40" y="0"/>
                </a:lnTo>
                <a:lnTo>
                  <a:pt x="0" y="0"/>
                </a:lnTo>
              </a:path>
            </a:pathLst>
          </a:custGeom>
          <a:noFill/>
          <a:ln w="28575" cap="flat">
            <a:solidFill>
              <a:srgbClr val="FF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435" name="Freeform 16"/>
          <p:cNvSpPr>
            <a:spLocks/>
          </p:cNvSpPr>
          <p:nvPr/>
        </p:nvSpPr>
        <p:spPr bwMode="auto">
          <a:xfrm>
            <a:off x="5535613" y="2205038"/>
            <a:ext cx="2860675" cy="279400"/>
          </a:xfrm>
          <a:custGeom>
            <a:avLst/>
            <a:gdLst>
              <a:gd name="T0" fmla="*/ 0 w 1802"/>
              <a:gd name="T1" fmla="*/ 0 h 176"/>
              <a:gd name="T2" fmla="*/ 2147483647 w 1802"/>
              <a:gd name="T3" fmla="*/ 0 h 176"/>
              <a:gd name="T4" fmla="*/ 2147483647 w 1802"/>
              <a:gd name="T5" fmla="*/ 2147483647 h 176"/>
              <a:gd name="T6" fmla="*/ 2147483647 w 1802"/>
              <a:gd name="T7" fmla="*/ 2147483647 h 176"/>
              <a:gd name="T8" fmla="*/ 2147483647 w 1802"/>
              <a:gd name="T9" fmla="*/ 2147483647 h 176"/>
              <a:gd name="T10" fmla="*/ 2147483647 w 1802"/>
              <a:gd name="T11" fmla="*/ 2147483647 h 176"/>
              <a:gd name="T12" fmla="*/ 2147483647 w 1802"/>
              <a:gd name="T13" fmla="*/ 2147483647 h 176"/>
              <a:gd name="T14" fmla="*/ 2147483647 w 1802"/>
              <a:gd name="T15" fmla="*/ 2147483647 h 176"/>
              <a:gd name="T16" fmla="*/ 2147483647 w 1802"/>
              <a:gd name="T17" fmla="*/ 2147483647 h 176"/>
              <a:gd name="T18" fmla="*/ 2147483647 w 1802"/>
              <a:gd name="T19" fmla="*/ 2147483647 h 176"/>
              <a:gd name="T20" fmla="*/ 2147483647 w 1802"/>
              <a:gd name="T21" fmla="*/ 2147483647 h 176"/>
              <a:gd name="T22" fmla="*/ 2147483647 w 1802"/>
              <a:gd name="T23" fmla="*/ 2147483647 h 1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02" h="176">
                <a:moveTo>
                  <a:pt x="0" y="0"/>
                </a:moveTo>
                <a:lnTo>
                  <a:pt x="333" y="0"/>
                </a:lnTo>
                <a:lnTo>
                  <a:pt x="333" y="35"/>
                </a:lnTo>
                <a:lnTo>
                  <a:pt x="494" y="35"/>
                </a:lnTo>
                <a:lnTo>
                  <a:pt x="494" y="57"/>
                </a:lnTo>
                <a:lnTo>
                  <a:pt x="542" y="57"/>
                </a:lnTo>
                <a:lnTo>
                  <a:pt x="542" y="101"/>
                </a:lnTo>
                <a:lnTo>
                  <a:pt x="578" y="101"/>
                </a:lnTo>
                <a:lnTo>
                  <a:pt x="578" y="149"/>
                </a:lnTo>
                <a:lnTo>
                  <a:pt x="606" y="149"/>
                </a:lnTo>
                <a:lnTo>
                  <a:pt x="606" y="176"/>
                </a:lnTo>
                <a:lnTo>
                  <a:pt x="1802" y="176"/>
                </a:lnTo>
              </a:path>
            </a:pathLst>
          </a:custGeom>
          <a:noFill/>
          <a:ln w="28575" cap="flat">
            <a:solidFill>
              <a:srgbClr val="FFFF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436" name="Freeform 17"/>
          <p:cNvSpPr>
            <a:spLocks/>
          </p:cNvSpPr>
          <p:nvPr/>
        </p:nvSpPr>
        <p:spPr bwMode="auto">
          <a:xfrm>
            <a:off x="5535613" y="2205038"/>
            <a:ext cx="2854325" cy="355600"/>
          </a:xfrm>
          <a:custGeom>
            <a:avLst/>
            <a:gdLst>
              <a:gd name="T0" fmla="*/ 2147483647 w 1798"/>
              <a:gd name="T1" fmla="*/ 2147483647 h 224"/>
              <a:gd name="T2" fmla="*/ 2147483647 w 1798"/>
              <a:gd name="T3" fmla="*/ 2147483647 h 224"/>
              <a:gd name="T4" fmla="*/ 2147483647 w 1798"/>
              <a:gd name="T5" fmla="*/ 2147483647 h 224"/>
              <a:gd name="T6" fmla="*/ 2147483647 w 1798"/>
              <a:gd name="T7" fmla="*/ 2147483647 h 224"/>
              <a:gd name="T8" fmla="*/ 2147483647 w 1798"/>
              <a:gd name="T9" fmla="*/ 2147483647 h 224"/>
              <a:gd name="T10" fmla="*/ 2147483647 w 1798"/>
              <a:gd name="T11" fmla="*/ 2147483647 h 224"/>
              <a:gd name="T12" fmla="*/ 2147483647 w 1798"/>
              <a:gd name="T13" fmla="*/ 2147483647 h 224"/>
              <a:gd name="T14" fmla="*/ 2147483647 w 1798"/>
              <a:gd name="T15" fmla="*/ 2147483647 h 224"/>
              <a:gd name="T16" fmla="*/ 2147483647 w 1798"/>
              <a:gd name="T17" fmla="*/ 2147483647 h 224"/>
              <a:gd name="T18" fmla="*/ 2147483647 w 1798"/>
              <a:gd name="T19" fmla="*/ 2147483647 h 224"/>
              <a:gd name="T20" fmla="*/ 2147483647 w 1798"/>
              <a:gd name="T21" fmla="*/ 2147483647 h 224"/>
              <a:gd name="T22" fmla="*/ 2147483647 w 1798"/>
              <a:gd name="T23" fmla="*/ 2147483647 h 224"/>
              <a:gd name="T24" fmla="*/ 2147483647 w 1798"/>
              <a:gd name="T25" fmla="*/ 2147483647 h 224"/>
              <a:gd name="T26" fmla="*/ 2147483647 w 1798"/>
              <a:gd name="T27" fmla="*/ 2147483647 h 224"/>
              <a:gd name="T28" fmla="*/ 2147483647 w 1798"/>
              <a:gd name="T29" fmla="*/ 2147483647 h 224"/>
              <a:gd name="T30" fmla="*/ 2147483647 w 1798"/>
              <a:gd name="T31" fmla="*/ 2147483647 h 224"/>
              <a:gd name="T32" fmla="*/ 2147483647 w 1798"/>
              <a:gd name="T33" fmla="*/ 2147483647 h 224"/>
              <a:gd name="T34" fmla="*/ 2147483647 w 1798"/>
              <a:gd name="T35" fmla="*/ 2147483647 h 224"/>
              <a:gd name="T36" fmla="*/ 2147483647 w 1798"/>
              <a:gd name="T37" fmla="*/ 2147483647 h 224"/>
              <a:gd name="T38" fmla="*/ 2147483647 w 1798"/>
              <a:gd name="T39" fmla="*/ 2147483647 h 224"/>
              <a:gd name="T40" fmla="*/ 2147483647 w 1798"/>
              <a:gd name="T41" fmla="*/ 0 h 224"/>
              <a:gd name="T42" fmla="*/ 0 w 1798"/>
              <a:gd name="T43" fmla="*/ 0 h 2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98" h="224">
                <a:moveTo>
                  <a:pt x="1798" y="224"/>
                </a:moveTo>
                <a:lnTo>
                  <a:pt x="1344" y="224"/>
                </a:lnTo>
                <a:lnTo>
                  <a:pt x="1344" y="185"/>
                </a:lnTo>
                <a:lnTo>
                  <a:pt x="1260" y="185"/>
                </a:lnTo>
                <a:lnTo>
                  <a:pt x="1260" y="167"/>
                </a:lnTo>
                <a:lnTo>
                  <a:pt x="1184" y="167"/>
                </a:lnTo>
                <a:lnTo>
                  <a:pt x="1184" y="141"/>
                </a:lnTo>
                <a:lnTo>
                  <a:pt x="1096" y="141"/>
                </a:lnTo>
                <a:lnTo>
                  <a:pt x="1096" y="114"/>
                </a:lnTo>
                <a:lnTo>
                  <a:pt x="963" y="114"/>
                </a:lnTo>
                <a:lnTo>
                  <a:pt x="963" y="88"/>
                </a:lnTo>
                <a:lnTo>
                  <a:pt x="815" y="88"/>
                </a:lnTo>
                <a:lnTo>
                  <a:pt x="815" y="70"/>
                </a:lnTo>
                <a:lnTo>
                  <a:pt x="750" y="70"/>
                </a:lnTo>
                <a:lnTo>
                  <a:pt x="750" y="53"/>
                </a:lnTo>
                <a:lnTo>
                  <a:pt x="325" y="53"/>
                </a:lnTo>
                <a:lnTo>
                  <a:pt x="325" y="40"/>
                </a:lnTo>
                <a:lnTo>
                  <a:pt x="273" y="40"/>
                </a:lnTo>
                <a:lnTo>
                  <a:pt x="273" y="18"/>
                </a:lnTo>
                <a:lnTo>
                  <a:pt x="128" y="18"/>
                </a:lnTo>
                <a:lnTo>
                  <a:pt x="128" y="0"/>
                </a:lnTo>
                <a:lnTo>
                  <a:pt x="0" y="0"/>
                </a:lnTo>
              </a:path>
            </a:pathLst>
          </a:custGeom>
          <a:noFill/>
          <a:ln w="28575" cap="flat">
            <a:solidFill>
              <a:srgbClr val="00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437" name="TextBox 32"/>
          <p:cNvSpPr txBox="1">
            <a:spLocks noChangeArrowheads="1"/>
          </p:cNvSpPr>
          <p:nvPr/>
        </p:nvSpPr>
        <p:spPr bwMode="auto">
          <a:xfrm>
            <a:off x="7723188" y="2551113"/>
            <a:ext cx="7985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algn="ctr" eaLnBrk="1" hangingPunct="1">
              <a:spcBef>
                <a:spcPct val="0"/>
              </a:spcBef>
              <a:buClrTx/>
              <a:buSzTx/>
            </a:pPr>
            <a:r>
              <a:rPr lang="en-US" altLang="en-US" sz="1800" b="0">
                <a:solidFill>
                  <a:srgbClr val="FFFF00"/>
                </a:solidFill>
              </a:rPr>
              <a:t>T</a:t>
            </a:r>
            <a:r>
              <a:rPr lang="en-US" altLang="en-US" sz="1800" b="0" baseline="-25000">
                <a:solidFill>
                  <a:srgbClr val="FFFF00"/>
                </a:solidFill>
              </a:rPr>
              <a:t>1-3</a:t>
            </a:r>
            <a:r>
              <a:rPr lang="en-US" altLang="en-US" sz="1800" b="0">
                <a:solidFill>
                  <a:srgbClr val="FFFF00"/>
                </a:solidFill>
              </a:rPr>
              <a:t>N</a:t>
            </a:r>
            <a:r>
              <a:rPr lang="en-US" altLang="en-US" sz="1800" b="0" baseline="-25000">
                <a:solidFill>
                  <a:srgbClr val="FFFF00"/>
                </a:solidFill>
              </a:rPr>
              <a:t>1</a:t>
            </a:r>
            <a:endParaRPr lang="en-US" altLang="en-US" sz="1800" b="0">
              <a:solidFill>
                <a:srgbClr val="FFFF00"/>
              </a:solidFill>
            </a:endParaRPr>
          </a:p>
        </p:txBody>
      </p:sp>
      <p:sp>
        <p:nvSpPr>
          <p:cNvPr id="60438" name="TextBox 33"/>
          <p:cNvSpPr txBox="1">
            <a:spLocks noChangeArrowheads="1"/>
          </p:cNvSpPr>
          <p:nvPr/>
        </p:nvSpPr>
        <p:spPr bwMode="auto">
          <a:xfrm>
            <a:off x="7791450" y="2093913"/>
            <a:ext cx="6619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algn="ctr" eaLnBrk="1" hangingPunct="1">
              <a:spcBef>
                <a:spcPct val="0"/>
              </a:spcBef>
              <a:buClrTx/>
              <a:buSzTx/>
            </a:pPr>
            <a:r>
              <a:rPr lang="en-US" altLang="en-US" sz="1800" b="0">
                <a:solidFill>
                  <a:schemeClr val="tx1"/>
                </a:solidFill>
              </a:rPr>
              <a:t>T</a:t>
            </a:r>
            <a:r>
              <a:rPr lang="en-US" altLang="en-US" sz="1800" b="0" baseline="-25000">
                <a:solidFill>
                  <a:schemeClr val="tx1"/>
                </a:solidFill>
              </a:rPr>
              <a:t>4</a:t>
            </a:r>
            <a:r>
              <a:rPr lang="en-US" altLang="en-US" sz="1800" b="0">
                <a:solidFill>
                  <a:schemeClr val="tx1"/>
                </a:solidFill>
              </a:rPr>
              <a:t>N</a:t>
            </a:r>
            <a:r>
              <a:rPr lang="en-US" altLang="en-US" sz="1800" b="0" baseline="-25000">
                <a:solidFill>
                  <a:schemeClr val="tx1"/>
                </a:solidFill>
              </a:rPr>
              <a:t>0</a:t>
            </a:r>
            <a:endParaRPr lang="en-US" altLang="en-US" sz="1800" b="0">
              <a:solidFill>
                <a:schemeClr val="tx1"/>
              </a:solidFill>
            </a:endParaRPr>
          </a:p>
        </p:txBody>
      </p:sp>
      <p:sp>
        <p:nvSpPr>
          <p:cNvPr id="60439" name="TextBox 34"/>
          <p:cNvSpPr txBox="1">
            <a:spLocks noChangeArrowheads="1"/>
          </p:cNvSpPr>
          <p:nvPr/>
        </p:nvSpPr>
        <p:spPr bwMode="auto">
          <a:xfrm>
            <a:off x="7791450" y="3475038"/>
            <a:ext cx="6619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algn="ctr" eaLnBrk="1" hangingPunct="1">
              <a:spcBef>
                <a:spcPct val="0"/>
              </a:spcBef>
              <a:buClrTx/>
              <a:buSzTx/>
            </a:pPr>
            <a:r>
              <a:rPr lang="en-US" altLang="en-US" sz="1800" b="0">
                <a:solidFill>
                  <a:srgbClr val="FFC000"/>
                </a:solidFill>
              </a:rPr>
              <a:t>T</a:t>
            </a:r>
            <a:r>
              <a:rPr lang="en-US" altLang="en-US" sz="1800" b="0" baseline="-25000">
                <a:solidFill>
                  <a:srgbClr val="FFC000"/>
                </a:solidFill>
              </a:rPr>
              <a:t>4</a:t>
            </a:r>
            <a:r>
              <a:rPr lang="en-US" altLang="en-US" sz="1800" b="0">
                <a:solidFill>
                  <a:srgbClr val="FFC000"/>
                </a:solidFill>
              </a:rPr>
              <a:t>N</a:t>
            </a:r>
            <a:r>
              <a:rPr lang="en-US" altLang="en-US" sz="1800" b="0" baseline="-25000">
                <a:solidFill>
                  <a:srgbClr val="FFC000"/>
                </a:solidFill>
              </a:rPr>
              <a:t>1</a:t>
            </a:r>
            <a:endParaRPr lang="en-US" altLang="en-US" sz="1800" b="0">
              <a:solidFill>
                <a:srgbClr val="FFC000"/>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ea typeface="ＭＳ Ｐゴシック" pitchFamily="34" charset="-128"/>
              </a:rPr>
              <a:t>Surgical Management: PTC</a:t>
            </a:r>
          </a:p>
        </p:txBody>
      </p:sp>
      <p:sp>
        <p:nvSpPr>
          <p:cNvPr id="3" name="Content Placeholder 2"/>
          <p:cNvSpPr>
            <a:spLocks noGrp="1"/>
          </p:cNvSpPr>
          <p:nvPr>
            <p:ph idx="1"/>
          </p:nvPr>
        </p:nvSpPr>
        <p:spPr>
          <a:xfrm>
            <a:off x="188913" y="1214438"/>
            <a:ext cx="8718550" cy="5311775"/>
          </a:xfrm>
        </p:spPr>
        <p:txBody>
          <a:bodyPr/>
          <a:lstStyle/>
          <a:p>
            <a:pPr>
              <a:lnSpc>
                <a:spcPct val="140000"/>
              </a:lnSpc>
              <a:defRPr/>
            </a:pPr>
            <a:r>
              <a:rPr lang="en-US" dirty="0">
                <a:solidFill>
                  <a:schemeClr val="tx1"/>
                </a:solidFill>
              </a:rPr>
              <a:t>Ambiguities/Contradictions of LNMs in PTC</a:t>
            </a:r>
          </a:p>
          <a:p>
            <a:pPr lvl="1">
              <a:lnSpc>
                <a:spcPct val="140000"/>
              </a:lnSpc>
              <a:defRPr/>
            </a:pPr>
            <a:r>
              <a:rPr lang="en-US" dirty="0" smtClean="0">
                <a:solidFill>
                  <a:schemeClr val="bg2">
                    <a:lumMod val="60000"/>
                    <a:lumOff val="40000"/>
                  </a:schemeClr>
                </a:solidFill>
              </a:rPr>
              <a:t>PTC LNMs: frequency </a:t>
            </a:r>
            <a:r>
              <a:rPr lang="en-US" dirty="0">
                <a:solidFill>
                  <a:schemeClr val="bg2">
                    <a:lumMod val="60000"/>
                    <a:lumOff val="40000"/>
                  </a:schemeClr>
                </a:solidFill>
              </a:rPr>
              <a:t>vs recurrence</a:t>
            </a:r>
          </a:p>
          <a:p>
            <a:pPr lvl="1">
              <a:lnSpc>
                <a:spcPct val="140000"/>
              </a:lnSpc>
              <a:defRPr/>
            </a:pPr>
            <a:r>
              <a:rPr lang="en-US" dirty="0" smtClean="0">
                <a:solidFill>
                  <a:schemeClr val="bg2">
                    <a:lumMod val="60000"/>
                    <a:lumOff val="40000"/>
                  </a:schemeClr>
                </a:solidFill>
              </a:rPr>
              <a:t>Value of prophylactic C-VI dissection</a:t>
            </a:r>
            <a:endParaRPr lang="en-US" dirty="0">
              <a:solidFill>
                <a:schemeClr val="bg2">
                  <a:lumMod val="60000"/>
                  <a:lumOff val="40000"/>
                </a:schemeClr>
              </a:solidFill>
            </a:endParaRPr>
          </a:p>
          <a:p>
            <a:pPr lvl="1">
              <a:lnSpc>
                <a:spcPct val="140000"/>
              </a:lnSpc>
              <a:defRPr/>
            </a:pPr>
            <a:r>
              <a:rPr lang="en-US" dirty="0">
                <a:solidFill>
                  <a:schemeClr val="bg2">
                    <a:lumMod val="60000"/>
                    <a:lumOff val="40000"/>
                  </a:schemeClr>
                </a:solidFill>
              </a:rPr>
              <a:t>Related risk of death</a:t>
            </a:r>
          </a:p>
          <a:p>
            <a:pPr lvl="1">
              <a:lnSpc>
                <a:spcPct val="140000"/>
              </a:lnSpc>
              <a:defRPr/>
            </a:pPr>
            <a:r>
              <a:rPr lang="en-US" dirty="0">
                <a:solidFill>
                  <a:srgbClr val="FFC000"/>
                </a:solidFill>
              </a:rPr>
              <a:t>Value/limitations of RAI</a:t>
            </a:r>
          </a:p>
          <a:p>
            <a:pPr lvl="1">
              <a:lnSpc>
                <a:spcPct val="140000"/>
              </a:lnSpc>
              <a:defRPr/>
            </a:pPr>
            <a:r>
              <a:rPr lang="en-US" dirty="0"/>
              <a:t>Safety/value of C-VI dissection</a:t>
            </a:r>
          </a:p>
          <a:p>
            <a:pPr>
              <a:defRPr/>
            </a:pPr>
            <a:endParaRPr lang="en-US" dirty="0"/>
          </a:p>
        </p:txBody>
      </p:sp>
    </p:spTree>
  </p:cSld>
  <p:clrMapOvr>
    <a:masterClrMapping/>
  </p:clrMapOvr>
  <p:transition xmlns:p14="http://schemas.microsoft.com/office/powerpoint/2010/main" advClick="0">
    <p:wipe dir="r"/>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ea typeface="ＭＳ Ｐゴシック" pitchFamily="34" charset="-128"/>
              </a:rPr>
              <a:t>LNMs</a:t>
            </a:r>
            <a:br>
              <a:rPr lang="en-US" smtClean="0">
                <a:ea typeface="ＭＳ Ｐゴシック" pitchFamily="34" charset="-128"/>
              </a:rPr>
            </a:br>
            <a:r>
              <a:rPr lang="en-US" smtClean="0">
                <a:solidFill>
                  <a:srgbClr val="FFFFFF"/>
                </a:solidFill>
                <a:ea typeface="ＭＳ Ｐゴシック" pitchFamily="34" charset="-128"/>
              </a:rPr>
              <a:t>Alternatives to LN Dissection</a:t>
            </a:r>
          </a:p>
        </p:txBody>
      </p:sp>
      <p:sp>
        <p:nvSpPr>
          <p:cNvPr id="3" name="Content Placeholder 2"/>
          <p:cNvSpPr>
            <a:spLocks noGrp="1"/>
          </p:cNvSpPr>
          <p:nvPr>
            <p:ph idx="1"/>
          </p:nvPr>
        </p:nvSpPr>
        <p:spPr>
          <a:xfrm>
            <a:off x="685800" y="1981200"/>
            <a:ext cx="7975600" cy="4114800"/>
          </a:xfrm>
        </p:spPr>
        <p:txBody>
          <a:bodyPr/>
          <a:lstStyle/>
          <a:p>
            <a:pPr>
              <a:defRPr/>
            </a:pPr>
            <a:r>
              <a:rPr lang="en-US" smtClean="0">
                <a:ea typeface="ＭＳ Ｐゴシック" pitchFamily="34" charset="-128"/>
              </a:rPr>
              <a:t>RAI</a:t>
            </a:r>
            <a:r>
              <a:rPr lang="en-US" smtClean="0">
                <a:solidFill>
                  <a:srgbClr val="00FF00"/>
                </a:solidFill>
                <a:ea typeface="ＭＳ Ｐゴシック" pitchFamily="34" charset="-128"/>
              </a:rPr>
              <a:t>*</a:t>
            </a:r>
            <a:endParaRPr lang="en-US" smtClean="0">
              <a:ea typeface="ＭＳ Ｐゴシック" pitchFamily="34" charset="-128"/>
            </a:endParaRPr>
          </a:p>
          <a:p>
            <a:pPr lvl="1">
              <a:defRPr/>
            </a:pPr>
            <a:r>
              <a:rPr lang="en-US" smtClean="0">
                <a:ea typeface="ＭＳ Ｐゴシック" pitchFamily="34" charset="-128"/>
              </a:rPr>
              <a:t>95 pts, persistent LNMs on 131-I</a:t>
            </a:r>
          </a:p>
          <a:p>
            <a:pPr lvl="1">
              <a:defRPr/>
            </a:pPr>
            <a:r>
              <a:rPr lang="en-US" smtClean="0">
                <a:ea typeface="ＭＳ Ｐゴシック" pitchFamily="34" charset="-128"/>
              </a:rPr>
              <a:t>Rec</a:t>
            </a:r>
            <a:r>
              <a:rPr lang="ja-JP" altLang="en-US" smtClean="0">
                <a:ea typeface="ＭＳ Ｐゴシック" pitchFamily="34" charset="-128"/>
              </a:rPr>
              <a:t>’</a:t>
            </a:r>
            <a:r>
              <a:rPr lang="en-US" altLang="ja-JP" smtClean="0">
                <a:ea typeface="ＭＳ Ｐゴシック" pitchFamily="34" charset="-128"/>
              </a:rPr>
              <a:t>d 1-3 doses, RAI, median 235 mCi</a:t>
            </a:r>
          </a:p>
          <a:p>
            <a:pPr lvl="1">
              <a:defRPr/>
            </a:pPr>
            <a:r>
              <a:rPr lang="en-US" smtClean="0">
                <a:ea typeface="ＭＳ Ｐゴシック" pitchFamily="34" charset="-128"/>
              </a:rPr>
              <a:t>Persistent LNMs 9/95 (9%)—excised</a:t>
            </a:r>
          </a:p>
          <a:p>
            <a:pPr lvl="1">
              <a:defRPr/>
            </a:pPr>
            <a:r>
              <a:rPr lang="en-US" smtClean="0">
                <a:ea typeface="ＭＳ Ｐゴシック" pitchFamily="34" charset="-128"/>
              </a:rPr>
              <a:t>Subsequent relapse 9%</a:t>
            </a:r>
          </a:p>
          <a:p>
            <a:pPr lvl="1">
              <a:defRPr/>
            </a:pPr>
            <a:r>
              <a:rPr lang="en-US" smtClean="0">
                <a:ea typeface="ＭＳ Ｐゴシック" pitchFamily="34" charset="-128"/>
              </a:rPr>
              <a:t>At 6.8 yrs F/U</a:t>
            </a:r>
          </a:p>
          <a:p>
            <a:pPr lvl="2">
              <a:defRPr/>
            </a:pPr>
            <a:r>
              <a:rPr lang="en-US" smtClean="0">
                <a:ea typeface="ＭＳ Ｐゴシック" pitchFamily="34" charset="-128"/>
              </a:rPr>
              <a:t>98% A, NED</a:t>
            </a:r>
          </a:p>
          <a:p>
            <a:pPr lvl="2">
              <a:defRPr/>
            </a:pPr>
            <a:r>
              <a:rPr lang="en-US" smtClean="0">
                <a:solidFill>
                  <a:srgbClr val="FFCC00"/>
                </a:solidFill>
                <a:ea typeface="ＭＳ Ｐゴシック" pitchFamily="34" charset="-128"/>
              </a:rPr>
              <a:t>82% w/ LNMs p-op rendered NED w/ RAI only</a:t>
            </a:r>
          </a:p>
        </p:txBody>
      </p:sp>
      <p:sp>
        <p:nvSpPr>
          <p:cNvPr id="4" name="TextBox 3"/>
          <p:cNvSpPr txBox="1"/>
          <p:nvPr/>
        </p:nvSpPr>
        <p:spPr>
          <a:xfrm>
            <a:off x="3136900" y="6184900"/>
            <a:ext cx="4870450" cy="366713"/>
          </a:xfrm>
          <a:prstGeom prst="rect">
            <a:avLst/>
          </a:prstGeom>
          <a:noFill/>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800" b="1" smtClean="0">
                <a:solidFill>
                  <a:srgbClr val="00FF00"/>
                </a:solidFill>
                <a:effectLst>
                  <a:outerShdw blurRad="38100" dist="38100" dir="2700000" algn="tl">
                    <a:srgbClr val="000000"/>
                  </a:outerShdw>
                </a:effectLst>
              </a:rPr>
              <a:t>*Creach, Moley  Surgery 148:1198-206,2010</a:t>
            </a:r>
          </a:p>
        </p:txBody>
      </p:sp>
    </p:spTree>
  </p:cSld>
  <p:clrMapOvr>
    <a:masterClrMapping/>
  </p:clrMapOvr>
  <p:transition xmlns:p14="http://schemas.microsoft.com/office/powerpoint/2010/main" advClick="0">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par>
                          <p:cTn id="11" fill="hold" nodeType="afterGroup">
                            <p:stCondLst>
                              <p:cond delay="500"/>
                            </p:stCondLst>
                            <p:childTnLst>
                              <p:par>
                                <p:cTn id="12" presetID="18" presetClass="entr" presetSubtype="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strips(downRight)">
                                      <p:cBhvr>
                                        <p:cTn id="14" dur="500"/>
                                        <p:tgtEl>
                                          <p:spTgt spid="3">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strips(downRight)">
                                      <p:cBhvr>
                                        <p:cTn id="19" dur="500"/>
                                        <p:tgtEl>
                                          <p:spTgt spid="3">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6"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strips(downRight)">
                                      <p:cBhvr>
                                        <p:cTn id="24" dur="500"/>
                                        <p:tgtEl>
                                          <p:spTgt spid="3">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6"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strips(downRight)">
                                      <p:cBhvr>
                                        <p:cTn id="29" dur="500"/>
                                        <p:tgtEl>
                                          <p:spTgt spid="3">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8" presetClass="entr" presetSubtype="6"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strips(downRight)">
                                      <p:cBhvr>
                                        <p:cTn id="34" dur="500"/>
                                        <p:tgtEl>
                                          <p:spTgt spid="3">
                                            <p:txEl>
                                              <p:pRg st="5" end="5"/>
                                            </p:txEl>
                                          </p:spTgt>
                                        </p:tgtEl>
                                      </p:cBhvr>
                                    </p:animEffect>
                                  </p:childTnLst>
                                </p:cTn>
                              </p:par>
                            </p:childTnLst>
                          </p:cTn>
                        </p:par>
                        <p:par>
                          <p:cTn id="35" fill="hold" nodeType="afterGroup">
                            <p:stCondLst>
                              <p:cond delay="500"/>
                            </p:stCondLst>
                            <p:childTnLst>
                              <p:par>
                                <p:cTn id="36" presetID="18" presetClass="entr" presetSubtype="6" fill="hold" grpId="0"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strips(downRight)">
                                      <p:cBhvr>
                                        <p:cTn id="38" dur="500"/>
                                        <p:tgtEl>
                                          <p:spTgt spid="3">
                                            <p:txEl>
                                              <p:pRg st="6" end="6"/>
                                            </p:txEl>
                                          </p:spTgt>
                                        </p:tgtEl>
                                      </p:cBhvr>
                                    </p:animEffect>
                                  </p:childTnLst>
                                </p:cTn>
                              </p:par>
                              <p:par>
                                <p:cTn id="39" presetID="18" presetClass="entr" presetSubtype="6"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strips(downRight)">
                                      <p:cBhvr>
                                        <p:cTn id="4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685800" y="233363"/>
            <a:ext cx="7766050" cy="1103312"/>
          </a:xfrm>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defRPr/>
            </a:pPr>
            <a:r>
              <a:rPr lang="en-US" dirty="0" smtClean="0"/>
              <a:t>PTC</a:t>
            </a:r>
            <a:br>
              <a:rPr lang="en-US" dirty="0" smtClean="0"/>
            </a:br>
            <a:r>
              <a:rPr lang="en-US" dirty="0" smtClean="0">
                <a:solidFill>
                  <a:schemeClr val="tx1"/>
                </a:solidFill>
              </a:rPr>
              <a:t>Radioactive Iodine</a:t>
            </a:r>
            <a:endParaRPr lang="en-US" dirty="0" smtClean="0"/>
          </a:p>
        </p:txBody>
      </p:sp>
      <p:sp>
        <p:nvSpPr>
          <p:cNvPr id="273411" name="Rectangle 3"/>
          <p:cNvSpPr>
            <a:spLocks noGrp="1" noChangeArrowheads="1"/>
          </p:cNvSpPr>
          <p:nvPr>
            <p:ph type="body" idx="1"/>
          </p:nvPr>
        </p:nvSpPr>
        <p:spPr>
          <a:xfrm>
            <a:off x="627063" y="1446213"/>
            <a:ext cx="7831137" cy="4665662"/>
          </a:xfrm>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20000"/>
              </a:lnSpc>
              <a:defRPr/>
            </a:pPr>
            <a:r>
              <a:rPr lang="en-US" smtClean="0">
                <a:ea typeface="ＭＳ Ｐゴシック" pitchFamily="34" charset="-128"/>
              </a:rPr>
              <a:t>Nat</a:t>
            </a:r>
            <a:r>
              <a:rPr lang="ja-JP" altLang="en-US" smtClean="0">
                <a:ea typeface="ＭＳ Ｐゴシック" pitchFamily="34" charset="-128"/>
              </a:rPr>
              <a:t>’</a:t>
            </a:r>
            <a:r>
              <a:rPr lang="en-US" altLang="ja-JP" smtClean="0">
                <a:ea typeface="ＭＳ Ｐゴシック" pitchFamily="34" charset="-128"/>
              </a:rPr>
              <a:t>l Tx Ca Rx Coop Study Group</a:t>
            </a:r>
            <a:r>
              <a:rPr lang="en-US" altLang="ja-JP" baseline="30000" smtClean="0">
                <a:solidFill>
                  <a:srgbClr val="00FFFF"/>
                </a:solidFill>
                <a:ea typeface="ＭＳ Ｐゴシック" pitchFamily="34" charset="-128"/>
              </a:rPr>
              <a:t>#</a:t>
            </a:r>
            <a:endParaRPr lang="en-US" altLang="ja-JP" smtClean="0">
              <a:ea typeface="ＭＳ Ｐゴシック" pitchFamily="34" charset="-128"/>
            </a:endParaRPr>
          </a:p>
          <a:p>
            <a:pPr lvl="1">
              <a:lnSpc>
                <a:spcPct val="120000"/>
              </a:lnSpc>
              <a:defRPr/>
            </a:pPr>
            <a:r>
              <a:rPr lang="en-US" smtClean="0">
                <a:ea typeface="ＭＳ Ｐゴシック" pitchFamily="34" charset="-128"/>
              </a:rPr>
              <a:t>RAI</a:t>
            </a:r>
          </a:p>
          <a:p>
            <a:pPr lvl="2">
              <a:lnSpc>
                <a:spcPct val="120000"/>
              </a:lnSpc>
              <a:defRPr/>
            </a:pPr>
            <a:r>
              <a:rPr lang="en-US" smtClean="0">
                <a:ea typeface="ＭＳ Ｐゴシック" pitchFamily="34" charset="-128"/>
                <a:sym typeface="Symbol" pitchFamily="18" charset="2"/>
              </a:rPr>
              <a:t>3,000 pts; 73% stage 1, 93% PTC</a:t>
            </a:r>
          </a:p>
          <a:p>
            <a:pPr lvl="2">
              <a:lnSpc>
                <a:spcPct val="120000"/>
              </a:lnSpc>
              <a:defRPr/>
            </a:pPr>
            <a:r>
              <a:rPr lang="en-US" smtClean="0">
                <a:ea typeface="ＭＳ Ｐゴシック" pitchFamily="34" charset="-128"/>
                <a:sym typeface="Symbol" pitchFamily="18" charset="2"/>
              </a:rPr>
              <a:t>Survival</a:t>
            </a:r>
            <a:r>
              <a:rPr lang="en-US" smtClean="0">
                <a:solidFill>
                  <a:srgbClr val="FFCC00"/>
                </a:solidFill>
                <a:ea typeface="ＭＳ Ｐゴシック" pitchFamily="34" charset="-128"/>
                <a:sym typeface="Symbol" pitchFamily="18" charset="2"/>
              </a:rPr>
              <a:t> not</a:t>
            </a:r>
            <a:r>
              <a:rPr lang="en-US" smtClean="0">
                <a:ea typeface="ＭＳ Ｐゴシック" pitchFamily="34" charset="-128"/>
                <a:sym typeface="Symbol" pitchFamily="18" charset="2"/>
              </a:rPr>
              <a:t> improved with RAI, </a:t>
            </a:r>
            <a:r>
              <a:rPr lang="en-US" smtClean="0">
                <a:solidFill>
                  <a:srgbClr val="FFCC00"/>
                </a:solidFill>
                <a:ea typeface="ＭＳ Ｐゴシック" pitchFamily="34" charset="-128"/>
                <a:sym typeface="Symbol" pitchFamily="18" charset="2"/>
              </a:rPr>
              <a:t>stage I</a:t>
            </a:r>
          </a:p>
          <a:p>
            <a:pPr lvl="2">
              <a:lnSpc>
                <a:spcPct val="120000"/>
              </a:lnSpc>
              <a:defRPr/>
            </a:pPr>
            <a:r>
              <a:rPr lang="en-US" smtClean="0">
                <a:ea typeface="ＭＳ Ｐゴシック" pitchFamily="34" charset="-128"/>
                <a:sym typeface="Symbol" pitchFamily="18" charset="2"/>
              </a:rPr>
              <a:t>Stages II-IV, RAI  survival</a:t>
            </a:r>
          </a:p>
          <a:p>
            <a:pPr>
              <a:lnSpc>
                <a:spcPct val="120000"/>
              </a:lnSpc>
              <a:defRPr/>
            </a:pPr>
            <a:r>
              <a:rPr lang="en-US" smtClean="0">
                <a:ea typeface="ＭＳ Ｐゴシック" pitchFamily="34" charset="-128"/>
              </a:rPr>
              <a:t>Hay (Mayo Clinic) </a:t>
            </a:r>
            <a:r>
              <a:rPr lang="ja-JP" altLang="en-US" smtClean="0">
                <a:ea typeface="ＭＳ Ｐゴシック" pitchFamily="34" charset="-128"/>
                <a:cs typeface="Arial" pitchFamily="34" charset="0"/>
              </a:rPr>
              <a:t>’</a:t>
            </a:r>
            <a:r>
              <a:rPr lang="en-US" altLang="ja-JP" smtClean="0">
                <a:ea typeface="ＭＳ Ｐゴシック" pitchFamily="34" charset="-128"/>
              </a:rPr>
              <a:t>02</a:t>
            </a:r>
          </a:p>
          <a:p>
            <a:pPr lvl="1">
              <a:lnSpc>
                <a:spcPct val="120000"/>
              </a:lnSpc>
              <a:defRPr/>
            </a:pPr>
            <a:r>
              <a:rPr lang="en-US" smtClean="0">
                <a:ea typeface="ＭＳ Ｐゴシック" pitchFamily="34" charset="-128"/>
              </a:rPr>
              <a:t>CSM, LR rates not changed in 50 yrs despite </a:t>
            </a:r>
            <a:r>
              <a:rPr lang="en-US" smtClean="0">
                <a:ea typeface="ＭＳ Ｐゴシック" pitchFamily="34" charset="-128"/>
                <a:sym typeface="Symbol" pitchFamily="18" charset="2"/>
              </a:rPr>
              <a:t> use RAI in low risk patients</a:t>
            </a:r>
          </a:p>
        </p:txBody>
      </p:sp>
      <p:sp>
        <p:nvSpPr>
          <p:cNvPr id="273418" name="Text Box 10"/>
          <p:cNvSpPr txBox="1">
            <a:spLocks noChangeArrowheads="1"/>
          </p:cNvSpPr>
          <p:nvPr/>
        </p:nvSpPr>
        <p:spPr bwMode="auto">
          <a:xfrm>
            <a:off x="2552700" y="6084888"/>
            <a:ext cx="459581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2000" baseline="30000" smtClean="0">
                <a:solidFill>
                  <a:srgbClr val="00FFFF"/>
                </a:solidFill>
                <a:effectLst>
                  <a:outerShdw blurRad="38100" dist="38100" dir="2700000" algn="tl">
                    <a:srgbClr val="000000"/>
                  </a:outerShdw>
                </a:effectLst>
              </a:rPr>
              <a:t>#</a:t>
            </a:r>
            <a:r>
              <a:rPr lang="en-US" sz="2000" smtClean="0">
                <a:solidFill>
                  <a:srgbClr val="00FFFF"/>
                </a:solidFill>
                <a:effectLst>
                  <a:outerShdw blurRad="38100" dist="38100" dir="2700000" algn="tl">
                    <a:srgbClr val="000000"/>
                  </a:outerShdw>
                </a:effectLst>
              </a:rPr>
              <a:t>Jonklaas et al. Thyroid 16:1229, 2006</a:t>
            </a:r>
          </a:p>
        </p:txBody>
      </p:sp>
    </p:spTree>
  </p:cSld>
  <p:clrMapOvr>
    <a:masterClrMapping/>
  </p:clrMapOvr>
  <p:transition xmlns:p14="http://schemas.microsoft.com/office/powerpoint/2010/main" advClick="0">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273411">
                                            <p:txEl>
                                              <p:pRg st="0" end="0"/>
                                            </p:txEl>
                                          </p:spTgt>
                                        </p:tgtEl>
                                        <p:attrNameLst>
                                          <p:attrName>style.visibility</p:attrName>
                                        </p:attrNameLst>
                                      </p:cBhvr>
                                      <p:to>
                                        <p:strVal val="visible"/>
                                      </p:to>
                                    </p:set>
                                    <p:animEffect transition="in" filter="strips(downRight)">
                                      <p:cBhvr>
                                        <p:cTn id="7" dur="500"/>
                                        <p:tgtEl>
                                          <p:spTgt spid="273411">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273411">
                                            <p:txEl>
                                              <p:pRg st="1" end="1"/>
                                            </p:txEl>
                                          </p:spTgt>
                                        </p:tgtEl>
                                        <p:attrNameLst>
                                          <p:attrName>style.visibility</p:attrName>
                                        </p:attrNameLst>
                                      </p:cBhvr>
                                      <p:to>
                                        <p:strVal val="visible"/>
                                      </p:to>
                                    </p:set>
                                    <p:animEffect transition="in" filter="strips(downRight)">
                                      <p:cBhvr>
                                        <p:cTn id="10" dur="500"/>
                                        <p:tgtEl>
                                          <p:spTgt spid="273411">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273411">
                                            <p:txEl>
                                              <p:pRg st="2" end="2"/>
                                            </p:txEl>
                                          </p:spTgt>
                                        </p:tgtEl>
                                        <p:attrNameLst>
                                          <p:attrName>style.visibility</p:attrName>
                                        </p:attrNameLst>
                                      </p:cBhvr>
                                      <p:to>
                                        <p:strVal val="visible"/>
                                      </p:to>
                                    </p:set>
                                    <p:animEffect transition="in" filter="strips(downRight)">
                                      <p:cBhvr>
                                        <p:cTn id="13" dur="500"/>
                                        <p:tgtEl>
                                          <p:spTgt spid="273411">
                                            <p:txEl>
                                              <p:pRg st="2" end="2"/>
                                            </p:txEl>
                                          </p:spTgt>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273411">
                                            <p:txEl>
                                              <p:pRg st="3" end="3"/>
                                            </p:txEl>
                                          </p:spTgt>
                                        </p:tgtEl>
                                        <p:attrNameLst>
                                          <p:attrName>style.visibility</p:attrName>
                                        </p:attrNameLst>
                                      </p:cBhvr>
                                      <p:to>
                                        <p:strVal val="visible"/>
                                      </p:to>
                                    </p:set>
                                    <p:animEffect transition="in" filter="strips(downRight)">
                                      <p:cBhvr>
                                        <p:cTn id="16" dur="500"/>
                                        <p:tgtEl>
                                          <p:spTgt spid="273411">
                                            <p:txEl>
                                              <p:pRg st="3" end="3"/>
                                            </p:txEl>
                                          </p:spTgt>
                                        </p:tgtEl>
                                      </p:cBhvr>
                                    </p:animEffect>
                                  </p:childTnLst>
                                </p:cTn>
                              </p:par>
                              <p:par>
                                <p:cTn id="17" presetID="18" presetClass="entr" presetSubtype="6" fill="hold" grpId="0" nodeType="withEffect">
                                  <p:stCondLst>
                                    <p:cond delay="0"/>
                                  </p:stCondLst>
                                  <p:childTnLst>
                                    <p:set>
                                      <p:cBhvr>
                                        <p:cTn id="18" dur="1" fill="hold">
                                          <p:stCondLst>
                                            <p:cond delay="0"/>
                                          </p:stCondLst>
                                        </p:cTn>
                                        <p:tgtEl>
                                          <p:spTgt spid="273411">
                                            <p:txEl>
                                              <p:pRg st="4" end="4"/>
                                            </p:txEl>
                                          </p:spTgt>
                                        </p:tgtEl>
                                        <p:attrNameLst>
                                          <p:attrName>style.visibility</p:attrName>
                                        </p:attrNameLst>
                                      </p:cBhvr>
                                      <p:to>
                                        <p:strVal val="visible"/>
                                      </p:to>
                                    </p:set>
                                    <p:animEffect transition="in" filter="strips(downRight)">
                                      <p:cBhvr>
                                        <p:cTn id="19" dur="500"/>
                                        <p:tgtEl>
                                          <p:spTgt spid="273411">
                                            <p:txEl>
                                              <p:pRg st="4" end="4"/>
                                            </p:txEl>
                                          </p:spTgt>
                                        </p:tgtEl>
                                      </p:cBhvr>
                                    </p:animEffect>
                                  </p:childTnLst>
                                </p:cTn>
                              </p:par>
                            </p:childTnLst>
                          </p:cTn>
                        </p:par>
                        <p:par>
                          <p:cTn id="20" fill="hold" nodeType="afterGroup">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273418"/>
                                        </p:tgtEl>
                                        <p:attrNameLst>
                                          <p:attrName>style.visibility</p:attrName>
                                        </p:attrNameLst>
                                      </p:cBhvr>
                                      <p:to>
                                        <p:strVal val="visible"/>
                                      </p:to>
                                    </p:set>
                                    <p:animEffect transition="in" filter="wipe(left)">
                                      <p:cBhvr>
                                        <p:cTn id="23" dur="500"/>
                                        <p:tgtEl>
                                          <p:spTgt spid="27341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6" fill="hold" grpId="0" nodeType="clickEffect">
                                  <p:stCondLst>
                                    <p:cond delay="0"/>
                                  </p:stCondLst>
                                  <p:childTnLst>
                                    <p:set>
                                      <p:cBhvr>
                                        <p:cTn id="27" dur="1" fill="hold">
                                          <p:stCondLst>
                                            <p:cond delay="0"/>
                                          </p:stCondLst>
                                        </p:cTn>
                                        <p:tgtEl>
                                          <p:spTgt spid="273411">
                                            <p:txEl>
                                              <p:pRg st="5" end="5"/>
                                            </p:txEl>
                                          </p:spTgt>
                                        </p:tgtEl>
                                        <p:attrNameLst>
                                          <p:attrName>style.visibility</p:attrName>
                                        </p:attrNameLst>
                                      </p:cBhvr>
                                      <p:to>
                                        <p:strVal val="visible"/>
                                      </p:to>
                                    </p:set>
                                    <p:animEffect transition="in" filter="strips(downRight)">
                                      <p:cBhvr>
                                        <p:cTn id="28" dur="500"/>
                                        <p:tgtEl>
                                          <p:spTgt spid="273411">
                                            <p:txEl>
                                              <p:pRg st="5" end="5"/>
                                            </p:txEl>
                                          </p:spTgt>
                                        </p:tgtEl>
                                      </p:cBhvr>
                                    </p:animEffect>
                                  </p:childTnLst>
                                </p:cTn>
                              </p:par>
                            </p:childTnLst>
                          </p:cTn>
                        </p:par>
                        <p:par>
                          <p:cTn id="29" fill="hold" nodeType="afterGroup">
                            <p:stCondLst>
                              <p:cond delay="500"/>
                            </p:stCondLst>
                            <p:childTnLst>
                              <p:par>
                                <p:cTn id="30" presetID="18" presetClass="entr" presetSubtype="6" fill="hold" grpId="0" nodeType="afterEffect">
                                  <p:stCondLst>
                                    <p:cond delay="0"/>
                                  </p:stCondLst>
                                  <p:childTnLst>
                                    <p:set>
                                      <p:cBhvr>
                                        <p:cTn id="31" dur="1" fill="hold">
                                          <p:stCondLst>
                                            <p:cond delay="0"/>
                                          </p:stCondLst>
                                        </p:cTn>
                                        <p:tgtEl>
                                          <p:spTgt spid="273411">
                                            <p:txEl>
                                              <p:pRg st="6" end="6"/>
                                            </p:txEl>
                                          </p:spTgt>
                                        </p:tgtEl>
                                        <p:attrNameLst>
                                          <p:attrName>style.visibility</p:attrName>
                                        </p:attrNameLst>
                                      </p:cBhvr>
                                      <p:to>
                                        <p:strVal val="visible"/>
                                      </p:to>
                                    </p:set>
                                    <p:animEffect transition="in" filter="strips(downRight)">
                                      <p:cBhvr>
                                        <p:cTn id="32" dur="500"/>
                                        <p:tgtEl>
                                          <p:spTgt spid="2734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1" grpId="0" build="p"/>
      <p:bldP spid="27341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050" y="160338"/>
            <a:ext cx="7766050" cy="1103312"/>
          </a:xfrm>
        </p:spPr>
        <p:txBody>
          <a:bodyPr/>
          <a:lstStyle/>
          <a:p>
            <a:pPr>
              <a:defRPr/>
            </a:pPr>
            <a:r>
              <a:rPr lang="en-US" smtClean="0">
                <a:ea typeface="ＭＳ Ｐゴシック" pitchFamily="34" charset="-128"/>
              </a:rPr>
              <a:t>Surgical Management: PTC</a:t>
            </a:r>
          </a:p>
        </p:txBody>
      </p:sp>
      <p:sp>
        <p:nvSpPr>
          <p:cNvPr id="3" name="Content Placeholder 2"/>
          <p:cNvSpPr>
            <a:spLocks noGrp="1"/>
          </p:cNvSpPr>
          <p:nvPr>
            <p:ph idx="1"/>
          </p:nvPr>
        </p:nvSpPr>
        <p:spPr>
          <a:xfrm>
            <a:off x="220663" y="1103313"/>
            <a:ext cx="8750300" cy="5392737"/>
          </a:xfrm>
        </p:spPr>
        <p:txBody>
          <a:bodyPr/>
          <a:lstStyle/>
          <a:p>
            <a:pPr>
              <a:lnSpc>
                <a:spcPct val="140000"/>
              </a:lnSpc>
              <a:defRPr/>
            </a:pPr>
            <a:r>
              <a:rPr lang="en-US" dirty="0">
                <a:solidFill>
                  <a:schemeClr val="tx1"/>
                </a:solidFill>
              </a:rPr>
              <a:t>Ambiguities/Contradictions of LNMs in PTC</a:t>
            </a:r>
          </a:p>
          <a:p>
            <a:pPr lvl="1">
              <a:lnSpc>
                <a:spcPct val="140000"/>
              </a:lnSpc>
              <a:defRPr/>
            </a:pPr>
            <a:r>
              <a:rPr lang="en-US" dirty="0" smtClean="0">
                <a:solidFill>
                  <a:schemeClr val="bg2">
                    <a:lumMod val="60000"/>
                    <a:lumOff val="40000"/>
                  </a:schemeClr>
                </a:solidFill>
              </a:rPr>
              <a:t>PTC LNMs: frequency </a:t>
            </a:r>
            <a:r>
              <a:rPr lang="en-US" dirty="0">
                <a:solidFill>
                  <a:schemeClr val="bg2">
                    <a:lumMod val="60000"/>
                    <a:lumOff val="40000"/>
                  </a:schemeClr>
                </a:solidFill>
              </a:rPr>
              <a:t>vs recurrence</a:t>
            </a:r>
          </a:p>
          <a:p>
            <a:pPr lvl="1">
              <a:lnSpc>
                <a:spcPct val="140000"/>
              </a:lnSpc>
              <a:defRPr/>
            </a:pPr>
            <a:r>
              <a:rPr lang="en-US" dirty="0" smtClean="0">
                <a:solidFill>
                  <a:schemeClr val="bg2">
                    <a:lumMod val="60000"/>
                    <a:lumOff val="40000"/>
                  </a:schemeClr>
                </a:solidFill>
              </a:rPr>
              <a:t>Value of prophylactic C-VI dissection</a:t>
            </a:r>
            <a:endParaRPr lang="en-US" dirty="0">
              <a:solidFill>
                <a:schemeClr val="bg2">
                  <a:lumMod val="60000"/>
                  <a:lumOff val="40000"/>
                </a:schemeClr>
              </a:solidFill>
            </a:endParaRPr>
          </a:p>
          <a:p>
            <a:pPr lvl="1">
              <a:lnSpc>
                <a:spcPct val="140000"/>
              </a:lnSpc>
              <a:defRPr/>
            </a:pPr>
            <a:r>
              <a:rPr lang="en-US" dirty="0">
                <a:solidFill>
                  <a:schemeClr val="bg2">
                    <a:lumMod val="60000"/>
                    <a:lumOff val="40000"/>
                  </a:schemeClr>
                </a:solidFill>
              </a:rPr>
              <a:t>Related risk of death</a:t>
            </a:r>
          </a:p>
          <a:p>
            <a:pPr lvl="1">
              <a:lnSpc>
                <a:spcPct val="140000"/>
              </a:lnSpc>
              <a:defRPr/>
            </a:pPr>
            <a:r>
              <a:rPr lang="en-US" dirty="0">
                <a:solidFill>
                  <a:schemeClr val="bg2">
                    <a:lumMod val="60000"/>
                    <a:lumOff val="40000"/>
                  </a:schemeClr>
                </a:solidFill>
              </a:rPr>
              <a:t>Value/limitations of RAI</a:t>
            </a:r>
          </a:p>
          <a:p>
            <a:pPr lvl="1">
              <a:lnSpc>
                <a:spcPct val="140000"/>
              </a:lnSpc>
              <a:defRPr/>
            </a:pPr>
            <a:r>
              <a:rPr lang="en-US" dirty="0">
                <a:solidFill>
                  <a:srgbClr val="FFC000"/>
                </a:solidFill>
              </a:rPr>
              <a:t>Safety/value of C-VI dissection</a:t>
            </a:r>
          </a:p>
          <a:p>
            <a:pPr>
              <a:defRPr/>
            </a:pPr>
            <a:endParaRPr lang="en-US" dirty="0"/>
          </a:p>
        </p:txBody>
      </p:sp>
    </p:spTree>
  </p:cSld>
  <p:clrMapOvr>
    <a:masterClrMapping/>
  </p:clrMapOvr>
  <p:transition xmlns:p14="http://schemas.microsoft.com/office/powerpoint/2010/main" advClick="0">
    <p:wipe dir="r"/>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defRPr/>
            </a:pPr>
            <a:r>
              <a:rPr lang="en-US" smtClean="0">
                <a:solidFill>
                  <a:srgbClr val="FFFF00"/>
                </a:solidFill>
                <a:ea typeface="ＭＳ Ｐゴシック" pitchFamily="34" charset="-128"/>
              </a:rPr>
              <a:t>Papillary Thyroid Cancer</a:t>
            </a:r>
            <a:r>
              <a:rPr lang="en-US" smtClean="0">
                <a:solidFill>
                  <a:schemeClr val="tx1"/>
                </a:solidFill>
                <a:ea typeface="ＭＳ Ｐゴシック" pitchFamily="34" charset="-128"/>
              </a:rPr>
              <a:t/>
            </a:r>
            <a:br>
              <a:rPr lang="en-US" smtClean="0">
                <a:solidFill>
                  <a:schemeClr val="tx1"/>
                </a:solidFill>
                <a:ea typeface="ＭＳ Ｐゴシック" pitchFamily="34" charset="-128"/>
              </a:rPr>
            </a:br>
            <a:r>
              <a:rPr lang="en-US" smtClean="0">
                <a:solidFill>
                  <a:schemeClr val="tx1"/>
                </a:solidFill>
                <a:ea typeface="ＭＳ Ｐゴシック" pitchFamily="34" charset="-128"/>
              </a:rPr>
              <a:t>Lymph Node Metastasis</a:t>
            </a:r>
          </a:p>
        </p:txBody>
      </p:sp>
      <p:sp>
        <p:nvSpPr>
          <p:cNvPr id="324611" name="Freeform 3"/>
          <p:cNvSpPr>
            <a:spLocks/>
          </p:cNvSpPr>
          <p:nvPr/>
        </p:nvSpPr>
        <p:spPr bwMode="auto">
          <a:xfrm>
            <a:off x="2517775" y="1947863"/>
            <a:ext cx="4108450" cy="4168775"/>
          </a:xfrm>
          <a:custGeom>
            <a:avLst/>
            <a:gdLst>
              <a:gd name="T0" fmla="*/ 2147483647 w 2603"/>
              <a:gd name="T1" fmla="*/ 2147483647 h 2661"/>
              <a:gd name="T2" fmla="*/ 2147483647 w 2603"/>
              <a:gd name="T3" fmla="*/ 2147483647 h 2661"/>
              <a:gd name="T4" fmla="*/ 2147483647 w 2603"/>
              <a:gd name="T5" fmla="*/ 2147483647 h 2661"/>
              <a:gd name="T6" fmla="*/ 2147483647 w 2603"/>
              <a:gd name="T7" fmla="*/ 2147483647 h 2661"/>
              <a:gd name="T8" fmla="*/ 2147483647 w 2603"/>
              <a:gd name="T9" fmla="*/ 2147483647 h 2661"/>
              <a:gd name="T10" fmla="*/ 2147483647 w 2603"/>
              <a:gd name="T11" fmla="*/ 2147483647 h 2661"/>
              <a:gd name="T12" fmla="*/ 2147483647 w 2603"/>
              <a:gd name="T13" fmla="*/ 2147483647 h 2661"/>
              <a:gd name="T14" fmla="*/ 2147483647 w 2603"/>
              <a:gd name="T15" fmla="*/ 2147483647 h 2661"/>
              <a:gd name="T16" fmla="*/ 2147483647 w 2603"/>
              <a:gd name="T17" fmla="*/ 2147483647 h 2661"/>
              <a:gd name="T18" fmla="*/ 2147483647 w 2603"/>
              <a:gd name="T19" fmla="*/ 2147483647 h 2661"/>
              <a:gd name="T20" fmla="*/ 2147483647 w 2603"/>
              <a:gd name="T21" fmla="*/ 2147483647 h 2661"/>
              <a:gd name="T22" fmla="*/ 2147483647 w 2603"/>
              <a:gd name="T23" fmla="*/ 2147483647 h 2661"/>
              <a:gd name="T24" fmla="*/ 2147483647 w 2603"/>
              <a:gd name="T25" fmla="*/ 2147483647 h 2661"/>
              <a:gd name="T26" fmla="*/ 2147483647 w 2603"/>
              <a:gd name="T27" fmla="*/ 2147483647 h 2661"/>
              <a:gd name="T28" fmla="*/ 2147483647 w 2603"/>
              <a:gd name="T29" fmla="*/ 2147483647 h 2661"/>
              <a:gd name="T30" fmla="*/ 2147483647 w 2603"/>
              <a:gd name="T31" fmla="*/ 2147483647 h 2661"/>
              <a:gd name="T32" fmla="*/ 2147483647 w 2603"/>
              <a:gd name="T33" fmla="*/ 2147483647 h 2661"/>
              <a:gd name="T34" fmla="*/ 2147483647 w 2603"/>
              <a:gd name="T35" fmla="*/ 2147483647 h 2661"/>
              <a:gd name="T36" fmla="*/ 2147483647 w 2603"/>
              <a:gd name="T37" fmla="*/ 2147483647 h 2661"/>
              <a:gd name="T38" fmla="*/ 2147483647 w 2603"/>
              <a:gd name="T39" fmla="*/ 2147483647 h 2661"/>
              <a:gd name="T40" fmla="*/ 2147483647 w 2603"/>
              <a:gd name="T41" fmla="*/ 2147483647 h 2661"/>
              <a:gd name="T42" fmla="*/ 2147483647 w 2603"/>
              <a:gd name="T43" fmla="*/ 2147483647 h 2661"/>
              <a:gd name="T44" fmla="*/ 2147483647 w 2603"/>
              <a:gd name="T45" fmla="*/ 2147483647 h 2661"/>
              <a:gd name="T46" fmla="*/ 2147483647 w 2603"/>
              <a:gd name="T47" fmla="*/ 2147483647 h 2661"/>
              <a:gd name="T48" fmla="*/ 2147483647 w 2603"/>
              <a:gd name="T49" fmla="*/ 2147483647 h 2661"/>
              <a:gd name="T50" fmla="*/ 2147483647 w 2603"/>
              <a:gd name="T51" fmla="*/ 2147483647 h 2661"/>
              <a:gd name="T52" fmla="*/ 2147483647 w 2603"/>
              <a:gd name="T53" fmla="*/ 2147483647 h 2661"/>
              <a:gd name="T54" fmla="*/ 2147483647 w 2603"/>
              <a:gd name="T55" fmla="*/ 2147483647 h 2661"/>
              <a:gd name="T56" fmla="*/ 2147483647 w 2603"/>
              <a:gd name="T57" fmla="*/ 2147483647 h 2661"/>
              <a:gd name="T58" fmla="*/ 2147483647 w 2603"/>
              <a:gd name="T59" fmla="*/ 2147483647 h 2661"/>
              <a:gd name="T60" fmla="*/ 2147483647 w 2603"/>
              <a:gd name="T61" fmla="*/ 2147483647 h 2661"/>
              <a:gd name="T62" fmla="*/ 2147483647 w 2603"/>
              <a:gd name="T63" fmla="*/ 2147483647 h 2661"/>
              <a:gd name="T64" fmla="*/ 2147483647 w 2603"/>
              <a:gd name="T65" fmla="*/ 2147483647 h 2661"/>
              <a:gd name="T66" fmla="*/ 2147483647 w 2603"/>
              <a:gd name="T67" fmla="*/ 2147483647 h 2661"/>
              <a:gd name="T68" fmla="*/ 2147483647 w 2603"/>
              <a:gd name="T69" fmla="*/ 2147483647 h 2661"/>
              <a:gd name="T70" fmla="*/ 2147483647 w 2603"/>
              <a:gd name="T71" fmla="*/ 2147483647 h 2661"/>
              <a:gd name="T72" fmla="*/ 2147483647 w 2603"/>
              <a:gd name="T73" fmla="*/ 2147483647 h 2661"/>
              <a:gd name="T74" fmla="*/ 2147483647 w 2603"/>
              <a:gd name="T75" fmla="*/ 2147483647 h 2661"/>
              <a:gd name="T76" fmla="*/ 2147483647 w 2603"/>
              <a:gd name="T77" fmla="*/ 2147483647 h 2661"/>
              <a:gd name="T78" fmla="*/ 2147483647 w 2603"/>
              <a:gd name="T79" fmla="*/ 2147483647 h 2661"/>
              <a:gd name="T80" fmla="*/ 2147483647 w 2603"/>
              <a:gd name="T81" fmla="*/ 2147483647 h 2661"/>
              <a:gd name="T82" fmla="*/ 2147483647 w 2603"/>
              <a:gd name="T83" fmla="*/ 2147483647 h 2661"/>
              <a:gd name="T84" fmla="*/ 2147483647 w 2603"/>
              <a:gd name="T85" fmla="*/ 2147483647 h 2661"/>
              <a:gd name="T86" fmla="*/ 2147483647 w 2603"/>
              <a:gd name="T87" fmla="*/ 2147483647 h 2661"/>
              <a:gd name="T88" fmla="*/ 2147483647 w 2603"/>
              <a:gd name="T89" fmla="*/ 2147483647 h 2661"/>
              <a:gd name="T90" fmla="*/ 2147483647 w 2603"/>
              <a:gd name="T91" fmla="*/ 2147483647 h 2661"/>
              <a:gd name="T92" fmla="*/ 2147483647 w 2603"/>
              <a:gd name="T93" fmla="*/ 2147483647 h 2661"/>
              <a:gd name="T94" fmla="*/ 2147483647 w 2603"/>
              <a:gd name="T95" fmla="*/ 2147483647 h 2661"/>
              <a:gd name="T96" fmla="*/ 2147483647 w 2603"/>
              <a:gd name="T97" fmla="*/ 2147483647 h 2661"/>
              <a:gd name="T98" fmla="*/ 2147483647 w 2603"/>
              <a:gd name="T99" fmla="*/ 2147483647 h 2661"/>
              <a:gd name="T100" fmla="*/ 2147483647 w 2603"/>
              <a:gd name="T101" fmla="*/ 0 h 2661"/>
              <a:gd name="T102" fmla="*/ 2147483647 w 2603"/>
              <a:gd name="T103" fmla="*/ 2147483647 h 2661"/>
              <a:gd name="T104" fmla="*/ 2147483647 w 2603"/>
              <a:gd name="T105" fmla="*/ 2147483647 h 2661"/>
              <a:gd name="T106" fmla="*/ 2147483647 w 2603"/>
              <a:gd name="T107" fmla="*/ 2147483647 h 2661"/>
              <a:gd name="T108" fmla="*/ 2147483647 w 2603"/>
              <a:gd name="T109" fmla="*/ 2147483647 h 2661"/>
              <a:gd name="T110" fmla="*/ 2147483647 w 2603"/>
              <a:gd name="T111" fmla="*/ 2147483647 h 2661"/>
              <a:gd name="T112" fmla="*/ 2147483647 w 2603"/>
              <a:gd name="T113" fmla="*/ 2147483647 h 2661"/>
              <a:gd name="T114" fmla="*/ 2147483647 w 2603"/>
              <a:gd name="T115" fmla="*/ 2147483647 h 2661"/>
              <a:gd name="T116" fmla="*/ 2147483647 w 2603"/>
              <a:gd name="T117" fmla="*/ 2147483647 h 2661"/>
              <a:gd name="T118" fmla="*/ 2147483647 w 2603"/>
              <a:gd name="T119" fmla="*/ 2147483647 h 266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603" h="2661">
                <a:moveTo>
                  <a:pt x="1223" y="1257"/>
                </a:moveTo>
                <a:lnTo>
                  <a:pt x="1223" y="1243"/>
                </a:lnTo>
                <a:lnTo>
                  <a:pt x="1270" y="1135"/>
                </a:lnTo>
                <a:lnTo>
                  <a:pt x="1322" y="1075"/>
                </a:lnTo>
                <a:lnTo>
                  <a:pt x="1365" y="1071"/>
                </a:lnTo>
                <a:lnTo>
                  <a:pt x="1413" y="1159"/>
                </a:lnTo>
                <a:lnTo>
                  <a:pt x="1468" y="1288"/>
                </a:lnTo>
                <a:lnTo>
                  <a:pt x="1500" y="1347"/>
                </a:lnTo>
                <a:lnTo>
                  <a:pt x="1589" y="1228"/>
                </a:lnTo>
                <a:lnTo>
                  <a:pt x="1627" y="1167"/>
                </a:lnTo>
                <a:lnTo>
                  <a:pt x="1655" y="1101"/>
                </a:lnTo>
                <a:lnTo>
                  <a:pt x="1670" y="1020"/>
                </a:lnTo>
                <a:lnTo>
                  <a:pt x="1697" y="856"/>
                </a:lnTo>
                <a:lnTo>
                  <a:pt x="1717" y="793"/>
                </a:lnTo>
                <a:lnTo>
                  <a:pt x="1768" y="710"/>
                </a:lnTo>
                <a:lnTo>
                  <a:pt x="1833" y="639"/>
                </a:lnTo>
                <a:lnTo>
                  <a:pt x="1838" y="479"/>
                </a:lnTo>
                <a:lnTo>
                  <a:pt x="1927" y="280"/>
                </a:lnTo>
                <a:lnTo>
                  <a:pt x="1967" y="210"/>
                </a:lnTo>
                <a:lnTo>
                  <a:pt x="2048" y="126"/>
                </a:lnTo>
                <a:lnTo>
                  <a:pt x="2129" y="109"/>
                </a:lnTo>
                <a:lnTo>
                  <a:pt x="2178" y="174"/>
                </a:lnTo>
                <a:lnTo>
                  <a:pt x="2214" y="246"/>
                </a:lnTo>
                <a:lnTo>
                  <a:pt x="2237" y="321"/>
                </a:lnTo>
                <a:lnTo>
                  <a:pt x="2284" y="405"/>
                </a:lnTo>
                <a:lnTo>
                  <a:pt x="2363" y="479"/>
                </a:lnTo>
                <a:lnTo>
                  <a:pt x="2416" y="586"/>
                </a:lnTo>
                <a:lnTo>
                  <a:pt x="2461" y="782"/>
                </a:lnTo>
                <a:lnTo>
                  <a:pt x="2471" y="850"/>
                </a:lnTo>
                <a:lnTo>
                  <a:pt x="2470" y="939"/>
                </a:lnTo>
                <a:lnTo>
                  <a:pt x="2466" y="1022"/>
                </a:lnTo>
                <a:lnTo>
                  <a:pt x="2506" y="1130"/>
                </a:lnTo>
                <a:lnTo>
                  <a:pt x="2558" y="1251"/>
                </a:lnTo>
                <a:lnTo>
                  <a:pt x="2576" y="1321"/>
                </a:lnTo>
                <a:lnTo>
                  <a:pt x="2603" y="1485"/>
                </a:lnTo>
                <a:lnTo>
                  <a:pt x="2602" y="1553"/>
                </a:lnTo>
                <a:lnTo>
                  <a:pt x="2587" y="1619"/>
                </a:lnTo>
                <a:lnTo>
                  <a:pt x="2560" y="1720"/>
                </a:lnTo>
                <a:lnTo>
                  <a:pt x="2539" y="1788"/>
                </a:lnTo>
                <a:lnTo>
                  <a:pt x="2496" y="1889"/>
                </a:lnTo>
                <a:lnTo>
                  <a:pt x="2465" y="1992"/>
                </a:lnTo>
                <a:lnTo>
                  <a:pt x="2444" y="2078"/>
                </a:lnTo>
                <a:lnTo>
                  <a:pt x="2423" y="2132"/>
                </a:lnTo>
                <a:lnTo>
                  <a:pt x="2385" y="2179"/>
                </a:lnTo>
                <a:lnTo>
                  <a:pt x="2368" y="2249"/>
                </a:lnTo>
                <a:lnTo>
                  <a:pt x="2292" y="2328"/>
                </a:lnTo>
                <a:lnTo>
                  <a:pt x="2263" y="2400"/>
                </a:lnTo>
                <a:lnTo>
                  <a:pt x="2230" y="2470"/>
                </a:lnTo>
                <a:lnTo>
                  <a:pt x="2142" y="2576"/>
                </a:lnTo>
                <a:lnTo>
                  <a:pt x="2077" y="2631"/>
                </a:lnTo>
                <a:lnTo>
                  <a:pt x="2008" y="2656"/>
                </a:lnTo>
                <a:lnTo>
                  <a:pt x="1943" y="2650"/>
                </a:lnTo>
                <a:lnTo>
                  <a:pt x="1881" y="2626"/>
                </a:lnTo>
                <a:lnTo>
                  <a:pt x="1790" y="2557"/>
                </a:lnTo>
                <a:lnTo>
                  <a:pt x="1685" y="2490"/>
                </a:lnTo>
                <a:lnTo>
                  <a:pt x="1605" y="2377"/>
                </a:lnTo>
                <a:lnTo>
                  <a:pt x="1571" y="2312"/>
                </a:lnTo>
                <a:lnTo>
                  <a:pt x="1516" y="2168"/>
                </a:lnTo>
                <a:lnTo>
                  <a:pt x="1469" y="2088"/>
                </a:lnTo>
                <a:lnTo>
                  <a:pt x="1388" y="2122"/>
                </a:lnTo>
                <a:lnTo>
                  <a:pt x="1313" y="2087"/>
                </a:lnTo>
                <a:lnTo>
                  <a:pt x="1254" y="2125"/>
                </a:lnTo>
                <a:lnTo>
                  <a:pt x="1162" y="2107"/>
                </a:lnTo>
                <a:lnTo>
                  <a:pt x="1152" y="2170"/>
                </a:lnTo>
                <a:lnTo>
                  <a:pt x="1129" y="2246"/>
                </a:lnTo>
                <a:lnTo>
                  <a:pt x="1086" y="2303"/>
                </a:lnTo>
                <a:lnTo>
                  <a:pt x="1027" y="2371"/>
                </a:lnTo>
                <a:lnTo>
                  <a:pt x="997" y="2430"/>
                </a:lnTo>
                <a:lnTo>
                  <a:pt x="938" y="2513"/>
                </a:lnTo>
                <a:lnTo>
                  <a:pt x="879" y="2545"/>
                </a:lnTo>
                <a:lnTo>
                  <a:pt x="810" y="2608"/>
                </a:lnTo>
                <a:lnTo>
                  <a:pt x="722" y="2644"/>
                </a:lnTo>
                <a:lnTo>
                  <a:pt x="600" y="2661"/>
                </a:lnTo>
                <a:lnTo>
                  <a:pt x="488" y="2631"/>
                </a:lnTo>
                <a:lnTo>
                  <a:pt x="410" y="2585"/>
                </a:lnTo>
                <a:lnTo>
                  <a:pt x="362" y="2525"/>
                </a:lnTo>
                <a:lnTo>
                  <a:pt x="322" y="2457"/>
                </a:lnTo>
                <a:lnTo>
                  <a:pt x="289" y="2379"/>
                </a:lnTo>
                <a:lnTo>
                  <a:pt x="256" y="2317"/>
                </a:lnTo>
                <a:lnTo>
                  <a:pt x="137" y="2171"/>
                </a:lnTo>
                <a:lnTo>
                  <a:pt x="81" y="2071"/>
                </a:lnTo>
                <a:lnTo>
                  <a:pt x="38" y="1981"/>
                </a:lnTo>
                <a:lnTo>
                  <a:pt x="18" y="1881"/>
                </a:lnTo>
                <a:lnTo>
                  <a:pt x="6" y="1793"/>
                </a:lnTo>
                <a:lnTo>
                  <a:pt x="13" y="1690"/>
                </a:lnTo>
                <a:lnTo>
                  <a:pt x="9" y="1588"/>
                </a:lnTo>
                <a:lnTo>
                  <a:pt x="0" y="1489"/>
                </a:lnTo>
                <a:lnTo>
                  <a:pt x="18" y="1287"/>
                </a:lnTo>
                <a:lnTo>
                  <a:pt x="46" y="1181"/>
                </a:lnTo>
                <a:lnTo>
                  <a:pt x="87" y="1102"/>
                </a:lnTo>
                <a:lnTo>
                  <a:pt x="134" y="1024"/>
                </a:lnTo>
                <a:lnTo>
                  <a:pt x="142" y="946"/>
                </a:lnTo>
                <a:lnTo>
                  <a:pt x="153" y="768"/>
                </a:lnTo>
                <a:lnTo>
                  <a:pt x="171" y="680"/>
                </a:lnTo>
                <a:lnTo>
                  <a:pt x="212" y="603"/>
                </a:lnTo>
                <a:lnTo>
                  <a:pt x="278" y="491"/>
                </a:lnTo>
                <a:lnTo>
                  <a:pt x="284" y="372"/>
                </a:lnTo>
                <a:lnTo>
                  <a:pt x="302" y="277"/>
                </a:lnTo>
                <a:lnTo>
                  <a:pt x="329" y="186"/>
                </a:lnTo>
                <a:lnTo>
                  <a:pt x="377" y="99"/>
                </a:lnTo>
                <a:lnTo>
                  <a:pt x="432" y="30"/>
                </a:lnTo>
                <a:lnTo>
                  <a:pt x="507" y="0"/>
                </a:lnTo>
                <a:lnTo>
                  <a:pt x="611" y="107"/>
                </a:lnTo>
                <a:lnTo>
                  <a:pt x="661" y="174"/>
                </a:lnTo>
                <a:lnTo>
                  <a:pt x="701" y="260"/>
                </a:lnTo>
                <a:lnTo>
                  <a:pt x="742" y="353"/>
                </a:lnTo>
                <a:lnTo>
                  <a:pt x="782" y="443"/>
                </a:lnTo>
                <a:lnTo>
                  <a:pt x="844" y="569"/>
                </a:lnTo>
                <a:lnTo>
                  <a:pt x="866" y="634"/>
                </a:lnTo>
                <a:lnTo>
                  <a:pt x="885" y="707"/>
                </a:lnTo>
                <a:lnTo>
                  <a:pt x="900" y="769"/>
                </a:lnTo>
                <a:lnTo>
                  <a:pt x="906" y="828"/>
                </a:lnTo>
                <a:lnTo>
                  <a:pt x="997" y="965"/>
                </a:lnTo>
                <a:lnTo>
                  <a:pt x="1043" y="1041"/>
                </a:lnTo>
                <a:lnTo>
                  <a:pt x="1067" y="1106"/>
                </a:lnTo>
                <a:lnTo>
                  <a:pt x="1074" y="1180"/>
                </a:lnTo>
                <a:lnTo>
                  <a:pt x="1131" y="1272"/>
                </a:lnTo>
                <a:lnTo>
                  <a:pt x="1134" y="1287"/>
                </a:lnTo>
                <a:lnTo>
                  <a:pt x="1178" y="1344"/>
                </a:lnTo>
                <a:lnTo>
                  <a:pt x="1223" y="1257"/>
                </a:lnTo>
                <a:close/>
              </a:path>
            </a:pathLst>
          </a:custGeom>
          <a:solidFill>
            <a:srgbClr val="930D27"/>
          </a:solidFill>
          <a:ln w="28575" cmpd="sng">
            <a:solidFill>
              <a:srgbClr val="000000"/>
            </a:solidFill>
            <a:round/>
            <a:headEnd/>
            <a:tailEnd/>
          </a:ln>
        </p:spPr>
        <p:txBody>
          <a:bodyPr/>
          <a:lstStyle/>
          <a:p>
            <a:endParaRPr lang="en-US"/>
          </a:p>
        </p:txBody>
      </p:sp>
      <p:sp>
        <p:nvSpPr>
          <p:cNvPr id="324612" name="Text Box 4"/>
          <p:cNvSpPr txBox="1">
            <a:spLocks noChangeArrowheads="1"/>
          </p:cNvSpPr>
          <p:nvPr/>
        </p:nvSpPr>
        <p:spPr bwMode="auto">
          <a:xfrm>
            <a:off x="1782763" y="3286125"/>
            <a:ext cx="5629275" cy="1570038"/>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r>
              <a:rPr lang="en-US" sz="4800" b="1" smtClean="0">
                <a:solidFill>
                  <a:schemeClr val="tx2"/>
                </a:solidFill>
                <a:effectLst>
                  <a:outerShdw blurRad="38100" dist="38100" dir="2700000" algn="tl">
                    <a:srgbClr val="000000"/>
                  </a:outerShdw>
                </a:effectLst>
              </a:rPr>
              <a:t>Thyroidectomy</a:t>
            </a:r>
          </a:p>
          <a:p>
            <a:pPr algn="ctr">
              <a:defRPr/>
            </a:pPr>
            <a:r>
              <a:rPr lang="en-US" sz="4800" b="1" smtClean="0">
                <a:effectLst>
                  <a:outerShdw blurRad="38100" dist="38100" dir="2700000" algn="tl">
                    <a:srgbClr val="000000"/>
                  </a:outerShdw>
                </a:effectLst>
              </a:rPr>
              <a:t>Parathyroid</a:t>
            </a:r>
            <a:r>
              <a:rPr lang="en-US" sz="4800" b="1" smtClean="0">
                <a:solidFill>
                  <a:schemeClr val="tx2"/>
                </a:solidFill>
                <a:effectLst>
                  <a:outerShdw blurRad="38100" dist="38100" dir="2700000" algn="tl">
                    <a:srgbClr val="000000"/>
                  </a:outerShdw>
                </a:effectLst>
              </a:rPr>
              <a:t> </a:t>
            </a:r>
            <a:r>
              <a:rPr lang="en-US" sz="4800" b="1" smtClean="0">
                <a:effectLst>
                  <a:outerShdw blurRad="38100" dist="38100" dir="2700000" algn="tl">
                    <a:srgbClr val="000000"/>
                  </a:outerShdw>
                </a:effectLst>
              </a:rPr>
              <a:t>Safety</a:t>
            </a:r>
          </a:p>
        </p:txBody>
      </p:sp>
    </p:spTree>
  </p:cSld>
  <p:clrMapOvr>
    <a:masterClrMapping/>
  </p:clrMapOvr>
  <p:transition xmlns:p14="http://schemas.microsoft.com/office/powerpoint/2010/main" advClick="0">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24611"/>
                                        </p:tgtEl>
                                        <p:attrNameLst>
                                          <p:attrName>style.visibility</p:attrName>
                                        </p:attrNameLst>
                                      </p:cBhvr>
                                      <p:to>
                                        <p:strVal val="visible"/>
                                      </p:to>
                                    </p:set>
                                    <p:animEffect transition="in" filter="strips(downRight)">
                                      <p:cBhvr>
                                        <p:cTn id="7" dur="500"/>
                                        <p:tgtEl>
                                          <p:spTgt spid="32461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4612"/>
                                        </p:tgtEl>
                                        <p:attrNameLst>
                                          <p:attrName>style.visibility</p:attrName>
                                        </p:attrNameLst>
                                      </p:cBhvr>
                                      <p:to>
                                        <p:strVal val="visible"/>
                                      </p:to>
                                    </p:set>
                                    <p:animEffect transition="in" filter="wipe(left)">
                                      <p:cBhvr>
                                        <p:cTn id="11" dur="500"/>
                                        <p:tgtEl>
                                          <p:spTgt spid="324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1" grpId="0" animBg="1"/>
      <p:bldP spid="3246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p:cNvGraphicFramePr>
          <p:nvPr/>
        </p:nvGraphicFramePr>
        <p:xfrm>
          <a:off x="1346200" y="1539875"/>
          <a:ext cx="7027863" cy="4560888"/>
        </p:xfrm>
        <a:graphic>
          <a:graphicData uri="http://schemas.openxmlformats.org/drawingml/2006/chart">
            <c:chart xmlns:c="http://schemas.openxmlformats.org/drawingml/2006/chart" xmlns:r="http://schemas.openxmlformats.org/officeDocument/2006/relationships" r:id="rId4"/>
          </a:graphicData>
        </a:graphic>
      </p:graphicFrame>
      <p:sp>
        <p:nvSpPr>
          <p:cNvPr id="199683" name="Rectangle 3"/>
          <p:cNvSpPr>
            <a:spLocks noChangeArrowheads="1"/>
          </p:cNvSpPr>
          <p:nvPr/>
        </p:nvSpPr>
        <p:spPr bwMode="auto">
          <a:xfrm rot="-5400000">
            <a:off x="-738981" y="3437731"/>
            <a:ext cx="315595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defRPr/>
            </a:pPr>
            <a:r>
              <a:rPr lang="en-US" sz="2200" b="1">
                <a:effectLst>
                  <a:outerShdw blurRad="38100" dist="38100" dir="2700000" algn="tl">
                    <a:srgbClr val="000000"/>
                  </a:outerShdw>
                </a:effectLst>
                <a:ea typeface="ＭＳ Ｐゴシック" pitchFamily="-111" charset="-128"/>
              </a:rPr>
              <a:t>Incidence rate/100,000</a:t>
            </a:r>
            <a:endParaRPr lang="en-US" sz="2400" b="1">
              <a:effectLst>
                <a:outerShdw blurRad="38100" dist="38100" dir="2700000" algn="tl">
                  <a:srgbClr val="000000"/>
                </a:outerShdw>
              </a:effectLst>
              <a:ea typeface="ＭＳ Ｐゴシック" pitchFamily="-111" charset="-128"/>
            </a:endParaRPr>
          </a:p>
        </p:txBody>
      </p:sp>
      <p:sp>
        <p:nvSpPr>
          <p:cNvPr id="199684" name="Rectangle 4"/>
          <p:cNvSpPr>
            <a:spLocks noChangeArrowheads="1"/>
          </p:cNvSpPr>
          <p:nvPr/>
        </p:nvSpPr>
        <p:spPr bwMode="auto">
          <a:xfrm>
            <a:off x="4489450" y="6126163"/>
            <a:ext cx="788988"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defRPr/>
            </a:pPr>
            <a:r>
              <a:rPr lang="en-US" sz="2200" b="1">
                <a:effectLst>
                  <a:outerShdw blurRad="38100" dist="38100" dir="2700000" algn="tl">
                    <a:srgbClr val="000000"/>
                  </a:outerShdw>
                </a:effectLst>
                <a:ea typeface="ＭＳ Ｐゴシック" pitchFamily="-111" charset="-128"/>
              </a:rPr>
              <a:t>Year</a:t>
            </a:r>
            <a:endParaRPr lang="en-US" sz="2400" b="1">
              <a:effectLst>
                <a:outerShdw blurRad="38100" dist="38100" dir="2700000" algn="tl">
                  <a:srgbClr val="000000"/>
                </a:outerShdw>
              </a:effectLst>
              <a:ea typeface="ＭＳ Ｐゴシック" pitchFamily="-111" charset="-128"/>
            </a:endParaRPr>
          </a:p>
        </p:txBody>
      </p:sp>
      <p:sp>
        <p:nvSpPr>
          <p:cNvPr id="199685" name="Rectangle 5"/>
          <p:cNvSpPr>
            <a:spLocks noGrp="1" noChangeArrowheads="1"/>
          </p:cNvSpPr>
          <p:nvPr>
            <p:ph type="title"/>
          </p:nvPr>
        </p:nvSpPr>
        <p:spPr>
          <a:xfrm>
            <a:off x="0" y="539750"/>
            <a:ext cx="9144000" cy="841375"/>
          </a:xfrm>
          <a:effectLst>
            <a:outerShdw dist="35921" dir="2700000" algn="ctr" rotWithShape="0">
              <a:schemeClr val="bg2"/>
            </a:outerShdw>
          </a:effectLst>
          <a:extLst>
            <a:ext uri="{909E8E84-426E-40dd-AFC4-6F175D3DCCD1}">
              <a14:hiddenFill xmlns:a14="http://schemas.microsoft.com/office/drawing/2010/main">
                <a:solidFill>
                  <a:srgbClr val="00289F"/>
                </a:solidFill>
              </a14:hiddenFill>
            </a:ext>
            <a:ext uri="{91240B29-F687-4f45-9708-019B960494DF}">
              <a14:hiddenLine xmlns:a14="http://schemas.microsoft.com/office/drawing/2010/main" w="19050">
                <a:solidFill>
                  <a:srgbClr val="A2C1FE"/>
                </a:solidFill>
                <a:miter lim="800000"/>
                <a:headEnd/>
                <a:tailEnd/>
              </a14:hiddenLine>
            </a:ext>
          </a:extLst>
        </p:spPr>
        <p:txBody>
          <a:bodyPr>
            <a:spAutoFit/>
          </a:bodyPr>
          <a:lstStyle/>
          <a:p>
            <a:pPr>
              <a:lnSpc>
                <a:spcPct val="95000"/>
              </a:lnSpc>
              <a:defRPr/>
            </a:pPr>
            <a:r>
              <a:rPr lang="en-US" sz="2700" smtClean="0">
                <a:ea typeface="ＭＳ Ｐゴシック" pitchFamily="34" charset="-128"/>
              </a:rPr>
              <a:t>Trends in Papillary Tumors by Size (88-02) in U.S.</a:t>
            </a:r>
            <a:br>
              <a:rPr lang="en-US" sz="2700" smtClean="0">
                <a:ea typeface="ＭＳ Ｐゴシック" pitchFamily="34" charset="-128"/>
              </a:rPr>
            </a:br>
            <a:r>
              <a:rPr lang="en-US" sz="2500" smtClean="0">
                <a:solidFill>
                  <a:schemeClr val="tx1"/>
                </a:solidFill>
                <a:ea typeface="ＭＳ Ｐゴシック" pitchFamily="34" charset="-128"/>
              </a:rPr>
              <a:t>Papillary Thyroid Cancer</a:t>
            </a:r>
          </a:p>
        </p:txBody>
      </p:sp>
      <p:sp>
        <p:nvSpPr>
          <p:cNvPr id="199686" name="Rectangle 6"/>
          <p:cNvSpPr>
            <a:spLocks noChangeArrowheads="1"/>
          </p:cNvSpPr>
          <p:nvPr/>
        </p:nvSpPr>
        <p:spPr bwMode="auto">
          <a:xfrm>
            <a:off x="1031875" y="6249988"/>
            <a:ext cx="2495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defRPr/>
            </a:pPr>
            <a:r>
              <a:rPr lang="en-US" b="1">
                <a:solidFill>
                  <a:srgbClr val="00FF00"/>
                </a:solidFill>
                <a:effectLst>
                  <a:outerShdw blurRad="38100" dist="38100" dir="2700000" algn="tl">
                    <a:srgbClr val="000000"/>
                  </a:outerShdw>
                </a:effectLst>
                <a:latin typeface="Arial" pitchFamily="34" charset="0"/>
              </a:rPr>
              <a:t>JAMA 295:2166, 2006</a:t>
            </a:r>
          </a:p>
        </p:txBody>
      </p:sp>
      <p:grpSp>
        <p:nvGrpSpPr>
          <p:cNvPr id="20487" name="Group 7"/>
          <p:cNvGrpSpPr>
            <a:grpSpLocks/>
          </p:cNvGrpSpPr>
          <p:nvPr/>
        </p:nvGrpSpPr>
        <p:grpSpPr bwMode="auto">
          <a:xfrm>
            <a:off x="1900238" y="1763713"/>
            <a:ext cx="1704975" cy="1249362"/>
            <a:chOff x="1197" y="1141"/>
            <a:chExt cx="1074" cy="787"/>
          </a:xfrm>
        </p:grpSpPr>
        <p:sp>
          <p:nvSpPr>
            <p:cNvPr id="199688" name="Rectangle 8"/>
            <p:cNvSpPr>
              <a:spLocks noChangeArrowheads="1"/>
            </p:cNvSpPr>
            <p:nvPr/>
          </p:nvSpPr>
          <p:spPr bwMode="auto">
            <a:xfrm>
              <a:off x="1459" y="1141"/>
              <a:ext cx="812" cy="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nSpc>
                  <a:spcPct val="90000"/>
                </a:lnSpc>
                <a:spcBef>
                  <a:spcPct val="20000"/>
                </a:spcBef>
                <a:defRPr/>
              </a:pPr>
              <a:r>
                <a:rPr lang="en-US" b="1">
                  <a:effectLst>
                    <a:outerShdw blurRad="38100" dist="38100" dir="2700000" algn="tl">
                      <a:srgbClr val="000000"/>
                    </a:outerShdw>
                  </a:effectLst>
                  <a:latin typeface="Arial" pitchFamily="34" charset="0"/>
                </a:rPr>
                <a:t>0-1.0 cm</a:t>
              </a:r>
            </a:p>
            <a:p>
              <a:pPr>
                <a:lnSpc>
                  <a:spcPct val="90000"/>
                </a:lnSpc>
                <a:spcBef>
                  <a:spcPct val="20000"/>
                </a:spcBef>
                <a:defRPr/>
              </a:pPr>
              <a:r>
                <a:rPr lang="en-US" b="1">
                  <a:effectLst>
                    <a:outerShdw blurRad="38100" dist="38100" dir="2700000" algn="tl">
                      <a:srgbClr val="000000"/>
                    </a:outerShdw>
                  </a:effectLst>
                  <a:latin typeface="Arial" pitchFamily="34" charset="0"/>
                </a:rPr>
                <a:t>1.1-2.0 cm</a:t>
              </a:r>
            </a:p>
            <a:p>
              <a:pPr>
                <a:lnSpc>
                  <a:spcPct val="90000"/>
                </a:lnSpc>
                <a:spcBef>
                  <a:spcPct val="20000"/>
                </a:spcBef>
                <a:defRPr/>
              </a:pPr>
              <a:r>
                <a:rPr lang="en-US" b="1">
                  <a:effectLst>
                    <a:outerShdw blurRad="38100" dist="38100" dir="2700000" algn="tl">
                      <a:srgbClr val="000000"/>
                    </a:outerShdw>
                  </a:effectLst>
                  <a:latin typeface="Arial" pitchFamily="34" charset="0"/>
                </a:rPr>
                <a:t>2.1-5.0 cm</a:t>
              </a:r>
            </a:p>
            <a:p>
              <a:pPr>
                <a:lnSpc>
                  <a:spcPct val="90000"/>
                </a:lnSpc>
                <a:spcBef>
                  <a:spcPct val="20000"/>
                </a:spcBef>
                <a:defRPr/>
              </a:pPr>
              <a:r>
                <a:rPr lang="en-US" b="1">
                  <a:effectLst>
                    <a:outerShdw blurRad="38100" dist="38100" dir="2700000" algn="tl">
                      <a:srgbClr val="000000"/>
                    </a:outerShdw>
                  </a:effectLst>
                  <a:latin typeface="Arial" pitchFamily="34" charset="0"/>
                </a:rPr>
                <a:t>&gt;5.0 cm</a:t>
              </a:r>
            </a:p>
          </p:txBody>
        </p:sp>
        <p:sp>
          <p:nvSpPr>
            <p:cNvPr id="22541" name="Line 9"/>
            <p:cNvSpPr>
              <a:spLocks noChangeShapeType="1"/>
            </p:cNvSpPr>
            <p:nvPr/>
          </p:nvSpPr>
          <p:spPr bwMode="auto">
            <a:xfrm>
              <a:off x="1197" y="1241"/>
              <a:ext cx="278" cy="0"/>
            </a:xfrm>
            <a:prstGeom prst="line">
              <a:avLst/>
            </a:prstGeom>
            <a:noFill/>
            <a:ln w="38100">
              <a:solidFill>
                <a:schemeClr val="accent2"/>
              </a:solidFill>
              <a:round/>
              <a:headEnd/>
              <a:tailEnd/>
            </a:ln>
            <a:effectLst>
              <a:outerShdw blurRad="63500" dist="17961" dir="2700000"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ea typeface="ＭＳ Ｐゴシック" charset="0"/>
                <a:cs typeface="ＭＳ Ｐゴシック" charset="0"/>
              </a:endParaRPr>
            </a:p>
          </p:txBody>
        </p:sp>
        <p:sp>
          <p:nvSpPr>
            <p:cNvPr id="22542" name="Line 10"/>
            <p:cNvSpPr>
              <a:spLocks noChangeShapeType="1"/>
            </p:cNvSpPr>
            <p:nvPr/>
          </p:nvSpPr>
          <p:spPr bwMode="auto">
            <a:xfrm>
              <a:off x="1197" y="1433"/>
              <a:ext cx="278" cy="0"/>
            </a:xfrm>
            <a:prstGeom prst="line">
              <a:avLst/>
            </a:prstGeom>
            <a:noFill/>
            <a:ln w="38100">
              <a:solidFill>
                <a:srgbClr val="FF9900"/>
              </a:solidFill>
              <a:round/>
              <a:headEnd/>
              <a:tailEnd/>
            </a:ln>
            <a:effectLst>
              <a:outerShdw blurRad="63500" dist="17961" dir="2700000"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ea typeface="ＭＳ Ｐゴシック" charset="0"/>
                <a:cs typeface="ＭＳ Ｐゴシック" charset="0"/>
              </a:endParaRPr>
            </a:p>
          </p:txBody>
        </p:sp>
        <p:sp>
          <p:nvSpPr>
            <p:cNvPr id="22543" name="Line 11"/>
            <p:cNvSpPr>
              <a:spLocks noChangeShapeType="1"/>
            </p:cNvSpPr>
            <p:nvPr/>
          </p:nvSpPr>
          <p:spPr bwMode="auto">
            <a:xfrm>
              <a:off x="1197" y="1625"/>
              <a:ext cx="278" cy="0"/>
            </a:xfrm>
            <a:prstGeom prst="line">
              <a:avLst/>
            </a:prstGeom>
            <a:noFill/>
            <a:ln w="38100">
              <a:solidFill>
                <a:srgbClr val="33CC33"/>
              </a:solidFill>
              <a:round/>
              <a:headEnd/>
              <a:tailEnd/>
            </a:ln>
            <a:effectLst>
              <a:outerShdw blurRad="63500" dist="17961" dir="2700000"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ea typeface="ＭＳ Ｐゴシック" charset="0"/>
                <a:cs typeface="ＭＳ Ｐゴシック" charset="0"/>
              </a:endParaRPr>
            </a:p>
          </p:txBody>
        </p:sp>
        <p:sp>
          <p:nvSpPr>
            <p:cNvPr id="22544" name="Line 12"/>
            <p:cNvSpPr>
              <a:spLocks noChangeShapeType="1"/>
            </p:cNvSpPr>
            <p:nvPr/>
          </p:nvSpPr>
          <p:spPr bwMode="auto">
            <a:xfrm>
              <a:off x="1197" y="1817"/>
              <a:ext cx="278" cy="0"/>
            </a:xfrm>
            <a:prstGeom prst="line">
              <a:avLst/>
            </a:prstGeom>
            <a:noFill/>
            <a:ln w="38100">
              <a:solidFill>
                <a:srgbClr val="993300"/>
              </a:solidFill>
              <a:round/>
              <a:headEnd/>
              <a:tailEnd/>
            </a:ln>
            <a:effectLst>
              <a:outerShdw blurRad="63500" dist="17961" dir="2700000"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ea typeface="ＭＳ Ｐゴシック" charset="0"/>
                <a:cs typeface="ＭＳ Ｐゴシック" charset="0"/>
              </a:endParaRPr>
            </a:p>
          </p:txBody>
        </p:sp>
      </p:grpSp>
      <p:sp>
        <p:nvSpPr>
          <p:cNvPr id="20488" name="Freeform 13"/>
          <p:cNvSpPr>
            <a:spLocks/>
          </p:cNvSpPr>
          <p:nvPr/>
        </p:nvSpPr>
        <p:spPr bwMode="auto">
          <a:xfrm>
            <a:off x="1693863" y="2198688"/>
            <a:ext cx="6359525" cy="1909762"/>
          </a:xfrm>
          <a:custGeom>
            <a:avLst/>
            <a:gdLst>
              <a:gd name="T0" fmla="*/ 0 w 4006"/>
              <a:gd name="T1" fmla="*/ 2147483647 h 1203"/>
              <a:gd name="T2" fmla="*/ 2147483647 w 4006"/>
              <a:gd name="T3" fmla="*/ 2147483647 h 1203"/>
              <a:gd name="T4" fmla="*/ 2147483647 w 4006"/>
              <a:gd name="T5" fmla="*/ 2147483647 h 1203"/>
              <a:gd name="T6" fmla="*/ 2147483647 w 4006"/>
              <a:gd name="T7" fmla="*/ 2147483647 h 1203"/>
              <a:gd name="T8" fmla="*/ 2147483647 w 4006"/>
              <a:gd name="T9" fmla="*/ 2147483647 h 1203"/>
              <a:gd name="T10" fmla="*/ 2147483647 w 4006"/>
              <a:gd name="T11" fmla="*/ 2147483647 h 1203"/>
              <a:gd name="T12" fmla="*/ 2147483647 w 4006"/>
              <a:gd name="T13" fmla="*/ 2147483647 h 1203"/>
              <a:gd name="T14" fmla="*/ 2147483647 w 4006"/>
              <a:gd name="T15" fmla="*/ 2147483647 h 1203"/>
              <a:gd name="T16" fmla="*/ 2147483647 w 4006"/>
              <a:gd name="T17" fmla="*/ 2147483647 h 1203"/>
              <a:gd name="T18" fmla="*/ 2147483647 w 4006"/>
              <a:gd name="T19" fmla="*/ 2147483647 h 1203"/>
              <a:gd name="T20" fmla="*/ 2147483647 w 4006"/>
              <a:gd name="T21" fmla="*/ 2147483647 h 1203"/>
              <a:gd name="T22" fmla="*/ 2147483647 w 4006"/>
              <a:gd name="T23" fmla="*/ 2147483647 h 1203"/>
              <a:gd name="T24" fmla="*/ 2147483647 w 4006"/>
              <a:gd name="T25" fmla="*/ 2147483647 h 1203"/>
              <a:gd name="T26" fmla="*/ 2147483647 w 4006"/>
              <a:gd name="T27" fmla="*/ 2147483647 h 1203"/>
              <a:gd name="T28" fmla="*/ 2147483647 w 4006"/>
              <a:gd name="T29" fmla="*/ 2147483647 h 1203"/>
              <a:gd name="T30" fmla="*/ 2147483647 w 4006"/>
              <a:gd name="T31" fmla="*/ 2147483647 h 1203"/>
              <a:gd name="T32" fmla="*/ 2147483647 w 4006"/>
              <a:gd name="T33" fmla="*/ 2147483647 h 1203"/>
              <a:gd name="T34" fmla="*/ 2147483647 w 4006"/>
              <a:gd name="T35" fmla="*/ 0 h 12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006" h="1203">
                <a:moveTo>
                  <a:pt x="0" y="1203"/>
                </a:moveTo>
                <a:lnTo>
                  <a:pt x="265" y="1099"/>
                </a:lnTo>
                <a:lnTo>
                  <a:pt x="475" y="1062"/>
                </a:lnTo>
                <a:lnTo>
                  <a:pt x="611" y="1045"/>
                </a:lnTo>
                <a:lnTo>
                  <a:pt x="768" y="1033"/>
                </a:lnTo>
                <a:lnTo>
                  <a:pt x="856" y="1025"/>
                </a:lnTo>
                <a:lnTo>
                  <a:pt x="1127" y="918"/>
                </a:lnTo>
                <a:lnTo>
                  <a:pt x="1411" y="973"/>
                </a:lnTo>
                <a:lnTo>
                  <a:pt x="1708" y="797"/>
                </a:lnTo>
                <a:lnTo>
                  <a:pt x="1890" y="772"/>
                </a:lnTo>
                <a:lnTo>
                  <a:pt x="2000" y="755"/>
                </a:lnTo>
                <a:lnTo>
                  <a:pt x="2265" y="748"/>
                </a:lnTo>
                <a:lnTo>
                  <a:pt x="2477" y="713"/>
                </a:lnTo>
                <a:lnTo>
                  <a:pt x="2581" y="691"/>
                </a:lnTo>
                <a:lnTo>
                  <a:pt x="3143" y="448"/>
                </a:lnTo>
                <a:lnTo>
                  <a:pt x="3425" y="448"/>
                </a:lnTo>
                <a:lnTo>
                  <a:pt x="3736" y="262"/>
                </a:lnTo>
                <a:lnTo>
                  <a:pt x="4006" y="0"/>
                </a:lnTo>
              </a:path>
            </a:pathLst>
          </a:custGeom>
          <a:noFill/>
          <a:ln w="38100" cap="rnd" cmpd="sng">
            <a:solidFill>
              <a:srgbClr val="FFFF00"/>
            </a:solidFill>
            <a:prstDash val="solid"/>
            <a:round/>
            <a:headEnd/>
            <a:tailEnd/>
          </a:ln>
          <a:effectLst>
            <a:outerShdw dist="17961"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89" name="Freeform 14"/>
          <p:cNvSpPr>
            <a:spLocks/>
          </p:cNvSpPr>
          <p:nvPr/>
        </p:nvSpPr>
        <p:spPr bwMode="auto">
          <a:xfrm>
            <a:off x="1693863" y="3959225"/>
            <a:ext cx="6354762" cy="442913"/>
          </a:xfrm>
          <a:custGeom>
            <a:avLst/>
            <a:gdLst>
              <a:gd name="T0" fmla="*/ 0 w 4003"/>
              <a:gd name="T1" fmla="*/ 2147483647 h 279"/>
              <a:gd name="T2" fmla="*/ 2147483647 w 4003"/>
              <a:gd name="T3" fmla="*/ 2147483647 h 279"/>
              <a:gd name="T4" fmla="*/ 2147483647 w 4003"/>
              <a:gd name="T5" fmla="*/ 2147483647 h 279"/>
              <a:gd name="T6" fmla="*/ 2147483647 w 4003"/>
              <a:gd name="T7" fmla="*/ 2147483647 h 279"/>
              <a:gd name="T8" fmla="*/ 2147483647 w 4003"/>
              <a:gd name="T9" fmla="*/ 2147483647 h 279"/>
              <a:gd name="T10" fmla="*/ 2147483647 w 4003"/>
              <a:gd name="T11" fmla="*/ 2147483647 h 279"/>
              <a:gd name="T12" fmla="*/ 2147483647 w 4003"/>
              <a:gd name="T13" fmla="*/ 2147483647 h 279"/>
              <a:gd name="T14" fmla="*/ 2147483647 w 4003"/>
              <a:gd name="T15" fmla="*/ 2147483647 h 279"/>
              <a:gd name="T16" fmla="*/ 2147483647 w 4003"/>
              <a:gd name="T17" fmla="*/ 2147483647 h 279"/>
              <a:gd name="T18" fmla="*/ 2147483647 w 4003"/>
              <a:gd name="T19" fmla="*/ 2147483647 h 279"/>
              <a:gd name="T20" fmla="*/ 2147483647 w 4003"/>
              <a:gd name="T21" fmla="*/ 2147483647 h 279"/>
              <a:gd name="T22" fmla="*/ 2147483647 w 4003"/>
              <a:gd name="T23" fmla="*/ 2147483647 h 279"/>
              <a:gd name="T24" fmla="*/ 2147483647 w 4003"/>
              <a:gd name="T25" fmla="*/ 2147483647 h 279"/>
              <a:gd name="T26" fmla="*/ 2147483647 w 4003"/>
              <a:gd name="T27" fmla="*/ 0 h 279"/>
              <a:gd name="T28" fmla="*/ 2147483647 w 4003"/>
              <a:gd name="T29" fmla="*/ 2147483647 h 2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003" h="279">
                <a:moveTo>
                  <a:pt x="0" y="279"/>
                </a:moveTo>
                <a:lnTo>
                  <a:pt x="268" y="199"/>
                </a:lnTo>
                <a:lnTo>
                  <a:pt x="572" y="178"/>
                </a:lnTo>
                <a:lnTo>
                  <a:pt x="862" y="215"/>
                </a:lnTo>
                <a:lnTo>
                  <a:pt x="1107" y="206"/>
                </a:lnTo>
                <a:lnTo>
                  <a:pt x="1412" y="222"/>
                </a:lnTo>
                <a:lnTo>
                  <a:pt x="1702" y="201"/>
                </a:lnTo>
                <a:lnTo>
                  <a:pt x="2000" y="104"/>
                </a:lnTo>
                <a:lnTo>
                  <a:pt x="2277" y="139"/>
                </a:lnTo>
                <a:lnTo>
                  <a:pt x="2572" y="37"/>
                </a:lnTo>
                <a:lnTo>
                  <a:pt x="2856" y="82"/>
                </a:lnTo>
                <a:lnTo>
                  <a:pt x="3143" y="108"/>
                </a:lnTo>
                <a:lnTo>
                  <a:pt x="3438" y="25"/>
                </a:lnTo>
                <a:lnTo>
                  <a:pt x="3705" y="0"/>
                </a:lnTo>
                <a:lnTo>
                  <a:pt x="4003" y="33"/>
                </a:lnTo>
              </a:path>
            </a:pathLst>
          </a:custGeom>
          <a:noFill/>
          <a:ln w="38100" cap="rnd" cmpd="sng">
            <a:solidFill>
              <a:srgbClr val="33CC33"/>
            </a:solidFill>
            <a:prstDash val="solid"/>
            <a:round/>
            <a:headEnd/>
            <a:tailEnd/>
          </a:ln>
          <a:effectLst>
            <a:outerShdw dist="17961"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90" name="Freeform 15"/>
          <p:cNvSpPr>
            <a:spLocks/>
          </p:cNvSpPr>
          <p:nvPr/>
        </p:nvSpPr>
        <p:spPr bwMode="auto">
          <a:xfrm>
            <a:off x="1692275" y="3490913"/>
            <a:ext cx="6350000" cy="1490662"/>
          </a:xfrm>
          <a:custGeom>
            <a:avLst/>
            <a:gdLst>
              <a:gd name="T0" fmla="*/ 0 w 4000"/>
              <a:gd name="T1" fmla="*/ 2147483647 h 939"/>
              <a:gd name="T2" fmla="*/ 2147483647 w 4000"/>
              <a:gd name="T3" fmla="*/ 2147483647 h 939"/>
              <a:gd name="T4" fmla="*/ 2147483647 w 4000"/>
              <a:gd name="T5" fmla="*/ 2147483647 h 939"/>
              <a:gd name="T6" fmla="*/ 2147483647 w 4000"/>
              <a:gd name="T7" fmla="*/ 2147483647 h 939"/>
              <a:gd name="T8" fmla="*/ 2147483647 w 4000"/>
              <a:gd name="T9" fmla="*/ 2147483647 h 939"/>
              <a:gd name="T10" fmla="*/ 2147483647 w 4000"/>
              <a:gd name="T11" fmla="*/ 2147483647 h 939"/>
              <a:gd name="T12" fmla="*/ 2147483647 w 4000"/>
              <a:gd name="T13" fmla="*/ 2147483647 h 939"/>
              <a:gd name="T14" fmla="*/ 2147483647 w 4000"/>
              <a:gd name="T15" fmla="*/ 2147483647 h 939"/>
              <a:gd name="T16" fmla="*/ 2147483647 w 4000"/>
              <a:gd name="T17" fmla="*/ 2147483647 h 939"/>
              <a:gd name="T18" fmla="*/ 2147483647 w 4000"/>
              <a:gd name="T19" fmla="*/ 2147483647 h 939"/>
              <a:gd name="T20" fmla="*/ 2147483647 w 4000"/>
              <a:gd name="T21" fmla="*/ 2147483647 h 939"/>
              <a:gd name="T22" fmla="*/ 2147483647 w 4000"/>
              <a:gd name="T23" fmla="*/ 2147483647 h 939"/>
              <a:gd name="T24" fmla="*/ 2147483647 w 4000"/>
              <a:gd name="T25" fmla="*/ 2147483647 h 939"/>
              <a:gd name="T26" fmla="*/ 2147483647 w 4000"/>
              <a:gd name="T27" fmla="*/ 0 h 9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000" h="939">
                <a:moveTo>
                  <a:pt x="0" y="939"/>
                </a:moveTo>
                <a:lnTo>
                  <a:pt x="268" y="939"/>
                </a:lnTo>
                <a:lnTo>
                  <a:pt x="525" y="919"/>
                </a:lnTo>
                <a:lnTo>
                  <a:pt x="845" y="879"/>
                </a:lnTo>
                <a:lnTo>
                  <a:pt x="1116" y="890"/>
                </a:lnTo>
                <a:lnTo>
                  <a:pt x="1452" y="849"/>
                </a:lnTo>
                <a:lnTo>
                  <a:pt x="1720" y="826"/>
                </a:lnTo>
                <a:lnTo>
                  <a:pt x="1981" y="776"/>
                </a:lnTo>
                <a:lnTo>
                  <a:pt x="2268" y="736"/>
                </a:lnTo>
                <a:lnTo>
                  <a:pt x="2570" y="624"/>
                </a:lnTo>
                <a:lnTo>
                  <a:pt x="2870" y="590"/>
                </a:lnTo>
                <a:lnTo>
                  <a:pt x="3151" y="521"/>
                </a:lnTo>
                <a:lnTo>
                  <a:pt x="3439" y="436"/>
                </a:lnTo>
                <a:lnTo>
                  <a:pt x="4000" y="0"/>
                </a:lnTo>
              </a:path>
            </a:pathLst>
          </a:custGeom>
          <a:noFill/>
          <a:ln w="38100" cap="rnd" cmpd="sng">
            <a:solidFill>
              <a:srgbClr val="FF9900"/>
            </a:solidFill>
            <a:prstDash val="solid"/>
            <a:round/>
            <a:headEnd/>
            <a:tailEnd/>
          </a:ln>
          <a:effectLst>
            <a:outerShdw dist="17961"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91" name="Freeform 16"/>
          <p:cNvSpPr>
            <a:spLocks/>
          </p:cNvSpPr>
          <p:nvPr/>
        </p:nvSpPr>
        <p:spPr bwMode="auto">
          <a:xfrm>
            <a:off x="1693863" y="5110163"/>
            <a:ext cx="6351587" cy="223837"/>
          </a:xfrm>
          <a:custGeom>
            <a:avLst/>
            <a:gdLst>
              <a:gd name="T0" fmla="*/ 0 w 4001"/>
              <a:gd name="T1" fmla="*/ 2147483647 h 141"/>
              <a:gd name="T2" fmla="*/ 2147483647 w 4001"/>
              <a:gd name="T3" fmla="*/ 2147483647 h 141"/>
              <a:gd name="T4" fmla="*/ 2147483647 w 4001"/>
              <a:gd name="T5" fmla="*/ 2147483647 h 141"/>
              <a:gd name="T6" fmla="*/ 2147483647 w 4001"/>
              <a:gd name="T7" fmla="*/ 2147483647 h 141"/>
              <a:gd name="T8" fmla="*/ 2147483647 w 4001"/>
              <a:gd name="T9" fmla="*/ 2147483647 h 141"/>
              <a:gd name="T10" fmla="*/ 2147483647 w 4001"/>
              <a:gd name="T11" fmla="*/ 2147483647 h 141"/>
              <a:gd name="T12" fmla="*/ 2147483647 w 4001"/>
              <a:gd name="T13" fmla="*/ 2147483647 h 141"/>
              <a:gd name="T14" fmla="*/ 2147483647 w 4001"/>
              <a:gd name="T15" fmla="*/ 2147483647 h 141"/>
              <a:gd name="T16" fmla="*/ 2147483647 w 4001"/>
              <a:gd name="T17" fmla="*/ 2147483647 h 141"/>
              <a:gd name="T18" fmla="*/ 2147483647 w 4001"/>
              <a:gd name="T19" fmla="*/ 2147483647 h 141"/>
              <a:gd name="T20" fmla="*/ 2147483647 w 4001"/>
              <a:gd name="T21" fmla="*/ 2147483647 h 141"/>
              <a:gd name="T22" fmla="*/ 2147483647 w 4001"/>
              <a:gd name="T23" fmla="*/ 2147483647 h 141"/>
              <a:gd name="T24" fmla="*/ 2147483647 w 4001"/>
              <a:gd name="T25" fmla="*/ 0 h 141"/>
              <a:gd name="T26" fmla="*/ 2147483647 w 4001"/>
              <a:gd name="T27" fmla="*/ 2147483647 h 141"/>
              <a:gd name="T28" fmla="*/ 2147483647 w 4001"/>
              <a:gd name="T29" fmla="*/ 2147483647 h 1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001" h="141">
                <a:moveTo>
                  <a:pt x="0" y="141"/>
                </a:moveTo>
                <a:lnTo>
                  <a:pt x="267" y="111"/>
                </a:lnTo>
                <a:lnTo>
                  <a:pt x="552" y="47"/>
                </a:lnTo>
                <a:lnTo>
                  <a:pt x="844" y="138"/>
                </a:lnTo>
                <a:lnTo>
                  <a:pt x="1130" y="57"/>
                </a:lnTo>
                <a:lnTo>
                  <a:pt x="1419" y="108"/>
                </a:lnTo>
                <a:lnTo>
                  <a:pt x="1706" y="64"/>
                </a:lnTo>
                <a:lnTo>
                  <a:pt x="1999" y="108"/>
                </a:lnTo>
                <a:lnTo>
                  <a:pt x="2281" y="71"/>
                </a:lnTo>
                <a:lnTo>
                  <a:pt x="2576" y="107"/>
                </a:lnTo>
                <a:lnTo>
                  <a:pt x="2847" y="87"/>
                </a:lnTo>
                <a:lnTo>
                  <a:pt x="3154" y="87"/>
                </a:lnTo>
                <a:lnTo>
                  <a:pt x="3427" y="0"/>
                </a:lnTo>
                <a:lnTo>
                  <a:pt x="3723" y="100"/>
                </a:lnTo>
                <a:lnTo>
                  <a:pt x="4001" y="63"/>
                </a:lnTo>
              </a:path>
            </a:pathLst>
          </a:custGeom>
          <a:noFill/>
          <a:ln w="38100" cap="rnd" cmpd="sng">
            <a:solidFill>
              <a:srgbClr val="993300"/>
            </a:solidFill>
            <a:prstDash val="solid"/>
            <a:round/>
            <a:headEnd/>
            <a:tailEnd/>
          </a:ln>
          <a:effectLst>
            <a:outerShdw dist="17961"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lstStyle/>
          <a:p>
            <a:endParaRPr lang="en-US"/>
          </a:p>
        </p:txBody>
      </p:sp>
    </p:spTree>
    <p:custDataLst>
      <p:tags r:id="rId1"/>
    </p:custDataLst>
  </p:cSld>
  <p:clrMapOvr>
    <a:masterClrMapping/>
  </p:clrMapOvr>
  <p:transition xmlns:p14="http://schemas.microsoft.com/office/powerpoint/2010/main" advClick="0">
    <p:wipe dir="r"/>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762000" y="228600"/>
            <a:ext cx="7766050" cy="1103313"/>
          </a:xfrm>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defRPr/>
            </a:pPr>
            <a:r>
              <a:rPr lang="en-US" smtClean="0"/>
              <a:t>Thyroidectomy Technique</a:t>
            </a:r>
            <a:br>
              <a:rPr lang="en-US" smtClean="0"/>
            </a:br>
            <a:r>
              <a:rPr lang="en-US" smtClean="0">
                <a:solidFill>
                  <a:schemeClr val="tx1"/>
                </a:solidFill>
              </a:rPr>
              <a:t>RLN, LNs, Parathyroids</a:t>
            </a:r>
            <a:endParaRPr lang="en-US" smtClean="0"/>
          </a:p>
        </p:txBody>
      </p:sp>
      <p:pic>
        <p:nvPicPr>
          <p:cNvPr id="71683" name="Picture 3" descr="Tx RLN expos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2538" y="1549400"/>
            <a:ext cx="6638925" cy="5057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advClick="0">
    <p:wipe dir="r"/>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685800" y="228600"/>
            <a:ext cx="7766050" cy="1103313"/>
          </a:xfrm>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defRPr/>
            </a:pPr>
            <a:r>
              <a:rPr lang="en-US" smtClean="0"/>
              <a:t>Thyroidectomy Technique</a:t>
            </a:r>
            <a:br>
              <a:rPr lang="en-US" smtClean="0"/>
            </a:br>
            <a:r>
              <a:rPr lang="en-US" smtClean="0">
                <a:solidFill>
                  <a:schemeClr val="tx1"/>
                </a:solidFill>
              </a:rPr>
              <a:t>RLN, Parathyroids, TTx</a:t>
            </a:r>
            <a:endParaRPr lang="en-US" smtClean="0"/>
          </a:p>
        </p:txBody>
      </p:sp>
      <p:pic>
        <p:nvPicPr>
          <p:cNvPr id="72707" name="Picture 3" descr="Total lo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100" y="1447800"/>
            <a:ext cx="6781800" cy="51673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advClick="0">
    <p:wipe dir="r"/>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685800" y="228600"/>
            <a:ext cx="7766050" cy="1103313"/>
          </a:xfrm>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defRPr/>
            </a:pPr>
            <a:r>
              <a:rPr lang="en-US" smtClean="0"/>
              <a:t>Thyroidectomy Technique</a:t>
            </a:r>
            <a:br>
              <a:rPr lang="en-US" smtClean="0"/>
            </a:br>
            <a:r>
              <a:rPr lang="en-US" smtClean="0">
                <a:solidFill>
                  <a:schemeClr val="tx1"/>
                </a:solidFill>
              </a:rPr>
              <a:t>NTTx</a:t>
            </a:r>
            <a:endParaRPr lang="en-US" smtClean="0"/>
          </a:p>
        </p:txBody>
      </p:sp>
      <p:pic>
        <p:nvPicPr>
          <p:cNvPr id="241667" name="Picture 3" descr="NTTx te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1447800"/>
            <a:ext cx="7239000" cy="5241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41668" name="Picture 4" descr="Ec1247850-00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7538" y="2492375"/>
            <a:ext cx="5514975" cy="3890963"/>
          </a:xfrm>
          <a:prstGeom prst="rect">
            <a:avLst/>
          </a:prstGeom>
          <a:noFill/>
          <a:ln w="9525">
            <a:solidFill>
              <a:srgbClr val="00CC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advClick="0">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withEffect">
                                  <p:stCondLst>
                                    <p:cond delay="0"/>
                                  </p:stCondLst>
                                  <p:childTnLst>
                                    <p:set>
                                      <p:cBhvr>
                                        <p:cTn id="6" dur="1" fill="hold">
                                          <p:stCondLst>
                                            <p:cond delay="0"/>
                                          </p:stCondLst>
                                        </p:cTn>
                                        <p:tgtEl>
                                          <p:spTgt spid="241667"/>
                                        </p:tgtEl>
                                        <p:attrNameLst>
                                          <p:attrName>style.visibility</p:attrName>
                                        </p:attrNameLst>
                                      </p:cBhvr>
                                      <p:to>
                                        <p:strVal val="visible"/>
                                      </p:to>
                                    </p:set>
                                    <p:animEffect transition="in" filter="strips(downRight)">
                                      <p:cBhvr>
                                        <p:cTn id="7" dur="500"/>
                                        <p:tgtEl>
                                          <p:spTgt spid="2416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241668"/>
                                        </p:tgtEl>
                                        <p:attrNameLst>
                                          <p:attrName>style.visibility</p:attrName>
                                        </p:attrNameLst>
                                      </p:cBhvr>
                                      <p:to>
                                        <p:strVal val="visible"/>
                                      </p:to>
                                    </p:set>
                                    <p:animEffect transition="in" filter="strips(downRight)">
                                      <p:cBhvr>
                                        <p:cTn id="12" dur="500"/>
                                        <p:tgtEl>
                                          <p:spTgt spid="241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PTC: C-VI Lymphadenectomy</a:t>
            </a:r>
            <a:br>
              <a:rPr lang="en-US" dirty="0" smtClean="0"/>
            </a:br>
            <a:r>
              <a:rPr lang="en-US" dirty="0" smtClean="0">
                <a:solidFill>
                  <a:schemeClr val="tx1"/>
                </a:solidFill>
              </a:rPr>
              <a:t>Individualization: Surgeon and Pt</a:t>
            </a:r>
            <a:endParaRPr lang="en-US" dirty="0"/>
          </a:p>
        </p:txBody>
      </p:sp>
      <p:sp>
        <p:nvSpPr>
          <p:cNvPr id="3" name="Content Placeholder 2"/>
          <p:cNvSpPr>
            <a:spLocks noGrp="1"/>
          </p:cNvSpPr>
          <p:nvPr>
            <p:ph idx="1"/>
          </p:nvPr>
        </p:nvSpPr>
        <p:spPr/>
        <p:txBody>
          <a:bodyPr/>
          <a:lstStyle/>
          <a:p>
            <a:pPr>
              <a:defRPr/>
            </a:pPr>
            <a:r>
              <a:rPr lang="en-US" smtClean="0">
                <a:ea typeface="ＭＳ Ｐゴシック" pitchFamily="34" charset="-128"/>
              </a:rPr>
              <a:t>C-VI Dissection Safety</a:t>
            </a:r>
          </a:p>
          <a:p>
            <a:pPr lvl="1">
              <a:defRPr/>
            </a:pPr>
            <a:r>
              <a:rPr lang="en-US" smtClean="0">
                <a:ea typeface="ＭＳ Ｐゴシック" pitchFamily="34" charset="-128"/>
              </a:rPr>
              <a:t>Most common </a:t>
            </a:r>
            <a:r>
              <a:rPr lang="en-US" i="1" smtClean="0">
                <a:ea typeface="ＭＳ Ｐゴシック" pitchFamily="34" charset="-128"/>
              </a:rPr>
              <a:t>reported </a:t>
            </a:r>
            <a:r>
              <a:rPr lang="en-US" smtClean="0">
                <a:ea typeface="ＭＳ Ｐゴシック" pitchFamily="34" charset="-128"/>
              </a:rPr>
              <a:t>complication, temporary hypoparathyroidism</a:t>
            </a:r>
          </a:p>
          <a:p>
            <a:pPr lvl="1">
              <a:defRPr/>
            </a:pPr>
            <a:r>
              <a:rPr lang="en-US" smtClean="0">
                <a:ea typeface="ＭＳ Ｐゴシック" pitchFamily="34" charset="-128"/>
              </a:rPr>
              <a:t>1 well-vascularized parathyroid </a:t>
            </a:r>
            <a:r>
              <a:rPr lang="en-US" i="1" smtClean="0">
                <a:ea typeface="ＭＳ Ｐゴシック" pitchFamily="34" charset="-128"/>
              </a:rPr>
              <a:t>in situ</a:t>
            </a:r>
            <a:r>
              <a:rPr lang="en-US" smtClean="0">
                <a:ea typeface="ＭＳ Ｐゴシック" pitchFamily="34" charset="-128"/>
              </a:rPr>
              <a:t> adequate for normal Ca regulation</a:t>
            </a:r>
          </a:p>
          <a:p>
            <a:pPr lvl="1">
              <a:defRPr/>
            </a:pPr>
            <a:r>
              <a:rPr lang="en-US" smtClean="0">
                <a:ea typeface="ＭＳ Ｐゴシック" pitchFamily="34" charset="-128"/>
              </a:rPr>
              <a:t>50-75% of all thyroidectomies in the US are performed by surgeons who do ≤ 5 Tx per year.</a:t>
            </a:r>
          </a:p>
          <a:p>
            <a:pPr lvl="1">
              <a:defRPr/>
            </a:pPr>
            <a:r>
              <a:rPr lang="en-US" smtClean="0">
                <a:ea typeface="ＭＳ Ｐゴシック" pitchFamily="34" charset="-128"/>
              </a:rPr>
              <a:t>Compromise……….</a:t>
            </a:r>
          </a:p>
          <a:p>
            <a:pPr lvl="1">
              <a:defRPr/>
            </a:pPr>
            <a:endParaRPr lang="en-US" smtClean="0">
              <a:ea typeface="ＭＳ Ｐゴシック" pitchFamily="34" charset="-128"/>
            </a:endParaRPr>
          </a:p>
        </p:txBody>
      </p:sp>
    </p:spTree>
  </p:cSld>
  <p:clrMapOvr>
    <a:masterClrMapping/>
  </p:clrMapOvr>
  <p:transition xmlns:p14="http://schemas.microsoft.com/office/powerpoint/2010/main" advClick="0">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trips(downRight)">
                                      <p:cBhvr>
                                        <p:cTn id="11" dur="500"/>
                                        <p:tgtEl>
                                          <p:spTgt spid="3">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strips(downRight)">
                                      <p:cBhvr>
                                        <p:cTn id="16" dur="500"/>
                                        <p:tgtEl>
                                          <p:spTgt spid="3">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strips(downRight)">
                                      <p:cBhvr>
                                        <p:cTn id="21" dur="500"/>
                                        <p:tgtEl>
                                          <p:spTgt spid="3">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ntr" presetSubtype="6"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strips(downRight)">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a:defRPr/>
            </a:pPr>
            <a:r>
              <a:rPr lang="en-US" dirty="0" smtClean="0">
                <a:ea typeface="ＭＳ Ｐゴシック" pitchFamily="34" charset="-128"/>
              </a:rPr>
              <a:t>Plan </a:t>
            </a:r>
            <a:r>
              <a:rPr lang="ja-JP" altLang="en-US" dirty="0" smtClean="0">
                <a:ea typeface="ＭＳ Ｐゴシック" pitchFamily="34" charset="-128"/>
              </a:rPr>
              <a:t>“</a:t>
            </a:r>
            <a:r>
              <a:rPr lang="en-US" altLang="ja-JP" dirty="0" smtClean="0">
                <a:ea typeface="ＭＳ Ｐゴシック" pitchFamily="34" charset="-128"/>
              </a:rPr>
              <a:t>B</a:t>
            </a:r>
            <a:r>
              <a:rPr lang="ja-JP" altLang="en-US" dirty="0" smtClean="0">
                <a:ea typeface="ＭＳ Ｐゴシック" pitchFamily="34" charset="-128"/>
              </a:rPr>
              <a:t>”</a:t>
            </a:r>
            <a:r>
              <a:rPr lang="en-US" altLang="ja-JP" dirty="0" smtClean="0">
                <a:ea typeface="ＭＳ Ｐゴシック" pitchFamily="34" charset="-128"/>
              </a:rPr>
              <a:t/>
            </a:r>
            <a:br>
              <a:rPr lang="en-US" altLang="ja-JP" dirty="0" smtClean="0">
                <a:ea typeface="ＭＳ Ｐゴシック" pitchFamily="34" charset="-128"/>
              </a:rPr>
            </a:br>
            <a:r>
              <a:rPr lang="en-US" altLang="ja-JP" dirty="0" smtClean="0">
                <a:solidFill>
                  <a:schemeClr val="tx1"/>
                </a:solidFill>
                <a:ea typeface="ＭＳ Ｐゴシック" pitchFamily="34" charset="-128"/>
              </a:rPr>
              <a:t>No C-VI Dissection</a:t>
            </a:r>
            <a:r>
              <a:rPr lang="en-US" altLang="ja-JP" dirty="0" smtClean="0">
                <a:ea typeface="ＭＳ Ｐゴシック" pitchFamily="34" charset="-128"/>
              </a:rPr>
              <a:t> </a:t>
            </a:r>
            <a:endParaRPr lang="en-US" dirty="0" smtClean="0">
              <a:ea typeface="ＭＳ Ｐゴシック" pitchFamily="34" charset="-128"/>
            </a:endParaRPr>
          </a:p>
        </p:txBody>
      </p:sp>
      <p:grpSp>
        <p:nvGrpSpPr>
          <p:cNvPr id="4" name="Group 40"/>
          <p:cNvGrpSpPr>
            <a:grpSpLocks/>
          </p:cNvGrpSpPr>
          <p:nvPr/>
        </p:nvGrpSpPr>
        <p:grpSpPr bwMode="auto">
          <a:xfrm>
            <a:off x="1797050" y="2244725"/>
            <a:ext cx="5008563" cy="3748088"/>
            <a:chOff x="1797720" y="2245005"/>
            <a:chExt cx="5008574" cy="3747987"/>
          </a:xfrm>
        </p:grpSpPr>
        <p:sp>
          <p:nvSpPr>
            <p:cNvPr id="3" name="Connector 2"/>
            <p:cNvSpPr/>
            <p:nvPr/>
          </p:nvSpPr>
          <p:spPr bwMode="auto">
            <a:xfrm>
              <a:off x="1797720" y="2245005"/>
              <a:ext cx="5008574" cy="420677"/>
            </a:xfrm>
            <a:prstGeom prst="flowChartConnector">
              <a:avLst/>
            </a:prstGeom>
            <a:noFill/>
            <a:ln w="12700" cap="flat" cmpd="sng" algn="ctr">
              <a:solidFill>
                <a:srgbClr val="FF6600"/>
              </a:solidFill>
              <a:prstDash val="solid"/>
              <a:round/>
              <a:headEnd type="none" w="med" len="med"/>
              <a:tailEnd type="none" w="med" len="med"/>
            </a:ln>
            <a:effectLst/>
          </p:spPr>
          <p:txBody>
            <a:bodyPr lIns="90488" tIns="44450" rIns="90488" bIns="44450"/>
            <a:lstStyle/>
            <a:p>
              <a:pPr marL="742950" indent="-285750" eaLnBrk="0" hangingPunct="0">
                <a:spcBef>
                  <a:spcPct val="20000"/>
                </a:spcBef>
                <a:buClr>
                  <a:srgbClr val="00CCFF"/>
                </a:buClr>
                <a:buSzPct val="150000"/>
                <a:buFontTx/>
                <a:buChar char="•"/>
                <a:defRPr/>
              </a:pPr>
              <a:endParaRPr lang="en-US" b="1">
                <a:effectLst>
                  <a:outerShdw blurRad="38100" dist="38100" dir="2700000" algn="tl">
                    <a:srgbClr val="000000">
                      <a:alpha val="43137"/>
                    </a:srgbClr>
                  </a:outerShdw>
                </a:effectLst>
                <a:latin typeface="Arial" pitchFamily="-112" charset="0"/>
                <a:ea typeface="+mn-ea"/>
              </a:endParaRPr>
            </a:p>
          </p:txBody>
        </p:sp>
        <p:grpSp>
          <p:nvGrpSpPr>
            <p:cNvPr id="75793" name="Group 3"/>
            <p:cNvGrpSpPr>
              <a:grpSpLocks/>
            </p:cNvGrpSpPr>
            <p:nvPr/>
          </p:nvGrpSpPr>
          <p:grpSpPr bwMode="auto">
            <a:xfrm>
              <a:off x="1797720" y="2477556"/>
              <a:ext cx="4982096" cy="3515436"/>
              <a:chOff x="1797720" y="2477556"/>
              <a:chExt cx="4982096" cy="3515436"/>
            </a:xfrm>
          </p:grpSpPr>
          <p:cxnSp>
            <p:nvCxnSpPr>
              <p:cNvPr id="75794" name="Straight Connector 4"/>
              <p:cNvCxnSpPr>
                <a:cxnSpLocks noChangeShapeType="1"/>
              </p:cNvCxnSpPr>
              <p:nvPr/>
            </p:nvCxnSpPr>
            <p:spPr bwMode="auto">
              <a:xfrm>
                <a:off x="1797720" y="2477556"/>
                <a:ext cx="2128644" cy="2021399"/>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cxnSp>
          <p:cxnSp>
            <p:nvCxnSpPr>
              <p:cNvPr id="75795" name="Straight Connector 5"/>
              <p:cNvCxnSpPr>
                <a:cxnSpLocks noChangeShapeType="1"/>
              </p:cNvCxnSpPr>
              <p:nvPr/>
            </p:nvCxnSpPr>
            <p:spPr bwMode="auto">
              <a:xfrm flipH="1">
                <a:off x="4651172" y="2477904"/>
                <a:ext cx="2128644" cy="2021399"/>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cxnSp>
          <p:cxnSp>
            <p:nvCxnSpPr>
              <p:cNvPr id="75796" name="Straight Connector 6"/>
              <p:cNvCxnSpPr>
                <a:cxnSpLocks noChangeShapeType="1"/>
              </p:cNvCxnSpPr>
              <p:nvPr/>
            </p:nvCxnSpPr>
            <p:spPr bwMode="auto">
              <a:xfrm rot="16200000" flipH="1">
                <a:off x="3175048" y="5241327"/>
                <a:ext cx="1493689" cy="8944"/>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cxnSp>
          <p:cxnSp>
            <p:nvCxnSpPr>
              <p:cNvPr id="75797" name="Straight Connector 7"/>
              <p:cNvCxnSpPr>
                <a:cxnSpLocks noChangeShapeType="1"/>
              </p:cNvCxnSpPr>
              <p:nvPr/>
            </p:nvCxnSpPr>
            <p:spPr bwMode="auto">
              <a:xfrm rot="16200000" flipH="1">
                <a:off x="3917745" y="5241676"/>
                <a:ext cx="1493689" cy="8944"/>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cxnSp>
        </p:grpSp>
      </p:grpSp>
      <p:grpSp>
        <p:nvGrpSpPr>
          <p:cNvPr id="6" name="Group 27"/>
          <p:cNvGrpSpPr/>
          <p:nvPr/>
        </p:nvGrpSpPr>
        <p:grpSpPr>
          <a:xfrm>
            <a:off x="1824551" y="2307616"/>
            <a:ext cx="4809236" cy="2191678"/>
            <a:chOff x="1887159" y="2298671"/>
            <a:chExt cx="4809236" cy="2191678"/>
          </a:xfrm>
          <a:solidFill>
            <a:srgbClr val="FFFF00"/>
          </a:solidFill>
        </p:grpSpPr>
        <p:sp>
          <p:nvSpPr>
            <p:cNvPr id="9" name="Oval 8"/>
            <p:cNvSpPr/>
            <p:nvPr/>
          </p:nvSpPr>
          <p:spPr bwMode="auto">
            <a:xfrm>
              <a:off x="1887159" y="2298671"/>
              <a:ext cx="250429" cy="250429"/>
            </a:xfrm>
            <a:prstGeom prst="ellipse">
              <a:avLst/>
            </a:prstGeom>
            <a:grpFill/>
            <a:ln w="12700" cap="flat" cmpd="sng" algn="ctr">
              <a:solidFill>
                <a:srgbClr val="000000"/>
              </a:solidFill>
              <a:prstDash val="solid"/>
              <a:round/>
              <a:headEnd type="none" w="med" len="med"/>
              <a:tailEnd type="none" w="med" len="med"/>
            </a:ln>
            <a:effectLst/>
          </p:spPr>
          <p:txBody>
            <a:bodyPr lIns="90488" tIns="44450" rIns="90488" bIns="44450"/>
            <a:lstStyle/>
            <a:p>
              <a:pPr marL="742950" indent="-285750" eaLnBrk="0" hangingPunct="0">
                <a:spcBef>
                  <a:spcPct val="20000"/>
                </a:spcBef>
                <a:buClr>
                  <a:srgbClr val="00CCFF"/>
                </a:buClr>
                <a:buSzPct val="150000"/>
                <a:buFontTx/>
                <a:buChar char="•"/>
                <a:defRPr/>
              </a:pPr>
              <a:endParaRPr lang="en-US" b="1">
                <a:effectLst>
                  <a:outerShdw blurRad="38100" dist="38100" dir="2700000" algn="tl">
                    <a:srgbClr val="000000">
                      <a:alpha val="43137"/>
                    </a:srgbClr>
                  </a:outerShdw>
                </a:effectLst>
                <a:latin typeface="Arial" pitchFamily="-112" charset="0"/>
                <a:ea typeface="+mn-ea"/>
              </a:endParaRPr>
            </a:p>
          </p:txBody>
        </p:sp>
        <p:sp>
          <p:nvSpPr>
            <p:cNvPr id="10" name="Oval 9"/>
            <p:cNvSpPr/>
            <p:nvPr/>
          </p:nvSpPr>
          <p:spPr bwMode="auto">
            <a:xfrm>
              <a:off x="2155830" y="2298671"/>
              <a:ext cx="250429" cy="250429"/>
            </a:xfrm>
            <a:prstGeom prst="ellipse">
              <a:avLst/>
            </a:prstGeom>
            <a:grpFill/>
            <a:ln w="12700" cap="flat" cmpd="sng" algn="ctr">
              <a:solidFill>
                <a:srgbClr val="000000"/>
              </a:solidFill>
              <a:prstDash val="solid"/>
              <a:round/>
              <a:headEnd type="none" w="med" len="med"/>
              <a:tailEnd type="none" w="med" len="med"/>
            </a:ln>
            <a:effectLst/>
          </p:spPr>
          <p:txBody>
            <a:bodyPr lIns="90488" tIns="44450" rIns="90488" bIns="44450"/>
            <a:lstStyle/>
            <a:p>
              <a:pPr marL="742950" indent="-285750" eaLnBrk="0" hangingPunct="0">
                <a:spcBef>
                  <a:spcPct val="20000"/>
                </a:spcBef>
                <a:buClr>
                  <a:srgbClr val="00CCFF"/>
                </a:buClr>
                <a:buSzPct val="150000"/>
                <a:buFontTx/>
                <a:buChar char="•"/>
                <a:defRPr/>
              </a:pPr>
              <a:endParaRPr lang="en-US" b="1">
                <a:effectLst>
                  <a:outerShdw blurRad="38100" dist="38100" dir="2700000" algn="tl">
                    <a:srgbClr val="000000">
                      <a:alpha val="43137"/>
                    </a:srgbClr>
                  </a:outerShdw>
                </a:effectLst>
                <a:latin typeface="Arial" pitchFamily="-112" charset="0"/>
                <a:ea typeface="+mn-ea"/>
              </a:endParaRPr>
            </a:p>
          </p:txBody>
        </p:sp>
        <p:sp>
          <p:nvSpPr>
            <p:cNvPr id="11" name="Oval 10"/>
            <p:cNvSpPr/>
            <p:nvPr/>
          </p:nvSpPr>
          <p:spPr bwMode="auto">
            <a:xfrm>
              <a:off x="2406612" y="2298671"/>
              <a:ext cx="250429" cy="250429"/>
            </a:xfrm>
            <a:prstGeom prst="ellipse">
              <a:avLst/>
            </a:prstGeom>
            <a:grpFill/>
            <a:ln w="12700" cap="flat" cmpd="sng" algn="ctr">
              <a:solidFill>
                <a:srgbClr val="000000"/>
              </a:solidFill>
              <a:prstDash val="solid"/>
              <a:round/>
              <a:headEnd type="none" w="med" len="med"/>
              <a:tailEnd type="none" w="med" len="med"/>
            </a:ln>
            <a:effectLst/>
          </p:spPr>
          <p:txBody>
            <a:bodyPr lIns="90488" tIns="44450" rIns="90488" bIns="44450"/>
            <a:lstStyle/>
            <a:p>
              <a:pPr marL="742950" indent="-285750" eaLnBrk="0" hangingPunct="0">
                <a:spcBef>
                  <a:spcPct val="20000"/>
                </a:spcBef>
                <a:buClr>
                  <a:srgbClr val="00CCFF"/>
                </a:buClr>
                <a:buSzPct val="150000"/>
                <a:buFontTx/>
                <a:buChar char="•"/>
                <a:defRPr/>
              </a:pPr>
              <a:endParaRPr lang="en-US" b="1">
                <a:effectLst>
                  <a:outerShdw blurRad="38100" dist="38100" dir="2700000" algn="tl">
                    <a:srgbClr val="000000">
                      <a:alpha val="43137"/>
                    </a:srgbClr>
                  </a:outerShdw>
                </a:effectLst>
                <a:latin typeface="Arial" pitchFamily="-112" charset="0"/>
                <a:ea typeface="+mn-ea"/>
              </a:endParaRPr>
            </a:p>
          </p:txBody>
        </p:sp>
        <p:sp>
          <p:nvSpPr>
            <p:cNvPr id="12" name="Oval 11"/>
            <p:cNvSpPr/>
            <p:nvPr/>
          </p:nvSpPr>
          <p:spPr bwMode="auto">
            <a:xfrm>
              <a:off x="2675282" y="2298671"/>
              <a:ext cx="250429" cy="250429"/>
            </a:xfrm>
            <a:prstGeom prst="ellipse">
              <a:avLst/>
            </a:prstGeom>
            <a:grpFill/>
            <a:ln w="12700" cap="flat" cmpd="sng" algn="ctr">
              <a:solidFill>
                <a:srgbClr val="000000"/>
              </a:solidFill>
              <a:prstDash val="solid"/>
              <a:round/>
              <a:headEnd type="none" w="med" len="med"/>
              <a:tailEnd type="none" w="med" len="med"/>
            </a:ln>
            <a:effectLst/>
          </p:spPr>
          <p:txBody>
            <a:bodyPr lIns="90488" tIns="44450" rIns="90488" bIns="44450"/>
            <a:lstStyle/>
            <a:p>
              <a:pPr marL="742950" indent="-285750" eaLnBrk="0" hangingPunct="0">
                <a:spcBef>
                  <a:spcPct val="20000"/>
                </a:spcBef>
                <a:buClr>
                  <a:srgbClr val="00CCFF"/>
                </a:buClr>
                <a:buSzPct val="150000"/>
                <a:buFontTx/>
                <a:buChar char="•"/>
                <a:defRPr/>
              </a:pPr>
              <a:endParaRPr lang="en-US" b="1">
                <a:effectLst>
                  <a:outerShdw blurRad="38100" dist="38100" dir="2700000" algn="tl">
                    <a:srgbClr val="000000">
                      <a:alpha val="43137"/>
                    </a:srgbClr>
                  </a:outerShdw>
                </a:effectLst>
                <a:latin typeface="Arial" pitchFamily="-112" charset="0"/>
                <a:ea typeface="+mn-ea"/>
              </a:endParaRPr>
            </a:p>
          </p:txBody>
        </p:sp>
        <p:sp>
          <p:nvSpPr>
            <p:cNvPr id="13" name="Oval 12"/>
            <p:cNvSpPr/>
            <p:nvPr/>
          </p:nvSpPr>
          <p:spPr bwMode="auto">
            <a:xfrm>
              <a:off x="2926065" y="2298671"/>
              <a:ext cx="250429" cy="250429"/>
            </a:xfrm>
            <a:prstGeom prst="ellipse">
              <a:avLst/>
            </a:prstGeom>
            <a:grpFill/>
            <a:ln w="12700" cap="flat" cmpd="sng" algn="ctr">
              <a:solidFill>
                <a:srgbClr val="000000"/>
              </a:solidFill>
              <a:prstDash val="solid"/>
              <a:round/>
              <a:headEnd type="none" w="med" len="med"/>
              <a:tailEnd type="none" w="med" len="med"/>
            </a:ln>
            <a:effectLst/>
          </p:spPr>
          <p:txBody>
            <a:bodyPr lIns="90488" tIns="44450" rIns="90488" bIns="44450"/>
            <a:lstStyle/>
            <a:p>
              <a:pPr marL="742950" indent="-285750" eaLnBrk="0" hangingPunct="0">
                <a:spcBef>
                  <a:spcPct val="20000"/>
                </a:spcBef>
                <a:buClr>
                  <a:srgbClr val="00CCFF"/>
                </a:buClr>
                <a:buSzPct val="150000"/>
                <a:buFontTx/>
                <a:buChar char="•"/>
                <a:defRPr/>
              </a:pPr>
              <a:endParaRPr lang="en-US" b="1">
                <a:effectLst>
                  <a:outerShdw blurRad="38100" dist="38100" dir="2700000" algn="tl">
                    <a:srgbClr val="000000">
                      <a:alpha val="43137"/>
                    </a:srgbClr>
                  </a:outerShdw>
                </a:effectLst>
                <a:latin typeface="Arial" pitchFamily="-112" charset="0"/>
                <a:ea typeface="+mn-ea"/>
              </a:endParaRPr>
            </a:p>
          </p:txBody>
        </p:sp>
        <p:sp>
          <p:nvSpPr>
            <p:cNvPr id="14" name="Oval 13"/>
            <p:cNvSpPr/>
            <p:nvPr/>
          </p:nvSpPr>
          <p:spPr bwMode="auto">
            <a:xfrm>
              <a:off x="3167903" y="2298671"/>
              <a:ext cx="250429" cy="250429"/>
            </a:xfrm>
            <a:prstGeom prst="ellipse">
              <a:avLst/>
            </a:prstGeom>
            <a:grpFill/>
            <a:ln w="12700" cap="flat" cmpd="sng" algn="ctr">
              <a:solidFill>
                <a:srgbClr val="000000"/>
              </a:solidFill>
              <a:prstDash val="solid"/>
              <a:round/>
              <a:headEnd type="none" w="med" len="med"/>
              <a:tailEnd type="none" w="med" len="med"/>
            </a:ln>
            <a:effectLst/>
          </p:spPr>
          <p:txBody>
            <a:bodyPr lIns="90488" tIns="44450" rIns="90488" bIns="44450"/>
            <a:lstStyle/>
            <a:p>
              <a:pPr marL="742950" indent="-285750" eaLnBrk="0" hangingPunct="0">
                <a:spcBef>
                  <a:spcPct val="20000"/>
                </a:spcBef>
                <a:buClr>
                  <a:srgbClr val="00CCFF"/>
                </a:buClr>
                <a:buSzPct val="150000"/>
                <a:buFontTx/>
                <a:buChar char="•"/>
                <a:defRPr/>
              </a:pPr>
              <a:endParaRPr lang="en-US" b="1">
                <a:effectLst>
                  <a:outerShdw blurRad="38100" dist="38100" dir="2700000" algn="tl">
                    <a:srgbClr val="000000">
                      <a:alpha val="43137"/>
                    </a:srgbClr>
                  </a:outerShdw>
                </a:effectLst>
                <a:latin typeface="Arial" pitchFamily="-112" charset="0"/>
                <a:ea typeface="+mn-ea"/>
              </a:endParaRPr>
            </a:p>
          </p:txBody>
        </p:sp>
        <p:sp>
          <p:nvSpPr>
            <p:cNvPr id="15" name="Oval 14"/>
            <p:cNvSpPr/>
            <p:nvPr/>
          </p:nvSpPr>
          <p:spPr bwMode="auto">
            <a:xfrm>
              <a:off x="3418687" y="2298671"/>
              <a:ext cx="250429" cy="250429"/>
            </a:xfrm>
            <a:prstGeom prst="ellipse">
              <a:avLst/>
            </a:prstGeom>
            <a:grpFill/>
            <a:ln w="12700" cap="flat" cmpd="sng" algn="ctr">
              <a:solidFill>
                <a:srgbClr val="000000"/>
              </a:solidFill>
              <a:prstDash val="solid"/>
              <a:round/>
              <a:headEnd type="none" w="med" len="med"/>
              <a:tailEnd type="none" w="med" len="med"/>
            </a:ln>
            <a:effectLst/>
          </p:spPr>
          <p:txBody>
            <a:bodyPr lIns="90488" tIns="44450" rIns="90488" bIns="44450"/>
            <a:lstStyle/>
            <a:p>
              <a:pPr marL="742950" indent="-285750" eaLnBrk="0" hangingPunct="0">
                <a:spcBef>
                  <a:spcPct val="20000"/>
                </a:spcBef>
                <a:buClr>
                  <a:srgbClr val="00CCFF"/>
                </a:buClr>
                <a:buSzPct val="150000"/>
                <a:buFontTx/>
                <a:buChar char="•"/>
                <a:defRPr/>
              </a:pPr>
              <a:endParaRPr lang="en-US" b="1">
                <a:effectLst>
                  <a:outerShdw blurRad="38100" dist="38100" dir="2700000" algn="tl">
                    <a:srgbClr val="000000">
                      <a:alpha val="43137"/>
                    </a:srgbClr>
                  </a:outerShdw>
                </a:effectLst>
                <a:latin typeface="Arial" pitchFamily="-112" charset="0"/>
                <a:ea typeface="+mn-ea"/>
              </a:endParaRPr>
            </a:p>
          </p:txBody>
        </p:sp>
        <p:sp>
          <p:nvSpPr>
            <p:cNvPr id="16" name="Oval 15"/>
            <p:cNvSpPr/>
            <p:nvPr/>
          </p:nvSpPr>
          <p:spPr bwMode="auto">
            <a:xfrm>
              <a:off x="3660526" y="2298671"/>
              <a:ext cx="250429" cy="250429"/>
            </a:xfrm>
            <a:prstGeom prst="ellipse">
              <a:avLst/>
            </a:prstGeom>
            <a:grpFill/>
            <a:ln w="12700" cap="flat" cmpd="sng" algn="ctr">
              <a:solidFill>
                <a:srgbClr val="000000"/>
              </a:solidFill>
              <a:prstDash val="solid"/>
              <a:round/>
              <a:headEnd type="none" w="med" len="med"/>
              <a:tailEnd type="none" w="med" len="med"/>
            </a:ln>
            <a:effectLst/>
          </p:spPr>
          <p:txBody>
            <a:bodyPr lIns="90488" tIns="44450" rIns="90488" bIns="44450"/>
            <a:lstStyle/>
            <a:p>
              <a:pPr marL="742950" indent="-285750" eaLnBrk="0" hangingPunct="0">
                <a:spcBef>
                  <a:spcPct val="20000"/>
                </a:spcBef>
                <a:buClr>
                  <a:srgbClr val="00CCFF"/>
                </a:buClr>
                <a:buSzPct val="150000"/>
                <a:buFontTx/>
                <a:buChar char="•"/>
                <a:defRPr/>
              </a:pPr>
              <a:endParaRPr lang="en-US" b="1">
                <a:effectLst>
                  <a:outerShdw blurRad="38100" dist="38100" dir="2700000" algn="tl">
                    <a:srgbClr val="000000">
                      <a:alpha val="43137"/>
                    </a:srgbClr>
                  </a:outerShdw>
                </a:effectLst>
                <a:latin typeface="Arial" pitchFamily="-112" charset="0"/>
                <a:ea typeface="+mn-ea"/>
              </a:endParaRPr>
            </a:p>
          </p:txBody>
        </p:sp>
        <p:sp>
          <p:nvSpPr>
            <p:cNvPr id="17" name="Oval 16"/>
            <p:cNvSpPr/>
            <p:nvPr/>
          </p:nvSpPr>
          <p:spPr bwMode="auto">
            <a:xfrm>
              <a:off x="3902364" y="2298671"/>
              <a:ext cx="250429" cy="250429"/>
            </a:xfrm>
            <a:prstGeom prst="ellipse">
              <a:avLst/>
            </a:prstGeom>
            <a:grpFill/>
            <a:ln w="12700" cap="flat" cmpd="sng" algn="ctr">
              <a:solidFill>
                <a:srgbClr val="000000"/>
              </a:solidFill>
              <a:prstDash val="solid"/>
              <a:round/>
              <a:headEnd type="none" w="med" len="med"/>
              <a:tailEnd type="none" w="med" len="med"/>
            </a:ln>
            <a:effectLst/>
          </p:spPr>
          <p:txBody>
            <a:bodyPr lIns="90488" tIns="44450" rIns="90488" bIns="44450"/>
            <a:lstStyle/>
            <a:p>
              <a:pPr marL="742950" indent="-285750" eaLnBrk="0" hangingPunct="0">
                <a:spcBef>
                  <a:spcPct val="20000"/>
                </a:spcBef>
                <a:buClr>
                  <a:srgbClr val="00CCFF"/>
                </a:buClr>
                <a:buSzPct val="150000"/>
                <a:buFontTx/>
                <a:buChar char="•"/>
                <a:defRPr/>
              </a:pPr>
              <a:endParaRPr lang="en-US" b="1">
                <a:effectLst>
                  <a:outerShdw blurRad="38100" dist="38100" dir="2700000" algn="tl">
                    <a:srgbClr val="000000">
                      <a:alpha val="43137"/>
                    </a:srgbClr>
                  </a:outerShdw>
                </a:effectLst>
                <a:latin typeface="Arial" pitchFamily="-112" charset="0"/>
                <a:ea typeface="+mn-ea"/>
              </a:endParaRPr>
            </a:p>
          </p:txBody>
        </p:sp>
        <p:sp>
          <p:nvSpPr>
            <p:cNvPr id="18" name="Oval 17"/>
            <p:cNvSpPr/>
            <p:nvPr/>
          </p:nvSpPr>
          <p:spPr bwMode="auto">
            <a:xfrm>
              <a:off x="4162090" y="2298671"/>
              <a:ext cx="250429" cy="250429"/>
            </a:xfrm>
            <a:prstGeom prst="ellipse">
              <a:avLst/>
            </a:prstGeom>
            <a:grpFill/>
            <a:ln w="12700" cap="flat" cmpd="sng" algn="ctr">
              <a:solidFill>
                <a:srgbClr val="000000"/>
              </a:solidFill>
              <a:prstDash val="solid"/>
              <a:round/>
              <a:headEnd type="none" w="med" len="med"/>
              <a:tailEnd type="none" w="med" len="med"/>
            </a:ln>
            <a:effectLst/>
          </p:spPr>
          <p:txBody>
            <a:bodyPr lIns="90488" tIns="44450" rIns="90488" bIns="44450"/>
            <a:lstStyle/>
            <a:p>
              <a:pPr marL="742950" indent="-285750" eaLnBrk="0" hangingPunct="0">
                <a:spcBef>
                  <a:spcPct val="20000"/>
                </a:spcBef>
                <a:buClr>
                  <a:srgbClr val="00CCFF"/>
                </a:buClr>
                <a:buSzPct val="150000"/>
                <a:buFontTx/>
                <a:buChar char="•"/>
                <a:defRPr/>
              </a:pPr>
              <a:endParaRPr lang="en-US" b="1">
                <a:effectLst>
                  <a:outerShdw blurRad="38100" dist="38100" dir="2700000" algn="tl">
                    <a:srgbClr val="000000">
                      <a:alpha val="43137"/>
                    </a:srgbClr>
                  </a:outerShdw>
                </a:effectLst>
                <a:latin typeface="Arial" pitchFamily="-112" charset="0"/>
                <a:ea typeface="+mn-ea"/>
              </a:endParaRPr>
            </a:p>
          </p:txBody>
        </p:sp>
        <p:sp>
          <p:nvSpPr>
            <p:cNvPr id="19" name="Oval 18"/>
            <p:cNvSpPr/>
            <p:nvPr/>
          </p:nvSpPr>
          <p:spPr bwMode="auto">
            <a:xfrm>
              <a:off x="4403930" y="2298671"/>
              <a:ext cx="250429" cy="250429"/>
            </a:xfrm>
            <a:prstGeom prst="ellipse">
              <a:avLst/>
            </a:prstGeom>
            <a:grpFill/>
            <a:ln w="12700" cap="flat" cmpd="sng" algn="ctr">
              <a:solidFill>
                <a:srgbClr val="000000"/>
              </a:solidFill>
              <a:prstDash val="solid"/>
              <a:round/>
              <a:headEnd type="none" w="med" len="med"/>
              <a:tailEnd type="none" w="med" len="med"/>
            </a:ln>
            <a:effectLst/>
          </p:spPr>
          <p:txBody>
            <a:bodyPr lIns="90488" tIns="44450" rIns="90488" bIns="44450"/>
            <a:lstStyle/>
            <a:p>
              <a:pPr marL="742950" indent="-285750" eaLnBrk="0" hangingPunct="0">
                <a:spcBef>
                  <a:spcPct val="20000"/>
                </a:spcBef>
                <a:buClr>
                  <a:srgbClr val="00CCFF"/>
                </a:buClr>
                <a:buSzPct val="150000"/>
                <a:buFontTx/>
                <a:buChar char="•"/>
                <a:defRPr/>
              </a:pPr>
              <a:endParaRPr lang="en-US" b="1">
                <a:effectLst>
                  <a:outerShdw blurRad="38100" dist="38100" dir="2700000" algn="tl">
                    <a:srgbClr val="000000">
                      <a:alpha val="43137"/>
                    </a:srgbClr>
                  </a:outerShdw>
                </a:effectLst>
                <a:latin typeface="Arial" pitchFamily="-112" charset="0"/>
                <a:ea typeface="+mn-ea"/>
              </a:endParaRPr>
            </a:p>
          </p:txBody>
        </p:sp>
        <p:sp>
          <p:nvSpPr>
            <p:cNvPr id="20" name="Oval 19"/>
            <p:cNvSpPr/>
            <p:nvPr/>
          </p:nvSpPr>
          <p:spPr bwMode="auto">
            <a:xfrm>
              <a:off x="4663656" y="2298671"/>
              <a:ext cx="250429" cy="250429"/>
            </a:xfrm>
            <a:prstGeom prst="ellipse">
              <a:avLst/>
            </a:prstGeom>
            <a:grpFill/>
            <a:ln w="12700" cap="flat" cmpd="sng" algn="ctr">
              <a:solidFill>
                <a:srgbClr val="000000"/>
              </a:solidFill>
              <a:prstDash val="solid"/>
              <a:round/>
              <a:headEnd type="none" w="med" len="med"/>
              <a:tailEnd type="none" w="med" len="med"/>
            </a:ln>
            <a:effectLst/>
          </p:spPr>
          <p:txBody>
            <a:bodyPr lIns="90488" tIns="44450" rIns="90488" bIns="44450"/>
            <a:lstStyle/>
            <a:p>
              <a:pPr marL="742950" indent="-285750" eaLnBrk="0" hangingPunct="0">
                <a:spcBef>
                  <a:spcPct val="20000"/>
                </a:spcBef>
                <a:buClr>
                  <a:srgbClr val="00CCFF"/>
                </a:buClr>
                <a:buSzPct val="150000"/>
                <a:buFontTx/>
                <a:buChar char="•"/>
                <a:defRPr/>
              </a:pPr>
              <a:endParaRPr lang="en-US" b="1">
                <a:effectLst>
                  <a:outerShdw blurRad="38100" dist="38100" dir="2700000" algn="tl">
                    <a:srgbClr val="000000">
                      <a:alpha val="43137"/>
                    </a:srgbClr>
                  </a:outerShdw>
                </a:effectLst>
                <a:latin typeface="Arial" pitchFamily="-112" charset="0"/>
                <a:ea typeface="+mn-ea"/>
              </a:endParaRPr>
            </a:p>
          </p:txBody>
        </p:sp>
        <p:sp>
          <p:nvSpPr>
            <p:cNvPr id="21" name="Oval 20"/>
            <p:cNvSpPr/>
            <p:nvPr/>
          </p:nvSpPr>
          <p:spPr bwMode="auto">
            <a:xfrm>
              <a:off x="4914439" y="2298671"/>
              <a:ext cx="250429" cy="250429"/>
            </a:xfrm>
            <a:prstGeom prst="ellipse">
              <a:avLst/>
            </a:prstGeom>
            <a:solidFill>
              <a:srgbClr val="66FF33"/>
            </a:solidFill>
            <a:ln w="12700" cap="flat" cmpd="sng" algn="ctr">
              <a:solidFill>
                <a:srgbClr val="000000"/>
              </a:solidFill>
              <a:prstDash val="solid"/>
              <a:round/>
              <a:headEnd type="none" w="med" len="med"/>
              <a:tailEnd type="none" w="med" len="med"/>
            </a:ln>
            <a:effectLst/>
          </p:spPr>
          <p:txBody>
            <a:bodyPr lIns="90488" tIns="44450" rIns="90488" bIns="44450"/>
            <a:lstStyle/>
            <a:p>
              <a:pPr marL="742950" indent="-285750" eaLnBrk="0" hangingPunct="0">
                <a:spcBef>
                  <a:spcPct val="20000"/>
                </a:spcBef>
                <a:buClr>
                  <a:srgbClr val="00CCFF"/>
                </a:buClr>
                <a:buSzPct val="150000"/>
                <a:buFontTx/>
                <a:buChar char="•"/>
                <a:defRPr/>
              </a:pPr>
              <a:endParaRPr lang="en-US" b="1">
                <a:effectLst>
                  <a:outerShdw blurRad="38100" dist="38100" dir="2700000" algn="tl">
                    <a:srgbClr val="000000">
                      <a:alpha val="43137"/>
                    </a:srgbClr>
                  </a:outerShdw>
                </a:effectLst>
                <a:latin typeface="Arial" pitchFamily="-112" charset="0"/>
                <a:ea typeface="+mn-ea"/>
              </a:endParaRPr>
            </a:p>
          </p:txBody>
        </p:sp>
        <p:sp>
          <p:nvSpPr>
            <p:cNvPr id="22" name="Oval 21"/>
            <p:cNvSpPr/>
            <p:nvPr/>
          </p:nvSpPr>
          <p:spPr bwMode="auto">
            <a:xfrm>
              <a:off x="5156278" y="2298671"/>
              <a:ext cx="250429" cy="250429"/>
            </a:xfrm>
            <a:prstGeom prst="ellipse">
              <a:avLst/>
            </a:prstGeom>
            <a:grpFill/>
            <a:ln w="12700" cap="flat" cmpd="sng" algn="ctr">
              <a:solidFill>
                <a:srgbClr val="000000"/>
              </a:solidFill>
              <a:prstDash val="solid"/>
              <a:round/>
              <a:headEnd type="none" w="med" len="med"/>
              <a:tailEnd type="none" w="med" len="med"/>
            </a:ln>
            <a:effectLst/>
          </p:spPr>
          <p:txBody>
            <a:bodyPr lIns="90488" tIns="44450" rIns="90488" bIns="44450"/>
            <a:lstStyle/>
            <a:p>
              <a:pPr marL="742950" indent="-285750" eaLnBrk="0" hangingPunct="0">
                <a:spcBef>
                  <a:spcPct val="20000"/>
                </a:spcBef>
                <a:buClr>
                  <a:srgbClr val="00CCFF"/>
                </a:buClr>
                <a:buSzPct val="150000"/>
                <a:buFontTx/>
                <a:buChar char="•"/>
                <a:defRPr/>
              </a:pPr>
              <a:endParaRPr lang="en-US" b="1">
                <a:effectLst>
                  <a:outerShdw blurRad="38100" dist="38100" dir="2700000" algn="tl">
                    <a:srgbClr val="000000">
                      <a:alpha val="43137"/>
                    </a:srgbClr>
                  </a:outerShdw>
                </a:effectLst>
                <a:latin typeface="Arial" pitchFamily="-112" charset="0"/>
                <a:ea typeface="+mn-ea"/>
              </a:endParaRPr>
            </a:p>
          </p:txBody>
        </p:sp>
        <p:sp>
          <p:nvSpPr>
            <p:cNvPr id="23" name="Oval 22"/>
            <p:cNvSpPr/>
            <p:nvPr/>
          </p:nvSpPr>
          <p:spPr bwMode="auto">
            <a:xfrm>
              <a:off x="5416004" y="2298671"/>
              <a:ext cx="250429" cy="250429"/>
            </a:xfrm>
            <a:prstGeom prst="ellipse">
              <a:avLst/>
            </a:prstGeom>
            <a:grpFill/>
            <a:ln w="12700" cap="flat" cmpd="sng" algn="ctr">
              <a:solidFill>
                <a:srgbClr val="000000"/>
              </a:solidFill>
              <a:prstDash val="solid"/>
              <a:round/>
              <a:headEnd type="none" w="med" len="med"/>
              <a:tailEnd type="none" w="med" len="med"/>
            </a:ln>
            <a:effectLst/>
          </p:spPr>
          <p:txBody>
            <a:bodyPr lIns="90488" tIns="44450" rIns="90488" bIns="44450"/>
            <a:lstStyle/>
            <a:p>
              <a:pPr marL="742950" indent="-285750" eaLnBrk="0" hangingPunct="0">
                <a:spcBef>
                  <a:spcPct val="20000"/>
                </a:spcBef>
                <a:buClr>
                  <a:srgbClr val="00CCFF"/>
                </a:buClr>
                <a:buSzPct val="150000"/>
                <a:buFontTx/>
                <a:buChar char="•"/>
                <a:defRPr/>
              </a:pPr>
              <a:endParaRPr lang="en-US" b="1">
                <a:effectLst>
                  <a:outerShdw blurRad="38100" dist="38100" dir="2700000" algn="tl">
                    <a:srgbClr val="000000">
                      <a:alpha val="43137"/>
                    </a:srgbClr>
                  </a:outerShdw>
                </a:effectLst>
                <a:latin typeface="Arial" pitchFamily="-112" charset="0"/>
                <a:ea typeface="+mn-ea"/>
              </a:endParaRPr>
            </a:p>
          </p:txBody>
        </p:sp>
        <p:sp>
          <p:nvSpPr>
            <p:cNvPr id="24" name="Oval 23"/>
            <p:cNvSpPr/>
            <p:nvPr/>
          </p:nvSpPr>
          <p:spPr bwMode="auto">
            <a:xfrm>
              <a:off x="5684675" y="2298671"/>
              <a:ext cx="250429" cy="250429"/>
            </a:xfrm>
            <a:prstGeom prst="ellipse">
              <a:avLst/>
            </a:prstGeom>
            <a:grpFill/>
            <a:ln w="12700" cap="flat" cmpd="sng" algn="ctr">
              <a:solidFill>
                <a:srgbClr val="000000"/>
              </a:solidFill>
              <a:prstDash val="solid"/>
              <a:round/>
              <a:headEnd type="none" w="med" len="med"/>
              <a:tailEnd type="none" w="med" len="med"/>
            </a:ln>
            <a:effectLst/>
          </p:spPr>
          <p:txBody>
            <a:bodyPr lIns="90488" tIns="44450" rIns="90488" bIns="44450"/>
            <a:lstStyle/>
            <a:p>
              <a:pPr marL="742950" indent="-285750" eaLnBrk="0" hangingPunct="0">
                <a:spcBef>
                  <a:spcPct val="20000"/>
                </a:spcBef>
                <a:buClr>
                  <a:srgbClr val="00CCFF"/>
                </a:buClr>
                <a:buSzPct val="150000"/>
                <a:buFontTx/>
                <a:buChar char="•"/>
                <a:defRPr/>
              </a:pPr>
              <a:endParaRPr lang="en-US" b="1">
                <a:effectLst>
                  <a:outerShdw blurRad="38100" dist="38100" dir="2700000" algn="tl">
                    <a:srgbClr val="000000">
                      <a:alpha val="43137"/>
                    </a:srgbClr>
                  </a:outerShdw>
                </a:effectLst>
                <a:latin typeface="Arial" pitchFamily="-112" charset="0"/>
                <a:ea typeface="+mn-ea"/>
              </a:endParaRPr>
            </a:p>
          </p:txBody>
        </p:sp>
        <p:sp>
          <p:nvSpPr>
            <p:cNvPr id="25" name="Oval 24"/>
            <p:cNvSpPr/>
            <p:nvPr/>
          </p:nvSpPr>
          <p:spPr bwMode="auto">
            <a:xfrm>
              <a:off x="5926513" y="2298671"/>
              <a:ext cx="250429" cy="250429"/>
            </a:xfrm>
            <a:prstGeom prst="ellipse">
              <a:avLst/>
            </a:prstGeom>
            <a:grpFill/>
            <a:ln w="12700" cap="flat" cmpd="sng" algn="ctr">
              <a:solidFill>
                <a:srgbClr val="000000"/>
              </a:solidFill>
              <a:prstDash val="solid"/>
              <a:round/>
              <a:headEnd type="none" w="med" len="med"/>
              <a:tailEnd type="none" w="med" len="med"/>
            </a:ln>
            <a:effectLst/>
          </p:spPr>
          <p:txBody>
            <a:bodyPr lIns="90488" tIns="44450" rIns="90488" bIns="44450"/>
            <a:lstStyle/>
            <a:p>
              <a:pPr marL="742950" indent="-285750" eaLnBrk="0" hangingPunct="0">
                <a:spcBef>
                  <a:spcPct val="20000"/>
                </a:spcBef>
                <a:buClr>
                  <a:srgbClr val="00CCFF"/>
                </a:buClr>
                <a:buSzPct val="150000"/>
                <a:buFontTx/>
                <a:buChar char="•"/>
                <a:defRPr/>
              </a:pPr>
              <a:endParaRPr lang="en-US" b="1">
                <a:effectLst>
                  <a:outerShdw blurRad="38100" dist="38100" dir="2700000" algn="tl">
                    <a:srgbClr val="000000">
                      <a:alpha val="43137"/>
                    </a:srgbClr>
                  </a:outerShdw>
                </a:effectLst>
                <a:latin typeface="Arial" pitchFamily="-112" charset="0"/>
                <a:ea typeface="+mn-ea"/>
              </a:endParaRPr>
            </a:p>
          </p:txBody>
        </p:sp>
        <p:sp>
          <p:nvSpPr>
            <p:cNvPr id="26" name="Oval 25"/>
            <p:cNvSpPr/>
            <p:nvPr/>
          </p:nvSpPr>
          <p:spPr bwMode="auto">
            <a:xfrm>
              <a:off x="6177296" y="2298671"/>
              <a:ext cx="250429" cy="250429"/>
            </a:xfrm>
            <a:prstGeom prst="ellipse">
              <a:avLst/>
            </a:prstGeom>
            <a:solidFill>
              <a:srgbClr val="66FF33"/>
            </a:solidFill>
            <a:ln w="12700" cap="flat" cmpd="sng" algn="ctr">
              <a:solidFill>
                <a:srgbClr val="000000"/>
              </a:solidFill>
              <a:prstDash val="solid"/>
              <a:round/>
              <a:headEnd type="none" w="med" len="med"/>
              <a:tailEnd type="none" w="med" len="med"/>
            </a:ln>
            <a:effectLst/>
          </p:spPr>
          <p:txBody>
            <a:bodyPr lIns="90488" tIns="44450" rIns="90488" bIns="44450"/>
            <a:lstStyle/>
            <a:p>
              <a:pPr marL="742950" indent="-285750" eaLnBrk="0" hangingPunct="0">
                <a:spcBef>
                  <a:spcPct val="20000"/>
                </a:spcBef>
                <a:buClr>
                  <a:srgbClr val="00CCFF"/>
                </a:buClr>
                <a:buSzPct val="150000"/>
                <a:buFontTx/>
                <a:buChar char="•"/>
                <a:defRPr/>
              </a:pPr>
              <a:endParaRPr lang="en-US" b="1">
                <a:effectLst>
                  <a:outerShdw blurRad="38100" dist="38100" dir="2700000" algn="tl">
                    <a:srgbClr val="000000">
                      <a:alpha val="43137"/>
                    </a:srgbClr>
                  </a:outerShdw>
                </a:effectLst>
                <a:latin typeface="Arial" pitchFamily="-112" charset="0"/>
                <a:ea typeface="+mn-ea"/>
              </a:endParaRPr>
            </a:p>
          </p:txBody>
        </p:sp>
        <p:sp>
          <p:nvSpPr>
            <p:cNvPr id="27" name="Oval 26"/>
            <p:cNvSpPr/>
            <p:nvPr/>
          </p:nvSpPr>
          <p:spPr bwMode="auto">
            <a:xfrm>
              <a:off x="6445966" y="2298671"/>
              <a:ext cx="250429" cy="250429"/>
            </a:xfrm>
            <a:prstGeom prst="ellipse">
              <a:avLst/>
            </a:prstGeom>
            <a:grpFill/>
            <a:ln w="12700" cap="flat" cmpd="sng" algn="ctr">
              <a:solidFill>
                <a:srgbClr val="000000"/>
              </a:solidFill>
              <a:prstDash val="solid"/>
              <a:round/>
              <a:headEnd type="none" w="med" len="med"/>
              <a:tailEnd type="none" w="med" len="med"/>
            </a:ln>
            <a:effectLst/>
          </p:spPr>
          <p:txBody>
            <a:bodyPr lIns="90488" tIns="44450" rIns="90488" bIns="44450"/>
            <a:lstStyle/>
            <a:p>
              <a:pPr marL="742950" indent="-285750" eaLnBrk="0" hangingPunct="0">
                <a:spcBef>
                  <a:spcPct val="20000"/>
                </a:spcBef>
                <a:buClr>
                  <a:srgbClr val="00CCFF"/>
                </a:buClr>
                <a:buSzPct val="150000"/>
                <a:buFontTx/>
                <a:buChar char="•"/>
                <a:defRPr/>
              </a:pPr>
              <a:endParaRPr lang="en-US" b="1">
                <a:effectLst>
                  <a:outerShdw blurRad="38100" dist="38100" dir="2700000" algn="tl">
                    <a:srgbClr val="000000">
                      <a:alpha val="43137"/>
                    </a:srgbClr>
                  </a:outerShdw>
                </a:effectLst>
                <a:latin typeface="Arial" pitchFamily="-112" charset="0"/>
                <a:ea typeface="+mn-ea"/>
              </a:endParaRPr>
            </a:p>
          </p:txBody>
        </p:sp>
        <p:sp>
          <p:nvSpPr>
            <p:cNvPr id="29" name="Oval 28"/>
            <p:cNvSpPr/>
            <p:nvPr/>
          </p:nvSpPr>
          <p:spPr bwMode="auto">
            <a:xfrm>
              <a:off x="4299435" y="4239920"/>
              <a:ext cx="250429" cy="250429"/>
            </a:xfrm>
            <a:prstGeom prst="ellipse">
              <a:avLst/>
            </a:prstGeom>
            <a:solidFill>
              <a:srgbClr val="66FF33"/>
            </a:solidFill>
            <a:ln w="12700" cap="flat" cmpd="sng" algn="ctr">
              <a:solidFill>
                <a:srgbClr val="000000"/>
              </a:solidFill>
              <a:prstDash val="solid"/>
              <a:round/>
              <a:headEnd type="none" w="med" len="med"/>
              <a:tailEnd type="none" w="med" len="med"/>
            </a:ln>
            <a:effectLst/>
          </p:spPr>
          <p:txBody>
            <a:bodyPr lIns="90488" tIns="44450" rIns="90488" bIns="44450"/>
            <a:lstStyle/>
            <a:p>
              <a:pPr marL="742950" indent="-285750" eaLnBrk="0" hangingPunct="0">
                <a:spcBef>
                  <a:spcPct val="20000"/>
                </a:spcBef>
                <a:buClr>
                  <a:srgbClr val="00CCFF"/>
                </a:buClr>
                <a:buSzPct val="150000"/>
                <a:buFontTx/>
                <a:buChar char="•"/>
                <a:defRPr/>
              </a:pPr>
              <a:endParaRPr lang="en-US" b="1">
                <a:effectLst>
                  <a:outerShdw blurRad="38100" dist="38100" dir="2700000" algn="tl">
                    <a:srgbClr val="000000">
                      <a:alpha val="43137"/>
                    </a:srgbClr>
                  </a:outerShdw>
                </a:effectLst>
                <a:latin typeface="Arial" pitchFamily="-112" charset="0"/>
                <a:ea typeface="+mn-ea"/>
              </a:endParaRPr>
            </a:p>
          </p:txBody>
        </p:sp>
      </p:grpSp>
      <p:grpSp>
        <p:nvGrpSpPr>
          <p:cNvPr id="7" name="Group 67"/>
          <p:cNvGrpSpPr>
            <a:grpSpLocks/>
          </p:cNvGrpSpPr>
          <p:nvPr/>
        </p:nvGrpSpPr>
        <p:grpSpPr bwMode="auto">
          <a:xfrm>
            <a:off x="6169025" y="3362325"/>
            <a:ext cx="2136775" cy="927100"/>
            <a:chOff x="6169060" y="3363037"/>
            <a:chExt cx="2136274" cy="926766"/>
          </a:xfrm>
        </p:grpSpPr>
        <p:sp>
          <p:nvSpPr>
            <p:cNvPr id="75788" name="TextBox 30"/>
            <p:cNvSpPr txBox="1">
              <a:spLocks noChangeArrowheads="1"/>
            </p:cNvSpPr>
            <p:nvPr/>
          </p:nvSpPr>
          <p:spPr bwMode="auto">
            <a:xfrm>
              <a:off x="6546920" y="3363037"/>
              <a:ext cx="17584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a:buClr>
                  <a:srgbClr val="00CCFF"/>
                </a:buClr>
                <a:buSzPct val="150000"/>
              </a:pPr>
              <a:r>
                <a:rPr lang="en-US" altLang="en-US" sz="2400">
                  <a:solidFill>
                    <a:srgbClr val="FFFF00"/>
                  </a:solidFill>
                </a:rPr>
                <a:t>No relapse</a:t>
              </a:r>
            </a:p>
          </p:txBody>
        </p:sp>
        <p:sp>
          <p:nvSpPr>
            <p:cNvPr id="32" name="Oval 31"/>
            <p:cNvSpPr/>
            <p:nvPr/>
          </p:nvSpPr>
          <p:spPr bwMode="auto">
            <a:xfrm>
              <a:off x="6169060" y="3934331"/>
              <a:ext cx="250766" cy="249148"/>
            </a:xfrm>
            <a:prstGeom prst="ellipse">
              <a:avLst/>
            </a:prstGeom>
            <a:solidFill>
              <a:srgbClr val="66FF33"/>
            </a:solidFill>
            <a:ln w="12700" cap="flat" cmpd="sng" algn="ctr">
              <a:solidFill>
                <a:srgbClr val="000000"/>
              </a:solidFill>
              <a:prstDash val="solid"/>
              <a:round/>
              <a:headEnd type="none" w="med" len="med"/>
              <a:tailEnd type="none" w="med" len="med"/>
            </a:ln>
            <a:effectLst/>
          </p:spPr>
          <p:txBody>
            <a:bodyPr lIns="90488" tIns="44450" rIns="90488" bIns="44450"/>
            <a:lstStyle/>
            <a:p>
              <a:pPr marL="742950" indent="-285750" eaLnBrk="0" hangingPunct="0">
                <a:spcBef>
                  <a:spcPct val="20000"/>
                </a:spcBef>
                <a:buClr>
                  <a:srgbClr val="00CCFF"/>
                </a:buClr>
                <a:buSzPct val="150000"/>
                <a:buFontTx/>
                <a:buChar char="•"/>
                <a:defRPr/>
              </a:pPr>
              <a:endParaRPr lang="en-US" b="1">
                <a:effectLst>
                  <a:outerShdw blurRad="38100" dist="38100" dir="2700000" algn="tl">
                    <a:srgbClr val="000000">
                      <a:alpha val="43137"/>
                    </a:srgbClr>
                  </a:outerShdw>
                </a:effectLst>
                <a:latin typeface="Arial" pitchFamily="-112" charset="0"/>
                <a:ea typeface="+mn-ea"/>
              </a:endParaRPr>
            </a:p>
          </p:txBody>
        </p:sp>
        <p:sp>
          <p:nvSpPr>
            <p:cNvPr id="75790" name="TextBox 32"/>
            <p:cNvSpPr txBox="1">
              <a:spLocks noChangeArrowheads="1"/>
            </p:cNvSpPr>
            <p:nvPr/>
          </p:nvSpPr>
          <p:spPr bwMode="auto">
            <a:xfrm>
              <a:off x="6546920" y="3828138"/>
              <a:ext cx="13651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a:buClr>
                  <a:srgbClr val="00CCFF"/>
                </a:buClr>
                <a:buSzPct val="150000"/>
              </a:pPr>
              <a:r>
                <a:rPr lang="en-US" altLang="en-US" sz="2400">
                  <a:solidFill>
                    <a:srgbClr val="66FF33"/>
                  </a:solidFill>
                </a:rPr>
                <a:t>Relapse</a:t>
              </a:r>
            </a:p>
          </p:txBody>
        </p:sp>
        <p:sp>
          <p:nvSpPr>
            <p:cNvPr id="35" name="Oval 34"/>
            <p:cNvSpPr/>
            <p:nvPr/>
          </p:nvSpPr>
          <p:spPr bwMode="auto">
            <a:xfrm>
              <a:off x="6169060" y="3469362"/>
              <a:ext cx="250766" cy="249147"/>
            </a:xfrm>
            <a:prstGeom prst="ellipse">
              <a:avLst/>
            </a:prstGeom>
            <a:solidFill>
              <a:srgbClr val="FFFF00"/>
            </a:solidFill>
            <a:ln w="12700" cap="flat" cmpd="sng" algn="ctr">
              <a:solidFill>
                <a:srgbClr val="000000"/>
              </a:solidFill>
              <a:prstDash val="solid"/>
              <a:round/>
              <a:headEnd type="none" w="med" len="med"/>
              <a:tailEnd type="none" w="med" len="med"/>
            </a:ln>
            <a:effectLst/>
          </p:spPr>
          <p:txBody>
            <a:bodyPr lIns="90488" tIns="44450" rIns="90488" bIns="44450"/>
            <a:lstStyle/>
            <a:p>
              <a:pPr marL="742950" indent="-285750" eaLnBrk="0" hangingPunct="0">
                <a:spcBef>
                  <a:spcPct val="20000"/>
                </a:spcBef>
                <a:buClr>
                  <a:srgbClr val="00CCFF"/>
                </a:buClr>
                <a:buSzPct val="150000"/>
                <a:buFontTx/>
                <a:buChar char="•"/>
                <a:defRPr/>
              </a:pPr>
              <a:endParaRPr lang="en-US" b="1">
                <a:effectLst>
                  <a:outerShdw blurRad="38100" dist="38100" dir="2700000" algn="tl">
                    <a:srgbClr val="000000">
                      <a:alpha val="43137"/>
                    </a:srgbClr>
                  </a:outerShdw>
                </a:effectLst>
                <a:latin typeface="Arial" pitchFamily="-112" charset="0"/>
                <a:ea typeface="+mn-ea"/>
              </a:endParaRPr>
            </a:p>
          </p:txBody>
        </p:sp>
      </p:grpSp>
      <p:grpSp>
        <p:nvGrpSpPr>
          <p:cNvPr id="8" name="Group 41"/>
          <p:cNvGrpSpPr/>
          <p:nvPr/>
        </p:nvGrpSpPr>
        <p:grpSpPr>
          <a:xfrm>
            <a:off x="3461282" y="4713617"/>
            <a:ext cx="1690394" cy="1699407"/>
            <a:chOff x="3461282" y="4713617"/>
            <a:chExt cx="1690394" cy="1699407"/>
          </a:xfrm>
          <a:solidFill>
            <a:srgbClr val="747474">
              <a:alpha val="84000"/>
            </a:srgbClr>
          </a:solidFill>
        </p:grpSpPr>
        <p:sp>
          <p:nvSpPr>
            <p:cNvPr id="37" name="Trapezoid 36"/>
            <p:cNvSpPr/>
            <p:nvPr/>
          </p:nvSpPr>
          <p:spPr bwMode="auto">
            <a:xfrm flipV="1">
              <a:off x="3461282" y="4713617"/>
              <a:ext cx="1690394" cy="1699407"/>
            </a:xfrm>
            <a:prstGeom prst="trapezoid">
              <a:avLst/>
            </a:prstGeom>
            <a:grpFill/>
            <a:ln w="38100" cap="flat" cmpd="sng" algn="ctr">
              <a:solidFill>
                <a:srgbClr val="191919"/>
              </a:solidFill>
              <a:prstDash val="solid"/>
              <a:round/>
              <a:headEnd type="none" w="med" len="med"/>
              <a:tailEnd type="none" w="med" len="med"/>
            </a:ln>
            <a:effectLst>
              <a:outerShdw blurRad="50800" dist="38100" algn="r" rotWithShape="0">
                <a:srgbClr val="000000">
                  <a:alpha val="43000"/>
                </a:srgbClr>
              </a:outerShdw>
            </a:effectLst>
            <a:scene3d>
              <a:camera prst="orthographicFront"/>
              <a:lightRig rig="threePt" dir="t"/>
            </a:scene3d>
            <a:sp3d>
              <a:bevelT w="139700" prst="cross"/>
            </a:sp3d>
          </p:spPr>
          <p:style>
            <a:lnRef idx="1">
              <a:schemeClr val="accent4"/>
            </a:lnRef>
            <a:fillRef idx="2">
              <a:schemeClr val="accent4"/>
            </a:fillRef>
            <a:effectRef idx="1">
              <a:schemeClr val="accent4"/>
            </a:effectRef>
            <a:fontRef idx="minor">
              <a:schemeClr val="dk1"/>
            </a:fontRef>
          </p:style>
          <p:txBody>
            <a:bodyPr lIns="90488" tIns="44450" rIns="90488" bIns="44450"/>
            <a:lstStyle/>
            <a:p>
              <a:pPr marL="742950" indent="-285750" eaLnBrk="0" hangingPunct="0">
                <a:spcBef>
                  <a:spcPct val="20000"/>
                </a:spcBef>
                <a:buClr>
                  <a:srgbClr val="00CCFF"/>
                </a:buClr>
                <a:buSzPct val="150000"/>
                <a:buFontTx/>
                <a:buChar char="•"/>
                <a:defRPr/>
              </a:pPr>
              <a:endParaRPr lang="en-US" b="1">
                <a:solidFill>
                  <a:schemeClr val="tx1"/>
                </a:solidFill>
                <a:effectLst>
                  <a:outerShdw blurRad="38100" dist="38100" dir="2700000" algn="tl">
                    <a:srgbClr val="000000">
                      <a:alpha val="43137"/>
                    </a:srgbClr>
                  </a:outerShdw>
                </a:effectLst>
              </a:endParaRPr>
            </a:p>
          </p:txBody>
        </p:sp>
        <p:sp>
          <p:nvSpPr>
            <p:cNvPr id="38" name="Oval 37"/>
            <p:cNvSpPr/>
            <p:nvPr/>
          </p:nvSpPr>
          <p:spPr bwMode="auto">
            <a:xfrm>
              <a:off x="3977809" y="6127504"/>
              <a:ext cx="250429" cy="250429"/>
            </a:xfrm>
            <a:prstGeom prst="ellipse">
              <a:avLst/>
            </a:prstGeom>
            <a:solidFill>
              <a:srgbClr val="66FF33"/>
            </a:solidFill>
            <a:ln w="12700" cap="flat" cmpd="sng" algn="ctr">
              <a:solidFill>
                <a:srgbClr val="191919"/>
              </a:solidFill>
              <a:prstDash val="solid"/>
              <a:round/>
              <a:headEnd type="none" w="med" len="med"/>
              <a:tailEnd type="none" w="med" len="med"/>
            </a:ln>
            <a:effectLst/>
          </p:spPr>
          <p:txBody>
            <a:bodyPr lIns="90488" tIns="44450" rIns="90488" bIns="44450"/>
            <a:lstStyle/>
            <a:p>
              <a:pPr marL="742950" indent="-285750" eaLnBrk="0" hangingPunct="0">
                <a:spcBef>
                  <a:spcPct val="20000"/>
                </a:spcBef>
                <a:buClr>
                  <a:srgbClr val="00CCFF"/>
                </a:buClr>
                <a:buSzPct val="150000"/>
                <a:buFontTx/>
                <a:buChar char="•"/>
                <a:defRPr/>
              </a:pPr>
              <a:endParaRPr lang="en-US" b="1">
                <a:effectLst>
                  <a:outerShdw blurRad="38100" dist="38100" dir="2700000" algn="tl">
                    <a:srgbClr val="000000">
                      <a:alpha val="43137"/>
                    </a:srgbClr>
                  </a:outerShdw>
                </a:effectLst>
                <a:latin typeface="Arial" pitchFamily="-112" charset="0"/>
                <a:ea typeface="+mn-ea"/>
              </a:endParaRPr>
            </a:p>
          </p:txBody>
        </p:sp>
      </p:grpSp>
      <p:sp>
        <p:nvSpPr>
          <p:cNvPr id="40" name="TextBox 39"/>
          <p:cNvSpPr txBox="1">
            <a:spLocks noChangeArrowheads="1"/>
          </p:cNvSpPr>
          <p:nvPr/>
        </p:nvSpPr>
        <p:spPr bwMode="auto">
          <a:xfrm>
            <a:off x="5018088" y="5751513"/>
            <a:ext cx="3244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a:buClr>
                <a:srgbClr val="00CCFF"/>
              </a:buClr>
              <a:buSzPct val="150000"/>
            </a:pPr>
            <a:r>
              <a:rPr lang="en-US" altLang="en-US" sz="2400">
                <a:solidFill>
                  <a:schemeClr val="tx1"/>
                </a:solidFill>
              </a:rPr>
              <a:t>Refer for reoperation</a:t>
            </a:r>
          </a:p>
        </p:txBody>
      </p:sp>
      <p:grpSp>
        <p:nvGrpSpPr>
          <p:cNvPr id="28" name="Group 43"/>
          <p:cNvGrpSpPr/>
          <p:nvPr/>
        </p:nvGrpSpPr>
        <p:grpSpPr>
          <a:xfrm>
            <a:off x="1833850" y="2316909"/>
            <a:ext cx="4809236" cy="2191678"/>
            <a:chOff x="1887159" y="2298671"/>
            <a:chExt cx="4809236" cy="2191678"/>
          </a:xfrm>
          <a:solidFill>
            <a:srgbClr val="FFFF00"/>
          </a:solidFill>
        </p:grpSpPr>
        <p:sp>
          <p:nvSpPr>
            <p:cNvPr id="45" name="Oval 44"/>
            <p:cNvSpPr/>
            <p:nvPr/>
          </p:nvSpPr>
          <p:spPr bwMode="auto">
            <a:xfrm>
              <a:off x="1887159" y="2298671"/>
              <a:ext cx="250429" cy="250429"/>
            </a:xfrm>
            <a:prstGeom prst="ellipse">
              <a:avLst/>
            </a:prstGeom>
            <a:grpFill/>
            <a:ln w="12700" cap="flat" cmpd="sng" algn="ctr">
              <a:solidFill>
                <a:srgbClr val="000000"/>
              </a:solidFill>
              <a:prstDash val="solid"/>
              <a:round/>
              <a:headEnd type="none" w="med" len="med"/>
              <a:tailEnd type="none" w="med" len="med"/>
            </a:ln>
            <a:effectLst/>
          </p:spPr>
          <p:txBody>
            <a:bodyPr lIns="90488" tIns="44450" rIns="90488" bIns="44450"/>
            <a:lstStyle/>
            <a:p>
              <a:pPr marL="742950" indent="-285750" eaLnBrk="0" hangingPunct="0">
                <a:spcBef>
                  <a:spcPct val="20000"/>
                </a:spcBef>
                <a:buClr>
                  <a:srgbClr val="00CCFF"/>
                </a:buClr>
                <a:buSzPct val="150000"/>
                <a:buFontTx/>
                <a:buChar char="•"/>
                <a:defRPr/>
              </a:pPr>
              <a:endParaRPr lang="en-US" b="1">
                <a:effectLst>
                  <a:outerShdw blurRad="38100" dist="38100" dir="2700000" algn="tl">
                    <a:srgbClr val="000000">
                      <a:alpha val="43137"/>
                    </a:srgbClr>
                  </a:outerShdw>
                </a:effectLst>
                <a:latin typeface="Arial" pitchFamily="-112" charset="0"/>
                <a:ea typeface="+mn-ea"/>
              </a:endParaRPr>
            </a:p>
          </p:txBody>
        </p:sp>
        <p:sp>
          <p:nvSpPr>
            <p:cNvPr id="46" name="Oval 45"/>
            <p:cNvSpPr/>
            <p:nvPr/>
          </p:nvSpPr>
          <p:spPr bwMode="auto">
            <a:xfrm>
              <a:off x="2155830" y="2298671"/>
              <a:ext cx="250429" cy="250429"/>
            </a:xfrm>
            <a:prstGeom prst="ellipse">
              <a:avLst/>
            </a:prstGeom>
            <a:solidFill>
              <a:srgbClr val="66FFFF"/>
            </a:solidFill>
            <a:ln w="12700" cap="flat" cmpd="sng" algn="ctr">
              <a:solidFill>
                <a:srgbClr val="000000"/>
              </a:solidFill>
              <a:prstDash val="solid"/>
              <a:round/>
              <a:headEnd type="none" w="med" len="med"/>
              <a:tailEnd type="none" w="med" len="med"/>
            </a:ln>
            <a:effectLst/>
          </p:spPr>
          <p:txBody>
            <a:bodyPr lIns="90488" tIns="44450" rIns="90488" bIns="44450"/>
            <a:lstStyle/>
            <a:p>
              <a:pPr marL="742950" indent="-285750" eaLnBrk="0" hangingPunct="0">
                <a:spcBef>
                  <a:spcPct val="20000"/>
                </a:spcBef>
                <a:buClr>
                  <a:srgbClr val="00CCFF"/>
                </a:buClr>
                <a:buSzPct val="150000"/>
                <a:buFontTx/>
                <a:buChar char="•"/>
                <a:defRPr/>
              </a:pPr>
              <a:endParaRPr lang="en-US" b="1">
                <a:effectLst>
                  <a:outerShdw blurRad="38100" dist="38100" dir="2700000" algn="tl">
                    <a:srgbClr val="000000">
                      <a:alpha val="43137"/>
                    </a:srgbClr>
                  </a:outerShdw>
                </a:effectLst>
                <a:latin typeface="Arial" pitchFamily="-112" charset="0"/>
                <a:ea typeface="+mn-ea"/>
              </a:endParaRPr>
            </a:p>
          </p:txBody>
        </p:sp>
        <p:sp>
          <p:nvSpPr>
            <p:cNvPr id="47" name="Oval 46"/>
            <p:cNvSpPr/>
            <p:nvPr/>
          </p:nvSpPr>
          <p:spPr bwMode="auto">
            <a:xfrm>
              <a:off x="2406612" y="2298671"/>
              <a:ext cx="250429" cy="250429"/>
            </a:xfrm>
            <a:prstGeom prst="ellipse">
              <a:avLst/>
            </a:prstGeom>
            <a:grpFill/>
            <a:ln w="12700" cap="flat" cmpd="sng" algn="ctr">
              <a:solidFill>
                <a:srgbClr val="000000"/>
              </a:solidFill>
              <a:prstDash val="solid"/>
              <a:round/>
              <a:headEnd type="none" w="med" len="med"/>
              <a:tailEnd type="none" w="med" len="med"/>
            </a:ln>
            <a:effectLst/>
          </p:spPr>
          <p:txBody>
            <a:bodyPr lIns="90488" tIns="44450" rIns="90488" bIns="44450"/>
            <a:lstStyle/>
            <a:p>
              <a:pPr marL="742950" indent="-285750" eaLnBrk="0" hangingPunct="0">
                <a:spcBef>
                  <a:spcPct val="20000"/>
                </a:spcBef>
                <a:buClr>
                  <a:srgbClr val="00CCFF"/>
                </a:buClr>
                <a:buSzPct val="150000"/>
                <a:buFontTx/>
                <a:buChar char="•"/>
                <a:defRPr/>
              </a:pPr>
              <a:endParaRPr lang="en-US" b="1">
                <a:effectLst>
                  <a:outerShdw blurRad="38100" dist="38100" dir="2700000" algn="tl">
                    <a:srgbClr val="000000">
                      <a:alpha val="43137"/>
                    </a:srgbClr>
                  </a:outerShdw>
                </a:effectLst>
                <a:latin typeface="Arial" pitchFamily="-112" charset="0"/>
                <a:ea typeface="+mn-ea"/>
              </a:endParaRPr>
            </a:p>
          </p:txBody>
        </p:sp>
        <p:sp>
          <p:nvSpPr>
            <p:cNvPr id="48" name="Oval 47"/>
            <p:cNvSpPr/>
            <p:nvPr/>
          </p:nvSpPr>
          <p:spPr bwMode="auto">
            <a:xfrm>
              <a:off x="2675282" y="2298671"/>
              <a:ext cx="250429" cy="250429"/>
            </a:xfrm>
            <a:prstGeom prst="ellipse">
              <a:avLst/>
            </a:prstGeom>
            <a:grpFill/>
            <a:ln w="12700" cap="flat" cmpd="sng" algn="ctr">
              <a:solidFill>
                <a:srgbClr val="000000"/>
              </a:solidFill>
              <a:prstDash val="solid"/>
              <a:round/>
              <a:headEnd type="none" w="med" len="med"/>
              <a:tailEnd type="none" w="med" len="med"/>
            </a:ln>
            <a:effectLst/>
          </p:spPr>
          <p:txBody>
            <a:bodyPr lIns="90488" tIns="44450" rIns="90488" bIns="44450"/>
            <a:lstStyle/>
            <a:p>
              <a:pPr marL="742950" indent="-285750" eaLnBrk="0" hangingPunct="0">
                <a:spcBef>
                  <a:spcPct val="20000"/>
                </a:spcBef>
                <a:buClr>
                  <a:srgbClr val="00CCFF"/>
                </a:buClr>
                <a:buSzPct val="150000"/>
                <a:buFontTx/>
                <a:buChar char="•"/>
                <a:defRPr/>
              </a:pPr>
              <a:endParaRPr lang="en-US" b="1">
                <a:effectLst>
                  <a:outerShdw blurRad="38100" dist="38100" dir="2700000" algn="tl">
                    <a:srgbClr val="000000">
                      <a:alpha val="43137"/>
                    </a:srgbClr>
                  </a:outerShdw>
                </a:effectLst>
                <a:latin typeface="Arial" pitchFamily="-112" charset="0"/>
                <a:ea typeface="+mn-ea"/>
              </a:endParaRPr>
            </a:p>
          </p:txBody>
        </p:sp>
        <p:sp>
          <p:nvSpPr>
            <p:cNvPr id="49" name="Oval 48"/>
            <p:cNvSpPr/>
            <p:nvPr/>
          </p:nvSpPr>
          <p:spPr bwMode="auto">
            <a:xfrm>
              <a:off x="2926065" y="2298671"/>
              <a:ext cx="250429" cy="250429"/>
            </a:xfrm>
            <a:prstGeom prst="ellipse">
              <a:avLst/>
            </a:prstGeom>
            <a:grpFill/>
            <a:ln w="12700" cap="flat" cmpd="sng" algn="ctr">
              <a:solidFill>
                <a:srgbClr val="000000"/>
              </a:solidFill>
              <a:prstDash val="solid"/>
              <a:round/>
              <a:headEnd type="none" w="med" len="med"/>
              <a:tailEnd type="none" w="med" len="med"/>
            </a:ln>
            <a:effectLst/>
          </p:spPr>
          <p:txBody>
            <a:bodyPr lIns="90488" tIns="44450" rIns="90488" bIns="44450"/>
            <a:lstStyle/>
            <a:p>
              <a:pPr marL="742950" indent="-285750" eaLnBrk="0" hangingPunct="0">
                <a:spcBef>
                  <a:spcPct val="20000"/>
                </a:spcBef>
                <a:buClr>
                  <a:srgbClr val="00CCFF"/>
                </a:buClr>
                <a:buSzPct val="150000"/>
                <a:buFontTx/>
                <a:buChar char="•"/>
                <a:defRPr/>
              </a:pPr>
              <a:endParaRPr lang="en-US" b="1">
                <a:effectLst>
                  <a:outerShdw blurRad="38100" dist="38100" dir="2700000" algn="tl">
                    <a:srgbClr val="000000">
                      <a:alpha val="43137"/>
                    </a:srgbClr>
                  </a:outerShdw>
                </a:effectLst>
                <a:latin typeface="Arial" pitchFamily="-112" charset="0"/>
                <a:ea typeface="+mn-ea"/>
              </a:endParaRPr>
            </a:p>
          </p:txBody>
        </p:sp>
        <p:sp>
          <p:nvSpPr>
            <p:cNvPr id="50" name="Oval 49"/>
            <p:cNvSpPr/>
            <p:nvPr/>
          </p:nvSpPr>
          <p:spPr bwMode="auto">
            <a:xfrm>
              <a:off x="3167903" y="2298671"/>
              <a:ext cx="250429" cy="250429"/>
            </a:xfrm>
            <a:prstGeom prst="ellipse">
              <a:avLst/>
            </a:prstGeom>
            <a:grpFill/>
            <a:ln w="12700" cap="flat" cmpd="sng" algn="ctr">
              <a:solidFill>
                <a:srgbClr val="000000"/>
              </a:solidFill>
              <a:prstDash val="solid"/>
              <a:round/>
              <a:headEnd type="none" w="med" len="med"/>
              <a:tailEnd type="none" w="med" len="med"/>
            </a:ln>
            <a:effectLst/>
          </p:spPr>
          <p:txBody>
            <a:bodyPr lIns="90488" tIns="44450" rIns="90488" bIns="44450"/>
            <a:lstStyle/>
            <a:p>
              <a:pPr marL="742950" indent="-285750" eaLnBrk="0" hangingPunct="0">
                <a:spcBef>
                  <a:spcPct val="20000"/>
                </a:spcBef>
                <a:buClr>
                  <a:srgbClr val="00CCFF"/>
                </a:buClr>
                <a:buSzPct val="150000"/>
                <a:buFontTx/>
                <a:buChar char="•"/>
                <a:defRPr/>
              </a:pPr>
              <a:endParaRPr lang="en-US" b="1">
                <a:effectLst>
                  <a:outerShdw blurRad="38100" dist="38100" dir="2700000" algn="tl">
                    <a:srgbClr val="000000">
                      <a:alpha val="43137"/>
                    </a:srgbClr>
                  </a:outerShdw>
                </a:effectLst>
                <a:latin typeface="Arial" pitchFamily="-112" charset="0"/>
                <a:ea typeface="+mn-ea"/>
              </a:endParaRPr>
            </a:p>
          </p:txBody>
        </p:sp>
        <p:sp>
          <p:nvSpPr>
            <p:cNvPr id="51" name="Oval 50"/>
            <p:cNvSpPr/>
            <p:nvPr/>
          </p:nvSpPr>
          <p:spPr bwMode="auto">
            <a:xfrm>
              <a:off x="3418687" y="2298671"/>
              <a:ext cx="250429" cy="250429"/>
            </a:xfrm>
            <a:prstGeom prst="ellipse">
              <a:avLst/>
            </a:prstGeom>
            <a:solidFill>
              <a:srgbClr val="66FFFF"/>
            </a:solidFill>
            <a:ln w="12700" cap="flat" cmpd="sng" algn="ctr">
              <a:solidFill>
                <a:srgbClr val="000000"/>
              </a:solidFill>
              <a:prstDash val="solid"/>
              <a:round/>
              <a:headEnd type="none" w="med" len="med"/>
              <a:tailEnd type="none" w="med" len="med"/>
            </a:ln>
            <a:effectLst/>
          </p:spPr>
          <p:txBody>
            <a:bodyPr lIns="90488" tIns="44450" rIns="90488" bIns="44450"/>
            <a:lstStyle/>
            <a:p>
              <a:pPr marL="742950" indent="-285750" eaLnBrk="0" hangingPunct="0">
                <a:spcBef>
                  <a:spcPct val="20000"/>
                </a:spcBef>
                <a:buClr>
                  <a:srgbClr val="00CCFF"/>
                </a:buClr>
                <a:buSzPct val="150000"/>
                <a:buFontTx/>
                <a:buChar char="•"/>
                <a:defRPr/>
              </a:pPr>
              <a:endParaRPr lang="en-US" b="1">
                <a:effectLst>
                  <a:outerShdw blurRad="38100" dist="38100" dir="2700000" algn="tl">
                    <a:srgbClr val="000000">
                      <a:alpha val="43137"/>
                    </a:srgbClr>
                  </a:outerShdw>
                </a:effectLst>
                <a:latin typeface="Arial" pitchFamily="-112" charset="0"/>
                <a:ea typeface="+mn-ea"/>
              </a:endParaRPr>
            </a:p>
          </p:txBody>
        </p:sp>
        <p:sp>
          <p:nvSpPr>
            <p:cNvPr id="52" name="Oval 51"/>
            <p:cNvSpPr/>
            <p:nvPr/>
          </p:nvSpPr>
          <p:spPr bwMode="auto">
            <a:xfrm>
              <a:off x="3660526" y="2298671"/>
              <a:ext cx="250429" cy="250429"/>
            </a:xfrm>
            <a:prstGeom prst="ellipse">
              <a:avLst/>
            </a:prstGeom>
            <a:grpFill/>
            <a:ln w="12700" cap="flat" cmpd="sng" algn="ctr">
              <a:solidFill>
                <a:srgbClr val="000000"/>
              </a:solidFill>
              <a:prstDash val="solid"/>
              <a:round/>
              <a:headEnd type="none" w="med" len="med"/>
              <a:tailEnd type="none" w="med" len="med"/>
            </a:ln>
            <a:effectLst/>
          </p:spPr>
          <p:txBody>
            <a:bodyPr lIns="90488" tIns="44450" rIns="90488" bIns="44450"/>
            <a:lstStyle/>
            <a:p>
              <a:pPr marL="742950" indent="-285750" eaLnBrk="0" hangingPunct="0">
                <a:spcBef>
                  <a:spcPct val="20000"/>
                </a:spcBef>
                <a:buClr>
                  <a:srgbClr val="00CCFF"/>
                </a:buClr>
                <a:buSzPct val="150000"/>
                <a:buFontTx/>
                <a:buChar char="•"/>
                <a:defRPr/>
              </a:pPr>
              <a:endParaRPr lang="en-US" b="1">
                <a:effectLst>
                  <a:outerShdw blurRad="38100" dist="38100" dir="2700000" algn="tl">
                    <a:srgbClr val="000000">
                      <a:alpha val="43137"/>
                    </a:srgbClr>
                  </a:outerShdw>
                </a:effectLst>
                <a:latin typeface="Arial" pitchFamily="-112" charset="0"/>
                <a:ea typeface="+mn-ea"/>
              </a:endParaRPr>
            </a:p>
          </p:txBody>
        </p:sp>
        <p:sp>
          <p:nvSpPr>
            <p:cNvPr id="53" name="Oval 52"/>
            <p:cNvSpPr/>
            <p:nvPr/>
          </p:nvSpPr>
          <p:spPr bwMode="auto">
            <a:xfrm>
              <a:off x="3902364" y="2298671"/>
              <a:ext cx="250429" cy="250429"/>
            </a:xfrm>
            <a:prstGeom prst="ellipse">
              <a:avLst/>
            </a:prstGeom>
            <a:grpFill/>
            <a:ln w="12700" cap="flat" cmpd="sng" algn="ctr">
              <a:solidFill>
                <a:srgbClr val="000000"/>
              </a:solidFill>
              <a:prstDash val="solid"/>
              <a:round/>
              <a:headEnd type="none" w="med" len="med"/>
              <a:tailEnd type="none" w="med" len="med"/>
            </a:ln>
            <a:effectLst/>
          </p:spPr>
          <p:txBody>
            <a:bodyPr lIns="90488" tIns="44450" rIns="90488" bIns="44450"/>
            <a:lstStyle/>
            <a:p>
              <a:pPr marL="742950" indent="-285750" eaLnBrk="0" hangingPunct="0">
                <a:spcBef>
                  <a:spcPct val="20000"/>
                </a:spcBef>
                <a:buClr>
                  <a:srgbClr val="00CCFF"/>
                </a:buClr>
                <a:buSzPct val="150000"/>
                <a:buFontTx/>
                <a:buChar char="•"/>
                <a:defRPr/>
              </a:pPr>
              <a:endParaRPr lang="en-US" b="1">
                <a:effectLst>
                  <a:outerShdw blurRad="38100" dist="38100" dir="2700000" algn="tl">
                    <a:srgbClr val="000000">
                      <a:alpha val="43137"/>
                    </a:srgbClr>
                  </a:outerShdw>
                </a:effectLst>
                <a:latin typeface="Arial" pitchFamily="-112" charset="0"/>
                <a:ea typeface="+mn-ea"/>
              </a:endParaRPr>
            </a:p>
          </p:txBody>
        </p:sp>
        <p:sp>
          <p:nvSpPr>
            <p:cNvPr id="54" name="Oval 53"/>
            <p:cNvSpPr/>
            <p:nvPr/>
          </p:nvSpPr>
          <p:spPr bwMode="auto">
            <a:xfrm>
              <a:off x="4162090" y="2298671"/>
              <a:ext cx="250429" cy="250429"/>
            </a:xfrm>
            <a:prstGeom prst="ellipse">
              <a:avLst/>
            </a:prstGeom>
            <a:grpFill/>
            <a:ln w="12700" cap="flat" cmpd="sng" algn="ctr">
              <a:solidFill>
                <a:srgbClr val="000000"/>
              </a:solidFill>
              <a:prstDash val="solid"/>
              <a:round/>
              <a:headEnd type="none" w="med" len="med"/>
              <a:tailEnd type="none" w="med" len="med"/>
            </a:ln>
            <a:effectLst/>
          </p:spPr>
          <p:txBody>
            <a:bodyPr lIns="90488" tIns="44450" rIns="90488" bIns="44450"/>
            <a:lstStyle/>
            <a:p>
              <a:pPr marL="742950" indent="-285750" eaLnBrk="0" hangingPunct="0">
                <a:spcBef>
                  <a:spcPct val="20000"/>
                </a:spcBef>
                <a:buClr>
                  <a:srgbClr val="00CCFF"/>
                </a:buClr>
                <a:buSzPct val="150000"/>
                <a:buFontTx/>
                <a:buChar char="•"/>
                <a:defRPr/>
              </a:pPr>
              <a:endParaRPr lang="en-US" b="1">
                <a:effectLst>
                  <a:outerShdw blurRad="38100" dist="38100" dir="2700000" algn="tl">
                    <a:srgbClr val="000000">
                      <a:alpha val="43137"/>
                    </a:srgbClr>
                  </a:outerShdw>
                </a:effectLst>
                <a:latin typeface="Arial" pitchFamily="-112" charset="0"/>
                <a:ea typeface="+mn-ea"/>
              </a:endParaRPr>
            </a:p>
          </p:txBody>
        </p:sp>
        <p:sp>
          <p:nvSpPr>
            <p:cNvPr id="55" name="Oval 54"/>
            <p:cNvSpPr/>
            <p:nvPr/>
          </p:nvSpPr>
          <p:spPr bwMode="auto">
            <a:xfrm>
              <a:off x="4403930" y="2298671"/>
              <a:ext cx="250429" cy="250429"/>
            </a:xfrm>
            <a:prstGeom prst="ellipse">
              <a:avLst/>
            </a:prstGeom>
            <a:grpFill/>
            <a:ln w="12700" cap="flat" cmpd="sng" algn="ctr">
              <a:solidFill>
                <a:srgbClr val="000000"/>
              </a:solidFill>
              <a:prstDash val="solid"/>
              <a:round/>
              <a:headEnd type="none" w="med" len="med"/>
              <a:tailEnd type="none" w="med" len="med"/>
            </a:ln>
            <a:effectLst/>
          </p:spPr>
          <p:txBody>
            <a:bodyPr lIns="90488" tIns="44450" rIns="90488" bIns="44450"/>
            <a:lstStyle/>
            <a:p>
              <a:pPr marL="742950" indent="-285750" eaLnBrk="0" hangingPunct="0">
                <a:spcBef>
                  <a:spcPct val="20000"/>
                </a:spcBef>
                <a:buClr>
                  <a:srgbClr val="00CCFF"/>
                </a:buClr>
                <a:buSzPct val="150000"/>
                <a:buFontTx/>
                <a:buChar char="•"/>
                <a:defRPr/>
              </a:pPr>
              <a:endParaRPr lang="en-US" b="1">
                <a:effectLst>
                  <a:outerShdw blurRad="38100" dist="38100" dir="2700000" algn="tl">
                    <a:srgbClr val="000000">
                      <a:alpha val="43137"/>
                    </a:srgbClr>
                  </a:outerShdw>
                </a:effectLst>
                <a:latin typeface="Arial" pitchFamily="-112" charset="0"/>
                <a:ea typeface="+mn-ea"/>
              </a:endParaRPr>
            </a:p>
          </p:txBody>
        </p:sp>
        <p:sp>
          <p:nvSpPr>
            <p:cNvPr id="56" name="Oval 55"/>
            <p:cNvSpPr/>
            <p:nvPr/>
          </p:nvSpPr>
          <p:spPr bwMode="auto">
            <a:xfrm>
              <a:off x="4663656" y="2298671"/>
              <a:ext cx="250429" cy="250429"/>
            </a:xfrm>
            <a:prstGeom prst="ellipse">
              <a:avLst/>
            </a:prstGeom>
            <a:grpFill/>
            <a:ln w="12700" cap="flat" cmpd="sng" algn="ctr">
              <a:solidFill>
                <a:srgbClr val="000000"/>
              </a:solidFill>
              <a:prstDash val="solid"/>
              <a:round/>
              <a:headEnd type="none" w="med" len="med"/>
              <a:tailEnd type="none" w="med" len="med"/>
            </a:ln>
            <a:effectLst/>
          </p:spPr>
          <p:txBody>
            <a:bodyPr lIns="90488" tIns="44450" rIns="90488" bIns="44450"/>
            <a:lstStyle/>
            <a:p>
              <a:pPr marL="742950" indent="-285750" eaLnBrk="0" hangingPunct="0">
                <a:spcBef>
                  <a:spcPct val="20000"/>
                </a:spcBef>
                <a:buClr>
                  <a:srgbClr val="00CCFF"/>
                </a:buClr>
                <a:buSzPct val="150000"/>
                <a:buFontTx/>
                <a:buChar char="•"/>
                <a:defRPr/>
              </a:pPr>
              <a:endParaRPr lang="en-US" b="1">
                <a:effectLst>
                  <a:outerShdw blurRad="38100" dist="38100" dir="2700000" algn="tl">
                    <a:srgbClr val="000000">
                      <a:alpha val="43137"/>
                    </a:srgbClr>
                  </a:outerShdw>
                </a:effectLst>
                <a:latin typeface="Arial" pitchFamily="-112" charset="0"/>
                <a:ea typeface="+mn-ea"/>
              </a:endParaRPr>
            </a:p>
          </p:txBody>
        </p:sp>
        <p:sp>
          <p:nvSpPr>
            <p:cNvPr id="57" name="Oval 56"/>
            <p:cNvSpPr/>
            <p:nvPr/>
          </p:nvSpPr>
          <p:spPr bwMode="auto">
            <a:xfrm>
              <a:off x="4914439" y="2298671"/>
              <a:ext cx="250429" cy="250429"/>
            </a:xfrm>
            <a:prstGeom prst="ellipse">
              <a:avLst/>
            </a:prstGeom>
            <a:solidFill>
              <a:srgbClr val="66FF33"/>
            </a:solidFill>
            <a:ln w="12700" cap="flat" cmpd="sng" algn="ctr">
              <a:solidFill>
                <a:srgbClr val="000000"/>
              </a:solidFill>
              <a:prstDash val="solid"/>
              <a:round/>
              <a:headEnd type="none" w="med" len="med"/>
              <a:tailEnd type="none" w="med" len="med"/>
            </a:ln>
            <a:effectLst/>
          </p:spPr>
          <p:txBody>
            <a:bodyPr lIns="90488" tIns="44450" rIns="90488" bIns="44450"/>
            <a:lstStyle/>
            <a:p>
              <a:pPr marL="742950" indent="-285750" eaLnBrk="0" hangingPunct="0">
                <a:spcBef>
                  <a:spcPct val="20000"/>
                </a:spcBef>
                <a:buClr>
                  <a:srgbClr val="00CCFF"/>
                </a:buClr>
                <a:buSzPct val="150000"/>
                <a:buFontTx/>
                <a:buChar char="•"/>
                <a:defRPr/>
              </a:pPr>
              <a:endParaRPr lang="en-US" b="1">
                <a:effectLst>
                  <a:outerShdw blurRad="38100" dist="38100" dir="2700000" algn="tl">
                    <a:srgbClr val="000000">
                      <a:alpha val="43137"/>
                    </a:srgbClr>
                  </a:outerShdw>
                </a:effectLst>
                <a:latin typeface="Arial" pitchFamily="-112" charset="0"/>
                <a:ea typeface="+mn-ea"/>
              </a:endParaRPr>
            </a:p>
          </p:txBody>
        </p:sp>
        <p:sp>
          <p:nvSpPr>
            <p:cNvPr id="58" name="Oval 57"/>
            <p:cNvSpPr/>
            <p:nvPr/>
          </p:nvSpPr>
          <p:spPr bwMode="auto">
            <a:xfrm>
              <a:off x="5156278" y="2298671"/>
              <a:ext cx="250429" cy="250429"/>
            </a:xfrm>
            <a:prstGeom prst="ellipse">
              <a:avLst/>
            </a:prstGeom>
            <a:grpFill/>
            <a:ln w="12700" cap="flat" cmpd="sng" algn="ctr">
              <a:solidFill>
                <a:srgbClr val="000000"/>
              </a:solidFill>
              <a:prstDash val="solid"/>
              <a:round/>
              <a:headEnd type="none" w="med" len="med"/>
              <a:tailEnd type="none" w="med" len="med"/>
            </a:ln>
            <a:effectLst/>
          </p:spPr>
          <p:txBody>
            <a:bodyPr lIns="90488" tIns="44450" rIns="90488" bIns="44450"/>
            <a:lstStyle/>
            <a:p>
              <a:pPr marL="742950" indent="-285750" eaLnBrk="0" hangingPunct="0">
                <a:spcBef>
                  <a:spcPct val="20000"/>
                </a:spcBef>
                <a:buClr>
                  <a:srgbClr val="00CCFF"/>
                </a:buClr>
                <a:buSzPct val="150000"/>
                <a:buFontTx/>
                <a:buChar char="•"/>
                <a:defRPr/>
              </a:pPr>
              <a:endParaRPr lang="en-US" b="1">
                <a:effectLst>
                  <a:outerShdw blurRad="38100" dist="38100" dir="2700000" algn="tl">
                    <a:srgbClr val="000000">
                      <a:alpha val="43137"/>
                    </a:srgbClr>
                  </a:outerShdw>
                </a:effectLst>
                <a:latin typeface="Arial" pitchFamily="-112" charset="0"/>
                <a:ea typeface="+mn-ea"/>
              </a:endParaRPr>
            </a:p>
          </p:txBody>
        </p:sp>
        <p:sp>
          <p:nvSpPr>
            <p:cNvPr id="59" name="Oval 58"/>
            <p:cNvSpPr/>
            <p:nvPr/>
          </p:nvSpPr>
          <p:spPr bwMode="auto">
            <a:xfrm>
              <a:off x="5416004" y="2298671"/>
              <a:ext cx="250429" cy="250429"/>
            </a:xfrm>
            <a:prstGeom prst="ellipse">
              <a:avLst/>
            </a:prstGeom>
            <a:grpFill/>
            <a:ln w="12700" cap="flat" cmpd="sng" algn="ctr">
              <a:solidFill>
                <a:srgbClr val="000000"/>
              </a:solidFill>
              <a:prstDash val="solid"/>
              <a:round/>
              <a:headEnd type="none" w="med" len="med"/>
              <a:tailEnd type="none" w="med" len="med"/>
            </a:ln>
            <a:effectLst/>
          </p:spPr>
          <p:txBody>
            <a:bodyPr lIns="90488" tIns="44450" rIns="90488" bIns="44450"/>
            <a:lstStyle/>
            <a:p>
              <a:pPr marL="742950" indent="-285750" eaLnBrk="0" hangingPunct="0">
                <a:spcBef>
                  <a:spcPct val="20000"/>
                </a:spcBef>
                <a:buClr>
                  <a:srgbClr val="00CCFF"/>
                </a:buClr>
                <a:buSzPct val="150000"/>
                <a:buFontTx/>
                <a:buChar char="•"/>
                <a:defRPr/>
              </a:pPr>
              <a:endParaRPr lang="en-US" b="1">
                <a:effectLst>
                  <a:outerShdw blurRad="38100" dist="38100" dir="2700000" algn="tl">
                    <a:srgbClr val="000000">
                      <a:alpha val="43137"/>
                    </a:srgbClr>
                  </a:outerShdw>
                </a:effectLst>
                <a:latin typeface="Arial" pitchFamily="-112" charset="0"/>
                <a:ea typeface="+mn-ea"/>
              </a:endParaRPr>
            </a:p>
          </p:txBody>
        </p:sp>
        <p:sp>
          <p:nvSpPr>
            <p:cNvPr id="60" name="Oval 59"/>
            <p:cNvSpPr/>
            <p:nvPr/>
          </p:nvSpPr>
          <p:spPr bwMode="auto">
            <a:xfrm>
              <a:off x="5684675" y="2298671"/>
              <a:ext cx="250429" cy="250429"/>
            </a:xfrm>
            <a:prstGeom prst="ellipse">
              <a:avLst/>
            </a:prstGeom>
            <a:grpFill/>
            <a:ln w="12700" cap="flat" cmpd="sng" algn="ctr">
              <a:solidFill>
                <a:srgbClr val="000000"/>
              </a:solidFill>
              <a:prstDash val="solid"/>
              <a:round/>
              <a:headEnd type="none" w="med" len="med"/>
              <a:tailEnd type="none" w="med" len="med"/>
            </a:ln>
            <a:effectLst/>
          </p:spPr>
          <p:txBody>
            <a:bodyPr lIns="90488" tIns="44450" rIns="90488" bIns="44450"/>
            <a:lstStyle/>
            <a:p>
              <a:pPr marL="742950" indent="-285750" eaLnBrk="0" hangingPunct="0">
                <a:spcBef>
                  <a:spcPct val="20000"/>
                </a:spcBef>
                <a:buClr>
                  <a:srgbClr val="00CCFF"/>
                </a:buClr>
                <a:buSzPct val="150000"/>
                <a:buFontTx/>
                <a:buChar char="•"/>
                <a:defRPr/>
              </a:pPr>
              <a:endParaRPr lang="en-US" b="1">
                <a:effectLst>
                  <a:outerShdw blurRad="38100" dist="38100" dir="2700000" algn="tl">
                    <a:srgbClr val="000000">
                      <a:alpha val="43137"/>
                    </a:srgbClr>
                  </a:outerShdw>
                </a:effectLst>
                <a:latin typeface="Arial" pitchFamily="-112" charset="0"/>
                <a:ea typeface="+mn-ea"/>
              </a:endParaRPr>
            </a:p>
          </p:txBody>
        </p:sp>
        <p:sp>
          <p:nvSpPr>
            <p:cNvPr id="61" name="Oval 60"/>
            <p:cNvSpPr/>
            <p:nvPr/>
          </p:nvSpPr>
          <p:spPr bwMode="auto">
            <a:xfrm>
              <a:off x="5926513" y="2298671"/>
              <a:ext cx="250429" cy="250429"/>
            </a:xfrm>
            <a:prstGeom prst="ellipse">
              <a:avLst/>
            </a:prstGeom>
            <a:grpFill/>
            <a:ln w="12700" cap="flat" cmpd="sng" algn="ctr">
              <a:solidFill>
                <a:srgbClr val="000000"/>
              </a:solidFill>
              <a:prstDash val="solid"/>
              <a:round/>
              <a:headEnd type="none" w="med" len="med"/>
              <a:tailEnd type="none" w="med" len="med"/>
            </a:ln>
            <a:effectLst/>
          </p:spPr>
          <p:txBody>
            <a:bodyPr lIns="90488" tIns="44450" rIns="90488" bIns="44450"/>
            <a:lstStyle/>
            <a:p>
              <a:pPr marL="742950" indent="-285750" eaLnBrk="0" hangingPunct="0">
                <a:spcBef>
                  <a:spcPct val="20000"/>
                </a:spcBef>
                <a:buClr>
                  <a:srgbClr val="00CCFF"/>
                </a:buClr>
                <a:buSzPct val="150000"/>
                <a:buFontTx/>
                <a:buChar char="•"/>
                <a:defRPr/>
              </a:pPr>
              <a:endParaRPr lang="en-US" b="1">
                <a:effectLst>
                  <a:outerShdw blurRad="38100" dist="38100" dir="2700000" algn="tl">
                    <a:srgbClr val="000000">
                      <a:alpha val="43137"/>
                    </a:srgbClr>
                  </a:outerShdw>
                </a:effectLst>
                <a:latin typeface="Arial" pitchFamily="-112" charset="0"/>
                <a:ea typeface="+mn-ea"/>
              </a:endParaRPr>
            </a:p>
          </p:txBody>
        </p:sp>
        <p:sp>
          <p:nvSpPr>
            <p:cNvPr id="62" name="Oval 61"/>
            <p:cNvSpPr/>
            <p:nvPr/>
          </p:nvSpPr>
          <p:spPr bwMode="auto">
            <a:xfrm>
              <a:off x="6177296" y="2298671"/>
              <a:ext cx="250429" cy="250429"/>
            </a:xfrm>
            <a:prstGeom prst="ellipse">
              <a:avLst/>
            </a:prstGeom>
            <a:solidFill>
              <a:srgbClr val="66FF33"/>
            </a:solidFill>
            <a:ln w="12700" cap="flat" cmpd="sng" algn="ctr">
              <a:solidFill>
                <a:srgbClr val="000000"/>
              </a:solidFill>
              <a:prstDash val="solid"/>
              <a:round/>
              <a:headEnd type="none" w="med" len="med"/>
              <a:tailEnd type="none" w="med" len="med"/>
            </a:ln>
            <a:effectLst/>
          </p:spPr>
          <p:txBody>
            <a:bodyPr lIns="90488" tIns="44450" rIns="90488" bIns="44450"/>
            <a:lstStyle/>
            <a:p>
              <a:pPr marL="742950" indent="-285750" eaLnBrk="0" hangingPunct="0">
                <a:spcBef>
                  <a:spcPct val="20000"/>
                </a:spcBef>
                <a:buClr>
                  <a:srgbClr val="00CCFF"/>
                </a:buClr>
                <a:buSzPct val="150000"/>
                <a:buFontTx/>
                <a:buChar char="•"/>
                <a:defRPr/>
              </a:pPr>
              <a:endParaRPr lang="en-US" b="1">
                <a:effectLst>
                  <a:outerShdw blurRad="38100" dist="38100" dir="2700000" algn="tl">
                    <a:srgbClr val="000000">
                      <a:alpha val="43137"/>
                    </a:srgbClr>
                  </a:outerShdw>
                </a:effectLst>
                <a:latin typeface="Arial" pitchFamily="-112" charset="0"/>
                <a:ea typeface="+mn-ea"/>
              </a:endParaRPr>
            </a:p>
          </p:txBody>
        </p:sp>
        <p:sp>
          <p:nvSpPr>
            <p:cNvPr id="63" name="Oval 62"/>
            <p:cNvSpPr/>
            <p:nvPr/>
          </p:nvSpPr>
          <p:spPr bwMode="auto">
            <a:xfrm>
              <a:off x="6445966" y="2298671"/>
              <a:ext cx="250429" cy="250429"/>
            </a:xfrm>
            <a:prstGeom prst="ellipse">
              <a:avLst/>
            </a:prstGeom>
            <a:grpFill/>
            <a:ln w="12700" cap="flat" cmpd="sng" algn="ctr">
              <a:solidFill>
                <a:srgbClr val="000000"/>
              </a:solidFill>
              <a:prstDash val="solid"/>
              <a:round/>
              <a:headEnd type="none" w="med" len="med"/>
              <a:tailEnd type="none" w="med" len="med"/>
            </a:ln>
            <a:effectLst/>
          </p:spPr>
          <p:txBody>
            <a:bodyPr lIns="90488" tIns="44450" rIns="90488" bIns="44450"/>
            <a:lstStyle/>
            <a:p>
              <a:pPr marL="742950" indent="-285750" eaLnBrk="0" hangingPunct="0">
                <a:spcBef>
                  <a:spcPct val="20000"/>
                </a:spcBef>
                <a:buClr>
                  <a:srgbClr val="00CCFF"/>
                </a:buClr>
                <a:buSzPct val="150000"/>
                <a:buFontTx/>
                <a:buChar char="•"/>
                <a:defRPr/>
              </a:pPr>
              <a:endParaRPr lang="en-US" b="1">
                <a:effectLst>
                  <a:outerShdw blurRad="38100" dist="38100" dir="2700000" algn="tl">
                    <a:srgbClr val="000000">
                      <a:alpha val="43137"/>
                    </a:srgbClr>
                  </a:outerShdw>
                </a:effectLst>
                <a:latin typeface="Arial" pitchFamily="-112" charset="0"/>
                <a:ea typeface="+mn-ea"/>
              </a:endParaRPr>
            </a:p>
          </p:txBody>
        </p:sp>
        <p:sp>
          <p:nvSpPr>
            <p:cNvPr id="64" name="Oval 63"/>
            <p:cNvSpPr/>
            <p:nvPr/>
          </p:nvSpPr>
          <p:spPr bwMode="auto">
            <a:xfrm>
              <a:off x="4299435" y="4239920"/>
              <a:ext cx="250429" cy="250429"/>
            </a:xfrm>
            <a:prstGeom prst="ellipse">
              <a:avLst/>
            </a:prstGeom>
            <a:solidFill>
              <a:srgbClr val="66FF33"/>
            </a:solidFill>
            <a:ln w="12700" cap="flat" cmpd="sng" algn="ctr">
              <a:solidFill>
                <a:srgbClr val="000000"/>
              </a:solidFill>
              <a:prstDash val="solid"/>
              <a:round/>
              <a:headEnd type="none" w="med" len="med"/>
              <a:tailEnd type="none" w="med" len="med"/>
            </a:ln>
            <a:effectLst/>
          </p:spPr>
          <p:txBody>
            <a:bodyPr lIns="90488" tIns="44450" rIns="90488" bIns="44450"/>
            <a:lstStyle/>
            <a:p>
              <a:pPr marL="742950" indent="-285750" eaLnBrk="0" hangingPunct="0">
                <a:spcBef>
                  <a:spcPct val="20000"/>
                </a:spcBef>
                <a:buClr>
                  <a:srgbClr val="00CCFF"/>
                </a:buClr>
                <a:buSzPct val="150000"/>
                <a:buFontTx/>
                <a:buChar char="•"/>
                <a:defRPr/>
              </a:pPr>
              <a:endParaRPr lang="en-US" b="1">
                <a:effectLst>
                  <a:outerShdw blurRad="38100" dist="38100" dir="2700000" algn="tl">
                    <a:srgbClr val="000000">
                      <a:alpha val="43137"/>
                    </a:srgbClr>
                  </a:outerShdw>
                </a:effectLst>
                <a:latin typeface="Arial" pitchFamily="-112" charset="0"/>
                <a:ea typeface="+mn-ea"/>
              </a:endParaRPr>
            </a:p>
          </p:txBody>
        </p:sp>
      </p:grpSp>
      <p:grpSp>
        <p:nvGrpSpPr>
          <p:cNvPr id="30" name="Group 68"/>
          <p:cNvGrpSpPr>
            <a:grpSpLocks/>
          </p:cNvGrpSpPr>
          <p:nvPr/>
        </p:nvGrpSpPr>
        <p:grpSpPr bwMode="auto">
          <a:xfrm>
            <a:off x="6170613" y="4284663"/>
            <a:ext cx="2909887" cy="461962"/>
            <a:chOff x="6171278" y="4284293"/>
            <a:chExt cx="2908908" cy="461665"/>
          </a:xfrm>
        </p:grpSpPr>
        <p:sp>
          <p:nvSpPr>
            <p:cNvPr id="66" name="Oval 65"/>
            <p:cNvSpPr/>
            <p:nvPr/>
          </p:nvSpPr>
          <p:spPr bwMode="auto">
            <a:xfrm>
              <a:off x="6171278" y="4408038"/>
              <a:ext cx="250741" cy="250664"/>
            </a:xfrm>
            <a:prstGeom prst="ellipse">
              <a:avLst/>
            </a:prstGeom>
            <a:solidFill>
              <a:srgbClr val="66FFFF"/>
            </a:solidFill>
            <a:ln w="12700" cap="flat" cmpd="sng" algn="ctr">
              <a:solidFill>
                <a:srgbClr val="000000"/>
              </a:solidFill>
              <a:prstDash val="solid"/>
              <a:round/>
              <a:headEnd type="none" w="med" len="med"/>
              <a:tailEnd type="none" w="med" len="med"/>
            </a:ln>
            <a:effectLst/>
          </p:spPr>
          <p:txBody>
            <a:bodyPr lIns="90488" tIns="44450" rIns="90488" bIns="44450"/>
            <a:lstStyle/>
            <a:p>
              <a:pPr marL="742950" indent="-285750" eaLnBrk="0" hangingPunct="0">
                <a:spcBef>
                  <a:spcPct val="20000"/>
                </a:spcBef>
                <a:buClr>
                  <a:srgbClr val="00CCFF"/>
                </a:buClr>
                <a:buSzPct val="150000"/>
                <a:buFontTx/>
                <a:buChar char="•"/>
                <a:defRPr/>
              </a:pPr>
              <a:endParaRPr lang="en-US" b="1">
                <a:effectLst>
                  <a:outerShdw blurRad="38100" dist="38100" dir="2700000" algn="tl">
                    <a:srgbClr val="000000">
                      <a:alpha val="43137"/>
                    </a:srgbClr>
                  </a:outerShdw>
                </a:effectLst>
                <a:latin typeface="Arial" pitchFamily="-112" charset="0"/>
                <a:ea typeface="+mn-ea"/>
              </a:endParaRPr>
            </a:p>
          </p:txBody>
        </p:sp>
        <p:sp>
          <p:nvSpPr>
            <p:cNvPr id="75787" name="TextBox 66"/>
            <p:cNvSpPr txBox="1">
              <a:spLocks noChangeArrowheads="1"/>
            </p:cNvSpPr>
            <p:nvPr/>
          </p:nvSpPr>
          <p:spPr bwMode="auto">
            <a:xfrm>
              <a:off x="6546920" y="4284293"/>
              <a:ext cx="25332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a:buClr>
                  <a:srgbClr val="00CCFF"/>
                </a:buClr>
                <a:buSzPct val="150000"/>
              </a:pPr>
              <a:r>
                <a:rPr lang="en-US" altLang="en-US" sz="2400">
                  <a:solidFill>
                    <a:srgbClr val="66FFFF"/>
                  </a:solidFill>
                </a:rPr>
                <a:t>Avoid Hypopara</a:t>
              </a:r>
            </a:p>
          </p:txBody>
        </p:sp>
      </p:grpSp>
    </p:spTree>
  </p:cSld>
  <p:clrMapOvr>
    <a:masterClrMapping/>
  </p:clrMapOvr>
  <p:transition xmlns:p14="http://schemas.microsoft.com/office/powerpoint/2010/main" advClick="0">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ipe(left)">
                                      <p:cBhvr>
                                        <p:cTn id="24" dur="500"/>
                                        <p:tgtEl>
                                          <p:spTgt spid="4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6"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strips(downRight)">
                                      <p:cBhvr>
                                        <p:cTn id="29" dur="1000"/>
                                        <p:tgtEl>
                                          <p:spTgt spid="28"/>
                                        </p:tgtEl>
                                      </p:cBhvr>
                                    </p:animEffect>
                                  </p:childTnLst>
                                </p:cTn>
                              </p:par>
                            </p:childTnLst>
                          </p:cTn>
                        </p:par>
                        <p:par>
                          <p:cTn id="30" fill="hold" nodeType="afterGroup">
                            <p:stCondLst>
                              <p:cond delay="1000"/>
                            </p:stCondLst>
                            <p:childTnLst>
                              <p:par>
                                <p:cTn id="31" presetID="22" presetClass="entr" presetSubtype="8" fill="hold"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left)">
                                      <p:cBhvr>
                                        <p:cTn id="33"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defRPr/>
            </a:pPr>
            <a:r>
              <a:rPr lang="en-US" smtClean="0">
                <a:ea typeface="ＭＳ Ｐゴシック" pitchFamily="34" charset="-128"/>
              </a:rPr>
              <a:t>Lymph Node Metastases</a:t>
            </a:r>
            <a:br>
              <a:rPr lang="en-US" smtClean="0">
                <a:ea typeface="ＭＳ Ｐゴシック" pitchFamily="34" charset="-128"/>
              </a:rPr>
            </a:br>
            <a:r>
              <a:rPr lang="en-US" smtClean="0">
                <a:solidFill>
                  <a:schemeClr val="tx1"/>
                </a:solidFill>
                <a:ea typeface="ＭＳ Ｐゴシック" pitchFamily="34" charset="-128"/>
              </a:rPr>
              <a:t>Papillary Thyroid Cancer</a:t>
            </a:r>
          </a:p>
        </p:txBody>
      </p:sp>
      <p:sp>
        <p:nvSpPr>
          <p:cNvPr id="325635" name="Freeform 3"/>
          <p:cNvSpPr>
            <a:spLocks/>
          </p:cNvSpPr>
          <p:nvPr/>
        </p:nvSpPr>
        <p:spPr bwMode="auto">
          <a:xfrm>
            <a:off x="2517775" y="1947863"/>
            <a:ext cx="4108450" cy="4168775"/>
          </a:xfrm>
          <a:custGeom>
            <a:avLst/>
            <a:gdLst>
              <a:gd name="T0" fmla="*/ 2147483647 w 2603"/>
              <a:gd name="T1" fmla="*/ 2147483647 h 2661"/>
              <a:gd name="T2" fmla="*/ 2147483647 w 2603"/>
              <a:gd name="T3" fmla="*/ 2147483647 h 2661"/>
              <a:gd name="T4" fmla="*/ 2147483647 w 2603"/>
              <a:gd name="T5" fmla="*/ 2147483647 h 2661"/>
              <a:gd name="T6" fmla="*/ 2147483647 w 2603"/>
              <a:gd name="T7" fmla="*/ 2147483647 h 2661"/>
              <a:gd name="T8" fmla="*/ 2147483647 w 2603"/>
              <a:gd name="T9" fmla="*/ 2147483647 h 2661"/>
              <a:gd name="T10" fmla="*/ 2147483647 w 2603"/>
              <a:gd name="T11" fmla="*/ 2147483647 h 2661"/>
              <a:gd name="T12" fmla="*/ 2147483647 w 2603"/>
              <a:gd name="T13" fmla="*/ 2147483647 h 2661"/>
              <a:gd name="T14" fmla="*/ 2147483647 w 2603"/>
              <a:gd name="T15" fmla="*/ 2147483647 h 2661"/>
              <a:gd name="T16" fmla="*/ 2147483647 w 2603"/>
              <a:gd name="T17" fmla="*/ 2147483647 h 2661"/>
              <a:gd name="T18" fmla="*/ 2147483647 w 2603"/>
              <a:gd name="T19" fmla="*/ 2147483647 h 2661"/>
              <a:gd name="T20" fmla="*/ 2147483647 w 2603"/>
              <a:gd name="T21" fmla="*/ 2147483647 h 2661"/>
              <a:gd name="T22" fmla="*/ 2147483647 w 2603"/>
              <a:gd name="T23" fmla="*/ 2147483647 h 2661"/>
              <a:gd name="T24" fmla="*/ 2147483647 w 2603"/>
              <a:gd name="T25" fmla="*/ 2147483647 h 2661"/>
              <a:gd name="T26" fmla="*/ 2147483647 w 2603"/>
              <a:gd name="T27" fmla="*/ 2147483647 h 2661"/>
              <a:gd name="T28" fmla="*/ 2147483647 w 2603"/>
              <a:gd name="T29" fmla="*/ 2147483647 h 2661"/>
              <a:gd name="T30" fmla="*/ 2147483647 w 2603"/>
              <a:gd name="T31" fmla="*/ 2147483647 h 2661"/>
              <a:gd name="T32" fmla="*/ 2147483647 w 2603"/>
              <a:gd name="T33" fmla="*/ 2147483647 h 2661"/>
              <a:gd name="T34" fmla="*/ 2147483647 w 2603"/>
              <a:gd name="T35" fmla="*/ 2147483647 h 2661"/>
              <a:gd name="T36" fmla="*/ 2147483647 w 2603"/>
              <a:gd name="T37" fmla="*/ 2147483647 h 2661"/>
              <a:gd name="T38" fmla="*/ 2147483647 w 2603"/>
              <a:gd name="T39" fmla="*/ 2147483647 h 2661"/>
              <a:gd name="T40" fmla="*/ 2147483647 w 2603"/>
              <a:gd name="T41" fmla="*/ 2147483647 h 2661"/>
              <a:gd name="T42" fmla="*/ 2147483647 w 2603"/>
              <a:gd name="T43" fmla="*/ 2147483647 h 2661"/>
              <a:gd name="T44" fmla="*/ 2147483647 w 2603"/>
              <a:gd name="T45" fmla="*/ 2147483647 h 2661"/>
              <a:gd name="T46" fmla="*/ 2147483647 w 2603"/>
              <a:gd name="T47" fmla="*/ 2147483647 h 2661"/>
              <a:gd name="T48" fmla="*/ 2147483647 w 2603"/>
              <a:gd name="T49" fmla="*/ 2147483647 h 2661"/>
              <a:gd name="T50" fmla="*/ 2147483647 w 2603"/>
              <a:gd name="T51" fmla="*/ 2147483647 h 2661"/>
              <a:gd name="T52" fmla="*/ 2147483647 w 2603"/>
              <a:gd name="T53" fmla="*/ 2147483647 h 2661"/>
              <a:gd name="T54" fmla="*/ 2147483647 w 2603"/>
              <a:gd name="T55" fmla="*/ 2147483647 h 2661"/>
              <a:gd name="T56" fmla="*/ 2147483647 w 2603"/>
              <a:gd name="T57" fmla="*/ 2147483647 h 2661"/>
              <a:gd name="T58" fmla="*/ 2147483647 w 2603"/>
              <a:gd name="T59" fmla="*/ 2147483647 h 2661"/>
              <a:gd name="T60" fmla="*/ 2147483647 w 2603"/>
              <a:gd name="T61" fmla="*/ 2147483647 h 2661"/>
              <a:gd name="T62" fmla="*/ 2147483647 w 2603"/>
              <a:gd name="T63" fmla="*/ 2147483647 h 2661"/>
              <a:gd name="T64" fmla="*/ 2147483647 w 2603"/>
              <a:gd name="T65" fmla="*/ 2147483647 h 2661"/>
              <a:gd name="T66" fmla="*/ 2147483647 w 2603"/>
              <a:gd name="T67" fmla="*/ 2147483647 h 2661"/>
              <a:gd name="T68" fmla="*/ 2147483647 w 2603"/>
              <a:gd name="T69" fmla="*/ 2147483647 h 2661"/>
              <a:gd name="T70" fmla="*/ 2147483647 w 2603"/>
              <a:gd name="T71" fmla="*/ 2147483647 h 2661"/>
              <a:gd name="T72" fmla="*/ 2147483647 w 2603"/>
              <a:gd name="T73" fmla="*/ 2147483647 h 2661"/>
              <a:gd name="T74" fmla="*/ 2147483647 w 2603"/>
              <a:gd name="T75" fmla="*/ 2147483647 h 2661"/>
              <a:gd name="T76" fmla="*/ 2147483647 w 2603"/>
              <a:gd name="T77" fmla="*/ 2147483647 h 2661"/>
              <a:gd name="T78" fmla="*/ 2147483647 w 2603"/>
              <a:gd name="T79" fmla="*/ 2147483647 h 2661"/>
              <a:gd name="T80" fmla="*/ 2147483647 w 2603"/>
              <a:gd name="T81" fmla="*/ 2147483647 h 2661"/>
              <a:gd name="T82" fmla="*/ 2147483647 w 2603"/>
              <a:gd name="T83" fmla="*/ 2147483647 h 2661"/>
              <a:gd name="T84" fmla="*/ 2147483647 w 2603"/>
              <a:gd name="T85" fmla="*/ 2147483647 h 2661"/>
              <a:gd name="T86" fmla="*/ 2147483647 w 2603"/>
              <a:gd name="T87" fmla="*/ 2147483647 h 2661"/>
              <a:gd name="T88" fmla="*/ 2147483647 w 2603"/>
              <a:gd name="T89" fmla="*/ 2147483647 h 2661"/>
              <a:gd name="T90" fmla="*/ 2147483647 w 2603"/>
              <a:gd name="T91" fmla="*/ 2147483647 h 2661"/>
              <a:gd name="T92" fmla="*/ 2147483647 w 2603"/>
              <a:gd name="T93" fmla="*/ 2147483647 h 2661"/>
              <a:gd name="T94" fmla="*/ 2147483647 w 2603"/>
              <a:gd name="T95" fmla="*/ 2147483647 h 2661"/>
              <a:gd name="T96" fmla="*/ 2147483647 w 2603"/>
              <a:gd name="T97" fmla="*/ 2147483647 h 2661"/>
              <a:gd name="T98" fmla="*/ 2147483647 w 2603"/>
              <a:gd name="T99" fmla="*/ 2147483647 h 2661"/>
              <a:gd name="T100" fmla="*/ 2147483647 w 2603"/>
              <a:gd name="T101" fmla="*/ 0 h 2661"/>
              <a:gd name="T102" fmla="*/ 2147483647 w 2603"/>
              <a:gd name="T103" fmla="*/ 2147483647 h 2661"/>
              <a:gd name="T104" fmla="*/ 2147483647 w 2603"/>
              <a:gd name="T105" fmla="*/ 2147483647 h 2661"/>
              <a:gd name="T106" fmla="*/ 2147483647 w 2603"/>
              <a:gd name="T107" fmla="*/ 2147483647 h 2661"/>
              <a:gd name="T108" fmla="*/ 2147483647 w 2603"/>
              <a:gd name="T109" fmla="*/ 2147483647 h 2661"/>
              <a:gd name="T110" fmla="*/ 2147483647 w 2603"/>
              <a:gd name="T111" fmla="*/ 2147483647 h 2661"/>
              <a:gd name="T112" fmla="*/ 2147483647 w 2603"/>
              <a:gd name="T113" fmla="*/ 2147483647 h 2661"/>
              <a:gd name="T114" fmla="*/ 2147483647 w 2603"/>
              <a:gd name="T115" fmla="*/ 2147483647 h 2661"/>
              <a:gd name="T116" fmla="*/ 2147483647 w 2603"/>
              <a:gd name="T117" fmla="*/ 2147483647 h 2661"/>
              <a:gd name="T118" fmla="*/ 2147483647 w 2603"/>
              <a:gd name="T119" fmla="*/ 2147483647 h 266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603" h="2661">
                <a:moveTo>
                  <a:pt x="1223" y="1257"/>
                </a:moveTo>
                <a:lnTo>
                  <a:pt x="1223" y="1243"/>
                </a:lnTo>
                <a:lnTo>
                  <a:pt x="1270" y="1135"/>
                </a:lnTo>
                <a:lnTo>
                  <a:pt x="1322" y="1075"/>
                </a:lnTo>
                <a:lnTo>
                  <a:pt x="1365" y="1071"/>
                </a:lnTo>
                <a:lnTo>
                  <a:pt x="1413" y="1159"/>
                </a:lnTo>
                <a:lnTo>
                  <a:pt x="1468" y="1288"/>
                </a:lnTo>
                <a:lnTo>
                  <a:pt x="1500" y="1347"/>
                </a:lnTo>
                <a:lnTo>
                  <a:pt x="1589" y="1228"/>
                </a:lnTo>
                <a:lnTo>
                  <a:pt x="1627" y="1167"/>
                </a:lnTo>
                <a:lnTo>
                  <a:pt x="1655" y="1101"/>
                </a:lnTo>
                <a:lnTo>
                  <a:pt x="1670" y="1020"/>
                </a:lnTo>
                <a:lnTo>
                  <a:pt x="1697" y="856"/>
                </a:lnTo>
                <a:lnTo>
                  <a:pt x="1717" y="793"/>
                </a:lnTo>
                <a:lnTo>
                  <a:pt x="1768" y="710"/>
                </a:lnTo>
                <a:lnTo>
                  <a:pt x="1833" y="639"/>
                </a:lnTo>
                <a:lnTo>
                  <a:pt x="1838" y="479"/>
                </a:lnTo>
                <a:lnTo>
                  <a:pt x="1927" y="280"/>
                </a:lnTo>
                <a:lnTo>
                  <a:pt x="1967" y="210"/>
                </a:lnTo>
                <a:lnTo>
                  <a:pt x="2048" y="126"/>
                </a:lnTo>
                <a:lnTo>
                  <a:pt x="2129" y="109"/>
                </a:lnTo>
                <a:lnTo>
                  <a:pt x="2178" y="174"/>
                </a:lnTo>
                <a:lnTo>
                  <a:pt x="2214" y="246"/>
                </a:lnTo>
                <a:lnTo>
                  <a:pt x="2237" y="321"/>
                </a:lnTo>
                <a:lnTo>
                  <a:pt x="2284" y="405"/>
                </a:lnTo>
                <a:lnTo>
                  <a:pt x="2363" y="479"/>
                </a:lnTo>
                <a:lnTo>
                  <a:pt x="2416" y="586"/>
                </a:lnTo>
                <a:lnTo>
                  <a:pt x="2461" y="782"/>
                </a:lnTo>
                <a:lnTo>
                  <a:pt x="2471" y="850"/>
                </a:lnTo>
                <a:lnTo>
                  <a:pt x="2470" y="939"/>
                </a:lnTo>
                <a:lnTo>
                  <a:pt x="2466" y="1022"/>
                </a:lnTo>
                <a:lnTo>
                  <a:pt x="2506" y="1130"/>
                </a:lnTo>
                <a:lnTo>
                  <a:pt x="2558" y="1251"/>
                </a:lnTo>
                <a:lnTo>
                  <a:pt x="2576" y="1321"/>
                </a:lnTo>
                <a:lnTo>
                  <a:pt x="2603" y="1485"/>
                </a:lnTo>
                <a:lnTo>
                  <a:pt x="2602" y="1553"/>
                </a:lnTo>
                <a:lnTo>
                  <a:pt x="2587" y="1619"/>
                </a:lnTo>
                <a:lnTo>
                  <a:pt x="2560" y="1720"/>
                </a:lnTo>
                <a:lnTo>
                  <a:pt x="2539" y="1788"/>
                </a:lnTo>
                <a:lnTo>
                  <a:pt x="2496" y="1889"/>
                </a:lnTo>
                <a:lnTo>
                  <a:pt x="2465" y="1992"/>
                </a:lnTo>
                <a:lnTo>
                  <a:pt x="2444" y="2078"/>
                </a:lnTo>
                <a:lnTo>
                  <a:pt x="2423" y="2132"/>
                </a:lnTo>
                <a:lnTo>
                  <a:pt x="2385" y="2179"/>
                </a:lnTo>
                <a:lnTo>
                  <a:pt x="2368" y="2249"/>
                </a:lnTo>
                <a:lnTo>
                  <a:pt x="2292" y="2328"/>
                </a:lnTo>
                <a:lnTo>
                  <a:pt x="2263" y="2400"/>
                </a:lnTo>
                <a:lnTo>
                  <a:pt x="2230" y="2470"/>
                </a:lnTo>
                <a:lnTo>
                  <a:pt x="2142" y="2576"/>
                </a:lnTo>
                <a:lnTo>
                  <a:pt x="2077" y="2631"/>
                </a:lnTo>
                <a:lnTo>
                  <a:pt x="2008" y="2656"/>
                </a:lnTo>
                <a:lnTo>
                  <a:pt x="1943" y="2650"/>
                </a:lnTo>
                <a:lnTo>
                  <a:pt x="1881" y="2626"/>
                </a:lnTo>
                <a:lnTo>
                  <a:pt x="1790" y="2557"/>
                </a:lnTo>
                <a:lnTo>
                  <a:pt x="1685" y="2490"/>
                </a:lnTo>
                <a:lnTo>
                  <a:pt x="1605" y="2377"/>
                </a:lnTo>
                <a:lnTo>
                  <a:pt x="1571" y="2312"/>
                </a:lnTo>
                <a:lnTo>
                  <a:pt x="1516" y="2168"/>
                </a:lnTo>
                <a:lnTo>
                  <a:pt x="1469" y="2088"/>
                </a:lnTo>
                <a:lnTo>
                  <a:pt x="1388" y="2122"/>
                </a:lnTo>
                <a:lnTo>
                  <a:pt x="1313" y="2087"/>
                </a:lnTo>
                <a:lnTo>
                  <a:pt x="1254" y="2125"/>
                </a:lnTo>
                <a:lnTo>
                  <a:pt x="1162" y="2107"/>
                </a:lnTo>
                <a:lnTo>
                  <a:pt x="1152" y="2170"/>
                </a:lnTo>
                <a:lnTo>
                  <a:pt x="1129" y="2246"/>
                </a:lnTo>
                <a:lnTo>
                  <a:pt x="1086" y="2303"/>
                </a:lnTo>
                <a:lnTo>
                  <a:pt x="1027" y="2371"/>
                </a:lnTo>
                <a:lnTo>
                  <a:pt x="997" y="2430"/>
                </a:lnTo>
                <a:lnTo>
                  <a:pt x="938" y="2513"/>
                </a:lnTo>
                <a:lnTo>
                  <a:pt x="879" y="2545"/>
                </a:lnTo>
                <a:lnTo>
                  <a:pt x="810" y="2608"/>
                </a:lnTo>
                <a:lnTo>
                  <a:pt x="722" y="2644"/>
                </a:lnTo>
                <a:lnTo>
                  <a:pt x="600" y="2661"/>
                </a:lnTo>
                <a:lnTo>
                  <a:pt x="488" y="2631"/>
                </a:lnTo>
                <a:lnTo>
                  <a:pt x="410" y="2585"/>
                </a:lnTo>
                <a:lnTo>
                  <a:pt x="362" y="2525"/>
                </a:lnTo>
                <a:lnTo>
                  <a:pt x="322" y="2457"/>
                </a:lnTo>
                <a:lnTo>
                  <a:pt x="289" y="2379"/>
                </a:lnTo>
                <a:lnTo>
                  <a:pt x="256" y="2317"/>
                </a:lnTo>
                <a:lnTo>
                  <a:pt x="137" y="2171"/>
                </a:lnTo>
                <a:lnTo>
                  <a:pt x="81" y="2071"/>
                </a:lnTo>
                <a:lnTo>
                  <a:pt x="38" y="1981"/>
                </a:lnTo>
                <a:lnTo>
                  <a:pt x="18" y="1881"/>
                </a:lnTo>
                <a:lnTo>
                  <a:pt x="6" y="1793"/>
                </a:lnTo>
                <a:lnTo>
                  <a:pt x="13" y="1690"/>
                </a:lnTo>
                <a:lnTo>
                  <a:pt x="9" y="1588"/>
                </a:lnTo>
                <a:lnTo>
                  <a:pt x="0" y="1489"/>
                </a:lnTo>
                <a:lnTo>
                  <a:pt x="18" y="1287"/>
                </a:lnTo>
                <a:lnTo>
                  <a:pt x="46" y="1181"/>
                </a:lnTo>
                <a:lnTo>
                  <a:pt x="87" y="1102"/>
                </a:lnTo>
                <a:lnTo>
                  <a:pt x="134" y="1024"/>
                </a:lnTo>
                <a:lnTo>
                  <a:pt x="142" y="946"/>
                </a:lnTo>
                <a:lnTo>
                  <a:pt x="153" y="768"/>
                </a:lnTo>
                <a:lnTo>
                  <a:pt x="171" y="680"/>
                </a:lnTo>
                <a:lnTo>
                  <a:pt x="212" y="603"/>
                </a:lnTo>
                <a:lnTo>
                  <a:pt x="278" y="491"/>
                </a:lnTo>
                <a:lnTo>
                  <a:pt x="284" y="372"/>
                </a:lnTo>
                <a:lnTo>
                  <a:pt x="302" y="277"/>
                </a:lnTo>
                <a:lnTo>
                  <a:pt x="329" y="186"/>
                </a:lnTo>
                <a:lnTo>
                  <a:pt x="377" y="99"/>
                </a:lnTo>
                <a:lnTo>
                  <a:pt x="432" y="30"/>
                </a:lnTo>
                <a:lnTo>
                  <a:pt x="507" y="0"/>
                </a:lnTo>
                <a:lnTo>
                  <a:pt x="611" y="107"/>
                </a:lnTo>
                <a:lnTo>
                  <a:pt x="661" y="174"/>
                </a:lnTo>
                <a:lnTo>
                  <a:pt x="701" y="260"/>
                </a:lnTo>
                <a:lnTo>
                  <a:pt x="742" y="353"/>
                </a:lnTo>
                <a:lnTo>
                  <a:pt x="782" y="443"/>
                </a:lnTo>
                <a:lnTo>
                  <a:pt x="844" y="569"/>
                </a:lnTo>
                <a:lnTo>
                  <a:pt x="866" y="634"/>
                </a:lnTo>
                <a:lnTo>
                  <a:pt x="885" y="707"/>
                </a:lnTo>
                <a:lnTo>
                  <a:pt x="900" y="769"/>
                </a:lnTo>
                <a:lnTo>
                  <a:pt x="906" y="828"/>
                </a:lnTo>
                <a:lnTo>
                  <a:pt x="997" y="965"/>
                </a:lnTo>
                <a:lnTo>
                  <a:pt x="1043" y="1041"/>
                </a:lnTo>
                <a:lnTo>
                  <a:pt x="1067" y="1106"/>
                </a:lnTo>
                <a:lnTo>
                  <a:pt x="1074" y="1180"/>
                </a:lnTo>
                <a:lnTo>
                  <a:pt x="1131" y="1272"/>
                </a:lnTo>
                <a:lnTo>
                  <a:pt x="1134" y="1287"/>
                </a:lnTo>
                <a:lnTo>
                  <a:pt x="1178" y="1344"/>
                </a:lnTo>
                <a:lnTo>
                  <a:pt x="1223" y="1257"/>
                </a:lnTo>
                <a:close/>
              </a:path>
            </a:pathLst>
          </a:custGeom>
          <a:solidFill>
            <a:srgbClr val="930D27"/>
          </a:solidFill>
          <a:ln w="28575" cmpd="sng">
            <a:solidFill>
              <a:srgbClr val="000000"/>
            </a:solidFill>
            <a:round/>
            <a:headEnd/>
            <a:tailEnd/>
          </a:ln>
        </p:spPr>
        <p:txBody>
          <a:bodyPr/>
          <a:lstStyle/>
          <a:p>
            <a:endParaRPr lang="en-US"/>
          </a:p>
        </p:txBody>
      </p:sp>
      <p:sp>
        <p:nvSpPr>
          <p:cNvPr id="325636" name="Text Box 4"/>
          <p:cNvSpPr txBox="1">
            <a:spLocks noChangeArrowheads="1"/>
          </p:cNvSpPr>
          <p:nvPr/>
        </p:nvSpPr>
        <p:spPr bwMode="auto">
          <a:xfrm>
            <a:off x="1311275" y="3286125"/>
            <a:ext cx="6594475" cy="2287588"/>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r>
              <a:rPr lang="en-US" sz="4800" b="1" smtClean="0">
                <a:solidFill>
                  <a:schemeClr val="tx2"/>
                </a:solidFill>
                <a:effectLst>
                  <a:outerShdw blurRad="38100" dist="38100" dir="2700000" algn="tl">
                    <a:srgbClr val="000000"/>
                  </a:outerShdw>
                </a:effectLst>
              </a:rPr>
              <a:t>Mayo Clinic Approach</a:t>
            </a:r>
          </a:p>
          <a:p>
            <a:pPr algn="ctr">
              <a:defRPr/>
            </a:pPr>
            <a:r>
              <a:rPr lang="en-US" sz="4800" b="1" smtClean="0">
                <a:effectLst>
                  <a:outerShdw blurRad="38100" dist="38100" dir="2700000" algn="tl">
                    <a:srgbClr val="000000"/>
                  </a:outerShdw>
                </a:effectLst>
              </a:rPr>
              <a:t>Results</a:t>
            </a:r>
          </a:p>
          <a:p>
            <a:pPr algn="ctr">
              <a:defRPr/>
            </a:pPr>
            <a:r>
              <a:rPr lang="en-US" sz="4800" b="1" smtClean="0">
                <a:effectLst>
                  <a:outerShdw blurRad="38100" dist="38100" dir="2700000" algn="tl">
                    <a:srgbClr val="000000"/>
                  </a:outerShdw>
                </a:effectLst>
              </a:rPr>
              <a:t>Initial Operation</a:t>
            </a:r>
          </a:p>
        </p:txBody>
      </p:sp>
    </p:spTree>
  </p:cSld>
  <p:clrMapOvr>
    <a:masterClrMapping/>
  </p:clrMapOvr>
  <p:transition xmlns:p14="http://schemas.microsoft.com/office/powerpoint/2010/main" advClick="0">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25635"/>
                                        </p:tgtEl>
                                        <p:attrNameLst>
                                          <p:attrName>style.visibility</p:attrName>
                                        </p:attrNameLst>
                                      </p:cBhvr>
                                      <p:to>
                                        <p:strVal val="visible"/>
                                      </p:to>
                                    </p:set>
                                    <p:animEffect transition="in" filter="strips(downRight)">
                                      <p:cBhvr>
                                        <p:cTn id="7" dur="500"/>
                                        <p:tgtEl>
                                          <p:spTgt spid="32563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5636"/>
                                        </p:tgtEl>
                                        <p:attrNameLst>
                                          <p:attrName>style.visibility</p:attrName>
                                        </p:attrNameLst>
                                      </p:cBhvr>
                                      <p:to>
                                        <p:strVal val="visible"/>
                                      </p:to>
                                    </p:set>
                                    <p:animEffect transition="in" filter="wipe(left)">
                                      <p:cBhvr>
                                        <p:cTn id="11" dur="500"/>
                                        <p:tgtEl>
                                          <p:spTgt spid="325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5" grpId="0" animBg="1"/>
      <p:bldP spid="32563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idx="4294967295"/>
          </p:nvPr>
        </p:nvSpPr>
        <p:spPr>
          <a:xfrm>
            <a:off x="0" y="304800"/>
            <a:ext cx="9144000" cy="1143000"/>
          </a:xfrm>
        </p:spPr>
        <p:txBody>
          <a:bodyPr/>
          <a:lstStyle/>
          <a:p>
            <a:pPr>
              <a:defRPr/>
            </a:pPr>
            <a:r>
              <a:rPr lang="en-US" sz="4000" smtClean="0">
                <a:ea typeface="ＭＳ Ｐゴシック" pitchFamily="34" charset="-128"/>
              </a:rPr>
              <a:t>Mayo Clinic: PTC Initial Operations</a:t>
            </a:r>
            <a:r>
              <a:rPr lang="en-US" sz="4000" smtClean="0">
                <a:solidFill>
                  <a:schemeClr val="accent1"/>
                </a:solidFill>
                <a:ea typeface="ＭＳ Ｐゴシック" pitchFamily="34" charset="-128"/>
              </a:rPr>
              <a:t/>
            </a:r>
            <a:br>
              <a:rPr lang="en-US" sz="4000" smtClean="0">
                <a:solidFill>
                  <a:schemeClr val="accent1"/>
                </a:solidFill>
                <a:ea typeface="ＭＳ Ｐゴシック" pitchFamily="34" charset="-128"/>
              </a:rPr>
            </a:br>
            <a:r>
              <a:rPr lang="en-US" sz="4000" smtClean="0">
                <a:solidFill>
                  <a:schemeClr val="tx1"/>
                </a:solidFill>
                <a:ea typeface="ＭＳ Ｐゴシック" pitchFamily="34" charset="-128"/>
              </a:rPr>
              <a:t>1999-2006</a:t>
            </a:r>
          </a:p>
        </p:txBody>
      </p:sp>
      <p:sp>
        <p:nvSpPr>
          <p:cNvPr id="86019" name="AutoShape 4"/>
          <p:cNvSpPr>
            <a:spLocks noChangeAspect="1" noChangeArrowheads="1" noTextEdit="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cxnSp>
        <p:nvCxnSpPr>
          <p:cNvPr id="86020" name="_s376837"/>
          <p:cNvCxnSpPr>
            <a:cxnSpLocks noChangeShapeType="1"/>
          </p:cNvCxnSpPr>
          <p:nvPr/>
        </p:nvCxnSpPr>
        <p:spPr bwMode="auto">
          <a:xfrm rot="10800000">
            <a:off x="4495800" y="3194050"/>
            <a:ext cx="977900" cy="1304925"/>
          </a:xfrm>
          <a:prstGeom prst="bentConnector2">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86021" name="_s376838"/>
          <p:cNvCxnSpPr>
            <a:cxnSpLocks noChangeShapeType="1"/>
          </p:cNvCxnSpPr>
          <p:nvPr/>
        </p:nvCxnSpPr>
        <p:spPr bwMode="auto">
          <a:xfrm flipV="1">
            <a:off x="3619500" y="2922588"/>
            <a:ext cx="876300" cy="1576387"/>
          </a:xfrm>
          <a:prstGeom prst="bentConnector2">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sp>
        <p:nvSpPr>
          <p:cNvPr id="376839" name="_s376839"/>
          <p:cNvSpPr>
            <a:spLocks noChangeArrowheads="1"/>
          </p:cNvSpPr>
          <p:nvPr/>
        </p:nvSpPr>
        <p:spPr bwMode="auto">
          <a:xfrm>
            <a:off x="3330575" y="2076450"/>
            <a:ext cx="2308225" cy="1106488"/>
          </a:xfrm>
          <a:prstGeom prst="roundRect">
            <a:avLst>
              <a:gd name="adj" fmla="val 16667"/>
            </a:avLst>
          </a:prstGeom>
          <a:solidFill>
            <a:srgbClr val="000080"/>
          </a:solidFill>
          <a:ln w="47625">
            <a:solidFill>
              <a:schemeClr val="tx1"/>
            </a:solidFill>
            <a:round/>
            <a:headEnd/>
            <a:tailEnd/>
          </a:ln>
        </p:spPr>
        <p:txBody>
          <a:bodyPr wrap="none" lIns="67153" tIns="33577" rIns="67153" bIns="33577" anchor="ctr"/>
          <a:lstStyle/>
          <a:p>
            <a:pPr algn="ctr">
              <a:defRPr/>
            </a:pPr>
            <a:r>
              <a:rPr lang="en-US" sz="2500" b="1">
                <a:solidFill>
                  <a:srgbClr val="FFFFFF"/>
                </a:solidFill>
                <a:ea typeface="ＭＳ Ｐゴシック" pitchFamily="-111" charset="-128"/>
              </a:rPr>
              <a:t>Overall </a:t>
            </a:r>
          </a:p>
          <a:p>
            <a:pPr algn="ctr">
              <a:defRPr/>
            </a:pPr>
            <a:r>
              <a:rPr lang="en-US" sz="2500" b="1">
                <a:solidFill>
                  <a:srgbClr val="FFFFFF"/>
                </a:solidFill>
                <a:ea typeface="ＭＳ Ｐゴシック" pitchFamily="-111" charset="-128"/>
              </a:rPr>
              <a:t>N = 773</a:t>
            </a:r>
            <a:endParaRPr lang="en-US" sz="2500" b="1">
              <a:effectLst>
                <a:outerShdw blurRad="38100" dist="38100" dir="2700000" algn="tl">
                  <a:srgbClr val="000000"/>
                </a:outerShdw>
              </a:effectLst>
              <a:ea typeface="ＭＳ Ｐゴシック" pitchFamily="-111" charset="-128"/>
            </a:endParaRPr>
          </a:p>
        </p:txBody>
      </p:sp>
      <p:sp>
        <p:nvSpPr>
          <p:cNvPr id="86023" name="_s376840"/>
          <p:cNvSpPr>
            <a:spLocks noChangeArrowheads="1"/>
          </p:cNvSpPr>
          <p:nvPr/>
        </p:nvSpPr>
        <p:spPr bwMode="auto">
          <a:xfrm>
            <a:off x="711200" y="3930650"/>
            <a:ext cx="2884488" cy="1133475"/>
          </a:xfrm>
          <a:prstGeom prst="roundRect">
            <a:avLst>
              <a:gd name="adj" fmla="val 16667"/>
            </a:avLst>
          </a:prstGeom>
          <a:solidFill>
            <a:srgbClr val="000080"/>
          </a:solidFill>
          <a:ln w="47625">
            <a:solidFill>
              <a:schemeClr val="tx1"/>
            </a:solidFill>
            <a:round/>
            <a:headEnd/>
            <a:tailEnd/>
          </a:ln>
        </p:spPr>
        <p:txBody>
          <a:bodyPr wrap="none" lIns="67153" tIns="33577" rIns="67153" bIns="33577" anchor="ct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algn="ctr" eaLnBrk="1" hangingPunct="1">
              <a:spcBef>
                <a:spcPct val="0"/>
              </a:spcBef>
              <a:buClrTx/>
              <a:buSzTx/>
            </a:pPr>
            <a:r>
              <a:rPr lang="ja-JP" altLang="en-US" sz="3300">
                <a:solidFill>
                  <a:schemeClr val="tx2"/>
                </a:solidFill>
              </a:rPr>
              <a:t>“</a:t>
            </a:r>
            <a:r>
              <a:rPr lang="en-US" altLang="ja-JP" sz="3300">
                <a:solidFill>
                  <a:schemeClr val="tx2"/>
                </a:solidFill>
              </a:rPr>
              <a:t>Optimized</a:t>
            </a:r>
            <a:r>
              <a:rPr lang="ja-JP" altLang="en-US" sz="3300">
                <a:solidFill>
                  <a:schemeClr val="tx2"/>
                </a:solidFill>
              </a:rPr>
              <a:t>”</a:t>
            </a:r>
            <a:endParaRPr lang="en-US" altLang="ja-JP" sz="3300">
              <a:solidFill>
                <a:schemeClr val="tx2"/>
              </a:solidFill>
            </a:endParaRPr>
          </a:p>
          <a:p>
            <a:pPr algn="ctr" eaLnBrk="1" hangingPunct="1">
              <a:spcBef>
                <a:spcPct val="0"/>
              </a:spcBef>
              <a:buClrTx/>
              <a:buSzTx/>
            </a:pPr>
            <a:r>
              <a:rPr lang="en-US" altLang="en-US" sz="3300">
                <a:solidFill>
                  <a:schemeClr val="tx2"/>
                </a:solidFill>
              </a:rPr>
              <a:t>N = 420 (54%)</a:t>
            </a:r>
          </a:p>
        </p:txBody>
      </p:sp>
      <p:sp>
        <p:nvSpPr>
          <p:cNvPr id="86024" name="_s376841"/>
          <p:cNvSpPr>
            <a:spLocks noChangeArrowheads="1"/>
          </p:cNvSpPr>
          <p:nvPr/>
        </p:nvSpPr>
        <p:spPr bwMode="auto">
          <a:xfrm>
            <a:off x="5410200" y="3930650"/>
            <a:ext cx="2681288" cy="1133475"/>
          </a:xfrm>
          <a:prstGeom prst="roundRect">
            <a:avLst>
              <a:gd name="adj" fmla="val 16667"/>
            </a:avLst>
          </a:prstGeom>
          <a:solidFill>
            <a:srgbClr val="000080"/>
          </a:solidFill>
          <a:ln w="47625">
            <a:solidFill>
              <a:schemeClr val="tx1"/>
            </a:solidFill>
            <a:round/>
            <a:headEnd/>
            <a:tailEnd/>
          </a:ln>
        </p:spPr>
        <p:txBody>
          <a:bodyPr wrap="none" lIns="67153" tIns="33577" rIns="67153" bIns="33577" anchor="ct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algn="ctr" eaLnBrk="1" hangingPunct="1">
              <a:spcBef>
                <a:spcPct val="0"/>
              </a:spcBef>
              <a:buClrTx/>
              <a:buSzTx/>
            </a:pPr>
            <a:r>
              <a:rPr lang="en-US" altLang="en-US" sz="2500">
                <a:solidFill>
                  <a:schemeClr val="tx1"/>
                </a:solidFill>
                <a:sym typeface="Symbol" pitchFamily="18" charset="2"/>
              </a:rPr>
              <a:t> Criteria</a:t>
            </a:r>
          </a:p>
          <a:p>
            <a:pPr algn="ctr" eaLnBrk="1" hangingPunct="1">
              <a:spcBef>
                <a:spcPct val="0"/>
              </a:spcBef>
              <a:buClrTx/>
              <a:buSzTx/>
            </a:pPr>
            <a:r>
              <a:rPr lang="en-US" altLang="en-US" sz="2500">
                <a:solidFill>
                  <a:schemeClr val="tx1"/>
                </a:solidFill>
              </a:rPr>
              <a:t>N = 353</a:t>
            </a:r>
          </a:p>
        </p:txBody>
      </p:sp>
    </p:spTree>
  </p:cSld>
  <p:clrMapOvr>
    <a:masterClrMapping/>
  </p:clrMapOvr>
  <p:transition xmlns:p14="http://schemas.microsoft.com/office/powerpoint/2010/main" advClick="0">
    <p:wipe dir="r"/>
  </p:transitio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idx="4294967295"/>
          </p:nvPr>
        </p:nvSpPr>
        <p:spPr/>
        <p:txBody>
          <a:bodyPr/>
          <a:lstStyle/>
          <a:p>
            <a:pPr>
              <a:defRPr/>
            </a:pPr>
            <a:r>
              <a:rPr lang="en-US" i="1" dirty="0" smtClean="0"/>
              <a:t>Optimized </a:t>
            </a:r>
            <a:r>
              <a:rPr lang="en-US" dirty="0" smtClean="0"/>
              <a:t>Surgical Approach</a:t>
            </a:r>
            <a:br>
              <a:rPr lang="en-US" dirty="0" smtClean="0"/>
            </a:br>
            <a:r>
              <a:rPr lang="en-US" dirty="0" smtClean="0">
                <a:solidFill>
                  <a:srgbClr val="FFC000"/>
                </a:solidFill>
              </a:rPr>
              <a:t>Moderate </a:t>
            </a:r>
            <a:r>
              <a:rPr lang="en-US" dirty="0" smtClean="0">
                <a:solidFill>
                  <a:schemeClr val="tx1"/>
                </a:solidFill>
              </a:rPr>
              <a:t>Approach</a:t>
            </a:r>
            <a:endParaRPr lang="en-US" i="1" dirty="0" smtClean="0"/>
          </a:p>
        </p:txBody>
      </p:sp>
      <p:sp>
        <p:nvSpPr>
          <p:cNvPr id="414723" name="Rectangle 3"/>
          <p:cNvSpPr>
            <a:spLocks noGrp="1" noChangeArrowheads="1"/>
          </p:cNvSpPr>
          <p:nvPr>
            <p:ph type="body" idx="4294967295"/>
          </p:nvPr>
        </p:nvSpPr>
        <p:spPr>
          <a:xfrm>
            <a:off x="425450" y="1728788"/>
            <a:ext cx="8229600" cy="4495800"/>
          </a:xfrm>
        </p:spPr>
        <p:txBody>
          <a:bodyPr/>
          <a:lstStyle/>
          <a:p>
            <a:pPr>
              <a:defRPr/>
            </a:pPr>
            <a:r>
              <a:rPr lang="en-US" smtClean="0">
                <a:ea typeface="ＭＳ Ｐゴシック" pitchFamily="34" charset="-128"/>
              </a:rPr>
              <a:t>Components</a:t>
            </a:r>
          </a:p>
          <a:p>
            <a:pPr lvl="1">
              <a:defRPr/>
            </a:pPr>
            <a:r>
              <a:rPr lang="en-US" smtClean="0">
                <a:ea typeface="ＭＳ Ｐゴシック" pitchFamily="34" charset="-128"/>
              </a:rPr>
              <a:t>Routine preop neck US: +/susp for PTC</a:t>
            </a:r>
          </a:p>
          <a:p>
            <a:pPr marL="1258888" lvl="2" indent="-344488">
              <a:defRPr/>
            </a:pPr>
            <a:r>
              <a:rPr lang="en-US" smtClean="0">
                <a:ea typeface="ＭＳ Ｐゴシック" pitchFamily="34" charset="-128"/>
              </a:rPr>
              <a:t>Assess lateral</a:t>
            </a:r>
            <a:r>
              <a:rPr lang="en-US" smtClean="0">
                <a:solidFill>
                  <a:srgbClr val="FFCC00"/>
                </a:solidFill>
                <a:ea typeface="ＭＳ Ｐゴシック" pitchFamily="34" charset="-128"/>
              </a:rPr>
              <a:t> </a:t>
            </a:r>
            <a:r>
              <a:rPr lang="en-US" smtClean="0">
                <a:ea typeface="ＭＳ Ｐゴシック" pitchFamily="34" charset="-128"/>
              </a:rPr>
              <a:t>compartments — LNM </a:t>
            </a:r>
          </a:p>
          <a:p>
            <a:pPr lvl="1">
              <a:defRPr/>
            </a:pPr>
            <a:r>
              <a:rPr lang="en-US" smtClean="0">
                <a:ea typeface="ＭＳ Ｐゴシック" pitchFamily="34" charset="-128"/>
              </a:rPr>
              <a:t>Bilateral TTx or NTTx</a:t>
            </a:r>
          </a:p>
          <a:p>
            <a:pPr lvl="1">
              <a:defRPr/>
            </a:pPr>
            <a:r>
              <a:rPr lang="en-US" smtClean="0">
                <a:solidFill>
                  <a:srgbClr val="FFCC00"/>
                </a:solidFill>
                <a:ea typeface="ＭＳ Ｐゴシック" pitchFamily="34" charset="-128"/>
              </a:rPr>
              <a:t>Routine bilateral VI dissection</a:t>
            </a:r>
          </a:p>
          <a:p>
            <a:pPr lvl="1">
              <a:defRPr/>
            </a:pPr>
            <a:r>
              <a:rPr lang="en-US" smtClean="0">
                <a:ea typeface="ＭＳ Ｐゴシック" pitchFamily="34" charset="-128"/>
              </a:rPr>
              <a:t>Lateral dissection (III, IV) if US +</a:t>
            </a:r>
          </a:p>
          <a:p>
            <a:pPr marL="1258888" lvl="2" indent="-344488">
              <a:defRPr/>
            </a:pPr>
            <a:r>
              <a:rPr lang="en-US" smtClean="0">
                <a:ea typeface="ＭＳ Ｐゴシック" pitchFamily="34" charset="-128"/>
              </a:rPr>
              <a:t>Add compartment II if indicated</a:t>
            </a:r>
          </a:p>
          <a:p>
            <a:pPr marL="1258888" lvl="2" indent="-344488">
              <a:defRPr/>
            </a:pPr>
            <a:r>
              <a:rPr lang="en-US" smtClean="0">
                <a:ea typeface="ＭＳ Ｐゴシック" pitchFamily="34" charset="-128"/>
              </a:rPr>
              <a:t>Carotid, IJ, vagus, phrenic, XI, brachial and cervical plexus preserved</a:t>
            </a:r>
          </a:p>
        </p:txBody>
      </p:sp>
    </p:spTree>
  </p:cSld>
  <p:clrMapOvr>
    <a:masterClrMapping/>
  </p:clrMapOvr>
  <p:transition xmlns:p14="http://schemas.microsoft.com/office/powerpoint/2010/main" advClick="0">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4723">
                                            <p:txEl>
                                              <p:pRg st="0" end="0"/>
                                            </p:txEl>
                                          </p:spTgt>
                                        </p:tgtEl>
                                        <p:attrNameLst>
                                          <p:attrName>style.visibility</p:attrName>
                                        </p:attrNameLst>
                                      </p:cBhvr>
                                      <p:to>
                                        <p:strVal val="visible"/>
                                      </p:to>
                                    </p:set>
                                    <p:animEffect transition="in" filter="wipe(left)">
                                      <p:cBhvr>
                                        <p:cTn id="7" dur="500"/>
                                        <p:tgtEl>
                                          <p:spTgt spid="41472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4723">
                                            <p:txEl>
                                              <p:pRg st="1" end="1"/>
                                            </p:txEl>
                                          </p:spTgt>
                                        </p:tgtEl>
                                        <p:attrNameLst>
                                          <p:attrName>style.visibility</p:attrName>
                                        </p:attrNameLst>
                                      </p:cBhvr>
                                      <p:to>
                                        <p:strVal val="visible"/>
                                      </p:to>
                                    </p:set>
                                    <p:animEffect transition="in" filter="wipe(left)">
                                      <p:cBhvr>
                                        <p:cTn id="11" dur="500"/>
                                        <p:tgtEl>
                                          <p:spTgt spid="414723">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14723">
                                            <p:txEl>
                                              <p:pRg st="2" end="2"/>
                                            </p:txEl>
                                          </p:spTgt>
                                        </p:tgtEl>
                                        <p:attrNameLst>
                                          <p:attrName>style.visibility</p:attrName>
                                        </p:attrNameLst>
                                      </p:cBhvr>
                                      <p:to>
                                        <p:strVal val="visible"/>
                                      </p:to>
                                    </p:set>
                                    <p:animEffect transition="in" filter="wipe(left)">
                                      <p:cBhvr>
                                        <p:cTn id="15" dur="500"/>
                                        <p:tgtEl>
                                          <p:spTgt spid="41472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14723">
                                            <p:txEl>
                                              <p:pRg st="3" end="3"/>
                                            </p:txEl>
                                          </p:spTgt>
                                        </p:tgtEl>
                                        <p:attrNameLst>
                                          <p:attrName>style.visibility</p:attrName>
                                        </p:attrNameLst>
                                      </p:cBhvr>
                                      <p:to>
                                        <p:strVal val="visible"/>
                                      </p:to>
                                    </p:set>
                                    <p:animEffect transition="in" filter="wipe(left)">
                                      <p:cBhvr>
                                        <p:cTn id="20" dur="500"/>
                                        <p:tgtEl>
                                          <p:spTgt spid="414723">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14723">
                                            <p:txEl>
                                              <p:pRg st="4" end="4"/>
                                            </p:txEl>
                                          </p:spTgt>
                                        </p:tgtEl>
                                        <p:attrNameLst>
                                          <p:attrName>style.visibility</p:attrName>
                                        </p:attrNameLst>
                                      </p:cBhvr>
                                      <p:to>
                                        <p:strVal val="visible"/>
                                      </p:to>
                                    </p:set>
                                    <p:animEffect transition="in" filter="wipe(left)">
                                      <p:cBhvr>
                                        <p:cTn id="25" dur="500"/>
                                        <p:tgtEl>
                                          <p:spTgt spid="414723">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14723">
                                            <p:txEl>
                                              <p:pRg st="5" end="5"/>
                                            </p:txEl>
                                          </p:spTgt>
                                        </p:tgtEl>
                                        <p:attrNameLst>
                                          <p:attrName>style.visibility</p:attrName>
                                        </p:attrNameLst>
                                      </p:cBhvr>
                                      <p:to>
                                        <p:strVal val="visible"/>
                                      </p:to>
                                    </p:set>
                                    <p:animEffect transition="in" filter="wipe(left)">
                                      <p:cBhvr>
                                        <p:cTn id="30" dur="500"/>
                                        <p:tgtEl>
                                          <p:spTgt spid="414723">
                                            <p:txEl>
                                              <p:pRg st="5" end="5"/>
                                            </p:txEl>
                                          </p:spTgt>
                                        </p:tgtEl>
                                      </p:cBhvr>
                                    </p:animEffect>
                                  </p:childTnLst>
                                </p:cTn>
                              </p:par>
                            </p:childTnLst>
                          </p:cTn>
                        </p:par>
                        <p:par>
                          <p:cTn id="31" fill="hold" nodeType="afterGroup">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414723">
                                            <p:txEl>
                                              <p:pRg st="6" end="6"/>
                                            </p:txEl>
                                          </p:spTgt>
                                        </p:tgtEl>
                                        <p:attrNameLst>
                                          <p:attrName>style.visibility</p:attrName>
                                        </p:attrNameLst>
                                      </p:cBhvr>
                                      <p:to>
                                        <p:strVal val="visible"/>
                                      </p:to>
                                    </p:set>
                                    <p:animEffect transition="in" filter="wipe(left)">
                                      <p:cBhvr>
                                        <p:cTn id="34" dur="500"/>
                                        <p:tgtEl>
                                          <p:spTgt spid="414723">
                                            <p:txEl>
                                              <p:pRg st="6" end="6"/>
                                            </p:txEl>
                                          </p:spTgt>
                                        </p:tgtEl>
                                      </p:cBhvr>
                                    </p:animEffect>
                                  </p:childTnLst>
                                </p:cTn>
                              </p:par>
                            </p:childTnLst>
                          </p:cTn>
                        </p:par>
                        <p:par>
                          <p:cTn id="35" fill="hold" nodeType="afterGroup">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414723">
                                            <p:txEl>
                                              <p:pRg st="7" end="7"/>
                                            </p:txEl>
                                          </p:spTgt>
                                        </p:tgtEl>
                                        <p:attrNameLst>
                                          <p:attrName>style.visibility</p:attrName>
                                        </p:attrNameLst>
                                      </p:cBhvr>
                                      <p:to>
                                        <p:strVal val="visible"/>
                                      </p:to>
                                    </p:set>
                                    <p:animEffect transition="in" filter="wipe(left)">
                                      <p:cBhvr>
                                        <p:cTn id="38" dur="500"/>
                                        <p:tgtEl>
                                          <p:spTgt spid="4147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2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idx="4294967295"/>
          </p:nvPr>
        </p:nvSpPr>
        <p:spPr>
          <a:xfrm>
            <a:off x="685800" y="508000"/>
            <a:ext cx="7766050" cy="1103313"/>
          </a:xfrm>
        </p:spPr>
        <p:txBody>
          <a:bodyPr/>
          <a:lstStyle/>
          <a:p>
            <a:pPr>
              <a:defRPr/>
            </a:pPr>
            <a:r>
              <a:rPr lang="en-US" i="1" smtClean="0"/>
              <a:t>Optimized</a:t>
            </a:r>
            <a:r>
              <a:rPr lang="en-US" smtClean="0"/>
              <a:t> Surgical Approach</a:t>
            </a:r>
            <a:br>
              <a:rPr lang="en-US" smtClean="0"/>
            </a:br>
            <a:r>
              <a:rPr lang="en-US" smtClean="0">
                <a:solidFill>
                  <a:schemeClr val="tx1"/>
                </a:solidFill>
              </a:rPr>
              <a:t>Mayo Clinic Demographics</a:t>
            </a:r>
            <a:endParaRPr lang="en-US" i="1" smtClean="0"/>
          </a:p>
        </p:txBody>
      </p:sp>
      <p:grpSp>
        <p:nvGrpSpPr>
          <p:cNvPr id="88067" name="Group 5"/>
          <p:cNvGrpSpPr>
            <a:grpSpLocks/>
          </p:cNvGrpSpPr>
          <p:nvPr/>
        </p:nvGrpSpPr>
        <p:grpSpPr bwMode="auto">
          <a:xfrm>
            <a:off x="5867400" y="1906588"/>
            <a:ext cx="1905000" cy="3749675"/>
            <a:chOff x="2570" y="1528"/>
            <a:chExt cx="342" cy="731"/>
          </a:xfrm>
        </p:grpSpPr>
        <p:sp>
          <p:nvSpPr>
            <p:cNvPr id="88074" name="Freeform 6"/>
            <p:cNvSpPr>
              <a:spLocks/>
            </p:cNvSpPr>
            <p:nvPr/>
          </p:nvSpPr>
          <p:spPr bwMode="auto">
            <a:xfrm>
              <a:off x="2570" y="1682"/>
              <a:ext cx="342" cy="577"/>
            </a:xfrm>
            <a:custGeom>
              <a:avLst/>
              <a:gdLst>
                <a:gd name="T0" fmla="*/ 0 w 2731"/>
                <a:gd name="T1" fmla="*/ 0 h 4616"/>
                <a:gd name="T2" fmla="*/ 0 w 2731"/>
                <a:gd name="T3" fmla="*/ 0 h 4616"/>
                <a:gd name="T4" fmla="*/ 0 w 2731"/>
                <a:gd name="T5" fmla="*/ 0 h 4616"/>
                <a:gd name="T6" fmla="*/ 0 w 2731"/>
                <a:gd name="T7" fmla="*/ 0 h 4616"/>
                <a:gd name="T8" fmla="*/ 0 w 2731"/>
                <a:gd name="T9" fmla="*/ 0 h 4616"/>
                <a:gd name="T10" fmla="*/ 0 w 2731"/>
                <a:gd name="T11" fmla="*/ 0 h 4616"/>
                <a:gd name="T12" fmla="*/ 0 w 2731"/>
                <a:gd name="T13" fmla="*/ 0 h 4616"/>
                <a:gd name="T14" fmla="*/ 0 w 2731"/>
                <a:gd name="T15" fmla="*/ 0 h 4616"/>
                <a:gd name="T16" fmla="*/ 0 w 2731"/>
                <a:gd name="T17" fmla="*/ 0 h 4616"/>
                <a:gd name="T18" fmla="*/ 0 w 2731"/>
                <a:gd name="T19" fmla="*/ 0 h 4616"/>
                <a:gd name="T20" fmla="*/ 0 w 2731"/>
                <a:gd name="T21" fmla="*/ 0 h 4616"/>
                <a:gd name="T22" fmla="*/ 0 w 2731"/>
                <a:gd name="T23" fmla="*/ 0 h 4616"/>
                <a:gd name="T24" fmla="*/ 0 w 2731"/>
                <a:gd name="T25" fmla="*/ 0 h 4616"/>
                <a:gd name="T26" fmla="*/ 0 w 2731"/>
                <a:gd name="T27" fmla="*/ 0 h 4616"/>
                <a:gd name="T28" fmla="*/ 0 w 2731"/>
                <a:gd name="T29" fmla="*/ 0 h 4616"/>
                <a:gd name="T30" fmla="*/ 0 w 2731"/>
                <a:gd name="T31" fmla="*/ 0 h 4616"/>
                <a:gd name="T32" fmla="*/ 0 w 2731"/>
                <a:gd name="T33" fmla="*/ 0 h 4616"/>
                <a:gd name="T34" fmla="*/ 0 w 2731"/>
                <a:gd name="T35" fmla="*/ 0 h 4616"/>
                <a:gd name="T36" fmla="*/ 0 w 2731"/>
                <a:gd name="T37" fmla="*/ 0 h 4616"/>
                <a:gd name="T38" fmla="*/ 0 w 2731"/>
                <a:gd name="T39" fmla="*/ 0 h 4616"/>
                <a:gd name="T40" fmla="*/ 0 w 2731"/>
                <a:gd name="T41" fmla="*/ 0 h 4616"/>
                <a:gd name="T42" fmla="*/ 0 w 2731"/>
                <a:gd name="T43" fmla="*/ 0 h 4616"/>
                <a:gd name="T44" fmla="*/ 0 w 2731"/>
                <a:gd name="T45" fmla="*/ 0 h 4616"/>
                <a:gd name="T46" fmla="*/ 0 w 2731"/>
                <a:gd name="T47" fmla="*/ 0 h 4616"/>
                <a:gd name="T48" fmla="*/ 0 w 2731"/>
                <a:gd name="T49" fmla="*/ 0 h 4616"/>
                <a:gd name="T50" fmla="*/ 0 w 2731"/>
                <a:gd name="T51" fmla="*/ 0 h 4616"/>
                <a:gd name="T52" fmla="*/ 0 w 2731"/>
                <a:gd name="T53" fmla="*/ 0 h 4616"/>
                <a:gd name="T54" fmla="*/ 0 w 2731"/>
                <a:gd name="T55" fmla="*/ 0 h 4616"/>
                <a:gd name="T56" fmla="*/ 0 w 2731"/>
                <a:gd name="T57" fmla="*/ 0 h 4616"/>
                <a:gd name="T58" fmla="*/ 0 w 2731"/>
                <a:gd name="T59" fmla="*/ 0 h 4616"/>
                <a:gd name="T60" fmla="*/ 0 w 2731"/>
                <a:gd name="T61" fmla="*/ 0 h 46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731"/>
                <a:gd name="T94" fmla="*/ 0 h 4616"/>
                <a:gd name="T95" fmla="*/ 2731 w 2731"/>
                <a:gd name="T96" fmla="*/ 4616 h 461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731" h="4616">
                  <a:moveTo>
                    <a:pt x="901" y="0"/>
                  </a:moveTo>
                  <a:lnTo>
                    <a:pt x="0" y="1220"/>
                  </a:lnTo>
                  <a:lnTo>
                    <a:pt x="517" y="2203"/>
                  </a:lnTo>
                  <a:lnTo>
                    <a:pt x="678" y="1800"/>
                  </a:lnTo>
                  <a:lnTo>
                    <a:pt x="571" y="1279"/>
                  </a:lnTo>
                  <a:lnTo>
                    <a:pt x="941" y="838"/>
                  </a:lnTo>
                  <a:lnTo>
                    <a:pt x="436" y="3378"/>
                  </a:lnTo>
                  <a:lnTo>
                    <a:pt x="780" y="3393"/>
                  </a:lnTo>
                  <a:lnTo>
                    <a:pt x="1050" y="3409"/>
                  </a:lnTo>
                  <a:lnTo>
                    <a:pt x="1210" y="4276"/>
                  </a:lnTo>
                  <a:lnTo>
                    <a:pt x="889" y="4439"/>
                  </a:lnTo>
                  <a:lnTo>
                    <a:pt x="729" y="4616"/>
                  </a:lnTo>
                  <a:lnTo>
                    <a:pt x="2167" y="4616"/>
                  </a:lnTo>
                  <a:lnTo>
                    <a:pt x="2008" y="4439"/>
                  </a:lnTo>
                  <a:lnTo>
                    <a:pt x="1690" y="4276"/>
                  </a:lnTo>
                  <a:lnTo>
                    <a:pt x="1850" y="3439"/>
                  </a:lnTo>
                  <a:lnTo>
                    <a:pt x="2460" y="3378"/>
                  </a:lnTo>
                  <a:lnTo>
                    <a:pt x="2148" y="2107"/>
                  </a:lnTo>
                  <a:lnTo>
                    <a:pt x="1834" y="838"/>
                  </a:lnTo>
                  <a:lnTo>
                    <a:pt x="2185" y="1279"/>
                  </a:lnTo>
                  <a:lnTo>
                    <a:pt x="2130" y="1800"/>
                  </a:lnTo>
                  <a:lnTo>
                    <a:pt x="2304" y="2203"/>
                  </a:lnTo>
                  <a:lnTo>
                    <a:pt x="2731" y="1220"/>
                  </a:lnTo>
                  <a:lnTo>
                    <a:pt x="1834" y="0"/>
                  </a:lnTo>
                  <a:lnTo>
                    <a:pt x="1680" y="68"/>
                  </a:lnTo>
                  <a:lnTo>
                    <a:pt x="1524" y="118"/>
                  </a:lnTo>
                  <a:lnTo>
                    <a:pt x="1367" y="139"/>
                  </a:lnTo>
                  <a:lnTo>
                    <a:pt x="1212" y="118"/>
                  </a:lnTo>
                  <a:lnTo>
                    <a:pt x="1058" y="68"/>
                  </a:lnTo>
                  <a:lnTo>
                    <a:pt x="898" y="0"/>
                  </a:lnTo>
                  <a:lnTo>
                    <a:pt x="901"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75" name="Freeform 7"/>
            <p:cNvSpPr>
              <a:spLocks/>
            </p:cNvSpPr>
            <p:nvPr/>
          </p:nvSpPr>
          <p:spPr bwMode="auto">
            <a:xfrm>
              <a:off x="2668" y="1528"/>
              <a:ext cx="147" cy="147"/>
            </a:xfrm>
            <a:custGeom>
              <a:avLst/>
              <a:gdLst>
                <a:gd name="T0" fmla="*/ 0 w 1174"/>
                <a:gd name="T1" fmla="*/ 0 h 1173"/>
                <a:gd name="T2" fmla="*/ 0 w 1174"/>
                <a:gd name="T3" fmla="*/ 0 h 1173"/>
                <a:gd name="T4" fmla="*/ 0 w 1174"/>
                <a:gd name="T5" fmla="*/ 0 h 1173"/>
                <a:gd name="T6" fmla="*/ 0 w 1174"/>
                <a:gd name="T7" fmla="*/ 0 h 1173"/>
                <a:gd name="T8" fmla="*/ 0 w 1174"/>
                <a:gd name="T9" fmla="*/ 0 h 1173"/>
                <a:gd name="T10" fmla="*/ 0 w 1174"/>
                <a:gd name="T11" fmla="*/ 0 h 1173"/>
                <a:gd name="T12" fmla="*/ 0 w 1174"/>
                <a:gd name="T13" fmla="*/ 0 h 1173"/>
                <a:gd name="T14" fmla="*/ 0 w 1174"/>
                <a:gd name="T15" fmla="*/ 0 h 1173"/>
                <a:gd name="T16" fmla="*/ 0 w 1174"/>
                <a:gd name="T17" fmla="*/ 0 h 1173"/>
                <a:gd name="T18" fmla="*/ 0 w 1174"/>
                <a:gd name="T19" fmla="*/ 0 h 1173"/>
                <a:gd name="T20" fmla="*/ 0 w 1174"/>
                <a:gd name="T21" fmla="*/ 0 h 1173"/>
                <a:gd name="T22" fmla="*/ 0 w 1174"/>
                <a:gd name="T23" fmla="*/ 0 h 1173"/>
                <a:gd name="T24" fmla="*/ 0 w 1174"/>
                <a:gd name="T25" fmla="*/ 0 h 1173"/>
                <a:gd name="T26" fmla="*/ 0 w 1174"/>
                <a:gd name="T27" fmla="*/ 0 h 1173"/>
                <a:gd name="T28" fmla="*/ 0 w 1174"/>
                <a:gd name="T29" fmla="*/ 0 h 1173"/>
                <a:gd name="T30" fmla="*/ 0 w 1174"/>
                <a:gd name="T31" fmla="*/ 0 h 1173"/>
                <a:gd name="T32" fmla="*/ 0 w 1174"/>
                <a:gd name="T33" fmla="*/ 0 h 1173"/>
                <a:gd name="T34" fmla="*/ 0 w 1174"/>
                <a:gd name="T35" fmla="*/ 0 h 1173"/>
                <a:gd name="T36" fmla="*/ 0 w 1174"/>
                <a:gd name="T37" fmla="*/ 0 h 1173"/>
                <a:gd name="T38" fmla="*/ 0 w 1174"/>
                <a:gd name="T39" fmla="*/ 0 h 1173"/>
                <a:gd name="T40" fmla="*/ 0 w 1174"/>
                <a:gd name="T41" fmla="*/ 0 h 1173"/>
                <a:gd name="T42" fmla="*/ 0 w 1174"/>
                <a:gd name="T43" fmla="*/ 0 h 1173"/>
                <a:gd name="T44" fmla="*/ 0 w 1174"/>
                <a:gd name="T45" fmla="*/ 0 h 1173"/>
                <a:gd name="T46" fmla="*/ 0 w 1174"/>
                <a:gd name="T47" fmla="*/ 0 h 1173"/>
                <a:gd name="T48" fmla="*/ 0 w 1174"/>
                <a:gd name="T49" fmla="*/ 0 h 1173"/>
                <a:gd name="T50" fmla="*/ 0 w 1174"/>
                <a:gd name="T51" fmla="*/ 0 h 1173"/>
                <a:gd name="T52" fmla="*/ 0 w 1174"/>
                <a:gd name="T53" fmla="*/ 0 h 1173"/>
                <a:gd name="T54" fmla="*/ 0 w 1174"/>
                <a:gd name="T55" fmla="*/ 0 h 1173"/>
                <a:gd name="T56" fmla="*/ 0 w 1174"/>
                <a:gd name="T57" fmla="*/ 0 h 1173"/>
                <a:gd name="T58" fmla="*/ 0 w 1174"/>
                <a:gd name="T59" fmla="*/ 0 h 1173"/>
                <a:gd name="T60" fmla="*/ 0 w 1174"/>
                <a:gd name="T61" fmla="*/ 0 h 1173"/>
                <a:gd name="T62" fmla="*/ 0 w 1174"/>
                <a:gd name="T63" fmla="*/ 0 h 1173"/>
                <a:gd name="T64" fmla="*/ 0 w 1174"/>
                <a:gd name="T65" fmla="*/ 0 h 1173"/>
                <a:gd name="T66" fmla="*/ 0 w 1174"/>
                <a:gd name="T67" fmla="*/ 0 h 1173"/>
                <a:gd name="T68" fmla="*/ 0 w 1174"/>
                <a:gd name="T69" fmla="*/ 0 h 1173"/>
                <a:gd name="T70" fmla="*/ 0 w 1174"/>
                <a:gd name="T71" fmla="*/ 0 h 1173"/>
                <a:gd name="T72" fmla="*/ 0 w 1174"/>
                <a:gd name="T73" fmla="*/ 0 h 1173"/>
                <a:gd name="T74" fmla="*/ 0 w 1174"/>
                <a:gd name="T75" fmla="*/ 0 h 1173"/>
                <a:gd name="T76" fmla="*/ 0 w 1174"/>
                <a:gd name="T77" fmla="*/ 0 h 1173"/>
                <a:gd name="T78" fmla="*/ 0 w 1174"/>
                <a:gd name="T79" fmla="*/ 0 h 1173"/>
                <a:gd name="T80" fmla="*/ 0 w 1174"/>
                <a:gd name="T81" fmla="*/ 0 h 1173"/>
                <a:gd name="T82" fmla="*/ 0 w 1174"/>
                <a:gd name="T83" fmla="*/ 0 h 1173"/>
                <a:gd name="T84" fmla="*/ 0 w 1174"/>
                <a:gd name="T85" fmla="*/ 0 h 1173"/>
                <a:gd name="T86" fmla="*/ 0 w 1174"/>
                <a:gd name="T87" fmla="*/ 0 h 1173"/>
                <a:gd name="T88" fmla="*/ 0 w 1174"/>
                <a:gd name="T89" fmla="*/ 0 h 1173"/>
                <a:gd name="T90" fmla="*/ 0 w 1174"/>
                <a:gd name="T91" fmla="*/ 0 h 1173"/>
                <a:gd name="T92" fmla="*/ 0 w 1174"/>
                <a:gd name="T93" fmla="*/ 0 h 1173"/>
                <a:gd name="T94" fmla="*/ 0 w 1174"/>
                <a:gd name="T95" fmla="*/ 0 h 1173"/>
                <a:gd name="T96" fmla="*/ 0 w 1174"/>
                <a:gd name="T97" fmla="*/ 0 h 1173"/>
                <a:gd name="T98" fmla="*/ 0 w 1174"/>
                <a:gd name="T99" fmla="*/ 0 h 1173"/>
                <a:gd name="T100" fmla="*/ 0 w 1174"/>
                <a:gd name="T101" fmla="*/ 0 h 1173"/>
                <a:gd name="T102" fmla="*/ 0 w 1174"/>
                <a:gd name="T103" fmla="*/ 0 h 1173"/>
                <a:gd name="T104" fmla="*/ 0 w 1174"/>
                <a:gd name="T105" fmla="*/ 0 h 1173"/>
                <a:gd name="T106" fmla="*/ 0 w 1174"/>
                <a:gd name="T107" fmla="*/ 0 h 1173"/>
                <a:gd name="T108" fmla="*/ 0 w 1174"/>
                <a:gd name="T109" fmla="*/ 0 h 1173"/>
                <a:gd name="T110" fmla="*/ 0 w 1174"/>
                <a:gd name="T111" fmla="*/ 0 h 1173"/>
                <a:gd name="T112" fmla="*/ 0 w 1174"/>
                <a:gd name="T113" fmla="*/ 0 h 1173"/>
                <a:gd name="T114" fmla="*/ 0 w 1174"/>
                <a:gd name="T115" fmla="*/ 0 h 1173"/>
                <a:gd name="T116" fmla="*/ 0 w 1174"/>
                <a:gd name="T117" fmla="*/ 0 h 1173"/>
                <a:gd name="T118" fmla="*/ 0 w 1174"/>
                <a:gd name="T119" fmla="*/ 0 h 11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74"/>
                <a:gd name="T181" fmla="*/ 0 h 1173"/>
                <a:gd name="T182" fmla="*/ 1174 w 1174"/>
                <a:gd name="T183" fmla="*/ 1173 h 117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74" h="1173">
                  <a:moveTo>
                    <a:pt x="1174" y="587"/>
                  </a:moveTo>
                  <a:lnTo>
                    <a:pt x="1174" y="577"/>
                  </a:lnTo>
                  <a:lnTo>
                    <a:pt x="1174" y="566"/>
                  </a:lnTo>
                  <a:lnTo>
                    <a:pt x="1174" y="555"/>
                  </a:lnTo>
                  <a:lnTo>
                    <a:pt x="1173" y="545"/>
                  </a:lnTo>
                  <a:lnTo>
                    <a:pt x="1172" y="535"/>
                  </a:lnTo>
                  <a:lnTo>
                    <a:pt x="1170" y="525"/>
                  </a:lnTo>
                  <a:lnTo>
                    <a:pt x="1169" y="515"/>
                  </a:lnTo>
                  <a:lnTo>
                    <a:pt x="1168" y="504"/>
                  </a:lnTo>
                  <a:lnTo>
                    <a:pt x="1167" y="494"/>
                  </a:lnTo>
                  <a:lnTo>
                    <a:pt x="1165" y="484"/>
                  </a:lnTo>
                  <a:lnTo>
                    <a:pt x="1164" y="474"/>
                  </a:lnTo>
                  <a:lnTo>
                    <a:pt x="1161" y="464"/>
                  </a:lnTo>
                  <a:lnTo>
                    <a:pt x="1159" y="454"/>
                  </a:lnTo>
                  <a:lnTo>
                    <a:pt x="1157" y="444"/>
                  </a:lnTo>
                  <a:lnTo>
                    <a:pt x="1154" y="435"/>
                  </a:lnTo>
                  <a:lnTo>
                    <a:pt x="1151" y="425"/>
                  </a:lnTo>
                  <a:lnTo>
                    <a:pt x="1148" y="414"/>
                  </a:lnTo>
                  <a:lnTo>
                    <a:pt x="1146" y="404"/>
                  </a:lnTo>
                  <a:lnTo>
                    <a:pt x="1142" y="395"/>
                  </a:lnTo>
                  <a:lnTo>
                    <a:pt x="1139" y="385"/>
                  </a:lnTo>
                  <a:lnTo>
                    <a:pt x="1134" y="376"/>
                  </a:lnTo>
                  <a:lnTo>
                    <a:pt x="1131" y="366"/>
                  </a:lnTo>
                  <a:lnTo>
                    <a:pt x="1128" y="357"/>
                  </a:lnTo>
                  <a:lnTo>
                    <a:pt x="1123" y="347"/>
                  </a:lnTo>
                  <a:lnTo>
                    <a:pt x="1119" y="338"/>
                  </a:lnTo>
                  <a:lnTo>
                    <a:pt x="1114" y="329"/>
                  </a:lnTo>
                  <a:lnTo>
                    <a:pt x="1110" y="320"/>
                  </a:lnTo>
                  <a:lnTo>
                    <a:pt x="1105" y="311"/>
                  </a:lnTo>
                  <a:lnTo>
                    <a:pt x="1101" y="302"/>
                  </a:lnTo>
                  <a:lnTo>
                    <a:pt x="1095" y="293"/>
                  </a:lnTo>
                  <a:lnTo>
                    <a:pt x="1089" y="284"/>
                  </a:lnTo>
                  <a:lnTo>
                    <a:pt x="1085" y="275"/>
                  </a:lnTo>
                  <a:lnTo>
                    <a:pt x="1079" y="266"/>
                  </a:lnTo>
                  <a:lnTo>
                    <a:pt x="1074" y="258"/>
                  </a:lnTo>
                  <a:lnTo>
                    <a:pt x="1067" y="249"/>
                  </a:lnTo>
                  <a:lnTo>
                    <a:pt x="1061" y="241"/>
                  </a:lnTo>
                  <a:lnTo>
                    <a:pt x="1056" y="233"/>
                  </a:lnTo>
                  <a:lnTo>
                    <a:pt x="1049" y="224"/>
                  </a:lnTo>
                  <a:lnTo>
                    <a:pt x="1042" y="216"/>
                  </a:lnTo>
                  <a:lnTo>
                    <a:pt x="1036" y="208"/>
                  </a:lnTo>
                  <a:lnTo>
                    <a:pt x="1030" y="200"/>
                  </a:lnTo>
                  <a:lnTo>
                    <a:pt x="1023" y="193"/>
                  </a:lnTo>
                  <a:lnTo>
                    <a:pt x="1015" y="186"/>
                  </a:lnTo>
                  <a:lnTo>
                    <a:pt x="1008" y="178"/>
                  </a:lnTo>
                  <a:lnTo>
                    <a:pt x="1002" y="171"/>
                  </a:lnTo>
                  <a:lnTo>
                    <a:pt x="994" y="163"/>
                  </a:lnTo>
                  <a:lnTo>
                    <a:pt x="987" y="157"/>
                  </a:lnTo>
                  <a:lnTo>
                    <a:pt x="979" y="150"/>
                  </a:lnTo>
                  <a:lnTo>
                    <a:pt x="971" y="143"/>
                  </a:lnTo>
                  <a:lnTo>
                    <a:pt x="963" y="136"/>
                  </a:lnTo>
                  <a:lnTo>
                    <a:pt x="955" y="130"/>
                  </a:lnTo>
                  <a:lnTo>
                    <a:pt x="948" y="123"/>
                  </a:lnTo>
                  <a:lnTo>
                    <a:pt x="940" y="117"/>
                  </a:lnTo>
                  <a:lnTo>
                    <a:pt x="931" y="112"/>
                  </a:lnTo>
                  <a:lnTo>
                    <a:pt x="923" y="105"/>
                  </a:lnTo>
                  <a:lnTo>
                    <a:pt x="914" y="99"/>
                  </a:lnTo>
                  <a:lnTo>
                    <a:pt x="906" y="94"/>
                  </a:lnTo>
                  <a:lnTo>
                    <a:pt x="897" y="88"/>
                  </a:lnTo>
                  <a:lnTo>
                    <a:pt x="888" y="82"/>
                  </a:lnTo>
                  <a:lnTo>
                    <a:pt x="879" y="78"/>
                  </a:lnTo>
                  <a:lnTo>
                    <a:pt x="870" y="72"/>
                  </a:lnTo>
                  <a:lnTo>
                    <a:pt x="861" y="68"/>
                  </a:lnTo>
                  <a:lnTo>
                    <a:pt x="852" y="63"/>
                  </a:lnTo>
                  <a:lnTo>
                    <a:pt x="843" y="59"/>
                  </a:lnTo>
                  <a:lnTo>
                    <a:pt x="834" y="54"/>
                  </a:lnTo>
                  <a:lnTo>
                    <a:pt x="824" y="50"/>
                  </a:lnTo>
                  <a:lnTo>
                    <a:pt x="815" y="46"/>
                  </a:lnTo>
                  <a:lnTo>
                    <a:pt x="806" y="42"/>
                  </a:lnTo>
                  <a:lnTo>
                    <a:pt x="796" y="38"/>
                  </a:lnTo>
                  <a:lnTo>
                    <a:pt x="785" y="35"/>
                  </a:lnTo>
                  <a:lnTo>
                    <a:pt x="776" y="32"/>
                  </a:lnTo>
                  <a:lnTo>
                    <a:pt x="766" y="28"/>
                  </a:lnTo>
                  <a:lnTo>
                    <a:pt x="756" y="25"/>
                  </a:lnTo>
                  <a:lnTo>
                    <a:pt x="747" y="21"/>
                  </a:lnTo>
                  <a:lnTo>
                    <a:pt x="737" y="19"/>
                  </a:lnTo>
                  <a:lnTo>
                    <a:pt x="727" y="17"/>
                  </a:lnTo>
                  <a:lnTo>
                    <a:pt x="717" y="15"/>
                  </a:lnTo>
                  <a:lnTo>
                    <a:pt x="707" y="12"/>
                  </a:lnTo>
                  <a:lnTo>
                    <a:pt x="697" y="10"/>
                  </a:lnTo>
                  <a:lnTo>
                    <a:pt x="686" y="8"/>
                  </a:lnTo>
                  <a:lnTo>
                    <a:pt x="676" y="7"/>
                  </a:lnTo>
                  <a:lnTo>
                    <a:pt x="666" y="6"/>
                  </a:lnTo>
                  <a:lnTo>
                    <a:pt x="656" y="3"/>
                  </a:lnTo>
                  <a:lnTo>
                    <a:pt x="646" y="2"/>
                  </a:lnTo>
                  <a:lnTo>
                    <a:pt x="636" y="2"/>
                  </a:lnTo>
                  <a:lnTo>
                    <a:pt x="626" y="1"/>
                  </a:lnTo>
                  <a:lnTo>
                    <a:pt x="616" y="0"/>
                  </a:lnTo>
                  <a:lnTo>
                    <a:pt x="605" y="0"/>
                  </a:lnTo>
                  <a:lnTo>
                    <a:pt x="595" y="0"/>
                  </a:lnTo>
                  <a:lnTo>
                    <a:pt x="584" y="0"/>
                  </a:lnTo>
                  <a:lnTo>
                    <a:pt x="574" y="0"/>
                  </a:lnTo>
                  <a:lnTo>
                    <a:pt x="564" y="0"/>
                  </a:lnTo>
                  <a:lnTo>
                    <a:pt x="554" y="1"/>
                  </a:lnTo>
                  <a:lnTo>
                    <a:pt x="543" y="1"/>
                  </a:lnTo>
                  <a:lnTo>
                    <a:pt x="533" y="2"/>
                  </a:lnTo>
                  <a:lnTo>
                    <a:pt x="523" y="3"/>
                  </a:lnTo>
                  <a:lnTo>
                    <a:pt x="513" y="5"/>
                  </a:lnTo>
                  <a:lnTo>
                    <a:pt x="503" y="6"/>
                  </a:lnTo>
                  <a:lnTo>
                    <a:pt x="493" y="8"/>
                  </a:lnTo>
                  <a:lnTo>
                    <a:pt x="483" y="9"/>
                  </a:lnTo>
                  <a:lnTo>
                    <a:pt x="473" y="11"/>
                  </a:lnTo>
                  <a:lnTo>
                    <a:pt x="462" y="14"/>
                  </a:lnTo>
                  <a:lnTo>
                    <a:pt x="452" y="16"/>
                  </a:lnTo>
                  <a:lnTo>
                    <a:pt x="442" y="18"/>
                  </a:lnTo>
                  <a:lnTo>
                    <a:pt x="432" y="20"/>
                  </a:lnTo>
                  <a:lnTo>
                    <a:pt x="422" y="24"/>
                  </a:lnTo>
                  <a:lnTo>
                    <a:pt x="413" y="26"/>
                  </a:lnTo>
                  <a:lnTo>
                    <a:pt x="403" y="29"/>
                  </a:lnTo>
                  <a:lnTo>
                    <a:pt x="393" y="33"/>
                  </a:lnTo>
                  <a:lnTo>
                    <a:pt x="384" y="36"/>
                  </a:lnTo>
                  <a:lnTo>
                    <a:pt x="374" y="39"/>
                  </a:lnTo>
                  <a:lnTo>
                    <a:pt x="365" y="44"/>
                  </a:lnTo>
                  <a:lnTo>
                    <a:pt x="354" y="47"/>
                  </a:lnTo>
                  <a:lnTo>
                    <a:pt x="345" y="52"/>
                  </a:lnTo>
                  <a:lnTo>
                    <a:pt x="336" y="56"/>
                  </a:lnTo>
                  <a:lnTo>
                    <a:pt x="326" y="61"/>
                  </a:lnTo>
                  <a:lnTo>
                    <a:pt x="317" y="65"/>
                  </a:lnTo>
                  <a:lnTo>
                    <a:pt x="308" y="70"/>
                  </a:lnTo>
                  <a:lnTo>
                    <a:pt x="299" y="76"/>
                  </a:lnTo>
                  <a:lnTo>
                    <a:pt x="290" y="80"/>
                  </a:lnTo>
                  <a:lnTo>
                    <a:pt x="282" y="86"/>
                  </a:lnTo>
                  <a:lnTo>
                    <a:pt x="273" y="91"/>
                  </a:lnTo>
                  <a:lnTo>
                    <a:pt x="264" y="97"/>
                  </a:lnTo>
                  <a:lnTo>
                    <a:pt x="256" y="103"/>
                  </a:lnTo>
                  <a:lnTo>
                    <a:pt x="247" y="108"/>
                  </a:lnTo>
                  <a:lnTo>
                    <a:pt x="240" y="114"/>
                  </a:lnTo>
                  <a:lnTo>
                    <a:pt x="231" y="121"/>
                  </a:lnTo>
                  <a:lnTo>
                    <a:pt x="223" y="126"/>
                  </a:lnTo>
                  <a:lnTo>
                    <a:pt x="215" y="133"/>
                  </a:lnTo>
                  <a:lnTo>
                    <a:pt x="207" y="140"/>
                  </a:lnTo>
                  <a:lnTo>
                    <a:pt x="199" y="146"/>
                  </a:lnTo>
                  <a:lnTo>
                    <a:pt x="191" y="153"/>
                  </a:lnTo>
                  <a:lnTo>
                    <a:pt x="184" y="160"/>
                  </a:lnTo>
                  <a:lnTo>
                    <a:pt x="177" y="167"/>
                  </a:lnTo>
                  <a:lnTo>
                    <a:pt x="170" y="175"/>
                  </a:lnTo>
                  <a:lnTo>
                    <a:pt x="162" y="181"/>
                  </a:lnTo>
                  <a:lnTo>
                    <a:pt x="155" y="189"/>
                  </a:lnTo>
                  <a:lnTo>
                    <a:pt x="148" y="197"/>
                  </a:lnTo>
                  <a:lnTo>
                    <a:pt x="142" y="205"/>
                  </a:lnTo>
                  <a:lnTo>
                    <a:pt x="135" y="213"/>
                  </a:lnTo>
                  <a:lnTo>
                    <a:pt x="128" y="221"/>
                  </a:lnTo>
                  <a:lnTo>
                    <a:pt x="123" y="229"/>
                  </a:lnTo>
                  <a:lnTo>
                    <a:pt x="116" y="237"/>
                  </a:lnTo>
                  <a:lnTo>
                    <a:pt x="110" y="246"/>
                  </a:lnTo>
                  <a:lnTo>
                    <a:pt x="103" y="253"/>
                  </a:lnTo>
                  <a:lnTo>
                    <a:pt x="98" y="262"/>
                  </a:lnTo>
                  <a:lnTo>
                    <a:pt x="92" y="270"/>
                  </a:lnTo>
                  <a:lnTo>
                    <a:pt x="87" y="279"/>
                  </a:lnTo>
                  <a:lnTo>
                    <a:pt x="82" y="288"/>
                  </a:lnTo>
                  <a:lnTo>
                    <a:pt x="76" y="297"/>
                  </a:lnTo>
                  <a:lnTo>
                    <a:pt x="72" y="306"/>
                  </a:lnTo>
                  <a:lnTo>
                    <a:pt x="66" y="315"/>
                  </a:lnTo>
                  <a:lnTo>
                    <a:pt x="62" y="324"/>
                  </a:lnTo>
                  <a:lnTo>
                    <a:pt x="57" y="333"/>
                  </a:lnTo>
                  <a:lnTo>
                    <a:pt x="53" y="342"/>
                  </a:lnTo>
                  <a:lnTo>
                    <a:pt x="49" y="351"/>
                  </a:lnTo>
                  <a:lnTo>
                    <a:pt x="45" y="361"/>
                  </a:lnTo>
                  <a:lnTo>
                    <a:pt x="41" y="371"/>
                  </a:lnTo>
                  <a:lnTo>
                    <a:pt x="37" y="381"/>
                  </a:lnTo>
                  <a:lnTo>
                    <a:pt x="34" y="390"/>
                  </a:lnTo>
                  <a:lnTo>
                    <a:pt x="30" y="400"/>
                  </a:lnTo>
                  <a:lnTo>
                    <a:pt x="27" y="410"/>
                  </a:lnTo>
                  <a:lnTo>
                    <a:pt x="25" y="419"/>
                  </a:lnTo>
                  <a:lnTo>
                    <a:pt x="21" y="429"/>
                  </a:lnTo>
                  <a:lnTo>
                    <a:pt x="19" y="439"/>
                  </a:lnTo>
                  <a:lnTo>
                    <a:pt x="17" y="449"/>
                  </a:lnTo>
                  <a:lnTo>
                    <a:pt x="14" y="459"/>
                  </a:lnTo>
                  <a:lnTo>
                    <a:pt x="12" y="470"/>
                  </a:lnTo>
                  <a:lnTo>
                    <a:pt x="10" y="480"/>
                  </a:lnTo>
                  <a:lnTo>
                    <a:pt x="8" y="490"/>
                  </a:lnTo>
                  <a:lnTo>
                    <a:pt x="7" y="500"/>
                  </a:lnTo>
                  <a:lnTo>
                    <a:pt x="5" y="510"/>
                  </a:lnTo>
                  <a:lnTo>
                    <a:pt x="4" y="520"/>
                  </a:lnTo>
                  <a:lnTo>
                    <a:pt x="3" y="530"/>
                  </a:lnTo>
                  <a:lnTo>
                    <a:pt x="2" y="541"/>
                  </a:lnTo>
                  <a:lnTo>
                    <a:pt x="1" y="551"/>
                  </a:lnTo>
                  <a:lnTo>
                    <a:pt x="1" y="561"/>
                  </a:lnTo>
                  <a:lnTo>
                    <a:pt x="0" y="571"/>
                  </a:lnTo>
                  <a:lnTo>
                    <a:pt x="0" y="581"/>
                  </a:lnTo>
                  <a:lnTo>
                    <a:pt x="0" y="591"/>
                  </a:lnTo>
                  <a:lnTo>
                    <a:pt x="0" y="601"/>
                  </a:lnTo>
                  <a:lnTo>
                    <a:pt x="1" y="613"/>
                  </a:lnTo>
                  <a:lnTo>
                    <a:pt x="1" y="623"/>
                  </a:lnTo>
                  <a:lnTo>
                    <a:pt x="2" y="633"/>
                  </a:lnTo>
                  <a:lnTo>
                    <a:pt x="3" y="643"/>
                  </a:lnTo>
                  <a:lnTo>
                    <a:pt x="4" y="653"/>
                  </a:lnTo>
                  <a:lnTo>
                    <a:pt x="5" y="663"/>
                  </a:lnTo>
                  <a:lnTo>
                    <a:pt x="7" y="673"/>
                  </a:lnTo>
                  <a:lnTo>
                    <a:pt x="8" y="684"/>
                  </a:lnTo>
                  <a:lnTo>
                    <a:pt x="10" y="694"/>
                  </a:lnTo>
                  <a:lnTo>
                    <a:pt x="12" y="704"/>
                  </a:lnTo>
                  <a:lnTo>
                    <a:pt x="14" y="714"/>
                  </a:lnTo>
                  <a:lnTo>
                    <a:pt x="17" y="724"/>
                  </a:lnTo>
                  <a:lnTo>
                    <a:pt x="19" y="734"/>
                  </a:lnTo>
                  <a:lnTo>
                    <a:pt x="21" y="743"/>
                  </a:lnTo>
                  <a:lnTo>
                    <a:pt x="25" y="753"/>
                  </a:lnTo>
                  <a:lnTo>
                    <a:pt x="27" y="763"/>
                  </a:lnTo>
                  <a:lnTo>
                    <a:pt x="30" y="772"/>
                  </a:lnTo>
                  <a:lnTo>
                    <a:pt x="34" y="783"/>
                  </a:lnTo>
                  <a:lnTo>
                    <a:pt x="37" y="793"/>
                  </a:lnTo>
                  <a:lnTo>
                    <a:pt x="41" y="802"/>
                  </a:lnTo>
                  <a:lnTo>
                    <a:pt x="45" y="812"/>
                  </a:lnTo>
                  <a:lnTo>
                    <a:pt x="49" y="821"/>
                  </a:lnTo>
                  <a:lnTo>
                    <a:pt x="53" y="830"/>
                  </a:lnTo>
                  <a:lnTo>
                    <a:pt x="57" y="840"/>
                  </a:lnTo>
                  <a:lnTo>
                    <a:pt x="62" y="849"/>
                  </a:lnTo>
                  <a:lnTo>
                    <a:pt x="66" y="858"/>
                  </a:lnTo>
                  <a:lnTo>
                    <a:pt x="72" y="867"/>
                  </a:lnTo>
                  <a:lnTo>
                    <a:pt x="76" y="876"/>
                  </a:lnTo>
                  <a:lnTo>
                    <a:pt x="82" y="885"/>
                  </a:lnTo>
                  <a:lnTo>
                    <a:pt x="87" y="894"/>
                  </a:lnTo>
                  <a:lnTo>
                    <a:pt x="92" y="902"/>
                  </a:lnTo>
                  <a:lnTo>
                    <a:pt x="98" y="911"/>
                  </a:lnTo>
                  <a:lnTo>
                    <a:pt x="103" y="920"/>
                  </a:lnTo>
                  <a:lnTo>
                    <a:pt x="110" y="928"/>
                  </a:lnTo>
                  <a:lnTo>
                    <a:pt x="116" y="936"/>
                  </a:lnTo>
                  <a:lnTo>
                    <a:pt x="123" y="945"/>
                  </a:lnTo>
                  <a:lnTo>
                    <a:pt x="128" y="953"/>
                  </a:lnTo>
                  <a:lnTo>
                    <a:pt x="135" y="960"/>
                  </a:lnTo>
                  <a:lnTo>
                    <a:pt x="142" y="968"/>
                  </a:lnTo>
                  <a:lnTo>
                    <a:pt x="148" y="976"/>
                  </a:lnTo>
                  <a:lnTo>
                    <a:pt x="155" y="983"/>
                  </a:lnTo>
                  <a:lnTo>
                    <a:pt x="162" y="991"/>
                  </a:lnTo>
                  <a:lnTo>
                    <a:pt x="170" y="999"/>
                  </a:lnTo>
                  <a:lnTo>
                    <a:pt x="177" y="1006"/>
                  </a:lnTo>
                  <a:lnTo>
                    <a:pt x="184" y="1012"/>
                  </a:lnTo>
                  <a:lnTo>
                    <a:pt x="191" y="1020"/>
                  </a:lnTo>
                  <a:lnTo>
                    <a:pt x="199" y="1027"/>
                  </a:lnTo>
                  <a:lnTo>
                    <a:pt x="207" y="1034"/>
                  </a:lnTo>
                  <a:lnTo>
                    <a:pt x="215" y="1040"/>
                  </a:lnTo>
                  <a:lnTo>
                    <a:pt x="223" y="1046"/>
                  </a:lnTo>
                  <a:lnTo>
                    <a:pt x="231" y="1053"/>
                  </a:lnTo>
                  <a:lnTo>
                    <a:pt x="240" y="1058"/>
                  </a:lnTo>
                  <a:lnTo>
                    <a:pt x="247" y="1065"/>
                  </a:lnTo>
                  <a:lnTo>
                    <a:pt x="255" y="1071"/>
                  </a:lnTo>
                  <a:lnTo>
                    <a:pt x="264" y="1076"/>
                  </a:lnTo>
                  <a:lnTo>
                    <a:pt x="273" y="1082"/>
                  </a:lnTo>
                  <a:lnTo>
                    <a:pt x="281" y="1088"/>
                  </a:lnTo>
                  <a:lnTo>
                    <a:pt x="290" y="1092"/>
                  </a:lnTo>
                  <a:lnTo>
                    <a:pt x="299" y="1098"/>
                  </a:lnTo>
                  <a:lnTo>
                    <a:pt x="308" y="1102"/>
                  </a:lnTo>
                  <a:lnTo>
                    <a:pt x="317" y="1108"/>
                  </a:lnTo>
                  <a:lnTo>
                    <a:pt x="326" y="1112"/>
                  </a:lnTo>
                  <a:lnTo>
                    <a:pt x="336" y="1117"/>
                  </a:lnTo>
                  <a:lnTo>
                    <a:pt x="345" y="1120"/>
                  </a:lnTo>
                  <a:lnTo>
                    <a:pt x="354" y="1125"/>
                  </a:lnTo>
                  <a:lnTo>
                    <a:pt x="365" y="1129"/>
                  </a:lnTo>
                  <a:lnTo>
                    <a:pt x="374" y="1133"/>
                  </a:lnTo>
                  <a:lnTo>
                    <a:pt x="384" y="1136"/>
                  </a:lnTo>
                  <a:lnTo>
                    <a:pt x="393" y="1140"/>
                  </a:lnTo>
                  <a:lnTo>
                    <a:pt x="403" y="1143"/>
                  </a:lnTo>
                  <a:lnTo>
                    <a:pt x="413" y="1146"/>
                  </a:lnTo>
                  <a:lnTo>
                    <a:pt x="422" y="1150"/>
                  </a:lnTo>
                  <a:lnTo>
                    <a:pt x="432" y="1152"/>
                  </a:lnTo>
                  <a:lnTo>
                    <a:pt x="442" y="1155"/>
                  </a:lnTo>
                  <a:lnTo>
                    <a:pt x="452" y="1158"/>
                  </a:lnTo>
                  <a:lnTo>
                    <a:pt x="462" y="1160"/>
                  </a:lnTo>
                  <a:lnTo>
                    <a:pt x="473" y="1162"/>
                  </a:lnTo>
                  <a:lnTo>
                    <a:pt x="483" y="1163"/>
                  </a:lnTo>
                  <a:lnTo>
                    <a:pt x="493" y="1165"/>
                  </a:lnTo>
                  <a:lnTo>
                    <a:pt x="503" y="1167"/>
                  </a:lnTo>
                  <a:lnTo>
                    <a:pt x="513" y="1168"/>
                  </a:lnTo>
                  <a:lnTo>
                    <a:pt x="523" y="1170"/>
                  </a:lnTo>
                  <a:lnTo>
                    <a:pt x="533" y="1170"/>
                  </a:lnTo>
                  <a:lnTo>
                    <a:pt x="543" y="1171"/>
                  </a:lnTo>
                  <a:lnTo>
                    <a:pt x="554" y="1172"/>
                  </a:lnTo>
                  <a:lnTo>
                    <a:pt x="564" y="1172"/>
                  </a:lnTo>
                  <a:lnTo>
                    <a:pt x="574" y="1173"/>
                  </a:lnTo>
                  <a:lnTo>
                    <a:pt x="584" y="1173"/>
                  </a:lnTo>
                  <a:lnTo>
                    <a:pt x="595" y="1173"/>
                  </a:lnTo>
                  <a:lnTo>
                    <a:pt x="605" y="1172"/>
                  </a:lnTo>
                  <a:lnTo>
                    <a:pt x="616" y="1172"/>
                  </a:lnTo>
                  <a:lnTo>
                    <a:pt x="626" y="1172"/>
                  </a:lnTo>
                  <a:lnTo>
                    <a:pt x="636" y="1171"/>
                  </a:lnTo>
                  <a:lnTo>
                    <a:pt x="646" y="1170"/>
                  </a:lnTo>
                  <a:lnTo>
                    <a:pt x="656" y="1169"/>
                  </a:lnTo>
                  <a:lnTo>
                    <a:pt x="666" y="1168"/>
                  </a:lnTo>
                  <a:lnTo>
                    <a:pt x="676" y="1167"/>
                  </a:lnTo>
                  <a:lnTo>
                    <a:pt x="686" y="1164"/>
                  </a:lnTo>
                  <a:lnTo>
                    <a:pt x="697" y="1162"/>
                  </a:lnTo>
                  <a:lnTo>
                    <a:pt x="707" y="1161"/>
                  </a:lnTo>
                  <a:lnTo>
                    <a:pt x="717" y="1159"/>
                  </a:lnTo>
                  <a:lnTo>
                    <a:pt x="727" y="1156"/>
                  </a:lnTo>
                  <a:lnTo>
                    <a:pt x="737" y="1153"/>
                  </a:lnTo>
                  <a:lnTo>
                    <a:pt x="747" y="1151"/>
                  </a:lnTo>
                  <a:lnTo>
                    <a:pt x="756" y="1147"/>
                  </a:lnTo>
                  <a:lnTo>
                    <a:pt x="766" y="1145"/>
                  </a:lnTo>
                  <a:lnTo>
                    <a:pt x="776" y="1142"/>
                  </a:lnTo>
                  <a:lnTo>
                    <a:pt x="785" y="1138"/>
                  </a:lnTo>
                  <a:lnTo>
                    <a:pt x="796" y="1135"/>
                  </a:lnTo>
                  <a:lnTo>
                    <a:pt x="806" y="1130"/>
                  </a:lnTo>
                  <a:lnTo>
                    <a:pt x="815" y="1127"/>
                  </a:lnTo>
                  <a:lnTo>
                    <a:pt x="824" y="1123"/>
                  </a:lnTo>
                  <a:lnTo>
                    <a:pt x="834" y="1119"/>
                  </a:lnTo>
                  <a:lnTo>
                    <a:pt x="843" y="1115"/>
                  </a:lnTo>
                  <a:lnTo>
                    <a:pt x="852" y="1110"/>
                  </a:lnTo>
                  <a:lnTo>
                    <a:pt x="861" y="1105"/>
                  </a:lnTo>
                  <a:lnTo>
                    <a:pt x="870" y="1100"/>
                  </a:lnTo>
                  <a:lnTo>
                    <a:pt x="879" y="1096"/>
                  </a:lnTo>
                  <a:lnTo>
                    <a:pt x="888" y="1090"/>
                  </a:lnTo>
                  <a:lnTo>
                    <a:pt x="897" y="1084"/>
                  </a:lnTo>
                  <a:lnTo>
                    <a:pt x="906" y="1079"/>
                  </a:lnTo>
                  <a:lnTo>
                    <a:pt x="914" y="1073"/>
                  </a:lnTo>
                  <a:lnTo>
                    <a:pt x="923" y="1067"/>
                  </a:lnTo>
                  <a:lnTo>
                    <a:pt x="931" y="1062"/>
                  </a:lnTo>
                  <a:lnTo>
                    <a:pt x="940" y="1056"/>
                  </a:lnTo>
                  <a:lnTo>
                    <a:pt x="948" y="1049"/>
                  </a:lnTo>
                  <a:lnTo>
                    <a:pt x="955" y="1043"/>
                  </a:lnTo>
                  <a:lnTo>
                    <a:pt x="963" y="1037"/>
                  </a:lnTo>
                  <a:lnTo>
                    <a:pt x="971" y="1030"/>
                  </a:lnTo>
                  <a:lnTo>
                    <a:pt x="979" y="1024"/>
                  </a:lnTo>
                  <a:lnTo>
                    <a:pt x="987" y="1017"/>
                  </a:lnTo>
                  <a:lnTo>
                    <a:pt x="994" y="1009"/>
                  </a:lnTo>
                  <a:lnTo>
                    <a:pt x="1002" y="1002"/>
                  </a:lnTo>
                  <a:lnTo>
                    <a:pt x="1008" y="994"/>
                  </a:lnTo>
                  <a:lnTo>
                    <a:pt x="1015" y="988"/>
                  </a:lnTo>
                  <a:lnTo>
                    <a:pt x="1023" y="980"/>
                  </a:lnTo>
                  <a:lnTo>
                    <a:pt x="1030" y="972"/>
                  </a:lnTo>
                  <a:lnTo>
                    <a:pt x="1036" y="964"/>
                  </a:lnTo>
                  <a:lnTo>
                    <a:pt x="1042" y="956"/>
                  </a:lnTo>
                  <a:lnTo>
                    <a:pt x="1049" y="948"/>
                  </a:lnTo>
                  <a:lnTo>
                    <a:pt x="1056" y="940"/>
                  </a:lnTo>
                  <a:lnTo>
                    <a:pt x="1061" y="932"/>
                  </a:lnTo>
                  <a:lnTo>
                    <a:pt x="1067" y="923"/>
                  </a:lnTo>
                  <a:lnTo>
                    <a:pt x="1074" y="915"/>
                  </a:lnTo>
                  <a:lnTo>
                    <a:pt x="1079" y="906"/>
                  </a:lnTo>
                  <a:lnTo>
                    <a:pt x="1085" y="897"/>
                  </a:lnTo>
                  <a:lnTo>
                    <a:pt x="1089" y="890"/>
                  </a:lnTo>
                  <a:lnTo>
                    <a:pt x="1095" y="881"/>
                  </a:lnTo>
                  <a:lnTo>
                    <a:pt x="1101" y="872"/>
                  </a:lnTo>
                  <a:lnTo>
                    <a:pt x="1105" y="863"/>
                  </a:lnTo>
                  <a:lnTo>
                    <a:pt x="1110" y="854"/>
                  </a:lnTo>
                  <a:lnTo>
                    <a:pt x="1114" y="845"/>
                  </a:lnTo>
                  <a:lnTo>
                    <a:pt x="1119" y="834"/>
                  </a:lnTo>
                  <a:lnTo>
                    <a:pt x="1123" y="825"/>
                  </a:lnTo>
                  <a:lnTo>
                    <a:pt x="1128" y="816"/>
                  </a:lnTo>
                  <a:lnTo>
                    <a:pt x="1131" y="806"/>
                  </a:lnTo>
                  <a:lnTo>
                    <a:pt x="1134" y="797"/>
                  </a:lnTo>
                  <a:lnTo>
                    <a:pt x="1139" y="787"/>
                  </a:lnTo>
                  <a:lnTo>
                    <a:pt x="1142" y="778"/>
                  </a:lnTo>
                  <a:lnTo>
                    <a:pt x="1146" y="768"/>
                  </a:lnTo>
                  <a:lnTo>
                    <a:pt x="1148" y="758"/>
                  </a:lnTo>
                  <a:lnTo>
                    <a:pt x="1151" y="749"/>
                  </a:lnTo>
                  <a:lnTo>
                    <a:pt x="1154" y="739"/>
                  </a:lnTo>
                  <a:lnTo>
                    <a:pt x="1157" y="729"/>
                  </a:lnTo>
                  <a:lnTo>
                    <a:pt x="1159" y="718"/>
                  </a:lnTo>
                  <a:lnTo>
                    <a:pt x="1161" y="708"/>
                  </a:lnTo>
                  <a:lnTo>
                    <a:pt x="1164" y="698"/>
                  </a:lnTo>
                  <a:lnTo>
                    <a:pt x="1165" y="688"/>
                  </a:lnTo>
                  <a:lnTo>
                    <a:pt x="1167" y="678"/>
                  </a:lnTo>
                  <a:lnTo>
                    <a:pt x="1168" y="668"/>
                  </a:lnTo>
                  <a:lnTo>
                    <a:pt x="1169" y="658"/>
                  </a:lnTo>
                  <a:lnTo>
                    <a:pt x="1170" y="647"/>
                  </a:lnTo>
                  <a:lnTo>
                    <a:pt x="1172" y="637"/>
                  </a:lnTo>
                  <a:lnTo>
                    <a:pt x="1173" y="627"/>
                  </a:lnTo>
                  <a:lnTo>
                    <a:pt x="1174" y="617"/>
                  </a:lnTo>
                  <a:lnTo>
                    <a:pt x="1174" y="607"/>
                  </a:lnTo>
                  <a:lnTo>
                    <a:pt x="1174" y="597"/>
                  </a:lnTo>
                  <a:lnTo>
                    <a:pt x="1174" y="587"/>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8068" name="Group 8"/>
          <p:cNvGrpSpPr>
            <a:grpSpLocks/>
          </p:cNvGrpSpPr>
          <p:nvPr/>
        </p:nvGrpSpPr>
        <p:grpSpPr bwMode="auto">
          <a:xfrm>
            <a:off x="3124200" y="1922463"/>
            <a:ext cx="1981200" cy="3733800"/>
            <a:chOff x="2136" y="1458"/>
            <a:chExt cx="361" cy="797"/>
          </a:xfrm>
        </p:grpSpPr>
        <p:sp>
          <p:nvSpPr>
            <p:cNvPr id="88072" name="Freeform 9"/>
            <p:cNvSpPr>
              <a:spLocks/>
            </p:cNvSpPr>
            <p:nvPr/>
          </p:nvSpPr>
          <p:spPr bwMode="auto">
            <a:xfrm>
              <a:off x="2136" y="1627"/>
              <a:ext cx="361" cy="628"/>
            </a:xfrm>
            <a:custGeom>
              <a:avLst/>
              <a:gdLst>
                <a:gd name="T0" fmla="*/ 0 w 2893"/>
                <a:gd name="T1" fmla="*/ 0 h 5020"/>
                <a:gd name="T2" fmla="*/ 0 w 2893"/>
                <a:gd name="T3" fmla="*/ 0 h 5020"/>
                <a:gd name="T4" fmla="*/ 0 w 2893"/>
                <a:gd name="T5" fmla="*/ 0 h 5020"/>
                <a:gd name="T6" fmla="*/ 0 w 2893"/>
                <a:gd name="T7" fmla="*/ 0 h 5020"/>
                <a:gd name="T8" fmla="*/ 0 w 2893"/>
                <a:gd name="T9" fmla="*/ 0 h 5020"/>
                <a:gd name="T10" fmla="*/ 0 w 2893"/>
                <a:gd name="T11" fmla="*/ 0 h 5020"/>
                <a:gd name="T12" fmla="*/ 0 w 2893"/>
                <a:gd name="T13" fmla="*/ 0 h 5020"/>
                <a:gd name="T14" fmla="*/ 0 w 2893"/>
                <a:gd name="T15" fmla="*/ 0 h 5020"/>
                <a:gd name="T16" fmla="*/ 0 w 2893"/>
                <a:gd name="T17" fmla="*/ 0 h 5020"/>
                <a:gd name="T18" fmla="*/ 0 w 2893"/>
                <a:gd name="T19" fmla="*/ 0 h 5020"/>
                <a:gd name="T20" fmla="*/ 0 w 2893"/>
                <a:gd name="T21" fmla="*/ 0 h 5020"/>
                <a:gd name="T22" fmla="*/ 0 w 2893"/>
                <a:gd name="T23" fmla="*/ 0 h 5020"/>
                <a:gd name="T24" fmla="*/ 0 w 2893"/>
                <a:gd name="T25" fmla="*/ 0 h 5020"/>
                <a:gd name="T26" fmla="*/ 0 w 2893"/>
                <a:gd name="T27" fmla="*/ 0 h 5020"/>
                <a:gd name="T28" fmla="*/ 0 w 2893"/>
                <a:gd name="T29" fmla="*/ 0 h 5020"/>
                <a:gd name="T30" fmla="*/ 0 w 2893"/>
                <a:gd name="T31" fmla="*/ 0 h 5020"/>
                <a:gd name="T32" fmla="*/ 0 w 2893"/>
                <a:gd name="T33" fmla="*/ 0 h 5020"/>
                <a:gd name="T34" fmla="*/ 0 w 2893"/>
                <a:gd name="T35" fmla="*/ 0 h 5020"/>
                <a:gd name="T36" fmla="*/ 0 w 2893"/>
                <a:gd name="T37" fmla="*/ 0 h 5020"/>
                <a:gd name="T38" fmla="*/ 0 w 2893"/>
                <a:gd name="T39" fmla="*/ 0 h 5020"/>
                <a:gd name="T40" fmla="*/ 0 w 2893"/>
                <a:gd name="T41" fmla="*/ 0 h 5020"/>
                <a:gd name="T42" fmla="*/ 0 w 2893"/>
                <a:gd name="T43" fmla="*/ 0 h 5020"/>
                <a:gd name="T44" fmla="*/ 0 w 2893"/>
                <a:gd name="T45" fmla="*/ 0 h 5020"/>
                <a:gd name="T46" fmla="*/ 0 w 2893"/>
                <a:gd name="T47" fmla="*/ 0 h 5020"/>
                <a:gd name="T48" fmla="*/ 0 w 2893"/>
                <a:gd name="T49" fmla="*/ 0 h 5020"/>
                <a:gd name="T50" fmla="*/ 0 w 2893"/>
                <a:gd name="T51" fmla="*/ 0 h 5020"/>
                <a:gd name="T52" fmla="*/ 0 w 2893"/>
                <a:gd name="T53" fmla="*/ 0 h 5020"/>
                <a:gd name="T54" fmla="*/ 0 w 2893"/>
                <a:gd name="T55" fmla="*/ 0 h 5020"/>
                <a:gd name="T56" fmla="*/ 0 w 2893"/>
                <a:gd name="T57" fmla="*/ 0 h 5020"/>
                <a:gd name="T58" fmla="*/ 0 w 2893"/>
                <a:gd name="T59" fmla="*/ 0 h 5020"/>
                <a:gd name="T60" fmla="*/ 0 w 2893"/>
                <a:gd name="T61" fmla="*/ 0 h 50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893"/>
                <a:gd name="T94" fmla="*/ 0 h 5020"/>
                <a:gd name="T95" fmla="*/ 2893 w 2893"/>
                <a:gd name="T96" fmla="*/ 5020 h 502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893" h="5020">
                  <a:moveTo>
                    <a:pt x="434" y="0"/>
                  </a:moveTo>
                  <a:lnTo>
                    <a:pt x="0" y="1562"/>
                  </a:lnTo>
                  <a:lnTo>
                    <a:pt x="792" y="3033"/>
                  </a:lnTo>
                  <a:lnTo>
                    <a:pt x="792" y="2410"/>
                  </a:lnTo>
                  <a:lnTo>
                    <a:pt x="515" y="1681"/>
                  </a:lnTo>
                  <a:lnTo>
                    <a:pt x="622" y="912"/>
                  </a:lnTo>
                  <a:lnTo>
                    <a:pt x="1124" y="3707"/>
                  </a:lnTo>
                  <a:lnTo>
                    <a:pt x="1229" y="4651"/>
                  </a:lnTo>
                  <a:lnTo>
                    <a:pt x="851" y="4830"/>
                  </a:lnTo>
                  <a:lnTo>
                    <a:pt x="661" y="5020"/>
                  </a:lnTo>
                  <a:lnTo>
                    <a:pt x="2365" y="5020"/>
                  </a:lnTo>
                  <a:lnTo>
                    <a:pt x="2177" y="4830"/>
                  </a:lnTo>
                  <a:lnTo>
                    <a:pt x="1797" y="4651"/>
                  </a:lnTo>
                  <a:lnTo>
                    <a:pt x="1867" y="3740"/>
                  </a:lnTo>
                  <a:lnTo>
                    <a:pt x="2321" y="912"/>
                  </a:lnTo>
                  <a:lnTo>
                    <a:pt x="2425" y="1681"/>
                  </a:lnTo>
                  <a:lnTo>
                    <a:pt x="2143" y="2410"/>
                  </a:lnTo>
                  <a:lnTo>
                    <a:pt x="2143" y="3033"/>
                  </a:lnTo>
                  <a:lnTo>
                    <a:pt x="2893" y="1562"/>
                  </a:lnTo>
                  <a:lnTo>
                    <a:pt x="2519" y="0"/>
                  </a:lnTo>
                  <a:lnTo>
                    <a:pt x="2066" y="64"/>
                  </a:lnTo>
                  <a:lnTo>
                    <a:pt x="1617" y="128"/>
                  </a:lnTo>
                  <a:lnTo>
                    <a:pt x="1438" y="149"/>
                  </a:lnTo>
                  <a:lnTo>
                    <a:pt x="1257" y="128"/>
                  </a:lnTo>
                  <a:lnTo>
                    <a:pt x="845" y="64"/>
                  </a:lnTo>
                  <a:lnTo>
                    <a:pt x="434" y="0"/>
                  </a:lnTo>
                  <a:close/>
                </a:path>
              </a:pathLst>
            </a:custGeom>
            <a:solidFill>
              <a:srgbClr val="FF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073" name="Freeform 10"/>
            <p:cNvSpPr>
              <a:spLocks/>
            </p:cNvSpPr>
            <p:nvPr/>
          </p:nvSpPr>
          <p:spPr bwMode="auto">
            <a:xfrm>
              <a:off x="2235" y="1458"/>
              <a:ext cx="161" cy="162"/>
            </a:xfrm>
            <a:custGeom>
              <a:avLst/>
              <a:gdLst>
                <a:gd name="T0" fmla="*/ 0 w 1289"/>
                <a:gd name="T1" fmla="*/ 0 h 1288"/>
                <a:gd name="T2" fmla="*/ 0 w 1289"/>
                <a:gd name="T3" fmla="*/ 0 h 1288"/>
                <a:gd name="T4" fmla="*/ 0 w 1289"/>
                <a:gd name="T5" fmla="*/ 0 h 1288"/>
                <a:gd name="T6" fmla="*/ 0 w 1289"/>
                <a:gd name="T7" fmla="*/ 0 h 1288"/>
                <a:gd name="T8" fmla="*/ 0 w 1289"/>
                <a:gd name="T9" fmla="*/ 0 h 1288"/>
                <a:gd name="T10" fmla="*/ 0 w 1289"/>
                <a:gd name="T11" fmla="*/ 0 h 1288"/>
                <a:gd name="T12" fmla="*/ 0 w 1289"/>
                <a:gd name="T13" fmla="*/ 0 h 1288"/>
                <a:gd name="T14" fmla="*/ 0 w 1289"/>
                <a:gd name="T15" fmla="*/ 0 h 1288"/>
                <a:gd name="T16" fmla="*/ 0 w 1289"/>
                <a:gd name="T17" fmla="*/ 0 h 1288"/>
                <a:gd name="T18" fmla="*/ 0 w 1289"/>
                <a:gd name="T19" fmla="*/ 0 h 1288"/>
                <a:gd name="T20" fmla="*/ 0 w 1289"/>
                <a:gd name="T21" fmla="*/ 0 h 1288"/>
                <a:gd name="T22" fmla="*/ 0 w 1289"/>
                <a:gd name="T23" fmla="*/ 0 h 1288"/>
                <a:gd name="T24" fmla="*/ 0 w 1289"/>
                <a:gd name="T25" fmla="*/ 0 h 1288"/>
                <a:gd name="T26" fmla="*/ 0 w 1289"/>
                <a:gd name="T27" fmla="*/ 0 h 1288"/>
                <a:gd name="T28" fmla="*/ 0 w 1289"/>
                <a:gd name="T29" fmla="*/ 0 h 1288"/>
                <a:gd name="T30" fmla="*/ 0 w 1289"/>
                <a:gd name="T31" fmla="*/ 0 h 1288"/>
                <a:gd name="T32" fmla="*/ 0 w 1289"/>
                <a:gd name="T33" fmla="*/ 0 h 1288"/>
                <a:gd name="T34" fmla="*/ 0 w 1289"/>
                <a:gd name="T35" fmla="*/ 0 h 1288"/>
                <a:gd name="T36" fmla="*/ 0 w 1289"/>
                <a:gd name="T37" fmla="*/ 0 h 1288"/>
                <a:gd name="T38" fmla="*/ 0 w 1289"/>
                <a:gd name="T39" fmla="*/ 0 h 1288"/>
                <a:gd name="T40" fmla="*/ 0 w 1289"/>
                <a:gd name="T41" fmla="*/ 0 h 1288"/>
                <a:gd name="T42" fmla="*/ 0 w 1289"/>
                <a:gd name="T43" fmla="*/ 0 h 1288"/>
                <a:gd name="T44" fmla="*/ 0 w 1289"/>
                <a:gd name="T45" fmla="*/ 0 h 1288"/>
                <a:gd name="T46" fmla="*/ 0 w 1289"/>
                <a:gd name="T47" fmla="*/ 0 h 1288"/>
                <a:gd name="T48" fmla="*/ 0 w 1289"/>
                <a:gd name="T49" fmla="*/ 0 h 1288"/>
                <a:gd name="T50" fmla="*/ 0 w 1289"/>
                <a:gd name="T51" fmla="*/ 0 h 1288"/>
                <a:gd name="T52" fmla="*/ 0 w 1289"/>
                <a:gd name="T53" fmla="*/ 0 h 1288"/>
                <a:gd name="T54" fmla="*/ 0 w 1289"/>
                <a:gd name="T55" fmla="*/ 0 h 1288"/>
                <a:gd name="T56" fmla="*/ 0 w 1289"/>
                <a:gd name="T57" fmla="*/ 0 h 1288"/>
                <a:gd name="T58" fmla="*/ 0 w 1289"/>
                <a:gd name="T59" fmla="*/ 0 h 1288"/>
                <a:gd name="T60" fmla="*/ 0 w 1289"/>
                <a:gd name="T61" fmla="*/ 0 h 1288"/>
                <a:gd name="T62" fmla="*/ 0 w 1289"/>
                <a:gd name="T63" fmla="*/ 0 h 1288"/>
                <a:gd name="T64" fmla="*/ 0 w 1289"/>
                <a:gd name="T65" fmla="*/ 0 h 1288"/>
                <a:gd name="T66" fmla="*/ 0 w 1289"/>
                <a:gd name="T67" fmla="*/ 0 h 1288"/>
                <a:gd name="T68" fmla="*/ 0 w 1289"/>
                <a:gd name="T69" fmla="*/ 0 h 1288"/>
                <a:gd name="T70" fmla="*/ 0 w 1289"/>
                <a:gd name="T71" fmla="*/ 0 h 1288"/>
                <a:gd name="T72" fmla="*/ 0 w 1289"/>
                <a:gd name="T73" fmla="*/ 0 h 1288"/>
                <a:gd name="T74" fmla="*/ 0 w 1289"/>
                <a:gd name="T75" fmla="*/ 0 h 1288"/>
                <a:gd name="T76" fmla="*/ 0 w 1289"/>
                <a:gd name="T77" fmla="*/ 0 h 1288"/>
                <a:gd name="T78" fmla="*/ 0 w 1289"/>
                <a:gd name="T79" fmla="*/ 0 h 1288"/>
                <a:gd name="T80" fmla="*/ 0 w 1289"/>
                <a:gd name="T81" fmla="*/ 0 h 1288"/>
                <a:gd name="T82" fmla="*/ 0 w 1289"/>
                <a:gd name="T83" fmla="*/ 0 h 1288"/>
                <a:gd name="T84" fmla="*/ 0 w 1289"/>
                <a:gd name="T85" fmla="*/ 0 h 1288"/>
                <a:gd name="T86" fmla="*/ 0 w 1289"/>
                <a:gd name="T87" fmla="*/ 0 h 1288"/>
                <a:gd name="T88" fmla="*/ 0 w 1289"/>
                <a:gd name="T89" fmla="*/ 0 h 1288"/>
                <a:gd name="T90" fmla="*/ 0 w 1289"/>
                <a:gd name="T91" fmla="*/ 0 h 1288"/>
                <a:gd name="T92" fmla="*/ 0 w 1289"/>
                <a:gd name="T93" fmla="*/ 0 h 1288"/>
                <a:gd name="T94" fmla="*/ 0 w 1289"/>
                <a:gd name="T95" fmla="*/ 0 h 1288"/>
                <a:gd name="T96" fmla="*/ 0 w 1289"/>
                <a:gd name="T97" fmla="*/ 0 h 1288"/>
                <a:gd name="T98" fmla="*/ 0 w 1289"/>
                <a:gd name="T99" fmla="*/ 0 h 1288"/>
                <a:gd name="T100" fmla="*/ 0 w 1289"/>
                <a:gd name="T101" fmla="*/ 0 h 1288"/>
                <a:gd name="T102" fmla="*/ 0 w 1289"/>
                <a:gd name="T103" fmla="*/ 0 h 1288"/>
                <a:gd name="T104" fmla="*/ 0 w 1289"/>
                <a:gd name="T105" fmla="*/ 0 h 1288"/>
                <a:gd name="T106" fmla="*/ 0 w 1289"/>
                <a:gd name="T107" fmla="*/ 0 h 1288"/>
                <a:gd name="T108" fmla="*/ 0 w 1289"/>
                <a:gd name="T109" fmla="*/ 0 h 1288"/>
                <a:gd name="T110" fmla="*/ 0 w 1289"/>
                <a:gd name="T111" fmla="*/ 0 h 1288"/>
                <a:gd name="T112" fmla="*/ 0 w 1289"/>
                <a:gd name="T113" fmla="*/ 0 h 1288"/>
                <a:gd name="T114" fmla="*/ 0 w 1289"/>
                <a:gd name="T115" fmla="*/ 0 h 1288"/>
                <a:gd name="T116" fmla="*/ 0 w 1289"/>
                <a:gd name="T117" fmla="*/ 0 h 1288"/>
                <a:gd name="T118" fmla="*/ 0 w 1289"/>
                <a:gd name="T119" fmla="*/ 0 h 12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89"/>
                <a:gd name="T181" fmla="*/ 0 h 1288"/>
                <a:gd name="T182" fmla="*/ 1289 w 1289"/>
                <a:gd name="T183" fmla="*/ 1288 h 12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89" h="1288">
                  <a:moveTo>
                    <a:pt x="1289" y="644"/>
                  </a:moveTo>
                  <a:lnTo>
                    <a:pt x="1289" y="633"/>
                  </a:lnTo>
                  <a:lnTo>
                    <a:pt x="1289" y="622"/>
                  </a:lnTo>
                  <a:lnTo>
                    <a:pt x="1288" y="610"/>
                  </a:lnTo>
                  <a:lnTo>
                    <a:pt x="1288" y="599"/>
                  </a:lnTo>
                  <a:lnTo>
                    <a:pt x="1287" y="588"/>
                  </a:lnTo>
                  <a:lnTo>
                    <a:pt x="1286" y="576"/>
                  </a:lnTo>
                  <a:lnTo>
                    <a:pt x="1285" y="565"/>
                  </a:lnTo>
                  <a:lnTo>
                    <a:pt x="1283" y="554"/>
                  </a:lnTo>
                  <a:lnTo>
                    <a:pt x="1281" y="543"/>
                  </a:lnTo>
                  <a:lnTo>
                    <a:pt x="1279" y="533"/>
                  </a:lnTo>
                  <a:lnTo>
                    <a:pt x="1278" y="521"/>
                  </a:lnTo>
                  <a:lnTo>
                    <a:pt x="1276" y="510"/>
                  </a:lnTo>
                  <a:lnTo>
                    <a:pt x="1272" y="499"/>
                  </a:lnTo>
                  <a:lnTo>
                    <a:pt x="1270" y="488"/>
                  </a:lnTo>
                  <a:lnTo>
                    <a:pt x="1268" y="477"/>
                  </a:lnTo>
                  <a:lnTo>
                    <a:pt x="1264" y="466"/>
                  </a:lnTo>
                  <a:lnTo>
                    <a:pt x="1261" y="455"/>
                  </a:lnTo>
                  <a:lnTo>
                    <a:pt x="1258" y="445"/>
                  </a:lnTo>
                  <a:lnTo>
                    <a:pt x="1254" y="433"/>
                  </a:lnTo>
                  <a:lnTo>
                    <a:pt x="1250" y="423"/>
                  </a:lnTo>
                  <a:lnTo>
                    <a:pt x="1246" y="413"/>
                  </a:lnTo>
                  <a:lnTo>
                    <a:pt x="1242" y="402"/>
                  </a:lnTo>
                  <a:lnTo>
                    <a:pt x="1237" y="392"/>
                  </a:lnTo>
                  <a:lnTo>
                    <a:pt x="1233" y="382"/>
                  </a:lnTo>
                  <a:lnTo>
                    <a:pt x="1228" y="372"/>
                  </a:lnTo>
                  <a:lnTo>
                    <a:pt x="1224" y="361"/>
                  </a:lnTo>
                  <a:lnTo>
                    <a:pt x="1218" y="351"/>
                  </a:lnTo>
                  <a:lnTo>
                    <a:pt x="1214" y="341"/>
                  </a:lnTo>
                  <a:lnTo>
                    <a:pt x="1208" y="331"/>
                  </a:lnTo>
                  <a:lnTo>
                    <a:pt x="1202" y="321"/>
                  </a:lnTo>
                  <a:lnTo>
                    <a:pt x="1197" y="312"/>
                  </a:lnTo>
                  <a:lnTo>
                    <a:pt x="1191" y="302"/>
                  </a:lnTo>
                  <a:lnTo>
                    <a:pt x="1184" y="293"/>
                  </a:lnTo>
                  <a:lnTo>
                    <a:pt x="1179" y="283"/>
                  </a:lnTo>
                  <a:lnTo>
                    <a:pt x="1172" y="274"/>
                  </a:lnTo>
                  <a:lnTo>
                    <a:pt x="1165" y="265"/>
                  </a:lnTo>
                  <a:lnTo>
                    <a:pt x="1158" y="256"/>
                  </a:lnTo>
                  <a:lnTo>
                    <a:pt x="1152" y="247"/>
                  </a:lnTo>
                  <a:lnTo>
                    <a:pt x="1145" y="238"/>
                  </a:lnTo>
                  <a:lnTo>
                    <a:pt x="1138" y="230"/>
                  </a:lnTo>
                  <a:lnTo>
                    <a:pt x="1130" y="221"/>
                  </a:lnTo>
                  <a:lnTo>
                    <a:pt x="1122" y="212"/>
                  </a:lnTo>
                  <a:lnTo>
                    <a:pt x="1116" y="204"/>
                  </a:lnTo>
                  <a:lnTo>
                    <a:pt x="1108" y="196"/>
                  </a:lnTo>
                  <a:lnTo>
                    <a:pt x="1100" y="188"/>
                  </a:lnTo>
                  <a:lnTo>
                    <a:pt x="1091" y="180"/>
                  </a:lnTo>
                  <a:lnTo>
                    <a:pt x="1083" y="172"/>
                  </a:lnTo>
                  <a:lnTo>
                    <a:pt x="1075" y="164"/>
                  </a:lnTo>
                  <a:lnTo>
                    <a:pt x="1066" y="157"/>
                  </a:lnTo>
                  <a:lnTo>
                    <a:pt x="1058" y="150"/>
                  </a:lnTo>
                  <a:lnTo>
                    <a:pt x="1049" y="143"/>
                  </a:lnTo>
                  <a:lnTo>
                    <a:pt x="1040" y="135"/>
                  </a:lnTo>
                  <a:lnTo>
                    <a:pt x="1031" y="128"/>
                  </a:lnTo>
                  <a:lnTo>
                    <a:pt x="1022" y="122"/>
                  </a:lnTo>
                  <a:lnTo>
                    <a:pt x="1013" y="116"/>
                  </a:lnTo>
                  <a:lnTo>
                    <a:pt x="1003" y="109"/>
                  </a:lnTo>
                  <a:lnTo>
                    <a:pt x="994" y="102"/>
                  </a:lnTo>
                  <a:lnTo>
                    <a:pt x="985" y="97"/>
                  </a:lnTo>
                  <a:lnTo>
                    <a:pt x="975" y="91"/>
                  </a:lnTo>
                  <a:lnTo>
                    <a:pt x="965" y="86"/>
                  </a:lnTo>
                  <a:lnTo>
                    <a:pt x="956" y="80"/>
                  </a:lnTo>
                  <a:lnTo>
                    <a:pt x="946" y="74"/>
                  </a:lnTo>
                  <a:lnTo>
                    <a:pt x="936" y="70"/>
                  </a:lnTo>
                  <a:lnTo>
                    <a:pt x="925" y="64"/>
                  </a:lnTo>
                  <a:lnTo>
                    <a:pt x="915" y="60"/>
                  </a:lnTo>
                  <a:lnTo>
                    <a:pt x="905" y="55"/>
                  </a:lnTo>
                  <a:lnTo>
                    <a:pt x="895" y="51"/>
                  </a:lnTo>
                  <a:lnTo>
                    <a:pt x="884" y="46"/>
                  </a:lnTo>
                  <a:lnTo>
                    <a:pt x="874" y="42"/>
                  </a:lnTo>
                  <a:lnTo>
                    <a:pt x="864" y="38"/>
                  </a:lnTo>
                  <a:lnTo>
                    <a:pt x="852" y="35"/>
                  </a:lnTo>
                  <a:lnTo>
                    <a:pt x="842" y="30"/>
                  </a:lnTo>
                  <a:lnTo>
                    <a:pt x="831" y="27"/>
                  </a:lnTo>
                  <a:lnTo>
                    <a:pt x="820" y="25"/>
                  </a:lnTo>
                  <a:lnTo>
                    <a:pt x="810" y="21"/>
                  </a:lnTo>
                  <a:lnTo>
                    <a:pt x="798" y="19"/>
                  </a:lnTo>
                  <a:lnTo>
                    <a:pt x="787" y="16"/>
                  </a:lnTo>
                  <a:lnTo>
                    <a:pt x="776" y="14"/>
                  </a:lnTo>
                  <a:lnTo>
                    <a:pt x="766" y="11"/>
                  </a:lnTo>
                  <a:lnTo>
                    <a:pt x="754" y="9"/>
                  </a:lnTo>
                  <a:lnTo>
                    <a:pt x="743" y="8"/>
                  </a:lnTo>
                  <a:lnTo>
                    <a:pt x="732" y="6"/>
                  </a:lnTo>
                  <a:lnTo>
                    <a:pt x="721" y="5"/>
                  </a:lnTo>
                  <a:lnTo>
                    <a:pt x="709" y="3"/>
                  </a:lnTo>
                  <a:lnTo>
                    <a:pt x="698" y="2"/>
                  </a:lnTo>
                  <a:lnTo>
                    <a:pt x="687" y="1"/>
                  </a:lnTo>
                  <a:lnTo>
                    <a:pt x="676" y="1"/>
                  </a:lnTo>
                  <a:lnTo>
                    <a:pt x="664" y="0"/>
                  </a:lnTo>
                  <a:lnTo>
                    <a:pt x="653" y="0"/>
                  </a:lnTo>
                  <a:lnTo>
                    <a:pt x="642" y="0"/>
                  </a:lnTo>
                  <a:lnTo>
                    <a:pt x="631" y="0"/>
                  </a:lnTo>
                  <a:lnTo>
                    <a:pt x="619" y="0"/>
                  </a:lnTo>
                  <a:lnTo>
                    <a:pt x="608" y="1"/>
                  </a:lnTo>
                  <a:lnTo>
                    <a:pt x="597" y="2"/>
                  </a:lnTo>
                  <a:lnTo>
                    <a:pt x="586" y="2"/>
                  </a:lnTo>
                  <a:lnTo>
                    <a:pt x="574" y="3"/>
                  </a:lnTo>
                  <a:lnTo>
                    <a:pt x="563" y="6"/>
                  </a:lnTo>
                  <a:lnTo>
                    <a:pt x="552" y="7"/>
                  </a:lnTo>
                  <a:lnTo>
                    <a:pt x="541" y="9"/>
                  </a:lnTo>
                  <a:lnTo>
                    <a:pt x="529" y="10"/>
                  </a:lnTo>
                  <a:lnTo>
                    <a:pt x="518" y="12"/>
                  </a:lnTo>
                  <a:lnTo>
                    <a:pt x="508" y="15"/>
                  </a:lnTo>
                  <a:lnTo>
                    <a:pt x="497" y="17"/>
                  </a:lnTo>
                  <a:lnTo>
                    <a:pt x="485" y="20"/>
                  </a:lnTo>
                  <a:lnTo>
                    <a:pt x="474" y="23"/>
                  </a:lnTo>
                  <a:lnTo>
                    <a:pt x="464" y="26"/>
                  </a:lnTo>
                  <a:lnTo>
                    <a:pt x="453" y="29"/>
                  </a:lnTo>
                  <a:lnTo>
                    <a:pt x="443" y="33"/>
                  </a:lnTo>
                  <a:lnTo>
                    <a:pt x="431" y="36"/>
                  </a:lnTo>
                  <a:lnTo>
                    <a:pt x="421" y="41"/>
                  </a:lnTo>
                  <a:lnTo>
                    <a:pt x="410" y="44"/>
                  </a:lnTo>
                  <a:lnTo>
                    <a:pt x="400" y="48"/>
                  </a:lnTo>
                  <a:lnTo>
                    <a:pt x="390" y="53"/>
                  </a:lnTo>
                  <a:lnTo>
                    <a:pt x="380" y="57"/>
                  </a:lnTo>
                  <a:lnTo>
                    <a:pt x="369" y="62"/>
                  </a:lnTo>
                  <a:lnTo>
                    <a:pt x="358" y="66"/>
                  </a:lnTo>
                  <a:lnTo>
                    <a:pt x="349" y="72"/>
                  </a:lnTo>
                  <a:lnTo>
                    <a:pt x="339" y="78"/>
                  </a:lnTo>
                  <a:lnTo>
                    <a:pt x="329" y="82"/>
                  </a:lnTo>
                  <a:lnTo>
                    <a:pt x="319" y="88"/>
                  </a:lnTo>
                  <a:lnTo>
                    <a:pt x="310" y="95"/>
                  </a:lnTo>
                  <a:lnTo>
                    <a:pt x="300" y="100"/>
                  </a:lnTo>
                  <a:lnTo>
                    <a:pt x="291" y="106"/>
                  </a:lnTo>
                  <a:lnTo>
                    <a:pt x="281" y="113"/>
                  </a:lnTo>
                  <a:lnTo>
                    <a:pt x="272" y="119"/>
                  </a:lnTo>
                  <a:lnTo>
                    <a:pt x="263" y="125"/>
                  </a:lnTo>
                  <a:lnTo>
                    <a:pt x="254" y="132"/>
                  </a:lnTo>
                  <a:lnTo>
                    <a:pt x="245" y="140"/>
                  </a:lnTo>
                  <a:lnTo>
                    <a:pt x="235" y="146"/>
                  </a:lnTo>
                  <a:lnTo>
                    <a:pt x="228" y="153"/>
                  </a:lnTo>
                  <a:lnTo>
                    <a:pt x="219" y="161"/>
                  </a:lnTo>
                  <a:lnTo>
                    <a:pt x="210" y="168"/>
                  </a:lnTo>
                  <a:lnTo>
                    <a:pt x="202" y="176"/>
                  </a:lnTo>
                  <a:lnTo>
                    <a:pt x="194" y="184"/>
                  </a:lnTo>
                  <a:lnTo>
                    <a:pt x="186" y="191"/>
                  </a:lnTo>
                  <a:lnTo>
                    <a:pt x="178" y="199"/>
                  </a:lnTo>
                  <a:lnTo>
                    <a:pt x="170" y="208"/>
                  </a:lnTo>
                  <a:lnTo>
                    <a:pt x="162" y="216"/>
                  </a:lnTo>
                  <a:lnTo>
                    <a:pt x="156" y="225"/>
                  </a:lnTo>
                  <a:lnTo>
                    <a:pt x="148" y="233"/>
                  </a:lnTo>
                  <a:lnTo>
                    <a:pt x="141" y="242"/>
                  </a:lnTo>
                  <a:lnTo>
                    <a:pt x="134" y="251"/>
                  </a:lnTo>
                  <a:lnTo>
                    <a:pt x="127" y="260"/>
                  </a:lnTo>
                  <a:lnTo>
                    <a:pt x="121" y="269"/>
                  </a:lnTo>
                  <a:lnTo>
                    <a:pt x="114" y="278"/>
                  </a:lnTo>
                  <a:lnTo>
                    <a:pt x="107" y="288"/>
                  </a:lnTo>
                  <a:lnTo>
                    <a:pt x="102" y="297"/>
                  </a:lnTo>
                  <a:lnTo>
                    <a:pt x="96" y="306"/>
                  </a:lnTo>
                  <a:lnTo>
                    <a:pt x="89" y="316"/>
                  </a:lnTo>
                  <a:lnTo>
                    <a:pt x="84" y="327"/>
                  </a:lnTo>
                  <a:lnTo>
                    <a:pt x="78" y="336"/>
                  </a:lnTo>
                  <a:lnTo>
                    <a:pt x="73" y="346"/>
                  </a:lnTo>
                  <a:lnTo>
                    <a:pt x="68" y="356"/>
                  </a:lnTo>
                  <a:lnTo>
                    <a:pt x="63" y="366"/>
                  </a:lnTo>
                  <a:lnTo>
                    <a:pt x="59" y="376"/>
                  </a:lnTo>
                  <a:lnTo>
                    <a:pt x="53" y="386"/>
                  </a:lnTo>
                  <a:lnTo>
                    <a:pt x="50" y="397"/>
                  </a:lnTo>
                  <a:lnTo>
                    <a:pt x="45" y="408"/>
                  </a:lnTo>
                  <a:lnTo>
                    <a:pt x="41" y="418"/>
                  </a:lnTo>
                  <a:lnTo>
                    <a:pt x="37" y="429"/>
                  </a:lnTo>
                  <a:lnTo>
                    <a:pt x="33" y="439"/>
                  </a:lnTo>
                  <a:lnTo>
                    <a:pt x="30" y="450"/>
                  </a:lnTo>
                  <a:lnTo>
                    <a:pt x="26" y="460"/>
                  </a:lnTo>
                  <a:lnTo>
                    <a:pt x="24" y="472"/>
                  </a:lnTo>
                  <a:lnTo>
                    <a:pt x="21" y="483"/>
                  </a:lnTo>
                  <a:lnTo>
                    <a:pt x="18" y="493"/>
                  </a:lnTo>
                  <a:lnTo>
                    <a:pt x="15" y="504"/>
                  </a:lnTo>
                  <a:lnTo>
                    <a:pt x="13" y="516"/>
                  </a:lnTo>
                  <a:lnTo>
                    <a:pt x="10" y="527"/>
                  </a:lnTo>
                  <a:lnTo>
                    <a:pt x="9" y="537"/>
                  </a:lnTo>
                  <a:lnTo>
                    <a:pt x="7" y="548"/>
                  </a:lnTo>
                  <a:lnTo>
                    <a:pt x="6" y="560"/>
                  </a:lnTo>
                  <a:lnTo>
                    <a:pt x="4" y="571"/>
                  </a:lnTo>
                  <a:lnTo>
                    <a:pt x="3" y="582"/>
                  </a:lnTo>
                  <a:lnTo>
                    <a:pt x="1" y="593"/>
                  </a:lnTo>
                  <a:lnTo>
                    <a:pt x="1" y="605"/>
                  </a:lnTo>
                  <a:lnTo>
                    <a:pt x="0" y="616"/>
                  </a:lnTo>
                  <a:lnTo>
                    <a:pt x="0" y="627"/>
                  </a:lnTo>
                  <a:lnTo>
                    <a:pt x="0" y="638"/>
                  </a:lnTo>
                  <a:lnTo>
                    <a:pt x="0" y="650"/>
                  </a:lnTo>
                  <a:lnTo>
                    <a:pt x="0" y="661"/>
                  </a:lnTo>
                  <a:lnTo>
                    <a:pt x="0" y="672"/>
                  </a:lnTo>
                  <a:lnTo>
                    <a:pt x="1" y="683"/>
                  </a:lnTo>
                  <a:lnTo>
                    <a:pt x="1" y="695"/>
                  </a:lnTo>
                  <a:lnTo>
                    <a:pt x="3" y="706"/>
                  </a:lnTo>
                  <a:lnTo>
                    <a:pt x="4" y="717"/>
                  </a:lnTo>
                  <a:lnTo>
                    <a:pt x="6" y="728"/>
                  </a:lnTo>
                  <a:lnTo>
                    <a:pt x="7" y="740"/>
                  </a:lnTo>
                  <a:lnTo>
                    <a:pt x="9" y="751"/>
                  </a:lnTo>
                  <a:lnTo>
                    <a:pt x="10" y="762"/>
                  </a:lnTo>
                  <a:lnTo>
                    <a:pt x="13" y="774"/>
                  </a:lnTo>
                  <a:lnTo>
                    <a:pt x="15" y="784"/>
                  </a:lnTo>
                  <a:lnTo>
                    <a:pt x="18" y="795"/>
                  </a:lnTo>
                  <a:lnTo>
                    <a:pt x="21" y="806"/>
                  </a:lnTo>
                  <a:lnTo>
                    <a:pt x="24" y="816"/>
                  </a:lnTo>
                  <a:lnTo>
                    <a:pt x="26" y="828"/>
                  </a:lnTo>
                  <a:lnTo>
                    <a:pt x="30" y="839"/>
                  </a:lnTo>
                  <a:lnTo>
                    <a:pt x="33" y="849"/>
                  </a:lnTo>
                  <a:lnTo>
                    <a:pt x="37" y="860"/>
                  </a:lnTo>
                  <a:lnTo>
                    <a:pt x="41" y="870"/>
                  </a:lnTo>
                  <a:lnTo>
                    <a:pt x="45" y="880"/>
                  </a:lnTo>
                  <a:lnTo>
                    <a:pt x="50" y="892"/>
                  </a:lnTo>
                  <a:lnTo>
                    <a:pt x="53" y="902"/>
                  </a:lnTo>
                  <a:lnTo>
                    <a:pt x="59" y="912"/>
                  </a:lnTo>
                  <a:lnTo>
                    <a:pt x="63" y="922"/>
                  </a:lnTo>
                  <a:lnTo>
                    <a:pt x="68" y="932"/>
                  </a:lnTo>
                  <a:lnTo>
                    <a:pt x="73" y="942"/>
                  </a:lnTo>
                  <a:lnTo>
                    <a:pt x="78" y="953"/>
                  </a:lnTo>
                  <a:lnTo>
                    <a:pt x="84" y="963"/>
                  </a:lnTo>
                  <a:lnTo>
                    <a:pt x="89" y="972"/>
                  </a:lnTo>
                  <a:lnTo>
                    <a:pt x="96" y="982"/>
                  </a:lnTo>
                  <a:lnTo>
                    <a:pt x="102" y="991"/>
                  </a:lnTo>
                  <a:lnTo>
                    <a:pt x="107" y="1001"/>
                  </a:lnTo>
                  <a:lnTo>
                    <a:pt x="114" y="1010"/>
                  </a:lnTo>
                  <a:lnTo>
                    <a:pt x="121" y="1019"/>
                  </a:lnTo>
                  <a:lnTo>
                    <a:pt x="127" y="1028"/>
                  </a:lnTo>
                  <a:lnTo>
                    <a:pt x="134" y="1037"/>
                  </a:lnTo>
                  <a:lnTo>
                    <a:pt x="141" y="1046"/>
                  </a:lnTo>
                  <a:lnTo>
                    <a:pt x="148" y="1055"/>
                  </a:lnTo>
                  <a:lnTo>
                    <a:pt x="156" y="1064"/>
                  </a:lnTo>
                  <a:lnTo>
                    <a:pt x="162" y="1072"/>
                  </a:lnTo>
                  <a:lnTo>
                    <a:pt x="170" y="1081"/>
                  </a:lnTo>
                  <a:lnTo>
                    <a:pt x="178" y="1089"/>
                  </a:lnTo>
                  <a:lnTo>
                    <a:pt x="186" y="1097"/>
                  </a:lnTo>
                  <a:lnTo>
                    <a:pt x="194" y="1105"/>
                  </a:lnTo>
                  <a:lnTo>
                    <a:pt x="202" y="1112"/>
                  </a:lnTo>
                  <a:lnTo>
                    <a:pt x="210" y="1120"/>
                  </a:lnTo>
                  <a:lnTo>
                    <a:pt x="219" y="1128"/>
                  </a:lnTo>
                  <a:lnTo>
                    <a:pt x="228" y="1135"/>
                  </a:lnTo>
                  <a:lnTo>
                    <a:pt x="235" y="1143"/>
                  </a:lnTo>
                  <a:lnTo>
                    <a:pt x="245" y="1150"/>
                  </a:lnTo>
                  <a:lnTo>
                    <a:pt x="254" y="1156"/>
                  </a:lnTo>
                  <a:lnTo>
                    <a:pt x="263" y="1163"/>
                  </a:lnTo>
                  <a:lnTo>
                    <a:pt x="272" y="1170"/>
                  </a:lnTo>
                  <a:lnTo>
                    <a:pt x="281" y="1177"/>
                  </a:lnTo>
                  <a:lnTo>
                    <a:pt x="291" y="1182"/>
                  </a:lnTo>
                  <a:lnTo>
                    <a:pt x="300" y="1189"/>
                  </a:lnTo>
                  <a:lnTo>
                    <a:pt x="310" y="1195"/>
                  </a:lnTo>
                  <a:lnTo>
                    <a:pt x="319" y="1200"/>
                  </a:lnTo>
                  <a:lnTo>
                    <a:pt x="329" y="1206"/>
                  </a:lnTo>
                  <a:lnTo>
                    <a:pt x="339" y="1211"/>
                  </a:lnTo>
                  <a:lnTo>
                    <a:pt x="349" y="1216"/>
                  </a:lnTo>
                  <a:lnTo>
                    <a:pt x="358" y="1222"/>
                  </a:lnTo>
                  <a:lnTo>
                    <a:pt x="368" y="1226"/>
                  </a:lnTo>
                  <a:lnTo>
                    <a:pt x="380" y="1232"/>
                  </a:lnTo>
                  <a:lnTo>
                    <a:pt x="390" y="1236"/>
                  </a:lnTo>
                  <a:lnTo>
                    <a:pt x="400" y="1240"/>
                  </a:lnTo>
                  <a:lnTo>
                    <a:pt x="410" y="1244"/>
                  </a:lnTo>
                  <a:lnTo>
                    <a:pt x="421" y="1249"/>
                  </a:lnTo>
                  <a:lnTo>
                    <a:pt x="431" y="1252"/>
                  </a:lnTo>
                  <a:lnTo>
                    <a:pt x="443" y="1255"/>
                  </a:lnTo>
                  <a:lnTo>
                    <a:pt x="453" y="1259"/>
                  </a:lnTo>
                  <a:lnTo>
                    <a:pt x="464" y="1262"/>
                  </a:lnTo>
                  <a:lnTo>
                    <a:pt x="474" y="1266"/>
                  </a:lnTo>
                  <a:lnTo>
                    <a:pt x="485" y="1269"/>
                  </a:lnTo>
                  <a:lnTo>
                    <a:pt x="497" y="1271"/>
                  </a:lnTo>
                  <a:lnTo>
                    <a:pt x="508" y="1273"/>
                  </a:lnTo>
                  <a:lnTo>
                    <a:pt x="518" y="1276"/>
                  </a:lnTo>
                  <a:lnTo>
                    <a:pt x="529" y="1278"/>
                  </a:lnTo>
                  <a:lnTo>
                    <a:pt x="541" y="1280"/>
                  </a:lnTo>
                  <a:lnTo>
                    <a:pt x="552" y="1281"/>
                  </a:lnTo>
                  <a:lnTo>
                    <a:pt x="563" y="1284"/>
                  </a:lnTo>
                  <a:lnTo>
                    <a:pt x="574" y="1285"/>
                  </a:lnTo>
                  <a:lnTo>
                    <a:pt x="586" y="1286"/>
                  </a:lnTo>
                  <a:lnTo>
                    <a:pt x="597" y="1287"/>
                  </a:lnTo>
                  <a:lnTo>
                    <a:pt x="608" y="1287"/>
                  </a:lnTo>
                  <a:lnTo>
                    <a:pt x="619" y="1288"/>
                  </a:lnTo>
                  <a:lnTo>
                    <a:pt x="631" y="1288"/>
                  </a:lnTo>
                  <a:lnTo>
                    <a:pt x="642" y="1288"/>
                  </a:lnTo>
                  <a:lnTo>
                    <a:pt x="653" y="1288"/>
                  </a:lnTo>
                  <a:lnTo>
                    <a:pt x="664" y="1288"/>
                  </a:lnTo>
                  <a:lnTo>
                    <a:pt x="676" y="1288"/>
                  </a:lnTo>
                  <a:lnTo>
                    <a:pt x="687" y="1287"/>
                  </a:lnTo>
                  <a:lnTo>
                    <a:pt x="698" y="1286"/>
                  </a:lnTo>
                  <a:lnTo>
                    <a:pt x="709" y="1285"/>
                  </a:lnTo>
                  <a:lnTo>
                    <a:pt x="721" y="1284"/>
                  </a:lnTo>
                  <a:lnTo>
                    <a:pt x="732" y="1282"/>
                  </a:lnTo>
                  <a:lnTo>
                    <a:pt x="743" y="1281"/>
                  </a:lnTo>
                  <a:lnTo>
                    <a:pt x="754" y="1279"/>
                  </a:lnTo>
                  <a:lnTo>
                    <a:pt x="766" y="1277"/>
                  </a:lnTo>
                  <a:lnTo>
                    <a:pt x="776" y="1275"/>
                  </a:lnTo>
                  <a:lnTo>
                    <a:pt x="787" y="1272"/>
                  </a:lnTo>
                  <a:lnTo>
                    <a:pt x="798" y="1270"/>
                  </a:lnTo>
                  <a:lnTo>
                    <a:pt x="810" y="1267"/>
                  </a:lnTo>
                  <a:lnTo>
                    <a:pt x="820" y="1264"/>
                  </a:lnTo>
                  <a:lnTo>
                    <a:pt x="831" y="1261"/>
                  </a:lnTo>
                  <a:lnTo>
                    <a:pt x="842" y="1258"/>
                  </a:lnTo>
                  <a:lnTo>
                    <a:pt x="852" y="1254"/>
                  </a:lnTo>
                  <a:lnTo>
                    <a:pt x="864" y="1250"/>
                  </a:lnTo>
                  <a:lnTo>
                    <a:pt x="874" y="1246"/>
                  </a:lnTo>
                  <a:lnTo>
                    <a:pt x="884" y="1242"/>
                  </a:lnTo>
                  <a:lnTo>
                    <a:pt x="895" y="1239"/>
                  </a:lnTo>
                  <a:lnTo>
                    <a:pt x="905" y="1234"/>
                  </a:lnTo>
                  <a:lnTo>
                    <a:pt x="915" y="1228"/>
                  </a:lnTo>
                  <a:lnTo>
                    <a:pt x="925" y="1224"/>
                  </a:lnTo>
                  <a:lnTo>
                    <a:pt x="936" y="1219"/>
                  </a:lnTo>
                  <a:lnTo>
                    <a:pt x="946" y="1214"/>
                  </a:lnTo>
                  <a:lnTo>
                    <a:pt x="956" y="1208"/>
                  </a:lnTo>
                  <a:lnTo>
                    <a:pt x="965" y="1202"/>
                  </a:lnTo>
                  <a:lnTo>
                    <a:pt x="975" y="1197"/>
                  </a:lnTo>
                  <a:lnTo>
                    <a:pt x="985" y="1191"/>
                  </a:lnTo>
                  <a:lnTo>
                    <a:pt x="994" y="1186"/>
                  </a:lnTo>
                  <a:lnTo>
                    <a:pt x="1003" y="1179"/>
                  </a:lnTo>
                  <a:lnTo>
                    <a:pt x="1013" y="1173"/>
                  </a:lnTo>
                  <a:lnTo>
                    <a:pt x="1022" y="1166"/>
                  </a:lnTo>
                  <a:lnTo>
                    <a:pt x="1031" y="1160"/>
                  </a:lnTo>
                  <a:lnTo>
                    <a:pt x="1040" y="1153"/>
                  </a:lnTo>
                  <a:lnTo>
                    <a:pt x="1049" y="1146"/>
                  </a:lnTo>
                  <a:lnTo>
                    <a:pt x="1058" y="1138"/>
                  </a:lnTo>
                  <a:lnTo>
                    <a:pt x="1066" y="1132"/>
                  </a:lnTo>
                  <a:lnTo>
                    <a:pt x="1075" y="1124"/>
                  </a:lnTo>
                  <a:lnTo>
                    <a:pt x="1083" y="1117"/>
                  </a:lnTo>
                  <a:lnTo>
                    <a:pt x="1091" y="1109"/>
                  </a:lnTo>
                  <a:lnTo>
                    <a:pt x="1100" y="1101"/>
                  </a:lnTo>
                  <a:lnTo>
                    <a:pt x="1108" y="1092"/>
                  </a:lnTo>
                  <a:lnTo>
                    <a:pt x="1116" y="1084"/>
                  </a:lnTo>
                  <a:lnTo>
                    <a:pt x="1122" y="1076"/>
                  </a:lnTo>
                  <a:lnTo>
                    <a:pt x="1130" y="1067"/>
                  </a:lnTo>
                  <a:lnTo>
                    <a:pt x="1138" y="1059"/>
                  </a:lnTo>
                  <a:lnTo>
                    <a:pt x="1145" y="1050"/>
                  </a:lnTo>
                  <a:lnTo>
                    <a:pt x="1152" y="1041"/>
                  </a:lnTo>
                  <a:lnTo>
                    <a:pt x="1158" y="1032"/>
                  </a:lnTo>
                  <a:lnTo>
                    <a:pt x="1165" y="1023"/>
                  </a:lnTo>
                  <a:lnTo>
                    <a:pt x="1172" y="1014"/>
                  </a:lnTo>
                  <a:lnTo>
                    <a:pt x="1179" y="1005"/>
                  </a:lnTo>
                  <a:lnTo>
                    <a:pt x="1184" y="996"/>
                  </a:lnTo>
                  <a:lnTo>
                    <a:pt x="1191" y="986"/>
                  </a:lnTo>
                  <a:lnTo>
                    <a:pt x="1197" y="977"/>
                  </a:lnTo>
                  <a:lnTo>
                    <a:pt x="1202" y="967"/>
                  </a:lnTo>
                  <a:lnTo>
                    <a:pt x="1208" y="957"/>
                  </a:lnTo>
                  <a:lnTo>
                    <a:pt x="1214" y="947"/>
                  </a:lnTo>
                  <a:lnTo>
                    <a:pt x="1218" y="938"/>
                  </a:lnTo>
                  <a:lnTo>
                    <a:pt x="1224" y="928"/>
                  </a:lnTo>
                  <a:lnTo>
                    <a:pt x="1228" y="918"/>
                  </a:lnTo>
                  <a:lnTo>
                    <a:pt x="1233" y="907"/>
                  </a:lnTo>
                  <a:lnTo>
                    <a:pt x="1237" y="896"/>
                  </a:lnTo>
                  <a:lnTo>
                    <a:pt x="1242" y="886"/>
                  </a:lnTo>
                  <a:lnTo>
                    <a:pt x="1246" y="876"/>
                  </a:lnTo>
                  <a:lnTo>
                    <a:pt x="1250" y="865"/>
                  </a:lnTo>
                  <a:lnTo>
                    <a:pt x="1254" y="855"/>
                  </a:lnTo>
                  <a:lnTo>
                    <a:pt x="1258" y="843"/>
                  </a:lnTo>
                  <a:lnTo>
                    <a:pt x="1261" y="833"/>
                  </a:lnTo>
                  <a:lnTo>
                    <a:pt x="1264" y="822"/>
                  </a:lnTo>
                  <a:lnTo>
                    <a:pt x="1268" y="812"/>
                  </a:lnTo>
                  <a:lnTo>
                    <a:pt x="1270" y="801"/>
                  </a:lnTo>
                  <a:lnTo>
                    <a:pt x="1272" y="789"/>
                  </a:lnTo>
                  <a:lnTo>
                    <a:pt x="1276" y="778"/>
                  </a:lnTo>
                  <a:lnTo>
                    <a:pt x="1278" y="768"/>
                  </a:lnTo>
                  <a:lnTo>
                    <a:pt x="1279" y="757"/>
                  </a:lnTo>
                  <a:lnTo>
                    <a:pt x="1281" y="745"/>
                  </a:lnTo>
                  <a:lnTo>
                    <a:pt x="1283" y="734"/>
                  </a:lnTo>
                  <a:lnTo>
                    <a:pt x="1285" y="723"/>
                  </a:lnTo>
                  <a:lnTo>
                    <a:pt x="1286" y="712"/>
                  </a:lnTo>
                  <a:lnTo>
                    <a:pt x="1287" y="700"/>
                  </a:lnTo>
                  <a:lnTo>
                    <a:pt x="1288" y="689"/>
                  </a:lnTo>
                  <a:lnTo>
                    <a:pt x="1288" y="678"/>
                  </a:lnTo>
                  <a:lnTo>
                    <a:pt x="1289" y="667"/>
                  </a:lnTo>
                  <a:lnTo>
                    <a:pt x="1289" y="655"/>
                  </a:lnTo>
                  <a:lnTo>
                    <a:pt x="1289" y="644"/>
                  </a:lnTo>
                  <a:close/>
                </a:path>
              </a:pathLst>
            </a:custGeom>
            <a:solidFill>
              <a:srgbClr val="FF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24971" name="Text Box 11"/>
          <p:cNvSpPr txBox="1">
            <a:spLocks noChangeArrowheads="1"/>
          </p:cNvSpPr>
          <p:nvPr/>
        </p:nvSpPr>
        <p:spPr bwMode="auto">
          <a:xfrm>
            <a:off x="288925" y="1970088"/>
            <a:ext cx="2738438" cy="1373187"/>
          </a:xfrm>
          <a:prstGeom prst="rect">
            <a:avLst/>
          </a:prstGeom>
          <a:noFill/>
          <a:ln w="12700">
            <a:noFill/>
            <a:miter lim="800000"/>
            <a:headEnd/>
            <a:tailEnd/>
          </a:ln>
          <a:effec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sz="2800" b="1" smtClean="0">
                <a:effectLst>
                  <a:outerShdw blurRad="38100" dist="38100" dir="2700000" algn="tl">
                    <a:srgbClr val="000000"/>
                  </a:outerShdw>
                </a:effectLst>
              </a:rPr>
              <a:t>Pts: 420</a:t>
            </a:r>
          </a:p>
          <a:p>
            <a:pPr>
              <a:defRPr/>
            </a:pPr>
            <a:r>
              <a:rPr lang="en-US" sz="2800" b="1" smtClean="0">
                <a:effectLst>
                  <a:outerShdw blurRad="38100" dist="38100" dir="2700000" algn="tl">
                    <a:srgbClr val="000000"/>
                  </a:outerShdw>
                </a:effectLst>
              </a:rPr>
              <a:t>Median age: 46</a:t>
            </a:r>
          </a:p>
          <a:p>
            <a:pPr>
              <a:defRPr/>
            </a:pPr>
            <a:r>
              <a:rPr lang="en-US" sz="2800" b="1" smtClean="0">
                <a:effectLst>
                  <a:outerShdw blurRad="38100" dist="38100" dir="2700000" algn="tl">
                    <a:srgbClr val="000000"/>
                  </a:outerShdw>
                </a:effectLst>
              </a:rPr>
              <a:t>  range (9 – 89)</a:t>
            </a:r>
          </a:p>
        </p:txBody>
      </p:sp>
      <p:sp>
        <p:nvSpPr>
          <p:cNvPr id="424972" name="Text Box 12"/>
          <p:cNvSpPr txBox="1">
            <a:spLocks noChangeArrowheads="1"/>
          </p:cNvSpPr>
          <p:nvPr/>
        </p:nvSpPr>
        <p:spPr bwMode="auto">
          <a:xfrm>
            <a:off x="3254375" y="5715000"/>
            <a:ext cx="1841500" cy="523875"/>
          </a:xfrm>
          <a:prstGeom prst="rect">
            <a:avLst/>
          </a:prstGeom>
          <a:noFill/>
          <a:ln w="12700">
            <a:noFill/>
            <a:miter lim="800000"/>
            <a:headEnd/>
            <a:tailEnd/>
          </a:ln>
          <a:effec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r>
              <a:rPr lang="en-US" sz="2800" b="1" smtClean="0">
                <a:solidFill>
                  <a:srgbClr val="FFCC66"/>
                </a:solidFill>
                <a:effectLst>
                  <a:outerShdw blurRad="38100" dist="38100" dir="2700000" algn="tl">
                    <a:srgbClr val="000000"/>
                  </a:outerShdw>
                </a:effectLst>
              </a:rPr>
              <a:t>129 (31%)</a:t>
            </a:r>
          </a:p>
        </p:txBody>
      </p:sp>
      <p:sp>
        <p:nvSpPr>
          <p:cNvPr id="424973" name="Text Box 13"/>
          <p:cNvSpPr txBox="1">
            <a:spLocks noChangeArrowheads="1"/>
          </p:cNvSpPr>
          <p:nvPr/>
        </p:nvSpPr>
        <p:spPr bwMode="auto">
          <a:xfrm>
            <a:off x="5867400" y="5715000"/>
            <a:ext cx="1828800" cy="519113"/>
          </a:xfrm>
          <a:prstGeom prst="rect">
            <a:avLst/>
          </a:prstGeom>
          <a:noFill/>
          <a:ln w="12700">
            <a:noFill/>
            <a:miter lim="800000"/>
            <a:headEnd/>
            <a:tailEnd/>
          </a:ln>
          <a:effec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sz="2800" b="1" smtClean="0">
                <a:solidFill>
                  <a:srgbClr val="FF6600"/>
                </a:solidFill>
                <a:effectLst>
                  <a:outerShdw blurRad="38100" dist="38100" dir="2700000" algn="tl">
                    <a:srgbClr val="000000"/>
                  </a:outerShdw>
                </a:effectLst>
              </a:rPr>
              <a:t>291 (69%)</a:t>
            </a:r>
          </a:p>
        </p:txBody>
      </p:sp>
    </p:spTree>
  </p:cSld>
  <p:clrMapOvr>
    <a:masterClrMapping/>
  </p:clrMapOvr>
  <p:transition xmlns:p14="http://schemas.microsoft.com/office/powerpoint/2010/main" advClick="0">
    <p:wipe dir="r"/>
  </p:transitio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idx="4294967295"/>
          </p:nvPr>
        </p:nvSpPr>
        <p:spPr>
          <a:xfrm>
            <a:off x="685800" y="165100"/>
            <a:ext cx="7766050" cy="1103313"/>
          </a:xfrm>
        </p:spPr>
        <p:txBody>
          <a:bodyPr/>
          <a:lstStyle/>
          <a:p>
            <a:pPr>
              <a:defRPr/>
            </a:pPr>
            <a:r>
              <a:rPr lang="en-US" smtClean="0">
                <a:ea typeface="ＭＳ Ｐゴシック" pitchFamily="34" charset="-128"/>
              </a:rPr>
              <a:t>Operation</a:t>
            </a:r>
          </a:p>
        </p:txBody>
      </p:sp>
      <p:sp>
        <p:nvSpPr>
          <p:cNvPr id="434179" name="Rectangle 3"/>
          <p:cNvSpPr>
            <a:spLocks noGrp="1" noChangeArrowheads="1"/>
          </p:cNvSpPr>
          <p:nvPr>
            <p:ph type="body" idx="4294967295"/>
          </p:nvPr>
        </p:nvSpPr>
        <p:spPr>
          <a:xfrm>
            <a:off x="673100" y="1358900"/>
            <a:ext cx="7823200" cy="2616200"/>
          </a:xfrm>
        </p:spPr>
        <p:txBody>
          <a:bodyPr/>
          <a:lstStyle/>
          <a:p>
            <a:pPr>
              <a:lnSpc>
                <a:spcPct val="120000"/>
              </a:lnSpc>
              <a:defRPr/>
            </a:pPr>
            <a:r>
              <a:rPr lang="en-US" smtClean="0"/>
              <a:t>Thyroidectomy</a:t>
            </a:r>
          </a:p>
          <a:p>
            <a:pPr lvl="1">
              <a:lnSpc>
                <a:spcPct val="120000"/>
              </a:lnSpc>
              <a:defRPr/>
            </a:pPr>
            <a:r>
              <a:rPr lang="en-US" smtClean="0"/>
              <a:t>Total			212	51%</a:t>
            </a:r>
          </a:p>
          <a:p>
            <a:pPr lvl="1">
              <a:lnSpc>
                <a:spcPct val="120000"/>
              </a:lnSpc>
              <a:defRPr/>
            </a:pPr>
            <a:r>
              <a:rPr lang="en-US" smtClean="0"/>
              <a:t>Near-total		208	49</a:t>
            </a:r>
          </a:p>
          <a:p>
            <a:pPr>
              <a:lnSpc>
                <a:spcPct val="120000"/>
              </a:lnSpc>
              <a:defRPr/>
            </a:pPr>
            <a:r>
              <a:rPr lang="en-US" smtClean="0"/>
              <a:t>Lymph Nodes (Overall +: 223, 53%)</a:t>
            </a:r>
          </a:p>
          <a:p>
            <a:pPr lvl="2">
              <a:lnSpc>
                <a:spcPct val="120000"/>
              </a:lnSpc>
              <a:defRPr/>
            </a:pPr>
            <a:endParaRPr lang="en-US" smtClean="0"/>
          </a:p>
          <a:p>
            <a:pPr lvl="1">
              <a:lnSpc>
                <a:spcPct val="120000"/>
              </a:lnSpc>
              <a:defRPr/>
            </a:pPr>
            <a:endParaRPr lang="en-US" smtClean="0"/>
          </a:p>
        </p:txBody>
      </p:sp>
      <p:graphicFrame>
        <p:nvGraphicFramePr>
          <p:cNvPr id="246788" name="Group 4"/>
          <p:cNvGraphicFramePr>
            <a:graphicFrameLocks noGrp="1"/>
          </p:cNvGraphicFramePr>
          <p:nvPr/>
        </p:nvGraphicFramePr>
        <p:xfrm>
          <a:off x="1435100" y="4152900"/>
          <a:ext cx="6096000" cy="2381250"/>
        </p:xfrm>
        <a:graphic>
          <a:graphicData uri="http://schemas.openxmlformats.org/drawingml/2006/table">
            <a:tbl>
              <a:tblPr/>
              <a:tblGrid>
                <a:gridCol w="2032000"/>
                <a:gridCol w="2032000"/>
                <a:gridCol w="2032000"/>
              </a:tblGrid>
              <a:tr h="3968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FFFFFF"/>
                        </a:solidFill>
                        <a:effectLst>
                          <a:outerShdw blurRad="38100" dist="38100" dir="2700000" algn="tl">
                            <a:srgbClr val="000000"/>
                          </a:outerShdw>
                        </a:effectLst>
                        <a:latin typeface="Arial" pitchFamily="34" charset="0"/>
                        <a:ea typeface="ＭＳ Ｐゴシック" pitchFamily="34" charset="-128"/>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outerShdw blurRad="38100" dist="38100" dir="2700000" algn="tl">
                              <a:srgbClr val="000000"/>
                            </a:outerShdw>
                          </a:effectLst>
                          <a:latin typeface="Arial" pitchFamily="34" charset="0"/>
                          <a:ea typeface="ＭＳ Ｐゴシック" pitchFamily="34" charset="-128"/>
                        </a:rPr>
                        <a:t>Central</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outerShdw blurRad="38100" dist="38100" dir="2700000" algn="tl">
                              <a:srgbClr val="000000"/>
                            </a:outerShdw>
                          </a:effectLst>
                          <a:latin typeface="Arial" pitchFamily="34" charset="0"/>
                          <a:ea typeface="ＭＳ Ｐゴシック" pitchFamily="34" charset="-128"/>
                        </a:rPr>
                        <a:t>Lateral</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3968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ea typeface="ＭＳ Ｐゴシック" pitchFamily="34" charset="-128"/>
                        </a:rPr>
                        <a:t>Pts w/ LNM</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ea typeface="ＭＳ Ｐゴシック" pitchFamily="34" charset="-128"/>
                        </a:rPr>
                        <a:t>213 (51%)</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ea typeface="ＭＳ Ｐゴシック" pitchFamily="34" charset="-128"/>
                        </a:rPr>
                        <a:t>85 (20%)</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F"/>
                    </a:solidFill>
                  </a:tcPr>
                </a:tc>
              </a:tr>
              <a:tr h="3968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ea typeface="ＭＳ Ｐゴシック" pitchFamily="34" charset="-128"/>
                        </a:rPr>
                        <a:t>Mean removed</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F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ea typeface="ＭＳ Ｐゴシック" pitchFamily="34" charset="-128"/>
                        </a:rPr>
                        <a:t>10</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F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ea typeface="ＭＳ Ｐゴシック" pitchFamily="34" charset="-128"/>
                        </a:rPr>
                        <a:t>28</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F0"/>
                    </a:solidFill>
                  </a:tcPr>
                </a:tc>
              </a:tr>
              <a:tr h="3968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ea typeface="ＭＳ Ｐゴシック" pitchFamily="34" charset="-128"/>
                        </a:rPr>
                        <a:t>Mean positive</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ea typeface="ＭＳ Ｐゴシック" pitchFamily="34" charset="-128"/>
                        </a:rPr>
                        <a:t>3</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ea typeface="ＭＳ Ｐゴシック" pitchFamily="34" charset="-128"/>
                        </a:rPr>
                        <a:t>6</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F"/>
                    </a:solidFill>
                  </a:tcPr>
                </a:tc>
              </a:tr>
              <a:tr h="396875">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ea typeface="ＭＳ Ｐゴシック" pitchFamily="34" charset="-128"/>
                        </a:rPr>
                        <a:t>Compart III-IV</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F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Arial" pitchFamily="34" charset="0"/>
                        <a:ea typeface="ＭＳ Ｐゴシック" pitchFamily="34" charset="-128"/>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F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ea typeface="ＭＳ Ｐゴシック" pitchFamily="34" charset="-128"/>
                        </a:rPr>
                        <a:t>70%</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F0"/>
                    </a:solidFill>
                  </a:tcPr>
                </a:tc>
              </a:tr>
              <a:tr h="396875">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ea typeface="ＭＳ Ｐゴシック" pitchFamily="34" charset="-128"/>
                        </a:rPr>
                        <a:t>Compart II-IV</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Arial" pitchFamily="34" charset="0"/>
                        <a:ea typeface="ＭＳ Ｐゴシック" pitchFamily="34" charset="-128"/>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ea typeface="ＭＳ Ｐゴシック" pitchFamily="34" charset="-128"/>
                        </a:rPr>
                        <a:t>30%</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DDF"/>
                    </a:solidFill>
                  </a:tcPr>
                </a:tc>
              </a:tr>
            </a:tbl>
          </a:graphicData>
        </a:graphic>
      </p:graphicFrame>
    </p:spTree>
  </p:cSld>
  <p:clrMapOvr>
    <a:masterClrMapping/>
  </p:clrMapOvr>
  <p:transition xmlns:p14="http://schemas.microsoft.com/office/powerpoint/2010/main" advClick="0">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34179">
                                            <p:txEl>
                                              <p:pRg st="0" end="0"/>
                                            </p:txEl>
                                          </p:spTgt>
                                        </p:tgtEl>
                                        <p:attrNameLst>
                                          <p:attrName>style.visibility</p:attrName>
                                        </p:attrNameLst>
                                      </p:cBhvr>
                                      <p:to>
                                        <p:strVal val="visible"/>
                                      </p:to>
                                    </p:set>
                                    <p:animEffect transition="in" filter="strips(downRight)">
                                      <p:cBhvr>
                                        <p:cTn id="7" dur="500"/>
                                        <p:tgtEl>
                                          <p:spTgt spid="434179">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434179">
                                            <p:txEl>
                                              <p:pRg st="1" end="1"/>
                                            </p:txEl>
                                          </p:spTgt>
                                        </p:tgtEl>
                                        <p:attrNameLst>
                                          <p:attrName>style.visibility</p:attrName>
                                        </p:attrNameLst>
                                      </p:cBhvr>
                                      <p:to>
                                        <p:strVal val="visible"/>
                                      </p:to>
                                    </p:set>
                                    <p:animEffect transition="in" filter="strips(downRight)">
                                      <p:cBhvr>
                                        <p:cTn id="11" dur="500"/>
                                        <p:tgtEl>
                                          <p:spTgt spid="434179">
                                            <p:txEl>
                                              <p:pRg st="1" end="1"/>
                                            </p:txEl>
                                          </p:spTgt>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434179">
                                            <p:txEl>
                                              <p:pRg st="2" end="2"/>
                                            </p:txEl>
                                          </p:spTgt>
                                        </p:tgtEl>
                                        <p:attrNameLst>
                                          <p:attrName>style.visibility</p:attrName>
                                        </p:attrNameLst>
                                      </p:cBhvr>
                                      <p:to>
                                        <p:strVal val="visible"/>
                                      </p:to>
                                    </p:set>
                                    <p:animEffect transition="in" filter="strips(downRight)">
                                      <p:cBhvr>
                                        <p:cTn id="15" dur="500"/>
                                        <p:tgtEl>
                                          <p:spTgt spid="434179">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434179">
                                            <p:txEl>
                                              <p:pRg st="3" end="3"/>
                                            </p:txEl>
                                          </p:spTgt>
                                        </p:tgtEl>
                                        <p:attrNameLst>
                                          <p:attrName>style.visibility</p:attrName>
                                        </p:attrNameLst>
                                      </p:cBhvr>
                                      <p:to>
                                        <p:strVal val="visible"/>
                                      </p:to>
                                    </p:set>
                                    <p:animEffect transition="in" filter="strips(downRight)">
                                      <p:cBhvr>
                                        <p:cTn id="20" dur="500"/>
                                        <p:tgtEl>
                                          <p:spTgt spid="434179">
                                            <p:txEl>
                                              <p:pRg st="3" end="3"/>
                                            </p:txEl>
                                          </p:spTgt>
                                        </p:tgtEl>
                                      </p:cBhvr>
                                    </p:animEffect>
                                  </p:childTnLst>
                                </p:cTn>
                              </p:par>
                            </p:childTnLst>
                          </p:cTn>
                        </p:par>
                        <p:par>
                          <p:cTn id="21" fill="hold" nodeType="afterGroup">
                            <p:stCondLst>
                              <p:cond delay="500"/>
                            </p:stCondLst>
                            <p:childTnLst>
                              <p:par>
                                <p:cTn id="22" presetID="18" presetClass="entr" presetSubtype="6" fill="hold" nodeType="afterEffect">
                                  <p:stCondLst>
                                    <p:cond delay="0"/>
                                  </p:stCondLst>
                                  <p:childTnLst>
                                    <p:set>
                                      <p:cBhvr>
                                        <p:cTn id="23" dur="1" fill="hold">
                                          <p:stCondLst>
                                            <p:cond delay="0"/>
                                          </p:stCondLst>
                                        </p:cTn>
                                        <p:tgtEl>
                                          <p:spTgt spid="246788"/>
                                        </p:tgtEl>
                                        <p:attrNameLst>
                                          <p:attrName>style.visibility</p:attrName>
                                        </p:attrNameLst>
                                      </p:cBhvr>
                                      <p:to>
                                        <p:strVal val="visible"/>
                                      </p:to>
                                    </p:set>
                                    <p:animEffect transition="in" filter="strips(downRight)">
                                      <p:cBhvr>
                                        <p:cTn id="24" dur="500"/>
                                        <p:tgtEl>
                                          <p:spTgt spid="246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7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p:cNvGraphicFramePr>
            <a:graphicFrameLocks noGrp="1"/>
          </p:cNvGraphicFramePr>
          <p:nvPr>
            <p:ph idx="1"/>
          </p:nvPr>
        </p:nvGraphicFramePr>
        <p:xfrm>
          <a:off x="1203325" y="1673225"/>
          <a:ext cx="7378700" cy="404336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pPr>
              <a:defRPr/>
            </a:pPr>
            <a:r>
              <a:rPr lang="en-US" sz="2800" smtClean="0">
                <a:solidFill>
                  <a:srgbClr val="FFFF00"/>
                </a:solidFill>
                <a:ea typeface="ＭＳ Ｐゴシック" pitchFamily="34" charset="-128"/>
              </a:rPr>
              <a:t>Papillary Thyroid Cancer per Year </a:t>
            </a:r>
            <a:r>
              <a:rPr lang="en-US" sz="2800" smtClean="0">
                <a:solidFill>
                  <a:schemeClr val="tx1"/>
                </a:solidFill>
                <a:ea typeface="ＭＳ Ｐゴシック" pitchFamily="34" charset="-128"/>
              </a:rPr>
              <a:t/>
            </a:r>
            <a:br>
              <a:rPr lang="en-US" sz="2800" smtClean="0">
                <a:solidFill>
                  <a:schemeClr val="tx1"/>
                </a:solidFill>
                <a:ea typeface="ＭＳ Ｐゴシック" pitchFamily="34" charset="-128"/>
              </a:rPr>
            </a:br>
            <a:r>
              <a:rPr lang="en-US" sz="2800" smtClean="0">
                <a:solidFill>
                  <a:schemeClr val="tx1"/>
                </a:solidFill>
                <a:ea typeface="ＭＳ Ｐゴシック" pitchFamily="34" charset="-128"/>
              </a:rPr>
              <a:t>Patients in United States, 1973-2006</a:t>
            </a:r>
            <a:endParaRPr lang="en-US" sz="2400" smtClean="0">
              <a:solidFill>
                <a:schemeClr val="tx1"/>
              </a:solidFill>
              <a:ea typeface="ＭＳ Ｐゴシック" pitchFamily="34" charset="-128"/>
            </a:endParaRPr>
          </a:p>
        </p:txBody>
      </p:sp>
      <p:sp>
        <p:nvSpPr>
          <p:cNvPr id="21508" name="Footer Placeholder 3"/>
          <p:cNvSpPr>
            <a:spLocks noGrp="1"/>
          </p:cNvSpPr>
          <p:nvPr>
            <p:ph type="ftr" sz="quarter" idx="4294967295"/>
          </p:nvPr>
        </p:nvSpPr>
        <p:spPr bwMode="auto">
          <a:xfrm>
            <a:off x="1984375" y="6172200"/>
            <a:ext cx="6510338"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eaLnBrk="1" hangingPunct="1">
              <a:spcBef>
                <a:spcPct val="0"/>
              </a:spcBef>
              <a:buClrTx/>
              <a:buSzTx/>
            </a:pPr>
            <a:r>
              <a:rPr lang="en-US" altLang="en-US" sz="1800" b="0">
                <a:solidFill>
                  <a:srgbClr val="00FF00"/>
                </a:solidFill>
              </a:rPr>
              <a:t>Hughes et al: Thyroid 21:231, 2011</a:t>
            </a:r>
          </a:p>
        </p:txBody>
      </p:sp>
      <p:sp>
        <p:nvSpPr>
          <p:cNvPr id="21509" name="TextBox 10"/>
          <p:cNvSpPr txBox="1">
            <a:spLocks noChangeArrowheads="1"/>
          </p:cNvSpPr>
          <p:nvPr/>
        </p:nvSpPr>
        <p:spPr bwMode="auto">
          <a:xfrm>
            <a:off x="4795838" y="5691188"/>
            <a:ext cx="703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algn="ctr" eaLnBrk="1" hangingPunct="1">
              <a:lnSpc>
                <a:spcPct val="90000"/>
              </a:lnSpc>
              <a:spcBef>
                <a:spcPct val="0"/>
              </a:spcBef>
              <a:buClrTx/>
              <a:buSzTx/>
            </a:pPr>
            <a:r>
              <a:rPr lang="en-US" altLang="en-US" sz="2000" b="0">
                <a:solidFill>
                  <a:schemeClr val="tx1"/>
                </a:solidFill>
              </a:rPr>
              <a:t>Year</a:t>
            </a:r>
          </a:p>
        </p:txBody>
      </p:sp>
      <p:sp>
        <p:nvSpPr>
          <p:cNvPr id="21510" name="TextBox 16"/>
          <p:cNvSpPr txBox="1">
            <a:spLocks noChangeArrowheads="1"/>
          </p:cNvSpPr>
          <p:nvPr/>
        </p:nvSpPr>
        <p:spPr bwMode="auto">
          <a:xfrm rot="-5400000">
            <a:off x="-900113" y="3238501"/>
            <a:ext cx="35925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algn="ctr" eaLnBrk="1" hangingPunct="1">
              <a:lnSpc>
                <a:spcPct val="90000"/>
              </a:lnSpc>
              <a:spcBef>
                <a:spcPct val="0"/>
              </a:spcBef>
              <a:buClrTx/>
              <a:buSzTx/>
            </a:pPr>
            <a:r>
              <a:rPr lang="en-US" altLang="en-US" sz="2000" b="0">
                <a:solidFill>
                  <a:schemeClr val="tx1"/>
                </a:solidFill>
              </a:rPr>
              <a:t>New cases of papillary thyroid</a:t>
            </a:r>
            <a:br>
              <a:rPr lang="en-US" altLang="en-US" sz="2000" b="0">
                <a:solidFill>
                  <a:schemeClr val="tx1"/>
                </a:solidFill>
              </a:rPr>
            </a:br>
            <a:r>
              <a:rPr lang="en-US" altLang="en-US" sz="2000" b="0">
                <a:solidFill>
                  <a:schemeClr val="tx1"/>
                </a:solidFill>
              </a:rPr>
              <a:t>cancer in the U.S. by age</a:t>
            </a:r>
          </a:p>
        </p:txBody>
      </p:sp>
      <p:sp>
        <p:nvSpPr>
          <p:cNvPr id="21511" name="TextBox 15"/>
          <p:cNvSpPr txBox="1">
            <a:spLocks noChangeArrowheads="1"/>
          </p:cNvSpPr>
          <p:nvPr/>
        </p:nvSpPr>
        <p:spPr bwMode="auto">
          <a:xfrm>
            <a:off x="7180263" y="3605213"/>
            <a:ext cx="139065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algn="r" eaLnBrk="1" hangingPunct="1">
              <a:lnSpc>
                <a:spcPct val="90000"/>
              </a:lnSpc>
              <a:spcBef>
                <a:spcPct val="0"/>
              </a:spcBef>
              <a:buClrTx/>
              <a:buSzTx/>
            </a:pPr>
            <a:r>
              <a:rPr lang="en-US" altLang="en-US" sz="1800" b="0">
                <a:solidFill>
                  <a:srgbClr val="FFFF00"/>
                </a:solidFill>
              </a:rPr>
              <a:t>&lt;45 years old</a:t>
            </a:r>
          </a:p>
        </p:txBody>
      </p:sp>
      <p:sp>
        <p:nvSpPr>
          <p:cNvPr id="21512" name="TextBox 30"/>
          <p:cNvSpPr txBox="1">
            <a:spLocks noChangeArrowheads="1"/>
          </p:cNvSpPr>
          <p:nvPr/>
        </p:nvSpPr>
        <p:spPr bwMode="auto">
          <a:xfrm>
            <a:off x="7180263" y="1828800"/>
            <a:ext cx="139065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algn="r" eaLnBrk="1" hangingPunct="1">
              <a:lnSpc>
                <a:spcPct val="90000"/>
              </a:lnSpc>
              <a:spcBef>
                <a:spcPct val="0"/>
              </a:spcBef>
              <a:buClrTx/>
              <a:buSzTx/>
            </a:pPr>
            <a:r>
              <a:rPr lang="en-US" altLang="en-US" sz="1800" b="0">
                <a:solidFill>
                  <a:srgbClr val="00FFFF"/>
                </a:solidFill>
              </a:rPr>
              <a:t>&gt;45 years old</a:t>
            </a:r>
          </a:p>
        </p:txBody>
      </p:sp>
      <p:sp>
        <p:nvSpPr>
          <p:cNvPr id="24585" name="Freeform 6"/>
          <p:cNvSpPr>
            <a:spLocks/>
          </p:cNvSpPr>
          <p:nvPr/>
        </p:nvSpPr>
        <p:spPr bwMode="auto">
          <a:xfrm>
            <a:off x="2014538" y="3251200"/>
            <a:ext cx="6245225" cy="1841500"/>
          </a:xfrm>
          <a:custGeom>
            <a:avLst/>
            <a:gdLst>
              <a:gd name="T0" fmla="*/ 0 w 3934"/>
              <a:gd name="T1" fmla="*/ 1838325 h 1160"/>
              <a:gd name="T2" fmla="*/ 180975 w 3934"/>
              <a:gd name="T3" fmla="*/ 1841500 h 1160"/>
              <a:gd name="T4" fmla="*/ 376238 w 3934"/>
              <a:gd name="T5" fmla="*/ 1728788 h 1160"/>
              <a:gd name="T6" fmla="*/ 566738 w 3934"/>
              <a:gd name="T7" fmla="*/ 1762125 h 1160"/>
              <a:gd name="T8" fmla="*/ 757238 w 3934"/>
              <a:gd name="T9" fmla="*/ 1711325 h 1160"/>
              <a:gd name="T10" fmla="*/ 942975 w 3934"/>
              <a:gd name="T11" fmla="*/ 1735138 h 1160"/>
              <a:gd name="T12" fmla="*/ 1133475 w 3934"/>
              <a:gd name="T13" fmla="*/ 1755775 h 1160"/>
              <a:gd name="T14" fmla="*/ 1323975 w 3934"/>
              <a:gd name="T15" fmla="*/ 1773238 h 1160"/>
              <a:gd name="T16" fmla="*/ 1514475 w 3934"/>
              <a:gd name="T17" fmla="*/ 1728788 h 1160"/>
              <a:gd name="T18" fmla="*/ 1700213 w 3934"/>
              <a:gd name="T19" fmla="*/ 1738313 h 1160"/>
              <a:gd name="T20" fmla="*/ 1890713 w 3934"/>
              <a:gd name="T21" fmla="*/ 1717675 h 1160"/>
              <a:gd name="T22" fmla="*/ 2085975 w 3934"/>
              <a:gd name="T23" fmla="*/ 1703388 h 1160"/>
              <a:gd name="T24" fmla="*/ 2271713 w 3934"/>
              <a:gd name="T25" fmla="*/ 1668463 h 1160"/>
              <a:gd name="T26" fmla="*/ 2457450 w 3934"/>
              <a:gd name="T27" fmla="*/ 1682750 h 1160"/>
              <a:gd name="T28" fmla="*/ 2652713 w 3934"/>
              <a:gd name="T29" fmla="*/ 1682750 h 1160"/>
              <a:gd name="T30" fmla="*/ 2835275 w 3934"/>
              <a:gd name="T31" fmla="*/ 1682750 h 1160"/>
              <a:gd name="T32" fmla="*/ 3030538 w 3934"/>
              <a:gd name="T33" fmla="*/ 1635125 h 1160"/>
              <a:gd name="T34" fmla="*/ 3216275 w 3934"/>
              <a:gd name="T35" fmla="*/ 1641475 h 1160"/>
              <a:gd name="T36" fmla="*/ 3402013 w 3934"/>
              <a:gd name="T37" fmla="*/ 1620838 h 1160"/>
              <a:gd name="T38" fmla="*/ 3602038 w 3934"/>
              <a:gd name="T39" fmla="*/ 1374775 h 1160"/>
              <a:gd name="T40" fmla="*/ 3787775 w 3934"/>
              <a:gd name="T41" fmla="*/ 1404938 h 1160"/>
              <a:gd name="T42" fmla="*/ 3978275 w 3934"/>
              <a:gd name="T43" fmla="*/ 1366838 h 1160"/>
              <a:gd name="T44" fmla="*/ 4164013 w 3934"/>
              <a:gd name="T45" fmla="*/ 1325563 h 1160"/>
              <a:gd name="T46" fmla="*/ 4354513 w 3934"/>
              <a:gd name="T47" fmla="*/ 1308100 h 1160"/>
              <a:gd name="T48" fmla="*/ 4540250 w 3934"/>
              <a:gd name="T49" fmla="*/ 1304925 h 1160"/>
              <a:gd name="T50" fmla="*/ 4740275 w 3934"/>
              <a:gd name="T51" fmla="*/ 1231900 h 1160"/>
              <a:gd name="T52" fmla="*/ 4916488 w 3934"/>
              <a:gd name="T53" fmla="*/ 1249363 h 1160"/>
              <a:gd name="T54" fmla="*/ 5106988 w 3934"/>
              <a:gd name="T55" fmla="*/ 447675 h 1160"/>
              <a:gd name="T56" fmla="*/ 5302250 w 3934"/>
              <a:gd name="T57" fmla="*/ 388938 h 1160"/>
              <a:gd name="T58" fmla="*/ 5487988 w 3934"/>
              <a:gd name="T59" fmla="*/ 219075 h 1160"/>
              <a:gd name="T60" fmla="*/ 5673725 w 3934"/>
              <a:gd name="T61" fmla="*/ 184150 h 1160"/>
              <a:gd name="T62" fmla="*/ 5864225 w 3934"/>
              <a:gd name="T63" fmla="*/ 28575 h 1160"/>
              <a:gd name="T64" fmla="*/ 6059488 w 3934"/>
              <a:gd name="T65" fmla="*/ 84138 h 1160"/>
              <a:gd name="T66" fmla="*/ 6245225 w 3934"/>
              <a:gd name="T67" fmla="*/ 0 h 11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934" h="1160">
                <a:moveTo>
                  <a:pt x="0" y="1158"/>
                </a:moveTo>
                <a:lnTo>
                  <a:pt x="114" y="1160"/>
                </a:lnTo>
                <a:lnTo>
                  <a:pt x="237" y="1089"/>
                </a:lnTo>
                <a:lnTo>
                  <a:pt x="357" y="1110"/>
                </a:lnTo>
                <a:lnTo>
                  <a:pt x="477" y="1078"/>
                </a:lnTo>
                <a:lnTo>
                  <a:pt x="594" y="1093"/>
                </a:lnTo>
                <a:lnTo>
                  <a:pt x="714" y="1106"/>
                </a:lnTo>
                <a:lnTo>
                  <a:pt x="834" y="1117"/>
                </a:lnTo>
                <a:lnTo>
                  <a:pt x="954" y="1089"/>
                </a:lnTo>
                <a:lnTo>
                  <a:pt x="1071" y="1095"/>
                </a:lnTo>
                <a:lnTo>
                  <a:pt x="1191" y="1082"/>
                </a:lnTo>
                <a:lnTo>
                  <a:pt x="1314" y="1073"/>
                </a:lnTo>
                <a:lnTo>
                  <a:pt x="1431" y="1051"/>
                </a:lnTo>
                <a:lnTo>
                  <a:pt x="1548" y="1060"/>
                </a:lnTo>
                <a:lnTo>
                  <a:pt x="1671" y="1060"/>
                </a:lnTo>
                <a:lnTo>
                  <a:pt x="1786" y="1060"/>
                </a:lnTo>
                <a:lnTo>
                  <a:pt x="1909" y="1030"/>
                </a:lnTo>
                <a:lnTo>
                  <a:pt x="2026" y="1034"/>
                </a:lnTo>
                <a:lnTo>
                  <a:pt x="2143" y="1021"/>
                </a:lnTo>
                <a:lnTo>
                  <a:pt x="2269" y="866"/>
                </a:lnTo>
                <a:lnTo>
                  <a:pt x="2386" y="885"/>
                </a:lnTo>
                <a:lnTo>
                  <a:pt x="2506" y="861"/>
                </a:lnTo>
                <a:lnTo>
                  <a:pt x="2623" y="835"/>
                </a:lnTo>
                <a:lnTo>
                  <a:pt x="2743" y="824"/>
                </a:lnTo>
                <a:lnTo>
                  <a:pt x="2860" y="822"/>
                </a:lnTo>
                <a:lnTo>
                  <a:pt x="2986" y="776"/>
                </a:lnTo>
                <a:lnTo>
                  <a:pt x="3097" y="787"/>
                </a:lnTo>
                <a:lnTo>
                  <a:pt x="3217" y="282"/>
                </a:lnTo>
                <a:lnTo>
                  <a:pt x="3340" y="245"/>
                </a:lnTo>
                <a:lnTo>
                  <a:pt x="3457" y="138"/>
                </a:lnTo>
                <a:lnTo>
                  <a:pt x="3574" y="116"/>
                </a:lnTo>
                <a:lnTo>
                  <a:pt x="3694" y="18"/>
                </a:lnTo>
                <a:lnTo>
                  <a:pt x="3817" y="53"/>
                </a:lnTo>
                <a:lnTo>
                  <a:pt x="3934" y="0"/>
                </a:lnTo>
              </a:path>
            </a:pathLst>
          </a:custGeom>
          <a:ln w="28575">
            <a:headEnd/>
            <a:tailEnd/>
          </a:ln>
        </p:spPr>
        <p:style>
          <a:lnRef idx="1">
            <a:schemeClr val="accent2"/>
          </a:lnRef>
          <a:fillRef idx="0">
            <a:schemeClr val="accent2"/>
          </a:fillRef>
          <a:effectRef idx="0">
            <a:schemeClr val="accent2"/>
          </a:effectRef>
          <a:fontRef idx="minor">
            <a:schemeClr val="tx1"/>
          </a:fontRef>
        </p:style>
        <p:txBody>
          <a:bodyPr/>
          <a:lstStyle/>
          <a:p>
            <a:pPr>
              <a:defRPr/>
            </a:pPr>
            <a:endParaRPr lang="en-US"/>
          </a:p>
        </p:txBody>
      </p:sp>
      <p:sp>
        <p:nvSpPr>
          <p:cNvPr id="21514" name="Freeform 7"/>
          <p:cNvSpPr>
            <a:spLocks/>
          </p:cNvSpPr>
          <p:nvPr/>
        </p:nvSpPr>
        <p:spPr bwMode="auto">
          <a:xfrm>
            <a:off x="2014538" y="2170113"/>
            <a:ext cx="6245225" cy="2986087"/>
          </a:xfrm>
          <a:custGeom>
            <a:avLst/>
            <a:gdLst>
              <a:gd name="T0" fmla="*/ 2147483647 w 3934"/>
              <a:gd name="T1" fmla="*/ 0 h 1881"/>
              <a:gd name="T2" fmla="*/ 2147483647 w 3934"/>
              <a:gd name="T3" fmla="*/ 2147483647 h 1881"/>
              <a:gd name="T4" fmla="*/ 2147483647 w 3934"/>
              <a:gd name="T5" fmla="*/ 2147483647 h 1881"/>
              <a:gd name="T6" fmla="*/ 2147483647 w 3934"/>
              <a:gd name="T7" fmla="*/ 2147483647 h 1881"/>
              <a:gd name="T8" fmla="*/ 2147483647 w 3934"/>
              <a:gd name="T9" fmla="*/ 2147483647 h 1881"/>
              <a:gd name="T10" fmla="*/ 2147483647 w 3934"/>
              <a:gd name="T11" fmla="*/ 2147483647 h 1881"/>
              <a:gd name="T12" fmla="*/ 2147483647 w 3934"/>
              <a:gd name="T13" fmla="*/ 2147483647 h 1881"/>
              <a:gd name="T14" fmla="*/ 2147483647 w 3934"/>
              <a:gd name="T15" fmla="*/ 2147483647 h 1881"/>
              <a:gd name="T16" fmla="*/ 2147483647 w 3934"/>
              <a:gd name="T17" fmla="*/ 2147483647 h 1881"/>
              <a:gd name="T18" fmla="*/ 2147483647 w 3934"/>
              <a:gd name="T19" fmla="*/ 2147483647 h 1881"/>
              <a:gd name="T20" fmla="*/ 2147483647 w 3934"/>
              <a:gd name="T21" fmla="*/ 2147483647 h 1881"/>
              <a:gd name="T22" fmla="*/ 2147483647 w 3934"/>
              <a:gd name="T23" fmla="*/ 2147483647 h 1881"/>
              <a:gd name="T24" fmla="*/ 2147483647 w 3934"/>
              <a:gd name="T25" fmla="*/ 2147483647 h 1881"/>
              <a:gd name="T26" fmla="*/ 2147483647 w 3934"/>
              <a:gd name="T27" fmla="*/ 2147483647 h 1881"/>
              <a:gd name="T28" fmla="*/ 2147483647 w 3934"/>
              <a:gd name="T29" fmla="*/ 2147483647 h 1881"/>
              <a:gd name="T30" fmla="*/ 2147483647 w 3934"/>
              <a:gd name="T31" fmla="*/ 2147483647 h 1881"/>
              <a:gd name="T32" fmla="*/ 2147483647 w 3934"/>
              <a:gd name="T33" fmla="*/ 2147483647 h 1881"/>
              <a:gd name="T34" fmla="*/ 2147483647 w 3934"/>
              <a:gd name="T35" fmla="*/ 2147483647 h 1881"/>
              <a:gd name="T36" fmla="*/ 2147483647 w 3934"/>
              <a:gd name="T37" fmla="*/ 2147483647 h 1881"/>
              <a:gd name="T38" fmla="*/ 2147483647 w 3934"/>
              <a:gd name="T39" fmla="*/ 2147483647 h 1881"/>
              <a:gd name="T40" fmla="*/ 2147483647 w 3934"/>
              <a:gd name="T41" fmla="*/ 2147483647 h 1881"/>
              <a:gd name="T42" fmla="*/ 2147483647 w 3934"/>
              <a:gd name="T43" fmla="*/ 2147483647 h 1881"/>
              <a:gd name="T44" fmla="*/ 2147483647 w 3934"/>
              <a:gd name="T45" fmla="*/ 2147483647 h 1881"/>
              <a:gd name="T46" fmla="*/ 2147483647 w 3934"/>
              <a:gd name="T47" fmla="*/ 2147483647 h 1881"/>
              <a:gd name="T48" fmla="*/ 2147483647 w 3934"/>
              <a:gd name="T49" fmla="*/ 2147483647 h 1881"/>
              <a:gd name="T50" fmla="*/ 2147483647 w 3934"/>
              <a:gd name="T51" fmla="*/ 2147483647 h 1881"/>
              <a:gd name="T52" fmla="*/ 2147483647 w 3934"/>
              <a:gd name="T53" fmla="*/ 2147483647 h 1881"/>
              <a:gd name="T54" fmla="*/ 2147483647 w 3934"/>
              <a:gd name="T55" fmla="*/ 2147483647 h 1881"/>
              <a:gd name="T56" fmla="*/ 2147483647 w 3934"/>
              <a:gd name="T57" fmla="*/ 2147483647 h 1881"/>
              <a:gd name="T58" fmla="*/ 2147483647 w 3934"/>
              <a:gd name="T59" fmla="*/ 2147483647 h 1881"/>
              <a:gd name="T60" fmla="*/ 2147483647 w 3934"/>
              <a:gd name="T61" fmla="*/ 2147483647 h 1881"/>
              <a:gd name="T62" fmla="*/ 2147483647 w 3934"/>
              <a:gd name="T63" fmla="*/ 2147483647 h 1881"/>
              <a:gd name="T64" fmla="*/ 2147483647 w 3934"/>
              <a:gd name="T65" fmla="*/ 2147483647 h 1881"/>
              <a:gd name="T66" fmla="*/ 0 w 3934"/>
              <a:gd name="T67" fmla="*/ 2147483647 h 18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934" h="1881">
                <a:moveTo>
                  <a:pt x="3934" y="0"/>
                </a:moveTo>
                <a:lnTo>
                  <a:pt x="3814" y="177"/>
                </a:lnTo>
                <a:lnTo>
                  <a:pt x="3697" y="382"/>
                </a:lnTo>
                <a:lnTo>
                  <a:pt x="3580" y="487"/>
                </a:lnTo>
                <a:lnTo>
                  <a:pt x="3457" y="614"/>
                </a:lnTo>
                <a:lnTo>
                  <a:pt x="3337" y="762"/>
                </a:lnTo>
                <a:lnTo>
                  <a:pt x="3217" y="880"/>
                </a:lnTo>
                <a:lnTo>
                  <a:pt x="3100" y="1418"/>
                </a:lnTo>
                <a:lnTo>
                  <a:pt x="2983" y="1498"/>
                </a:lnTo>
                <a:lnTo>
                  <a:pt x="2863" y="1483"/>
                </a:lnTo>
                <a:lnTo>
                  <a:pt x="2743" y="1551"/>
                </a:lnTo>
                <a:lnTo>
                  <a:pt x="2623" y="1566"/>
                </a:lnTo>
                <a:lnTo>
                  <a:pt x="2500" y="1595"/>
                </a:lnTo>
                <a:lnTo>
                  <a:pt x="2380" y="1625"/>
                </a:lnTo>
                <a:lnTo>
                  <a:pt x="2266" y="1632"/>
                </a:lnTo>
                <a:lnTo>
                  <a:pt x="2149" y="1750"/>
                </a:lnTo>
                <a:lnTo>
                  <a:pt x="2029" y="1737"/>
                </a:lnTo>
                <a:lnTo>
                  <a:pt x="1906" y="1765"/>
                </a:lnTo>
                <a:lnTo>
                  <a:pt x="1786" y="1780"/>
                </a:lnTo>
                <a:lnTo>
                  <a:pt x="1671" y="1787"/>
                </a:lnTo>
                <a:lnTo>
                  <a:pt x="1548" y="1765"/>
                </a:lnTo>
                <a:lnTo>
                  <a:pt x="1428" y="1798"/>
                </a:lnTo>
                <a:lnTo>
                  <a:pt x="1308" y="1798"/>
                </a:lnTo>
                <a:lnTo>
                  <a:pt x="1191" y="1813"/>
                </a:lnTo>
                <a:lnTo>
                  <a:pt x="1074" y="1811"/>
                </a:lnTo>
                <a:lnTo>
                  <a:pt x="951" y="1833"/>
                </a:lnTo>
                <a:lnTo>
                  <a:pt x="837" y="1835"/>
                </a:lnTo>
                <a:lnTo>
                  <a:pt x="720" y="1835"/>
                </a:lnTo>
                <a:lnTo>
                  <a:pt x="591" y="1817"/>
                </a:lnTo>
                <a:lnTo>
                  <a:pt x="477" y="1813"/>
                </a:lnTo>
                <a:lnTo>
                  <a:pt x="357" y="1831"/>
                </a:lnTo>
                <a:lnTo>
                  <a:pt x="240" y="1833"/>
                </a:lnTo>
                <a:lnTo>
                  <a:pt x="114" y="1842"/>
                </a:lnTo>
                <a:lnTo>
                  <a:pt x="0" y="1881"/>
                </a:lnTo>
              </a:path>
            </a:pathLst>
          </a:custGeom>
          <a:noFill/>
          <a:ln w="28575" cap="flat">
            <a:solidFill>
              <a:srgbClr val="00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ransition xmlns:p14="http://schemas.microsoft.com/office/powerpoint/2010/main" advClick="0">
    <p:wipe dir="r"/>
  </p:transitio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idx="4294967295"/>
          </p:nvPr>
        </p:nvSpPr>
        <p:spPr/>
        <p:txBody>
          <a:bodyPr/>
          <a:lstStyle/>
          <a:p>
            <a:pPr>
              <a:defRPr/>
            </a:pPr>
            <a:r>
              <a:rPr lang="en-US" i="1" smtClean="0">
                <a:ea typeface="ＭＳ Ｐゴシック" pitchFamily="34" charset="-128"/>
              </a:rPr>
              <a:t>Optimized</a:t>
            </a:r>
            <a:r>
              <a:rPr lang="en-US" smtClean="0">
                <a:ea typeface="ＭＳ Ｐゴシック" pitchFamily="34" charset="-128"/>
              </a:rPr>
              <a:t> Surgical Approach</a:t>
            </a:r>
            <a:br>
              <a:rPr lang="en-US" smtClean="0">
                <a:ea typeface="ＭＳ Ｐゴシック" pitchFamily="34" charset="-128"/>
              </a:rPr>
            </a:br>
            <a:r>
              <a:rPr lang="en-US" smtClean="0">
                <a:solidFill>
                  <a:schemeClr val="tx1"/>
                </a:solidFill>
                <a:ea typeface="ＭＳ Ｐゴシック" pitchFamily="34" charset="-128"/>
              </a:rPr>
              <a:t>Mayo Clinic Results</a:t>
            </a:r>
          </a:p>
        </p:txBody>
      </p:sp>
      <p:sp>
        <p:nvSpPr>
          <p:cNvPr id="436227" name="Rectangle 3"/>
          <p:cNvSpPr>
            <a:spLocks noGrp="1" noChangeArrowheads="1"/>
          </p:cNvSpPr>
          <p:nvPr>
            <p:ph type="body" idx="4294967295"/>
          </p:nvPr>
        </p:nvSpPr>
        <p:spPr/>
        <p:txBody>
          <a:bodyPr/>
          <a:lstStyle/>
          <a:p>
            <a:pPr>
              <a:lnSpc>
                <a:spcPct val="150000"/>
              </a:lnSpc>
              <a:defRPr/>
            </a:pPr>
            <a:r>
              <a:rPr lang="en-US" smtClean="0">
                <a:ea typeface="ＭＳ Ｐゴシック" pitchFamily="34" charset="-128"/>
              </a:rPr>
              <a:t>Surgical Complications</a:t>
            </a:r>
          </a:p>
          <a:p>
            <a:pPr lvl="1">
              <a:lnSpc>
                <a:spcPct val="150000"/>
              </a:lnSpc>
              <a:defRPr/>
            </a:pPr>
            <a:r>
              <a:rPr lang="en-US" smtClean="0">
                <a:ea typeface="ＭＳ Ｐゴシック" pitchFamily="34" charset="-128"/>
              </a:rPr>
              <a:t>Permanent hypoparathyroidism</a:t>
            </a:r>
          </a:p>
          <a:p>
            <a:pPr lvl="2">
              <a:lnSpc>
                <a:spcPct val="150000"/>
              </a:lnSpc>
              <a:defRPr/>
            </a:pPr>
            <a:r>
              <a:rPr lang="en-US" smtClean="0">
                <a:ea typeface="ＭＳ Ｐゴシック" pitchFamily="34" charset="-128"/>
              </a:rPr>
              <a:t> 5 (1.2%)</a:t>
            </a:r>
          </a:p>
          <a:p>
            <a:pPr lvl="1">
              <a:lnSpc>
                <a:spcPct val="150000"/>
              </a:lnSpc>
              <a:defRPr/>
            </a:pPr>
            <a:r>
              <a:rPr lang="en-US" smtClean="0">
                <a:ea typeface="ＭＳ Ｐゴシック" pitchFamily="34" charset="-128"/>
              </a:rPr>
              <a:t>Recurrent laryngeal nerve</a:t>
            </a:r>
          </a:p>
          <a:p>
            <a:pPr lvl="2">
              <a:lnSpc>
                <a:spcPct val="150000"/>
              </a:lnSpc>
              <a:defRPr/>
            </a:pPr>
            <a:r>
              <a:rPr lang="en-US" smtClean="0">
                <a:ea typeface="ＭＳ Ｐゴシック" pitchFamily="34" charset="-128"/>
              </a:rPr>
              <a:t> Unintentional paralysis: 1 pt</a:t>
            </a:r>
          </a:p>
          <a:p>
            <a:pPr lvl="2">
              <a:lnSpc>
                <a:spcPct val="150000"/>
              </a:lnSpc>
              <a:defRPr/>
            </a:pPr>
            <a:r>
              <a:rPr lang="en-US" smtClean="0">
                <a:ea typeface="ＭＳ Ｐゴシック" pitchFamily="34" charset="-128"/>
              </a:rPr>
              <a:t> Intentional sacrifice: 5 (1%)</a:t>
            </a:r>
          </a:p>
        </p:txBody>
      </p:sp>
    </p:spTree>
  </p:cSld>
  <p:clrMapOvr>
    <a:masterClrMapping/>
  </p:clrMapOvr>
  <p:transition xmlns:p14="http://schemas.microsoft.com/office/powerpoint/2010/main" advClick="0">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36227">
                                            <p:txEl>
                                              <p:pRg st="0" end="0"/>
                                            </p:txEl>
                                          </p:spTgt>
                                        </p:tgtEl>
                                        <p:attrNameLst>
                                          <p:attrName>style.visibility</p:attrName>
                                        </p:attrNameLst>
                                      </p:cBhvr>
                                      <p:to>
                                        <p:strVal val="visible"/>
                                      </p:to>
                                    </p:set>
                                    <p:animEffect transition="in" filter="strips(downRight)">
                                      <p:cBhvr>
                                        <p:cTn id="7" dur="500"/>
                                        <p:tgtEl>
                                          <p:spTgt spid="436227">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436227">
                                            <p:txEl>
                                              <p:pRg st="1" end="1"/>
                                            </p:txEl>
                                          </p:spTgt>
                                        </p:tgtEl>
                                        <p:attrNameLst>
                                          <p:attrName>style.visibility</p:attrName>
                                        </p:attrNameLst>
                                      </p:cBhvr>
                                      <p:to>
                                        <p:strVal val="visible"/>
                                      </p:to>
                                    </p:set>
                                    <p:animEffect transition="in" filter="strips(downRight)">
                                      <p:cBhvr>
                                        <p:cTn id="10" dur="500"/>
                                        <p:tgtEl>
                                          <p:spTgt spid="436227">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436227">
                                            <p:txEl>
                                              <p:pRg st="2" end="2"/>
                                            </p:txEl>
                                          </p:spTgt>
                                        </p:tgtEl>
                                        <p:attrNameLst>
                                          <p:attrName>style.visibility</p:attrName>
                                        </p:attrNameLst>
                                      </p:cBhvr>
                                      <p:to>
                                        <p:strVal val="visible"/>
                                      </p:to>
                                    </p:set>
                                    <p:animEffect transition="in" filter="strips(downRight)">
                                      <p:cBhvr>
                                        <p:cTn id="13" dur="500"/>
                                        <p:tgtEl>
                                          <p:spTgt spid="436227">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436227">
                                            <p:txEl>
                                              <p:pRg st="3" end="3"/>
                                            </p:txEl>
                                          </p:spTgt>
                                        </p:tgtEl>
                                        <p:attrNameLst>
                                          <p:attrName>style.visibility</p:attrName>
                                        </p:attrNameLst>
                                      </p:cBhvr>
                                      <p:to>
                                        <p:strVal val="visible"/>
                                      </p:to>
                                    </p:set>
                                    <p:animEffect transition="in" filter="strips(downRight)">
                                      <p:cBhvr>
                                        <p:cTn id="18" dur="500"/>
                                        <p:tgtEl>
                                          <p:spTgt spid="436227">
                                            <p:txEl>
                                              <p:pRg st="3" end="3"/>
                                            </p:txEl>
                                          </p:spTgt>
                                        </p:tgtEl>
                                      </p:cBhvr>
                                    </p:animEffect>
                                  </p:childTnLst>
                                </p:cTn>
                              </p:par>
                              <p:par>
                                <p:cTn id="19" presetID="18" presetClass="entr" presetSubtype="6" fill="hold" grpId="0" nodeType="withEffect">
                                  <p:stCondLst>
                                    <p:cond delay="0"/>
                                  </p:stCondLst>
                                  <p:childTnLst>
                                    <p:set>
                                      <p:cBhvr>
                                        <p:cTn id="20" dur="1" fill="hold">
                                          <p:stCondLst>
                                            <p:cond delay="0"/>
                                          </p:stCondLst>
                                        </p:cTn>
                                        <p:tgtEl>
                                          <p:spTgt spid="436227">
                                            <p:txEl>
                                              <p:pRg st="4" end="4"/>
                                            </p:txEl>
                                          </p:spTgt>
                                        </p:tgtEl>
                                        <p:attrNameLst>
                                          <p:attrName>style.visibility</p:attrName>
                                        </p:attrNameLst>
                                      </p:cBhvr>
                                      <p:to>
                                        <p:strVal val="visible"/>
                                      </p:to>
                                    </p:set>
                                    <p:animEffect transition="in" filter="strips(downRight)">
                                      <p:cBhvr>
                                        <p:cTn id="21" dur="500"/>
                                        <p:tgtEl>
                                          <p:spTgt spid="436227">
                                            <p:txEl>
                                              <p:pRg st="4" end="4"/>
                                            </p:txEl>
                                          </p:spTgt>
                                        </p:tgtEl>
                                      </p:cBhvr>
                                    </p:animEffect>
                                  </p:childTnLst>
                                </p:cTn>
                              </p:par>
                              <p:par>
                                <p:cTn id="22" presetID="18" presetClass="entr" presetSubtype="6" fill="hold" grpId="0" nodeType="withEffect">
                                  <p:stCondLst>
                                    <p:cond delay="0"/>
                                  </p:stCondLst>
                                  <p:childTnLst>
                                    <p:set>
                                      <p:cBhvr>
                                        <p:cTn id="23" dur="1" fill="hold">
                                          <p:stCondLst>
                                            <p:cond delay="0"/>
                                          </p:stCondLst>
                                        </p:cTn>
                                        <p:tgtEl>
                                          <p:spTgt spid="436227">
                                            <p:txEl>
                                              <p:pRg st="5" end="5"/>
                                            </p:txEl>
                                          </p:spTgt>
                                        </p:tgtEl>
                                        <p:attrNameLst>
                                          <p:attrName>style.visibility</p:attrName>
                                        </p:attrNameLst>
                                      </p:cBhvr>
                                      <p:to>
                                        <p:strVal val="visible"/>
                                      </p:to>
                                    </p:set>
                                    <p:animEffect transition="in" filter="strips(downRight)">
                                      <p:cBhvr>
                                        <p:cTn id="24" dur="500"/>
                                        <p:tgtEl>
                                          <p:spTgt spid="4362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227"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idx="4294967295"/>
          </p:nvPr>
        </p:nvSpPr>
        <p:spPr/>
        <p:txBody>
          <a:bodyPr/>
          <a:lstStyle/>
          <a:p>
            <a:pPr>
              <a:defRPr/>
            </a:pPr>
            <a:r>
              <a:rPr lang="en-US" i="1" smtClean="0">
                <a:ea typeface="ＭＳ Ｐゴシック" pitchFamily="34" charset="-128"/>
              </a:rPr>
              <a:t>Optimized</a:t>
            </a:r>
            <a:r>
              <a:rPr lang="en-US" smtClean="0">
                <a:ea typeface="ＭＳ Ｐゴシック" pitchFamily="34" charset="-128"/>
              </a:rPr>
              <a:t> Surgical Approach</a:t>
            </a:r>
            <a:br>
              <a:rPr lang="en-US" smtClean="0">
                <a:ea typeface="ＭＳ Ｐゴシック" pitchFamily="34" charset="-128"/>
              </a:rPr>
            </a:br>
            <a:r>
              <a:rPr lang="en-US" smtClean="0">
                <a:solidFill>
                  <a:schemeClr val="tx1"/>
                </a:solidFill>
                <a:ea typeface="ＭＳ Ｐゴシック" pitchFamily="34" charset="-128"/>
              </a:rPr>
              <a:t>Mayo Clinic Results</a:t>
            </a:r>
          </a:p>
        </p:txBody>
      </p:sp>
      <p:sp>
        <p:nvSpPr>
          <p:cNvPr id="437251" name="Rectangle 3"/>
          <p:cNvSpPr>
            <a:spLocks noGrp="1" noChangeArrowheads="1"/>
          </p:cNvSpPr>
          <p:nvPr>
            <p:ph type="body" idx="4294967295"/>
          </p:nvPr>
        </p:nvSpPr>
        <p:spPr/>
        <p:txBody>
          <a:bodyPr/>
          <a:lstStyle/>
          <a:p>
            <a:pPr>
              <a:lnSpc>
                <a:spcPct val="140000"/>
              </a:lnSpc>
              <a:defRPr/>
            </a:pPr>
            <a:r>
              <a:rPr lang="en-US" smtClean="0">
                <a:ea typeface="ＭＳ Ｐゴシック" pitchFamily="34" charset="-128"/>
              </a:rPr>
              <a:t>Patient Status</a:t>
            </a:r>
          </a:p>
          <a:p>
            <a:pPr lvl="1">
              <a:lnSpc>
                <a:spcPct val="140000"/>
              </a:lnSpc>
              <a:defRPr/>
            </a:pPr>
            <a:r>
              <a:rPr lang="en-US" smtClean="0">
                <a:ea typeface="ＭＳ Ｐゴシック" pitchFamily="34" charset="-128"/>
              </a:rPr>
              <a:t>A, NED		378		91%</a:t>
            </a:r>
          </a:p>
          <a:p>
            <a:pPr lvl="1">
              <a:lnSpc>
                <a:spcPct val="140000"/>
              </a:lnSpc>
              <a:defRPr/>
            </a:pPr>
            <a:r>
              <a:rPr lang="en-US" smtClean="0">
                <a:ea typeface="ＭＳ Ｐゴシック" pitchFamily="34" charset="-128"/>
              </a:rPr>
              <a:t>AWD			  15		  4</a:t>
            </a:r>
          </a:p>
          <a:p>
            <a:pPr lvl="1">
              <a:lnSpc>
                <a:spcPct val="140000"/>
              </a:lnSpc>
              <a:defRPr/>
            </a:pPr>
            <a:r>
              <a:rPr lang="en-US" smtClean="0">
                <a:ea typeface="ＭＳ Ｐゴシック" pitchFamily="34" charset="-128"/>
              </a:rPr>
              <a:t>D, unrelated	  18		  4</a:t>
            </a:r>
          </a:p>
          <a:p>
            <a:pPr lvl="1">
              <a:lnSpc>
                <a:spcPct val="140000"/>
              </a:lnSpc>
              <a:defRPr/>
            </a:pPr>
            <a:r>
              <a:rPr lang="en-US" smtClean="0">
                <a:ea typeface="ＭＳ Ｐゴシック" pitchFamily="34" charset="-128"/>
              </a:rPr>
              <a:t>DWD			    2		  &lt;1</a:t>
            </a:r>
          </a:p>
          <a:p>
            <a:pPr lvl="1">
              <a:lnSpc>
                <a:spcPct val="140000"/>
              </a:lnSpc>
              <a:defRPr/>
            </a:pPr>
            <a:r>
              <a:rPr lang="en-US" smtClean="0">
                <a:ea typeface="ＭＳ Ｐゴシック" pitchFamily="34" charset="-128"/>
              </a:rPr>
              <a:t>Dead of disease	    1		  &lt;1</a:t>
            </a:r>
          </a:p>
        </p:txBody>
      </p:sp>
    </p:spTree>
  </p:cSld>
  <p:clrMapOvr>
    <a:masterClrMapping/>
  </p:clrMapOvr>
  <p:transition xmlns:p14="http://schemas.microsoft.com/office/powerpoint/2010/main" advClick="0">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7251">
                                            <p:txEl>
                                              <p:pRg st="0" end="0"/>
                                            </p:txEl>
                                          </p:spTgt>
                                        </p:tgtEl>
                                        <p:attrNameLst>
                                          <p:attrName>style.visibility</p:attrName>
                                        </p:attrNameLst>
                                      </p:cBhvr>
                                      <p:to>
                                        <p:strVal val="visible"/>
                                      </p:to>
                                    </p:set>
                                    <p:animEffect transition="in" filter="wipe(left)">
                                      <p:cBhvr>
                                        <p:cTn id="7" dur="500"/>
                                        <p:tgtEl>
                                          <p:spTgt spid="437251">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37251">
                                            <p:txEl>
                                              <p:pRg st="1" end="1"/>
                                            </p:txEl>
                                          </p:spTgt>
                                        </p:tgtEl>
                                        <p:attrNameLst>
                                          <p:attrName>style.visibility</p:attrName>
                                        </p:attrNameLst>
                                      </p:cBhvr>
                                      <p:to>
                                        <p:strVal val="visible"/>
                                      </p:to>
                                    </p:set>
                                    <p:animEffect transition="in" filter="wipe(left)">
                                      <p:cBhvr>
                                        <p:cTn id="11" dur="500"/>
                                        <p:tgtEl>
                                          <p:spTgt spid="437251">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37251">
                                            <p:txEl>
                                              <p:pRg st="2" end="2"/>
                                            </p:txEl>
                                          </p:spTgt>
                                        </p:tgtEl>
                                        <p:attrNameLst>
                                          <p:attrName>style.visibility</p:attrName>
                                        </p:attrNameLst>
                                      </p:cBhvr>
                                      <p:to>
                                        <p:strVal val="visible"/>
                                      </p:to>
                                    </p:set>
                                    <p:animEffect transition="in" filter="wipe(left)">
                                      <p:cBhvr>
                                        <p:cTn id="16" dur="500"/>
                                        <p:tgtEl>
                                          <p:spTgt spid="437251">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37251">
                                            <p:txEl>
                                              <p:pRg st="3" end="3"/>
                                            </p:txEl>
                                          </p:spTgt>
                                        </p:tgtEl>
                                        <p:attrNameLst>
                                          <p:attrName>style.visibility</p:attrName>
                                        </p:attrNameLst>
                                      </p:cBhvr>
                                      <p:to>
                                        <p:strVal val="visible"/>
                                      </p:to>
                                    </p:set>
                                    <p:animEffect transition="in" filter="wipe(left)">
                                      <p:cBhvr>
                                        <p:cTn id="21" dur="500"/>
                                        <p:tgtEl>
                                          <p:spTgt spid="437251">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37251">
                                            <p:txEl>
                                              <p:pRg st="4" end="4"/>
                                            </p:txEl>
                                          </p:spTgt>
                                        </p:tgtEl>
                                        <p:attrNameLst>
                                          <p:attrName>style.visibility</p:attrName>
                                        </p:attrNameLst>
                                      </p:cBhvr>
                                      <p:to>
                                        <p:strVal val="visible"/>
                                      </p:to>
                                    </p:set>
                                    <p:animEffect transition="in" filter="wipe(left)">
                                      <p:cBhvr>
                                        <p:cTn id="26" dur="500"/>
                                        <p:tgtEl>
                                          <p:spTgt spid="437251">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37251">
                                            <p:txEl>
                                              <p:pRg st="5" end="5"/>
                                            </p:txEl>
                                          </p:spTgt>
                                        </p:tgtEl>
                                        <p:attrNameLst>
                                          <p:attrName>style.visibility</p:attrName>
                                        </p:attrNameLst>
                                      </p:cBhvr>
                                      <p:to>
                                        <p:strVal val="visible"/>
                                      </p:to>
                                    </p:set>
                                    <p:animEffect transition="in" filter="wipe(left)">
                                      <p:cBhvr>
                                        <p:cTn id="31" dur="500"/>
                                        <p:tgtEl>
                                          <p:spTgt spid="4372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1"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defRPr/>
            </a:pPr>
            <a:r>
              <a:rPr lang="en-US" i="1" smtClean="0">
                <a:ea typeface="ＭＳ Ｐゴシック" pitchFamily="34" charset="-128"/>
              </a:rPr>
              <a:t>Optimized</a:t>
            </a:r>
            <a:r>
              <a:rPr lang="en-US" smtClean="0">
                <a:ea typeface="ＭＳ Ｐゴシック" pitchFamily="34" charset="-128"/>
              </a:rPr>
              <a:t> Surgical Approach</a:t>
            </a:r>
            <a:br>
              <a:rPr lang="en-US" smtClean="0">
                <a:ea typeface="ＭＳ Ｐゴシック" pitchFamily="34" charset="-128"/>
              </a:rPr>
            </a:br>
            <a:r>
              <a:rPr lang="en-US" smtClean="0">
                <a:solidFill>
                  <a:schemeClr val="tx1"/>
                </a:solidFill>
                <a:ea typeface="ＭＳ Ｐゴシック" pitchFamily="34" charset="-128"/>
              </a:rPr>
              <a:t>Summary</a:t>
            </a:r>
          </a:p>
        </p:txBody>
      </p:sp>
      <p:sp>
        <p:nvSpPr>
          <p:cNvPr id="270339" name="Rectangle 3"/>
          <p:cNvSpPr>
            <a:spLocks noGrp="1" noChangeArrowheads="1"/>
          </p:cNvSpPr>
          <p:nvPr>
            <p:ph type="body" idx="1"/>
          </p:nvPr>
        </p:nvSpPr>
        <p:spPr>
          <a:xfrm>
            <a:off x="685800" y="1720850"/>
            <a:ext cx="7772400" cy="2489200"/>
          </a:xfrm>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defRPr/>
            </a:pPr>
            <a:r>
              <a:rPr lang="en-US" smtClean="0">
                <a:ea typeface="ＭＳ Ｐゴシック" pitchFamily="34" charset="-128"/>
              </a:rPr>
              <a:t>Disease Recurrence</a:t>
            </a:r>
          </a:p>
          <a:p>
            <a:pPr lvl="1">
              <a:defRPr/>
            </a:pPr>
            <a:r>
              <a:rPr lang="en-US" smtClean="0">
                <a:ea typeface="ＭＳ Ｐゴシック" pitchFamily="34" charset="-128"/>
              </a:rPr>
              <a:t>Prevented in 94% of pts</a:t>
            </a:r>
          </a:p>
          <a:p>
            <a:pPr lvl="2">
              <a:defRPr/>
            </a:pPr>
            <a:r>
              <a:rPr lang="en-US" smtClean="0">
                <a:ea typeface="ＭＳ Ｐゴシック" pitchFamily="34" charset="-128"/>
              </a:rPr>
              <a:t>Potentially curable </a:t>
            </a:r>
          </a:p>
          <a:p>
            <a:pPr lvl="2">
              <a:defRPr/>
            </a:pPr>
            <a:r>
              <a:rPr lang="en-US" smtClean="0">
                <a:ea typeface="ＭＳ Ｐゴシック" pitchFamily="34" charset="-128"/>
              </a:rPr>
              <a:t>Accurately define preoperatively (US)</a:t>
            </a:r>
          </a:p>
          <a:p>
            <a:pPr lvl="2">
              <a:defRPr/>
            </a:pPr>
            <a:r>
              <a:rPr lang="en-US" smtClean="0">
                <a:ea typeface="ＭＳ Ｐゴシック" pitchFamily="34" charset="-128"/>
              </a:rPr>
              <a:t>Independent of RAI ablation in 60% of pts</a:t>
            </a:r>
          </a:p>
        </p:txBody>
      </p:sp>
      <p:sp>
        <p:nvSpPr>
          <p:cNvPr id="270340" name="Text Box 4"/>
          <p:cNvSpPr txBox="1">
            <a:spLocks noChangeArrowheads="1"/>
          </p:cNvSpPr>
          <p:nvPr/>
        </p:nvSpPr>
        <p:spPr bwMode="auto">
          <a:xfrm>
            <a:off x="796925" y="4681538"/>
            <a:ext cx="7550150" cy="1749425"/>
          </a:xfrm>
          <a:prstGeom prst="rect">
            <a:avLst/>
          </a:prstGeom>
          <a:solidFill>
            <a:srgbClr val="000000"/>
          </a:solidFill>
          <a:ln w="12700">
            <a:solidFill>
              <a:srgbClr val="00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2400" b="1" smtClean="0">
                <a:solidFill>
                  <a:srgbClr val="FFCC00"/>
                </a:solidFill>
              </a:rPr>
              <a:t>These results depend on an integrated team of endocrinologists, radiologists, pathologists, nuclear medicine specialists, and </a:t>
            </a:r>
          </a:p>
          <a:p>
            <a:pPr algn="ctr">
              <a:defRPr/>
            </a:pPr>
            <a:endParaRPr lang="en-US" sz="3600" b="1" smtClean="0">
              <a:solidFill>
                <a:srgbClr val="FF6600"/>
              </a:solidFill>
            </a:endParaRPr>
          </a:p>
        </p:txBody>
      </p:sp>
      <p:sp>
        <p:nvSpPr>
          <p:cNvPr id="270341" name="Text Box 5"/>
          <p:cNvSpPr txBox="1">
            <a:spLocks noChangeArrowheads="1"/>
          </p:cNvSpPr>
          <p:nvPr/>
        </p:nvSpPr>
        <p:spPr bwMode="auto">
          <a:xfrm>
            <a:off x="3171825" y="5794375"/>
            <a:ext cx="2800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3600" b="1" smtClean="0">
                <a:solidFill>
                  <a:srgbClr val="FFC000"/>
                </a:solidFill>
              </a:rPr>
              <a:t>SURGEONS</a:t>
            </a:r>
          </a:p>
        </p:txBody>
      </p:sp>
    </p:spTree>
  </p:cSld>
  <p:clrMapOvr>
    <a:masterClrMapping/>
  </p:clrMapOvr>
  <p:transition xmlns:p14="http://schemas.microsoft.com/office/powerpoint/2010/main" advClick="0">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70339">
                                            <p:txEl>
                                              <p:pRg st="0" end="0"/>
                                            </p:txEl>
                                          </p:spTgt>
                                        </p:tgtEl>
                                        <p:attrNameLst>
                                          <p:attrName>style.visibility</p:attrName>
                                        </p:attrNameLst>
                                      </p:cBhvr>
                                      <p:to>
                                        <p:strVal val="visible"/>
                                      </p:to>
                                    </p:set>
                                    <p:animEffect transition="in" filter="strips(downRight)">
                                      <p:cBhvr>
                                        <p:cTn id="7" dur="500"/>
                                        <p:tgtEl>
                                          <p:spTgt spid="270339">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270339">
                                            <p:txEl>
                                              <p:pRg st="1" end="1"/>
                                            </p:txEl>
                                          </p:spTgt>
                                        </p:tgtEl>
                                        <p:attrNameLst>
                                          <p:attrName>style.visibility</p:attrName>
                                        </p:attrNameLst>
                                      </p:cBhvr>
                                      <p:to>
                                        <p:strVal val="visible"/>
                                      </p:to>
                                    </p:set>
                                    <p:animEffect transition="in" filter="strips(downRight)">
                                      <p:cBhvr>
                                        <p:cTn id="10" dur="500"/>
                                        <p:tgtEl>
                                          <p:spTgt spid="270339">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270339">
                                            <p:txEl>
                                              <p:pRg st="2" end="2"/>
                                            </p:txEl>
                                          </p:spTgt>
                                        </p:tgtEl>
                                        <p:attrNameLst>
                                          <p:attrName>style.visibility</p:attrName>
                                        </p:attrNameLst>
                                      </p:cBhvr>
                                      <p:to>
                                        <p:strVal val="visible"/>
                                      </p:to>
                                    </p:set>
                                    <p:animEffect transition="in" filter="strips(downRight)">
                                      <p:cBhvr>
                                        <p:cTn id="13" dur="500"/>
                                        <p:tgtEl>
                                          <p:spTgt spid="270339">
                                            <p:txEl>
                                              <p:pRg st="2" end="2"/>
                                            </p:txEl>
                                          </p:spTgt>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270339">
                                            <p:txEl>
                                              <p:pRg st="3" end="3"/>
                                            </p:txEl>
                                          </p:spTgt>
                                        </p:tgtEl>
                                        <p:attrNameLst>
                                          <p:attrName>style.visibility</p:attrName>
                                        </p:attrNameLst>
                                      </p:cBhvr>
                                      <p:to>
                                        <p:strVal val="visible"/>
                                      </p:to>
                                    </p:set>
                                    <p:animEffect transition="in" filter="strips(downRight)">
                                      <p:cBhvr>
                                        <p:cTn id="16" dur="500"/>
                                        <p:tgtEl>
                                          <p:spTgt spid="270339">
                                            <p:txEl>
                                              <p:pRg st="3" end="3"/>
                                            </p:txEl>
                                          </p:spTgt>
                                        </p:tgtEl>
                                      </p:cBhvr>
                                    </p:animEffect>
                                  </p:childTnLst>
                                </p:cTn>
                              </p:par>
                              <p:par>
                                <p:cTn id="17" presetID="18" presetClass="entr" presetSubtype="6" fill="hold" grpId="0" nodeType="withEffect">
                                  <p:stCondLst>
                                    <p:cond delay="0"/>
                                  </p:stCondLst>
                                  <p:childTnLst>
                                    <p:set>
                                      <p:cBhvr>
                                        <p:cTn id="18" dur="1" fill="hold">
                                          <p:stCondLst>
                                            <p:cond delay="0"/>
                                          </p:stCondLst>
                                        </p:cTn>
                                        <p:tgtEl>
                                          <p:spTgt spid="270339">
                                            <p:txEl>
                                              <p:pRg st="4" end="4"/>
                                            </p:txEl>
                                          </p:spTgt>
                                        </p:tgtEl>
                                        <p:attrNameLst>
                                          <p:attrName>style.visibility</p:attrName>
                                        </p:attrNameLst>
                                      </p:cBhvr>
                                      <p:to>
                                        <p:strVal val="visible"/>
                                      </p:to>
                                    </p:set>
                                    <p:animEffect transition="in" filter="strips(downRight)">
                                      <p:cBhvr>
                                        <p:cTn id="19" dur="500"/>
                                        <p:tgtEl>
                                          <p:spTgt spid="270339">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6" fill="hold" grpId="0" nodeType="clickEffect">
                                  <p:stCondLst>
                                    <p:cond delay="0"/>
                                  </p:stCondLst>
                                  <p:childTnLst>
                                    <p:set>
                                      <p:cBhvr>
                                        <p:cTn id="23" dur="1" fill="hold">
                                          <p:stCondLst>
                                            <p:cond delay="0"/>
                                          </p:stCondLst>
                                        </p:cTn>
                                        <p:tgtEl>
                                          <p:spTgt spid="270340"/>
                                        </p:tgtEl>
                                        <p:attrNameLst>
                                          <p:attrName>style.visibility</p:attrName>
                                        </p:attrNameLst>
                                      </p:cBhvr>
                                      <p:to>
                                        <p:strVal val="visible"/>
                                      </p:to>
                                    </p:set>
                                    <p:animEffect transition="in" filter="strips(downRight)">
                                      <p:cBhvr>
                                        <p:cTn id="24" dur="500"/>
                                        <p:tgtEl>
                                          <p:spTgt spid="27034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70341"/>
                                        </p:tgtEl>
                                        <p:attrNameLst>
                                          <p:attrName>style.visibility</p:attrName>
                                        </p:attrNameLst>
                                      </p:cBhvr>
                                      <p:to>
                                        <p:strVal val="visible"/>
                                      </p:to>
                                    </p:set>
                                    <p:animEffect transition="in" filter="wipe(left)">
                                      <p:cBhvr>
                                        <p:cTn id="29" dur="500"/>
                                        <p:tgtEl>
                                          <p:spTgt spid="270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9" grpId="0" build="p"/>
      <p:bldP spid="270340" grpId="0" animBg="1"/>
      <p:bldP spid="27034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defRPr/>
            </a:pPr>
            <a:r>
              <a:rPr lang="en-US" smtClean="0"/>
              <a:t>Conclusion: Optimal Operation</a:t>
            </a:r>
            <a:br>
              <a:rPr lang="en-US" smtClean="0"/>
            </a:br>
            <a:r>
              <a:rPr lang="en-US" smtClean="0">
                <a:solidFill>
                  <a:schemeClr val="tx1"/>
                </a:solidFill>
              </a:rPr>
              <a:t>Design</a:t>
            </a:r>
            <a:endParaRPr lang="en-US" smtClean="0"/>
          </a:p>
        </p:txBody>
      </p:sp>
      <p:grpSp>
        <p:nvGrpSpPr>
          <p:cNvPr id="93187" name="Group 3"/>
          <p:cNvGrpSpPr>
            <a:grpSpLocks/>
          </p:cNvGrpSpPr>
          <p:nvPr/>
        </p:nvGrpSpPr>
        <p:grpSpPr bwMode="auto">
          <a:xfrm>
            <a:off x="1370013" y="2498725"/>
            <a:ext cx="6208712" cy="3787775"/>
            <a:chOff x="816" y="924"/>
            <a:chExt cx="3888" cy="2670"/>
          </a:xfrm>
        </p:grpSpPr>
        <p:sp>
          <p:nvSpPr>
            <p:cNvPr id="93190" name="Freeform 4"/>
            <p:cNvSpPr>
              <a:spLocks/>
            </p:cNvSpPr>
            <p:nvPr/>
          </p:nvSpPr>
          <p:spPr bwMode="auto">
            <a:xfrm>
              <a:off x="2399" y="3547"/>
              <a:ext cx="86" cy="42"/>
            </a:xfrm>
            <a:custGeom>
              <a:avLst/>
              <a:gdLst>
                <a:gd name="T0" fmla="*/ 0 w 206"/>
                <a:gd name="T1" fmla="*/ 0 h 100"/>
                <a:gd name="T2" fmla="*/ 0 w 206"/>
                <a:gd name="T3" fmla="*/ 0 h 100"/>
                <a:gd name="T4" fmla="*/ 0 w 206"/>
                <a:gd name="T5" fmla="*/ 0 h 100"/>
                <a:gd name="T6" fmla="*/ 0 w 206"/>
                <a:gd name="T7" fmla="*/ 0 h 100"/>
                <a:gd name="T8" fmla="*/ 0 w 206"/>
                <a:gd name="T9" fmla="*/ 0 h 100"/>
                <a:gd name="T10" fmla="*/ 0 w 206"/>
                <a:gd name="T11" fmla="*/ 0 h 100"/>
                <a:gd name="T12" fmla="*/ 0 w 206"/>
                <a:gd name="T13" fmla="*/ 0 h 100"/>
                <a:gd name="T14" fmla="*/ 0 w 206"/>
                <a:gd name="T15" fmla="*/ 0 h 100"/>
                <a:gd name="T16" fmla="*/ 0 w 206"/>
                <a:gd name="T17" fmla="*/ 0 h 100"/>
                <a:gd name="T18" fmla="*/ 0 w 206"/>
                <a:gd name="T19" fmla="*/ 0 h 100"/>
                <a:gd name="T20" fmla="*/ 0 w 206"/>
                <a:gd name="T21" fmla="*/ 0 h 100"/>
                <a:gd name="T22" fmla="*/ 0 w 206"/>
                <a:gd name="T23" fmla="*/ 0 h 100"/>
                <a:gd name="T24" fmla="*/ 0 w 206"/>
                <a:gd name="T25" fmla="*/ 0 h 100"/>
                <a:gd name="T26" fmla="*/ 0 w 206"/>
                <a:gd name="T27" fmla="*/ 0 h 100"/>
                <a:gd name="T28" fmla="*/ 0 w 206"/>
                <a:gd name="T29" fmla="*/ 0 h 100"/>
                <a:gd name="T30" fmla="*/ 0 w 206"/>
                <a:gd name="T31" fmla="*/ 0 h 100"/>
                <a:gd name="T32" fmla="*/ 0 w 206"/>
                <a:gd name="T33" fmla="*/ 0 h 100"/>
                <a:gd name="T34" fmla="*/ 0 w 206"/>
                <a:gd name="T35" fmla="*/ 0 h 100"/>
                <a:gd name="T36" fmla="*/ 0 w 206"/>
                <a:gd name="T37" fmla="*/ 0 h 100"/>
                <a:gd name="T38" fmla="*/ 0 w 206"/>
                <a:gd name="T39" fmla="*/ 0 h 100"/>
                <a:gd name="T40" fmla="*/ 0 w 206"/>
                <a:gd name="T41" fmla="*/ 0 h 100"/>
                <a:gd name="T42" fmla="*/ 0 w 206"/>
                <a:gd name="T43" fmla="*/ 0 h 100"/>
                <a:gd name="T44" fmla="*/ 0 w 206"/>
                <a:gd name="T45" fmla="*/ 0 h 100"/>
                <a:gd name="T46" fmla="*/ 0 w 206"/>
                <a:gd name="T47" fmla="*/ 0 h 100"/>
                <a:gd name="T48" fmla="*/ 0 w 206"/>
                <a:gd name="T49" fmla="*/ 0 h 100"/>
                <a:gd name="T50" fmla="*/ 0 w 206"/>
                <a:gd name="T51" fmla="*/ 0 h 100"/>
                <a:gd name="T52" fmla="*/ 0 w 206"/>
                <a:gd name="T53" fmla="*/ 0 h 100"/>
                <a:gd name="T54" fmla="*/ 0 w 206"/>
                <a:gd name="T55" fmla="*/ 0 h 100"/>
                <a:gd name="T56" fmla="*/ 0 w 206"/>
                <a:gd name="T57" fmla="*/ 0 h 100"/>
                <a:gd name="T58" fmla="*/ 0 w 206"/>
                <a:gd name="T59" fmla="*/ 0 h 100"/>
                <a:gd name="T60" fmla="*/ 0 w 206"/>
                <a:gd name="T61" fmla="*/ 0 h 100"/>
                <a:gd name="T62" fmla="*/ 0 w 206"/>
                <a:gd name="T63" fmla="*/ 0 h 100"/>
                <a:gd name="T64" fmla="*/ 0 w 206"/>
                <a:gd name="T65" fmla="*/ 0 h 1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6" h="100">
                  <a:moveTo>
                    <a:pt x="206" y="51"/>
                  </a:moveTo>
                  <a:lnTo>
                    <a:pt x="205" y="40"/>
                  </a:lnTo>
                  <a:lnTo>
                    <a:pt x="198" y="31"/>
                  </a:lnTo>
                  <a:lnTo>
                    <a:pt x="189" y="23"/>
                  </a:lnTo>
                  <a:lnTo>
                    <a:pt x="178" y="16"/>
                  </a:lnTo>
                  <a:lnTo>
                    <a:pt x="161" y="9"/>
                  </a:lnTo>
                  <a:lnTo>
                    <a:pt x="144" y="4"/>
                  </a:lnTo>
                  <a:lnTo>
                    <a:pt x="123" y="0"/>
                  </a:lnTo>
                  <a:lnTo>
                    <a:pt x="103" y="0"/>
                  </a:lnTo>
                  <a:lnTo>
                    <a:pt x="82" y="0"/>
                  </a:lnTo>
                  <a:lnTo>
                    <a:pt x="62" y="4"/>
                  </a:lnTo>
                  <a:lnTo>
                    <a:pt x="46" y="9"/>
                  </a:lnTo>
                  <a:lnTo>
                    <a:pt x="29" y="16"/>
                  </a:lnTo>
                  <a:lnTo>
                    <a:pt x="17" y="23"/>
                  </a:lnTo>
                  <a:lnTo>
                    <a:pt x="9" y="31"/>
                  </a:lnTo>
                  <a:lnTo>
                    <a:pt x="2" y="40"/>
                  </a:lnTo>
                  <a:lnTo>
                    <a:pt x="0" y="51"/>
                  </a:lnTo>
                  <a:lnTo>
                    <a:pt x="2" y="59"/>
                  </a:lnTo>
                  <a:lnTo>
                    <a:pt x="9" y="69"/>
                  </a:lnTo>
                  <a:lnTo>
                    <a:pt x="17" y="78"/>
                  </a:lnTo>
                  <a:lnTo>
                    <a:pt x="29" y="85"/>
                  </a:lnTo>
                  <a:lnTo>
                    <a:pt x="46" y="92"/>
                  </a:lnTo>
                  <a:lnTo>
                    <a:pt x="62" y="96"/>
                  </a:lnTo>
                  <a:lnTo>
                    <a:pt x="82" y="99"/>
                  </a:lnTo>
                  <a:lnTo>
                    <a:pt x="103" y="100"/>
                  </a:lnTo>
                  <a:lnTo>
                    <a:pt x="123" y="99"/>
                  </a:lnTo>
                  <a:lnTo>
                    <a:pt x="144" y="96"/>
                  </a:lnTo>
                  <a:lnTo>
                    <a:pt x="161" y="92"/>
                  </a:lnTo>
                  <a:lnTo>
                    <a:pt x="178" y="85"/>
                  </a:lnTo>
                  <a:lnTo>
                    <a:pt x="189" y="78"/>
                  </a:lnTo>
                  <a:lnTo>
                    <a:pt x="198" y="69"/>
                  </a:lnTo>
                  <a:lnTo>
                    <a:pt x="205" y="59"/>
                  </a:lnTo>
                  <a:lnTo>
                    <a:pt x="206" y="51"/>
                  </a:lnTo>
                  <a:close/>
                </a:path>
              </a:pathLst>
            </a:custGeom>
            <a:solidFill>
              <a:srgbClr val="0044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91" name="Freeform 5"/>
            <p:cNvSpPr>
              <a:spLocks/>
            </p:cNvSpPr>
            <p:nvPr/>
          </p:nvSpPr>
          <p:spPr bwMode="auto">
            <a:xfrm>
              <a:off x="3000" y="3547"/>
              <a:ext cx="87" cy="42"/>
            </a:xfrm>
            <a:custGeom>
              <a:avLst/>
              <a:gdLst>
                <a:gd name="T0" fmla="*/ 0 w 208"/>
                <a:gd name="T1" fmla="*/ 0 h 100"/>
                <a:gd name="T2" fmla="*/ 0 w 208"/>
                <a:gd name="T3" fmla="*/ 0 h 100"/>
                <a:gd name="T4" fmla="*/ 0 w 208"/>
                <a:gd name="T5" fmla="*/ 0 h 100"/>
                <a:gd name="T6" fmla="*/ 0 w 208"/>
                <a:gd name="T7" fmla="*/ 0 h 100"/>
                <a:gd name="T8" fmla="*/ 0 w 208"/>
                <a:gd name="T9" fmla="*/ 0 h 100"/>
                <a:gd name="T10" fmla="*/ 0 w 208"/>
                <a:gd name="T11" fmla="*/ 0 h 100"/>
                <a:gd name="T12" fmla="*/ 0 w 208"/>
                <a:gd name="T13" fmla="*/ 0 h 100"/>
                <a:gd name="T14" fmla="*/ 0 w 208"/>
                <a:gd name="T15" fmla="*/ 0 h 100"/>
                <a:gd name="T16" fmla="*/ 0 w 208"/>
                <a:gd name="T17" fmla="*/ 0 h 100"/>
                <a:gd name="T18" fmla="*/ 0 w 208"/>
                <a:gd name="T19" fmla="*/ 0 h 100"/>
                <a:gd name="T20" fmla="*/ 0 w 208"/>
                <a:gd name="T21" fmla="*/ 0 h 100"/>
                <a:gd name="T22" fmla="*/ 0 w 208"/>
                <a:gd name="T23" fmla="*/ 0 h 100"/>
                <a:gd name="T24" fmla="*/ 0 w 208"/>
                <a:gd name="T25" fmla="*/ 0 h 100"/>
                <a:gd name="T26" fmla="*/ 0 w 208"/>
                <a:gd name="T27" fmla="*/ 0 h 100"/>
                <a:gd name="T28" fmla="*/ 0 w 208"/>
                <a:gd name="T29" fmla="*/ 0 h 100"/>
                <a:gd name="T30" fmla="*/ 0 w 208"/>
                <a:gd name="T31" fmla="*/ 0 h 100"/>
                <a:gd name="T32" fmla="*/ 0 w 208"/>
                <a:gd name="T33" fmla="*/ 0 h 100"/>
                <a:gd name="T34" fmla="*/ 0 w 208"/>
                <a:gd name="T35" fmla="*/ 0 h 100"/>
                <a:gd name="T36" fmla="*/ 0 w 208"/>
                <a:gd name="T37" fmla="*/ 0 h 100"/>
                <a:gd name="T38" fmla="*/ 0 w 208"/>
                <a:gd name="T39" fmla="*/ 0 h 100"/>
                <a:gd name="T40" fmla="*/ 0 w 208"/>
                <a:gd name="T41" fmla="*/ 0 h 100"/>
                <a:gd name="T42" fmla="*/ 0 w 208"/>
                <a:gd name="T43" fmla="*/ 0 h 100"/>
                <a:gd name="T44" fmla="*/ 0 w 208"/>
                <a:gd name="T45" fmla="*/ 0 h 100"/>
                <a:gd name="T46" fmla="*/ 0 w 208"/>
                <a:gd name="T47" fmla="*/ 0 h 100"/>
                <a:gd name="T48" fmla="*/ 0 w 208"/>
                <a:gd name="T49" fmla="*/ 0 h 100"/>
                <a:gd name="T50" fmla="*/ 0 w 208"/>
                <a:gd name="T51" fmla="*/ 0 h 100"/>
                <a:gd name="T52" fmla="*/ 0 w 208"/>
                <a:gd name="T53" fmla="*/ 0 h 100"/>
                <a:gd name="T54" fmla="*/ 0 w 208"/>
                <a:gd name="T55" fmla="*/ 0 h 100"/>
                <a:gd name="T56" fmla="*/ 0 w 208"/>
                <a:gd name="T57" fmla="*/ 0 h 100"/>
                <a:gd name="T58" fmla="*/ 0 w 208"/>
                <a:gd name="T59" fmla="*/ 0 h 100"/>
                <a:gd name="T60" fmla="*/ 0 w 208"/>
                <a:gd name="T61" fmla="*/ 0 h 100"/>
                <a:gd name="T62" fmla="*/ 0 w 208"/>
                <a:gd name="T63" fmla="*/ 0 h 100"/>
                <a:gd name="T64" fmla="*/ 0 w 208"/>
                <a:gd name="T65" fmla="*/ 0 h 1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8" h="100">
                  <a:moveTo>
                    <a:pt x="208" y="51"/>
                  </a:moveTo>
                  <a:lnTo>
                    <a:pt x="204" y="40"/>
                  </a:lnTo>
                  <a:lnTo>
                    <a:pt x="200" y="31"/>
                  </a:lnTo>
                  <a:lnTo>
                    <a:pt x="189" y="23"/>
                  </a:lnTo>
                  <a:lnTo>
                    <a:pt x="177" y="16"/>
                  </a:lnTo>
                  <a:lnTo>
                    <a:pt x="160" y="9"/>
                  </a:lnTo>
                  <a:lnTo>
                    <a:pt x="143" y="4"/>
                  </a:lnTo>
                  <a:lnTo>
                    <a:pt x="125" y="0"/>
                  </a:lnTo>
                  <a:lnTo>
                    <a:pt x="105" y="0"/>
                  </a:lnTo>
                  <a:lnTo>
                    <a:pt x="83" y="0"/>
                  </a:lnTo>
                  <a:lnTo>
                    <a:pt x="64" y="4"/>
                  </a:lnTo>
                  <a:lnTo>
                    <a:pt x="46" y="9"/>
                  </a:lnTo>
                  <a:lnTo>
                    <a:pt x="32" y="16"/>
                  </a:lnTo>
                  <a:lnTo>
                    <a:pt x="19" y="23"/>
                  </a:lnTo>
                  <a:lnTo>
                    <a:pt x="8" y="31"/>
                  </a:lnTo>
                  <a:lnTo>
                    <a:pt x="4" y="40"/>
                  </a:lnTo>
                  <a:lnTo>
                    <a:pt x="0" y="51"/>
                  </a:lnTo>
                  <a:lnTo>
                    <a:pt x="4" y="59"/>
                  </a:lnTo>
                  <a:lnTo>
                    <a:pt x="8" y="69"/>
                  </a:lnTo>
                  <a:lnTo>
                    <a:pt x="19" y="78"/>
                  </a:lnTo>
                  <a:lnTo>
                    <a:pt x="32" y="85"/>
                  </a:lnTo>
                  <a:lnTo>
                    <a:pt x="46" y="92"/>
                  </a:lnTo>
                  <a:lnTo>
                    <a:pt x="64" y="96"/>
                  </a:lnTo>
                  <a:lnTo>
                    <a:pt x="83" y="99"/>
                  </a:lnTo>
                  <a:lnTo>
                    <a:pt x="105" y="100"/>
                  </a:lnTo>
                  <a:lnTo>
                    <a:pt x="125" y="99"/>
                  </a:lnTo>
                  <a:lnTo>
                    <a:pt x="143" y="96"/>
                  </a:lnTo>
                  <a:lnTo>
                    <a:pt x="160" y="92"/>
                  </a:lnTo>
                  <a:lnTo>
                    <a:pt x="177" y="85"/>
                  </a:lnTo>
                  <a:lnTo>
                    <a:pt x="189" y="78"/>
                  </a:lnTo>
                  <a:lnTo>
                    <a:pt x="200" y="69"/>
                  </a:lnTo>
                  <a:lnTo>
                    <a:pt x="204" y="59"/>
                  </a:lnTo>
                  <a:lnTo>
                    <a:pt x="208" y="51"/>
                  </a:lnTo>
                  <a:close/>
                </a:path>
              </a:pathLst>
            </a:custGeom>
            <a:solidFill>
              <a:srgbClr val="0044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92" name="Rectangle 6"/>
            <p:cNvSpPr>
              <a:spLocks noChangeArrowheads="1"/>
            </p:cNvSpPr>
            <p:nvPr/>
          </p:nvSpPr>
          <p:spPr bwMode="auto">
            <a:xfrm>
              <a:off x="2288" y="3523"/>
              <a:ext cx="909" cy="41"/>
            </a:xfrm>
            <a:prstGeom prst="rect">
              <a:avLst/>
            </a:prstGeom>
            <a:solidFill>
              <a:srgbClr val="00443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eaLnBrk="1" hangingPunct="1">
                <a:spcBef>
                  <a:spcPct val="0"/>
                </a:spcBef>
                <a:buClrTx/>
                <a:buSzTx/>
              </a:pPr>
              <a:endParaRPr lang="en-US" altLang="en-US" sz="1800" b="0">
                <a:solidFill>
                  <a:schemeClr val="tx1"/>
                </a:solidFill>
              </a:endParaRPr>
            </a:p>
          </p:txBody>
        </p:sp>
        <p:sp>
          <p:nvSpPr>
            <p:cNvPr id="93193" name="Freeform 7"/>
            <p:cNvSpPr>
              <a:spLocks/>
            </p:cNvSpPr>
            <p:nvPr/>
          </p:nvSpPr>
          <p:spPr bwMode="auto">
            <a:xfrm>
              <a:off x="863" y="3503"/>
              <a:ext cx="1500" cy="69"/>
            </a:xfrm>
            <a:custGeom>
              <a:avLst/>
              <a:gdLst>
                <a:gd name="T0" fmla="*/ 0 w 3554"/>
                <a:gd name="T1" fmla="*/ 0 h 163"/>
                <a:gd name="T2" fmla="*/ 0 w 3554"/>
                <a:gd name="T3" fmla="*/ 0 h 163"/>
                <a:gd name="T4" fmla="*/ 0 w 3554"/>
                <a:gd name="T5" fmla="*/ 0 h 163"/>
                <a:gd name="T6" fmla="*/ 0 w 3554"/>
                <a:gd name="T7" fmla="*/ 0 h 163"/>
                <a:gd name="T8" fmla="*/ 0 w 3554"/>
                <a:gd name="T9" fmla="*/ 0 h 163"/>
                <a:gd name="T10" fmla="*/ 0 w 3554"/>
                <a:gd name="T11" fmla="*/ 0 h 163"/>
                <a:gd name="T12" fmla="*/ 0 w 3554"/>
                <a:gd name="T13" fmla="*/ 0 h 163"/>
                <a:gd name="T14" fmla="*/ 0 w 3554"/>
                <a:gd name="T15" fmla="*/ 0 h 163"/>
                <a:gd name="T16" fmla="*/ 0 w 3554"/>
                <a:gd name="T17" fmla="*/ 0 h 163"/>
                <a:gd name="T18" fmla="*/ 0 w 3554"/>
                <a:gd name="T19" fmla="*/ 0 h 163"/>
                <a:gd name="T20" fmla="*/ 0 w 3554"/>
                <a:gd name="T21" fmla="*/ 0 h 163"/>
                <a:gd name="T22" fmla="*/ 0 w 3554"/>
                <a:gd name="T23" fmla="*/ 0 h 163"/>
                <a:gd name="T24" fmla="*/ 0 w 3554"/>
                <a:gd name="T25" fmla="*/ 0 h 163"/>
                <a:gd name="T26" fmla="*/ 0 w 3554"/>
                <a:gd name="T27" fmla="*/ 0 h 163"/>
                <a:gd name="T28" fmla="*/ 0 w 3554"/>
                <a:gd name="T29" fmla="*/ 0 h 163"/>
                <a:gd name="T30" fmla="*/ 0 w 3554"/>
                <a:gd name="T31" fmla="*/ 0 h 163"/>
                <a:gd name="T32" fmla="*/ 0 w 3554"/>
                <a:gd name="T33" fmla="*/ 0 h 163"/>
                <a:gd name="T34" fmla="*/ 0 w 3554"/>
                <a:gd name="T35" fmla="*/ 0 h 163"/>
                <a:gd name="T36" fmla="*/ 0 w 3554"/>
                <a:gd name="T37" fmla="*/ 0 h 163"/>
                <a:gd name="T38" fmla="*/ 0 w 3554"/>
                <a:gd name="T39" fmla="*/ 0 h 163"/>
                <a:gd name="T40" fmla="*/ 0 w 3554"/>
                <a:gd name="T41" fmla="*/ 0 h 163"/>
                <a:gd name="T42" fmla="*/ 0 w 3554"/>
                <a:gd name="T43" fmla="*/ 0 h 163"/>
                <a:gd name="T44" fmla="*/ 0 w 3554"/>
                <a:gd name="T45" fmla="*/ 0 h 163"/>
                <a:gd name="T46" fmla="*/ 0 w 3554"/>
                <a:gd name="T47" fmla="*/ 0 h 163"/>
                <a:gd name="T48" fmla="*/ 0 w 3554"/>
                <a:gd name="T49" fmla="*/ 0 h 163"/>
                <a:gd name="T50" fmla="*/ 0 w 3554"/>
                <a:gd name="T51" fmla="*/ 0 h 163"/>
                <a:gd name="T52" fmla="*/ 0 w 3554"/>
                <a:gd name="T53" fmla="*/ 0 h 163"/>
                <a:gd name="T54" fmla="*/ 0 w 3554"/>
                <a:gd name="T55" fmla="*/ 0 h 163"/>
                <a:gd name="T56" fmla="*/ 0 w 3554"/>
                <a:gd name="T57" fmla="*/ 0 h 163"/>
                <a:gd name="T58" fmla="*/ 0 w 3554"/>
                <a:gd name="T59" fmla="*/ 0 h 163"/>
                <a:gd name="T60" fmla="*/ 0 w 3554"/>
                <a:gd name="T61" fmla="*/ 0 h 163"/>
                <a:gd name="T62" fmla="*/ 0 w 3554"/>
                <a:gd name="T63" fmla="*/ 0 h 163"/>
                <a:gd name="T64" fmla="*/ 0 w 3554"/>
                <a:gd name="T65" fmla="*/ 0 h 163"/>
                <a:gd name="T66" fmla="*/ 0 w 3554"/>
                <a:gd name="T67" fmla="*/ 0 h 163"/>
                <a:gd name="T68" fmla="*/ 0 w 3554"/>
                <a:gd name="T69" fmla="*/ 0 h 163"/>
                <a:gd name="T70" fmla="*/ 0 w 3554"/>
                <a:gd name="T71" fmla="*/ 0 h 163"/>
                <a:gd name="T72" fmla="*/ 0 w 3554"/>
                <a:gd name="T73" fmla="*/ 0 h 163"/>
                <a:gd name="T74" fmla="*/ 0 w 3554"/>
                <a:gd name="T75" fmla="*/ 0 h 163"/>
                <a:gd name="T76" fmla="*/ 0 w 3554"/>
                <a:gd name="T77" fmla="*/ 0 h 163"/>
                <a:gd name="T78" fmla="*/ 0 w 3554"/>
                <a:gd name="T79" fmla="*/ 0 h 163"/>
                <a:gd name="T80" fmla="*/ 0 w 3554"/>
                <a:gd name="T81" fmla="*/ 0 h 163"/>
                <a:gd name="T82" fmla="*/ 0 w 3554"/>
                <a:gd name="T83" fmla="*/ 0 h 163"/>
                <a:gd name="T84" fmla="*/ 0 w 3554"/>
                <a:gd name="T85" fmla="*/ 0 h 163"/>
                <a:gd name="T86" fmla="*/ 0 w 3554"/>
                <a:gd name="T87" fmla="*/ 0 h 163"/>
                <a:gd name="T88" fmla="*/ 0 w 3554"/>
                <a:gd name="T89" fmla="*/ 0 h 163"/>
                <a:gd name="T90" fmla="*/ 0 w 3554"/>
                <a:gd name="T91" fmla="*/ 0 h 163"/>
                <a:gd name="T92" fmla="*/ 0 w 3554"/>
                <a:gd name="T93" fmla="*/ 0 h 16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54" h="163">
                  <a:moveTo>
                    <a:pt x="3554" y="83"/>
                  </a:moveTo>
                  <a:lnTo>
                    <a:pt x="3552" y="77"/>
                  </a:lnTo>
                  <a:lnTo>
                    <a:pt x="3545" y="73"/>
                  </a:lnTo>
                  <a:lnTo>
                    <a:pt x="3519" y="66"/>
                  </a:lnTo>
                  <a:lnTo>
                    <a:pt x="3473" y="57"/>
                  </a:lnTo>
                  <a:lnTo>
                    <a:pt x="3414" y="49"/>
                  </a:lnTo>
                  <a:lnTo>
                    <a:pt x="3340" y="42"/>
                  </a:lnTo>
                  <a:lnTo>
                    <a:pt x="3251" y="35"/>
                  </a:lnTo>
                  <a:lnTo>
                    <a:pt x="3034" y="23"/>
                  </a:lnTo>
                  <a:lnTo>
                    <a:pt x="2770" y="15"/>
                  </a:lnTo>
                  <a:lnTo>
                    <a:pt x="2469" y="6"/>
                  </a:lnTo>
                  <a:lnTo>
                    <a:pt x="2135" y="1"/>
                  </a:lnTo>
                  <a:lnTo>
                    <a:pt x="1778" y="0"/>
                  </a:lnTo>
                  <a:lnTo>
                    <a:pt x="1419" y="1"/>
                  </a:lnTo>
                  <a:lnTo>
                    <a:pt x="1085" y="6"/>
                  </a:lnTo>
                  <a:lnTo>
                    <a:pt x="783" y="15"/>
                  </a:lnTo>
                  <a:lnTo>
                    <a:pt x="521" y="23"/>
                  </a:lnTo>
                  <a:lnTo>
                    <a:pt x="303" y="35"/>
                  </a:lnTo>
                  <a:lnTo>
                    <a:pt x="139" y="49"/>
                  </a:lnTo>
                  <a:lnTo>
                    <a:pt x="80" y="57"/>
                  </a:lnTo>
                  <a:lnTo>
                    <a:pt x="35" y="66"/>
                  </a:lnTo>
                  <a:lnTo>
                    <a:pt x="10" y="73"/>
                  </a:lnTo>
                  <a:lnTo>
                    <a:pt x="1" y="77"/>
                  </a:lnTo>
                  <a:lnTo>
                    <a:pt x="0" y="83"/>
                  </a:lnTo>
                  <a:lnTo>
                    <a:pt x="1" y="85"/>
                  </a:lnTo>
                  <a:lnTo>
                    <a:pt x="10" y="88"/>
                  </a:lnTo>
                  <a:lnTo>
                    <a:pt x="35" y="97"/>
                  </a:lnTo>
                  <a:lnTo>
                    <a:pt x="80" y="105"/>
                  </a:lnTo>
                  <a:lnTo>
                    <a:pt x="139" y="112"/>
                  </a:lnTo>
                  <a:lnTo>
                    <a:pt x="215" y="121"/>
                  </a:lnTo>
                  <a:lnTo>
                    <a:pt x="303" y="128"/>
                  </a:lnTo>
                  <a:lnTo>
                    <a:pt x="521" y="139"/>
                  </a:lnTo>
                  <a:lnTo>
                    <a:pt x="783" y="149"/>
                  </a:lnTo>
                  <a:lnTo>
                    <a:pt x="1085" y="156"/>
                  </a:lnTo>
                  <a:lnTo>
                    <a:pt x="1419" y="162"/>
                  </a:lnTo>
                  <a:lnTo>
                    <a:pt x="1778" y="163"/>
                  </a:lnTo>
                  <a:lnTo>
                    <a:pt x="2135" y="162"/>
                  </a:lnTo>
                  <a:lnTo>
                    <a:pt x="2469" y="156"/>
                  </a:lnTo>
                  <a:lnTo>
                    <a:pt x="2770" y="149"/>
                  </a:lnTo>
                  <a:lnTo>
                    <a:pt x="3034" y="139"/>
                  </a:lnTo>
                  <a:lnTo>
                    <a:pt x="3251" y="128"/>
                  </a:lnTo>
                  <a:lnTo>
                    <a:pt x="3414" y="112"/>
                  </a:lnTo>
                  <a:lnTo>
                    <a:pt x="3473" y="105"/>
                  </a:lnTo>
                  <a:lnTo>
                    <a:pt x="3519" y="97"/>
                  </a:lnTo>
                  <a:lnTo>
                    <a:pt x="3545" y="88"/>
                  </a:lnTo>
                  <a:lnTo>
                    <a:pt x="3552" y="85"/>
                  </a:lnTo>
                  <a:lnTo>
                    <a:pt x="3554" y="83"/>
                  </a:lnTo>
                  <a:close/>
                </a:path>
              </a:pathLst>
            </a:custGeom>
            <a:solidFill>
              <a:srgbClr val="0044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94" name="Freeform 8"/>
            <p:cNvSpPr>
              <a:spLocks/>
            </p:cNvSpPr>
            <p:nvPr/>
          </p:nvSpPr>
          <p:spPr bwMode="auto">
            <a:xfrm>
              <a:off x="863" y="3494"/>
              <a:ext cx="1500" cy="70"/>
            </a:xfrm>
            <a:custGeom>
              <a:avLst/>
              <a:gdLst>
                <a:gd name="T0" fmla="*/ 0 w 3554"/>
                <a:gd name="T1" fmla="*/ 0 h 164"/>
                <a:gd name="T2" fmla="*/ 0 w 3554"/>
                <a:gd name="T3" fmla="*/ 0 h 164"/>
                <a:gd name="T4" fmla="*/ 0 w 3554"/>
                <a:gd name="T5" fmla="*/ 0 h 164"/>
                <a:gd name="T6" fmla="*/ 0 w 3554"/>
                <a:gd name="T7" fmla="*/ 0 h 164"/>
                <a:gd name="T8" fmla="*/ 0 w 3554"/>
                <a:gd name="T9" fmla="*/ 0 h 164"/>
                <a:gd name="T10" fmla="*/ 0 w 3554"/>
                <a:gd name="T11" fmla="*/ 0 h 164"/>
                <a:gd name="T12" fmla="*/ 0 w 3554"/>
                <a:gd name="T13" fmla="*/ 0 h 164"/>
                <a:gd name="T14" fmla="*/ 0 w 3554"/>
                <a:gd name="T15" fmla="*/ 0 h 164"/>
                <a:gd name="T16" fmla="*/ 0 w 3554"/>
                <a:gd name="T17" fmla="*/ 0 h 164"/>
                <a:gd name="T18" fmla="*/ 0 w 3554"/>
                <a:gd name="T19" fmla="*/ 0 h 164"/>
                <a:gd name="T20" fmla="*/ 0 w 3554"/>
                <a:gd name="T21" fmla="*/ 0 h 164"/>
                <a:gd name="T22" fmla="*/ 0 w 3554"/>
                <a:gd name="T23" fmla="*/ 0 h 164"/>
                <a:gd name="T24" fmla="*/ 0 w 3554"/>
                <a:gd name="T25" fmla="*/ 0 h 164"/>
                <a:gd name="T26" fmla="*/ 0 w 3554"/>
                <a:gd name="T27" fmla="*/ 0 h 164"/>
                <a:gd name="T28" fmla="*/ 0 w 3554"/>
                <a:gd name="T29" fmla="*/ 0 h 164"/>
                <a:gd name="T30" fmla="*/ 0 w 3554"/>
                <a:gd name="T31" fmla="*/ 0 h 164"/>
                <a:gd name="T32" fmla="*/ 0 w 3554"/>
                <a:gd name="T33" fmla="*/ 0 h 164"/>
                <a:gd name="T34" fmla="*/ 0 w 3554"/>
                <a:gd name="T35" fmla="*/ 0 h 164"/>
                <a:gd name="T36" fmla="*/ 0 w 3554"/>
                <a:gd name="T37" fmla="*/ 0 h 164"/>
                <a:gd name="T38" fmla="*/ 0 w 3554"/>
                <a:gd name="T39" fmla="*/ 0 h 164"/>
                <a:gd name="T40" fmla="*/ 0 w 3554"/>
                <a:gd name="T41" fmla="*/ 0 h 164"/>
                <a:gd name="T42" fmla="*/ 0 w 3554"/>
                <a:gd name="T43" fmla="*/ 0 h 164"/>
                <a:gd name="T44" fmla="*/ 0 w 3554"/>
                <a:gd name="T45" fmla="*/ 0 h 164"/>
                <a:gd name="T46" fmla="*/ 0 w 3554"/>
                <a:gd name="T47" fmla="*/ 0 h 164"/>
                <a:gd name="T48" fmla="*/ 0 w 3554"/>
                <a:gd name="T49" fmla="*/ 0 h 164"/>
                <a:gd name="T50" fmla="*/ 0 w 3554"/>
                <a:gd name="T51" fmla="*/ 0 h 164"/>
                <a:gd name="T52" fmla="*/ 0 w 3554"/>
                <a:gd name="T53" fmla="*/ 0 h 164"/>
                <a:gd name="T54" fmla="*/ 0 w 3554"/>
                <a:gd name="T55" fmla="*/ 0 h 164"/>
                <a:gd name="T56" fmla="*/ 0 w 3554"/>
                <a:gd name="T57" fmla="*/ 0 h 164"/>
                <a:gd name="T58" fmla="*/ 0 w 3554"/>
                <a:gd name="T59" fmla="*/ 0 h 164"/>
                <a:gd name="T60" fmla="*/ 0 w 3554"/>
                <a:gd name="T61" fmla="*/ 0 h 164"/>
                <a:gd name="T62" fmla="*/ 0 w 3554"/>
                <a:gd name="T63" fmla="*/ 0 h 164"/>
                <a:gd name="T64" fmla="*/ 0 w 3554"/>
                <a:gd name="T65" fmla="*/ 0 h 164"/>
                <a:gd name="T66" fmla="*/ 0 w 3554"/>
                <a:gd name="T67" fmla="*/ 0 h 164"/>
                <a:gd name="T68" fmla="*/ 0 w 3554"/>
                <a:gd name="T69" fmla="*/ 0 h 164"/>
                <a:gd name="T70" fmla="*/ 0 w 3554"/>
                <a:gd name="T71" fmla="*/ 0 h 164"/>
                <a:gd name="T72" fmla="*/ 0 w 3554"/>
                <a:gd name="T73" fmla="*/ 0 h 164"/>
                <a:gd name="T74" fmla="*/ 0 w 3554"/>
                <a:gd name="T75" fmla="*/ 0 h 164"/>
                <a:gd name="T76" fmla="*/ 0 w 3554"/>
                <a:gd name="T77" fmla="*/ 0 h 164"/>
                <a:gd name="T78" fmla="*/ 0 w 3554"/>
                <a:gd name="T79" fmla="*/ 0 h 164"/>
                <a:gd name="T80" fmla="*/ 0 w 3554"/>
                <a:gd name="T81" fmla="*/ 0 h 164"/>
                <a:gd name="T82" fmla="*/ 0 w 3554"/>
                <a:gd name="T83" fmla="*/ 0 h 164"/>
                <a:gd name="T84" fmla="*/ 0 w 3554"/>
                <a:gd name="T85" fmla="*/ 0 h 164"/>
                <a:gd name="T86" fmla="*/ 0 w 3554"/>
                <a:gd name="T87" fmla="*/ 0 h 164"/>
                <a:gd name="T88" fmla="*/ 0 w 3554"/>
                <a:gd name="T89" fmla="*/ 0 h 164"/>
                <a:gd name="T90" fmla="*/ 0 w 3554"/>
                <a:gd name="T91" fmla="*/ 0 h 164"/>
                <a:gd name="T92" fmla="*/ 0 w 3554"/>
                <a:gd name="T93" fmla="*/ 0 h 164"/>
                <a:gd name="T94" fmla="*/ 0 w 3554"/>
                <a:gd name="T95" fmla="*/ 0 h 1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554" h="164">
                  <a:moveTo>
                    <a:pt x="3554" y="82"/>
                  </a:moveTo>
                  <a:lnTo>
                    <a:pt x="3552" y="79"/>
                  </a:lnTo>
                  <a:lnTo>
                    <a:pt x="3545" y="74"/>
                  </a:lnTo>
                  <a:lnTo>
                    <a:pt x="3519" y="68"/>
                  </a:lnTo>
                  <a:lnTo>
                    <a:pt x="3473" y="59"/>
                  </a:lnTo>
                  <a:lnTo>
                    <a:pt x="3414" y="51"/>
                  </a:lnTo>
                  <a:lnTo>
                    <a:pt x="3340" y="44"/>
                  </a:lnTo>
                  <a:lnTo>
                    <a:pt x="3251" y="37"/>
                  </a:lnTo>
                  <a:lnTo>
                    <a:pt x="3034" y="25"/>
                  </a:lnTo>
                  <a:lnTo>
                    <a:pt x="2770" y="16"/>
                  </a:lnTo>
                  <a:lnTo>
                    <a:pt x="2469" y="7"/>
                  </a:lnTo>
                  <a:lnTo>
                    <a:pt x="2305" y="5"/>
                  </a:lnTo>
                  <a:lnTo>
                    <a:pt x="2135" y="2"/>
                  </a:lnTo>
                  <a:lnTo>
                    <a:pt x="1778" y="0"/>
                  </a:lnTo>
                  <a:lnTo>
                    <a:pt x="1419" y="2"/>
                  </a:lnTo>
                  <a:lnTo>
                    <a:pt x="1085" y="7"/>
                  </a:lnTo>
                  <a:lnTo>
                    <a:pt x="783" y="16"/>
                  </a:lnTo>
                  <a:lnTo>
                    <a:pt x="521" y="25"/>
                  </a:lnTo>
                  <a:lnTo>
                    <a:pt x="303" y="37"/>
                  </a:lnTo>
                  <a:lnTo>
                    <a:pt x="139" y="51"/>
                  </a:lnTo>
                  <a:lnTo>
                    <a:pt x="80" y="59"/>
                  </a:lnTo>
                  <a:lnTo>
                    <a:pt x="35" y="68"/>
                  </a:lnTo>
                  <a:lnTo>
                    <a:pt x="10" y="74"/>
                  </a:lnTo>
                  <a:lnTo>
                    <a:pt x="1" y="79"/>
                  </a:lnTo>
                  <a:lnTo>
                    <a:pt x="0" y="82"/>
                  </a:lnTo>
                  <a:lnTo>
                    <a:pt x="1" y="88"/>
                  </a:lnTo>
                  <a:lnTo>
                    <a:pt x="10" y="91"/>
                  </a:lnTo>
                  <a:lnTo>
                    <a:pt x="35" y="99"/>
                  </a:lnTo>
                  <a:lnTo>
                    <a:pt x="80" y="107"/>
                  </a:lnTo>
                  <a:lnTo>
                    <a:pt x="139" y="114"/>
                  </a:lnTo>
                  <a:lnTo>
                    <a:pt x="215" y="121"/>
                  </a:lnTo>
                  <a:lnTo>
                    <a:pt x="303" y="128"/>
                  </a:lnTo>
                  <a:lnTo>
                    <a:pt x="521" y="140"/>
                  </a:lnTo>
                  <a:lnTo>
                    <a:pt x="783" y="150"/>
                  </a:lnTo>
                  <a:lnTo>
                    <a:pt x="1085" y="157"/>
                  </a:lnTo>
                  <a:lnTo>
                    <a:pt x="1419" y="161"/>
                  </a:lnTo>
                  <a:lnTo>
                    <a:pt x="1778" y="164"/>
                  </a:lnTo>
                  <a:lnTo>
                    <a:pt x="2135" y="161"/>
                  </a:lnTo>
                  <a:lnTo>
                    <a:pt x="2469" y="157"/>
                  </a:lnTo>
                  <a:lnTo>
                    <a:pt x="2770" y="150"/>
                  </a:lnTo>
                  <a:lnTo>
                    <a:pt x="3034" y="140"/>
                  </a:lnTo>
                  <a:lnTo>
                    <a:pt x="3251" y="128"/>
                  </a:lnTo>
                  <a:lnTo>
                    <a:pt x="3414" y="114"/>
                  </a:lnTo>
                  <a:lnTo>
                    <a:pt x="3473" y="107"/>
                  </a:lnTo>
                  <a:lnTo>
                    <a:pt x="3519" y="99"/>
                  </a:lnTo>
                  <a:lnTo>
                    <a:pt x="3545" y="91"/>
                  </a:lnTo>
                  <a:lnTo>
                    <a:pt x="3552" y="88"/>
                  </a:lnTo>
                  <a:lnTo>
                    <a:pt x="3554" y="82"/>
                  </a:lnTo>
                  <a:close/>
                </a:path>
              </a:pathLst>
            </a:custGeom>
            <a:solidFill>
              <a:srgbClr val="0044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95" name="Freeform 9"/>
            <p:cNvSpPr>
              <a:spLocks/>
            </p:cNvSpPr>
            <p:nvPr/>
          </p:nvSpPr>
          <p:spPr bwMode="auto">
            <a:xfrm>
              <a:off x="1074" y="3434"/>
              <a:ext cx="1079" cy="33"/>
            </a:xfrm>
            <a:custGeom>
              <a:avLst/>
              <a:gdLst>
                <a:gd name="T0" fmla="*/ 0 w 2555"/>
                <a:gd name="T1" fmla="*/ 0 h 78"/>
                <a:gd name="T2" fmla="*/ 0 w 2555"/>
                <a:gd name="T3" fmla="*/ 0 h 78"/>
                <a:gd name="T4" fmla="*/ 0 w 2555"/>
                <a:gd name="T5" fmla="*/ 0 h 78"/>
                <a:gd name="T6" fmla="*/ 0 w 2555"/>
                <a:gd name="T7" fmla="*/ 0 h 78"/>
                <a:gd name="T8" fmla="*/ 0 w 2555"/>
                <a:gd name="T9" fmla="*/ 0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55" h="78">
                  <a:moveTo>
                    <a:pt x="0" y="78"/>
                  </a:moveTo>
                  <a:lnTo>
                    <a:pt x="2555" y="78"/>
                  </a:lnTo>
                  <a:lnTo>
                    <a:pt x="2242" y="0"/>
                  </a:lnTo>
                  <a:lnTo>
                    <a:pt x="317" y="0"/>
                  </a:lnTo>
                  <a:lnTo>
                    <a:pt x="0" y="78"/>
                  </a:lnTo>
                  <a:close/>
                </a:path>
              </a:pathLst>
            </a:custGeom>
            <a:solidFill>
              <a:srgbClr val="0044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96" name="Rectangle 10"/>
            <p:cNvSpPr>
              <a:spLocks noChangeArrowheads="1"/>
            </p:cNvSpPr>
            <p:nvPr/>
          </p:nvSpPr>
          <p:spPr bwMode="auto">
            <a:xfrm>
              <a:off x="1074" y="3467"/>
              <a:ext cx="1079" cy="66"/>
            </a:xfrm>
            <a:prstGeom prst="rect">
              <a:avLst/>
            </a:prstGeom>
            <a:solidFill>
              <a:srgbClr val="00443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eaLnBrk="1" hangingPunct="1">
                <a:spcBef>
                  <a:spcPct val="0"/>
                </a:spcBef>
                <a:buClrTx/>
                <a:buSzTx/>
              </a:pPr>
              <a:endParaRPr lang="en-US" altLang="en-US" sz="1800" b="0">
                <a:solidFill>
                  <a:schemeClr val="tx1"/>
                </a:solidFill>
              </a:endParaRPr>
            </a:p>
          </p:txBody>
        </p:sp>
        <p:sp>
          <p:nvSpPr>
            <p:cNvPr id="93197" name="Freeform 11"/>
            <p:cNvSpPr>
              <a:spLocks/>
            </p:cNvSpPr>
            <p:nvPr/>
          </p:nvSpPr>
          <p:spPr bwMode="auto">
            <a:xfrm>
              <a:off x="1226" y="3381"/>
              <a:ext cx="775" cy="24"/>
            </a:xfrm>
            <a:custGeom>
              <a:avLst/>
              <a:gdLst>
                <a:gd name="T0" fmla="*/ 0 w 1835"/>
                <a:gd name="T1" fmla="*/ 0 h 55"/>
                <a:gd name="T2" fmla="*/ 0 w 1835"/>
                <a:gd name="T3" fmla="*/ 0 h 55"/>
                <a:gd name="T4" fmla="*/ 0 w 1835"/>
                <a:gd name="T5" fmla="*/ 0 h 55"/>
                <a:gd name="T6" fmla="*/ 0 w 1835"/>
                <a:gd name="T7" fmla="*/ 0 h 55"/>
                <a:gd name="T8" fmla="*/ 0 w 1835"/>
                <a:gd name="T9" fmla="*/ 0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5" h="55">
                  <a:moveTo>
                    <a:pt x="0" y="55"/>
                  </a:moveTo>
                  <a:lnTo>
                    <a:pt x="1835" y="55"/>
                  </a:lnTo>
                  <a:lnTo>
                    <a:pt x="1611" y="0"/>
                  </a:lnTo>
                  <a:lnTo>
                    <a:pt x="226" y="0"/>
                  </a:lnTo>
                  <a:lnTo>
                    <a:pt x="0" y="55"/>
                  </a:lnTo>
                  <a:close/>
                </a:path>
              </a:pathLst>
            </a:custGeom>
            <a:solidFill>
              <a:srgbClr val="0044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98" name="Rectangle 12"/>
            <p:cNvSpPr>
              <a:spLocks noChangeArrowheads="1"/>
            </p:cNvSpPr>
            <p:nvPr/>
          </p:nvSpPr>
          <p:spPr bwMode="auto">
            <a:xfrm>
              <a:off x="1226" y="3405"/>
              <a:ext cx="775" cy="47"/>
            </a:xfrm>
            <a:prstGeom prst="rect">
              <a:avLst/>
            </a:prstGeom>
            <a:solidFill>
              <a:srgbClr val="00443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eaLnBrk="1" hangingPunct="1">
                <a:spcBef>
                  <a:spcPct val="0"/>
                </a:spcBef>
                <a:buClrTx/>
                <a:buSzTx/>
              </a:pPr>
              <a:endParaRPr lang="en-US" altLang="en-US" sz="1800" b="0">
                <a:solidFill>
                  <a:schemeClr val="tx1"/>
                </a:solidFill>
              </a:endParaRPr>
            </a:p>
          </p:txBody>
        </p:sp>
        <p:sp>
          <p:nvSpPr>
            <p:cNvPr id="93199" name="Freeform 13"/>
            <p:cNvSpPr>
              <a:spLocks/>
            </p:cNvSpPr>
            <p:nvPr/>
          </p:nvSpPr>
          <p:spPr bwMode="auto">
            <a:xfrm>
              <a:off x="1348" y="3348"/>
              <a:ext cx="531" cy="15"/>
            </a:xfrm>
            <a:custGeom>
              <a:avLst/>
              <a:gdLst>
                <a:gd name="T0" fmla="*/ 0 w 1262"/>
                <a:gd name="T1" fmla="*/ 0 h 40"/>
                <a:gd name="T2" fmla="*/ 0 w 1262"/>
                <a:gd name="T3" fmla="*/ 0 h 40"/>
                <a:gd name="T4" fmla="*/ 0 w 1262"/>
                <a:gd name="T5" fmla="*/ 0 h 40"/>
                <a:gd name="T6" fmla="*/ 0 w 1262"/>
                <a:gd name="T7" fmla="*/ 0 h 40"/>
                <a:gd name="T8" fmla="*/ 0 w 1262"/>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2" h="40">
                  <a:moveTo>
                    <a:pt x="0" y="40"/>
                  </a:moveTo>
                  <a:lnTo>
                    <a:pt x="1262" y="40"/>
                  </a:lnTo>
                  <a:lnTo>
                    <a:pt x="1107" y="0"/>
                  </a:lnTo>
                  <a:lnTo>
                    <a:pt x="156" y="0"/>
                  </a:lnTo>
                  <a:lnTo>
                    <a:pt x="0" y="40"/>
                  </a:lnTo>
                  <a:close/>
                </a:path>
              </a:pathLst>
            </a:custGeom>
            <a:solidFill>
              <a:srgbClr val="0044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00" name="Rectangle 14"/>
            <p:cNvSpPr>
              <a:spLocks noChangeArrowheads="1"/>
            </p:cNvSpPr>
            <p:nvPr/>
          </p:nvSpPr>
          <p:spPr bwMode="auto">
            <a:xfrm>
              <a:off x="1348" y="3363"/>
              <a:ext cx="531" cy="32"/>
            </a:xfrm>
            <a:prstGeom prst="rect">
              <a:avLst/>
            </a:prstGeom>
            <a:solidFill>
              <a:srgbClr val="00443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eaLnBrk="1" hangingPunct="1">
                <a:spcBef>
                  <a:spcPct val="0"/>
                </a:spcBef>
                <a:buClrTx/>
                <a:buSzTx/>
              </a:pPr>
              <a:endParaRPr lang="en-US" altLang="en-US" sz="1800" b="0">
                <a:solidFill>
                  <a:schemeClr val="tx1"/>
                </a:solidFill>
              </a:endParaRPr>
            </a:p>
          </p:txBody>
        </p:sp>
        <p:sp>
          <p:nvSpPr>
            <p:cNvPr id="93201" name="Freeform 15"/>
            <p:cNvSpPr>
              <a:spLocks/>
            </p:cNvSpPr>
            <p:nvPr/>
          </p:nvSpPr>
          <p:spPr bwMode="auto">
            <a:xfrm>
              <a:off x="3143" y="3503"/>
              <a:ext cx="1500" cy="69"/>
            </a:xfrm>
            <a:custGeom>
              <a:avLst/>
              <a:gdLst>
                <a:gd name="T0" fmla="*/ 0 w 3553"/>
                <a:gd name="T1" fmla="*/ 0 h 163"/>
                <a:gd name="T2" fmla="*/ 0 w 3553"/>
                <a:gd name="T3" fmla="*/ 0 h 163"/>
                <a:gd name="T4" fmla="*/ 0 w 3553"/>
                <a:gd name="T5" fmla="*/ 0 h 163"/>
                <a:gd name="T6" fmla="*/ 0 w 3553"/>
                <a:gd name="T7" fmla="*/ 0 h 163"/>
                <a:gd name="T8" fmla="*/ 0 w 3553"/>
                <a:gd name="T9" fmla="*/ 0 h 163"/>
                <a:gd name="T10" fmla="*/ 0 w 3553"/>
                <a:gd name="T11" fmla="*/ 0 h 163"/>
                <a:gd name="T12" fmla="*/ 0 w 3553"/>
                <a:gd name="T13" fmla="*/ 0 h 163"/>
                <a:gd name="T14" fmla="*/ 0 w 3553"/>
                <a:gd name="T15" fmla="*/ 0 h 163"/>
                <a:gd name="T16" fmla="*/ 0 w 3553"/>
                <a:gd name="T17" fmla="*/ 0 h 163"/>
                <a:gd name="T18" fmla="*/ 0 w 3553"/>
                <a:gd name="T19" fmla="*/ 0 h 163"/>
                <a:gd name="T20" fmla="*/ 0 w 3553"/>
                <a:gd name="T21" fmla="*/ 0 h 163"/>
                <a:gd name="T22" fmla="*/ 0 w 3553"/>
                <a:gd name="T23" fmla="*/ 0 h 163"/>
                <a:gd name="T24" fmla="*/ 0 w 3553"/>
                <a:gd name="T25" fmla="*/ 0 h 163"/>
                <a:gd name="T26" fmla="*/ 0 w 3553"/>
                <a:gd name="T27" fmla="*/ 0 h 163"/>
                <a:gd name="T28" fmla="*/ 0 w 3553"/>
                <a:gd name="T29" fmla="*/ 0 h 163"/>
                <a:gd name="T30" fmla="*/ 0 w 3553"/>
                <a:gd name="T31" fmla="*/ 0 h 163"/>
                <a:gd name="T32" fmla="*/ 0 w 3553"/>
                <a:gd name="T33" fmla="*/ 0 h 163"/>
                <a:gd name="T34" fmla="*/ 0 w 3553"/>
                <a:gd name="T35" fmla="*/ 0 h 163"/>
                <a:gd name="T36" fmla="*/ 0 w 3553"/>
                <a:gd name="T37" fmla="*/ 0 h 163"/>
                <a:gd name="T38" fmla="*/ 0 w 3553"/>
                <a:gd name="T39" fmla="*/ 0 h 163"/>
                <a:gd name="T40" fmla="*/ 0 w 3553"/>
                <a:gd name="T41" fmla="*/ 0 h 163"/>
                <a:gd name="T42" fmla="*/ 0 w 3553"/>
                <a:gd name="T43" fmla="*/ 0 h 163"/>
                <a:gd name="T44" fmla="*/ 0 w 3553"/>
                <a:gd name="T45" fmla="*/ 0 h 163"/>
                <a:gd name="T46" fmla="*/ 0 w 3553"/>
                <a:gd name="T47" fmla="*/ 0 h 163"/>
                <a:gd name="T48" fmla="*/ 0 w 3553"/>
                <a:gd name="T49" fmla="*/ 0 h 163"/>
                <a:gd name="T50" fmla="*/ 0 w 3553"/>
                <a:gd name="T51" fmla="*/ 0 h 163"/>
                <a:gd name="T52" fmla="*/ 0 w 3553"/>
                <a:gd name="T53" fmla="*/ 0 h 163"/>
                <a:gd name="T54" fmla="*/ 0 w 3553"/>
                <a:gd name="T55" fmla="*/ 0 h 163"/>
                <a:gd name="T56" fmla="*/ 0 w 3553"/>
                <a:gd name="T57" fmla="*/ 0 h 163"/>
                <a:gd name="T58" fmla="*/ 0 w 3553"/>
                <a:gd name="T59" fmla="*/ 0 h 163"/>
                <a:gd name="T60" fmla="*/ 0 w 3553"/>
                <a:gd name="T61" fmla="*/ 0 h 163"/>
                <a:gd name="T62" fmla="*/ 0 w 3553"/>
                <a:gd name="T63" fmla="*/ 0 h 163"/>
                <a:gd name="T64" fmla="*/ 0 w 3553"/>
                <a:gd name="T65" fmla="*/ 0 h 163"/>
                <a:gd name="T66" fmla="*/ 0 w 3553"/>
                <a:gd name="T67" fmla="*/ 0 h 163"/>
                <a:gd name="T68" fmla="*/ 0 w 3553"/>
                <a:gd name="T69" fmla="*/ 0 h 163"/>
                <a:gd name="T70" fmla="*/ 0 w 3553"/>
                <a:gd name="T71" fmla="*/ 0 h 163"/>
                <a:gd name="T72" fmla="*/ 0 w 3553"/>
                <a:gd name="T73" fmla="*/ 0 h 163"/>
                <a:gd name="T74" fmla="*/ 0 w 3553"/>
                <a:gd name="T75" fmla="*/ 0 h 163"/>
                <a:gd name="T76" fmla="*/ 0 w 3553"/>
                <a:gd name="T77" fmla="*/ 0 h 163"/>
                <a:gd name="T78" fmla="*/ 0 w 3553"/>
                <a:gd name="T79" fmla="*/ 0 h 163"/>
                <a:gd name="T80" fmla="*/ 0 w 3553"/>
                <a:gd name="T81" fmla="*/ 0 h 163"/>
                <a:gd name="T82" fmla="*/ 0 w 3553"/>
                <a:gd name="T83" fmla="*/ 0 h 163"/>
                <a:gd name="T84" fmla="*/ 0 w 3553"/>
                <a:gd name="T85" fmla="*/ 0 h 163"/>
                <a:gd name="T86" fmla="*/ 0 w 3553"/>
                <a:gd name="T87" fmla="*/ 0 h 163"/>
                <a:gd name="T88" fmla="*/ 0 w 3553"/>
                <a:gd name="T89" fmla="*/ 0 h 163"/>
                <a:gd name="T90" fmla="*/ 0 w 3553"/>
                <a:gd name="T91" fmla="*/ 0 h 163"/>
                <a:gd name="T92" fmla="*/ 0 w 3553"/>
                <a:gd name="T93" fmla="*/ 0 h 16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53" h="163">
                  <a:moveTo>
                    <a:pt x="3553" y="83"/>
                  </a:moveTo>
                  <a:lnTo>
                    <a:pt x="3551" y="77"/>
                  </a:lnTo>
                  <a:lnTo>
                    <a:pt x="3544" y="73"/>
                  </a:lnTo>
                  <a:lnTo>
                    <a:pt x="3518" y="66"/>
                  </a:lnTo>
                  <a:lnTo>
                    <a:pt x="3474" y="57"/>
                  </a:lnTo>
                  <a:lnTo>
                    <a:pt x="3413" y="49"/>
                  </a:lnTo>
                  <a:lnTo>
                    <a:pt x="3339" y="42"/>
                  </a:lnTo>
                  <a:lnTo>
                    <a:pt x="3250" y="35"/>
                  </a:lnTo>
                  <a:lnTo>
                    <a:pt x="3034" y="23"/>
                  </a:lnTo>
                  <a:lnTo>
                    <a:pt x="2771" y="15"/>
                  </a:lnTo>
                  <a:lnTo>
                    <a:pt x="2468" y="6"/>
                  </a:lnTo>
                  <a:lnTo>
                    <a:pt x="2135" y="1"/>
                  </a:lnTo>
                  <a:lnTo>
                    <a:pt x="1777" y="0"/>
                  </a:lnTo>
                  <a:lnTo>
                    <a:pt x="1418" y="1"/>
                  </a:lnTo>
                  <a:lnTo>
                    <a:pt x="1085" y="6"/>
                  </a:lnTo>
                  <a:lnTo>
                    <a:pt x="782" y="15"/>
                  </a:lnTo>
                  <a:lnTo>
                    <a:pt x="520" y="23"/>
                  </a:lnTo>
                  <a:lnTo>
                    <a:pt x="303" y="35"/>
                  </a:lnTo>
                  <a:lnTo>
                    <a:pt x="140" y="49"/>
                  </a:lnTo>
                  <a:lnTo>
                    <a:pt x="79" y="57"/>
                  </a:lnTo>
                  <a:lnTo>
                    <a:pt x="35" y="66"/>
                  </a:lnTo>
                  <a:lnTo>
                    <a:pt x="9" y="73"/>
                  </a:lnTo>
                  <a:lnTo>
                    <a:pt x="2" y="77"/>
                  </a:lnTo>
                  <a:lnTo>
                    <a:pt x="0" y="83"/>
                  </a:lnTo>
                  <a:lnTo>
                    <a:pt x="2" y="85"/>
                  </a:lnTo>
                  <a:lnTo>
                    <a:pt x="9" y="88"/>
                  </a:lnTo>
                  <a:lnTo>
                    <a:pt x="35" y="97"/>
                  </a:lnTo>
                  <a:lnTo>
                    <a:pt x="79" y="105"/>
                  </a:lnTo>
                  <a:lnTo>
                    <a:pt x="140" y="112"/>
                  </a:lnTo>
                  <a:lnTo>
                    <a:pt x="214" y="121"/>
                  </a:lnTo>
                  <a:lnTo>
                    <a:pt x="303" y="128"/>
                  </a:lnTo>
                  <a:lnTo>
                    <a:pt x="520" y="139"/>
                  </a:lnTo>
                  <a:lnTo>
                    <a:pt x="782" y="149"/>
                  </a:lnTo>
                  <a:lnTo>
                    <a:pt x="1085" y="156"/>
                  </a:lnTo>
                  <a:lnTo>
                    <a:pt x="1418" y="162"/>
                  </a:lnTo>
                  <a:lnTo>
                    <a:pt x="1777" y="163"/>
                  </a:lnTo>
                  <a:lnTo>
                    <a:pt x="2135" y="162"/>
                  </a:lnTo>
                  <a:lnTo>
                    <a:pt x="2468" y="156"/>
                  </a:lnTo>
                  <a:lnTo>
                    <a:pt x="2771" y="149"/>
                  </a:lnTo>
                  <a:lnTo>
                    <a:pt x="3034" y="139"/>
                  </a:lnTo>
                  <a:lnTo>
                    <a:pt x="3250" y="128"/>
                  </a:lnTo>
                  <a:lnTo>
                    <a:pt x="3413" y="112"/>
                  </a:lnTo>
                  <a:lnTo>
                    <a:pt x="3474" y="105"/>
                  </a:lnTo>
                  <a:lnTo>
                    <a:pt x="3518" y="97"/>
                  </a:lnTo>
                  <a:lnTo>
                    <a:pt x="3544" y="88"/>
                  </a:lnTo>
                  <a:lnTo>
                    <a:pt x="3551" y="85"/>
                  </a:lnTo>
                  <a:lnTo>
                    <a:pt x="3553" y="83"/>
                  </a:lnTo>
                  <a:close/>
                </a:path>
              </a:pathLst>
            </a:custGeom>
            <a:solidFill>
              <a:srgbClr val="0044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02" name="Freeform 16"/>
            <p:cNvSpPr>
              <a:spLocks/>
            </p:cNvSpPr>
            <p:nvPr/>
          </p:nvSpPr>
          <p:spPr bwMode="auto">
            <a:xfrm>
              <a:off x="3143" y="3494"/>
              <a:ext cx="1500" cy="70"/>
            </a:xfrm>
            <a:custGeom>
              <a:avLst/>
              <a:gdLst>
                <a:gd name="T0" fmla="*/ 0 w 3553"/>
                <a:gd name="T1" fmla="*/ 0 h 164"/>
                <a:gd name="T2" fmla="*/ 0 w 3553"/>
                <a:gd name="T3" fmla="*/ 0 h 164"/>
                <a:gd name="T4" fmla="*/ 0 w 3553"/>
                <a:gd name="T5" fmla="*/ 0 h 164"/>
                <a:gd name="T6" fmla="*/ 0 w 3553"/>
                <a:gd name="T7" fmla="*/ 0 h 164"/>
                <a:gd name="T8" fmla="*/ 0 w 3553"/>
                <a:gd name="T9" fmla="*/ 0 h 164"/>
                <a:gd name="T10" fmla="*/ 0 w 3553"/>
                <a:gd name="T11" fmla="*/ 0 h 164"/>
                <a:gd name="T12" fmla="*/ 0 w 3553"/>
                <a:gd name="T13" fmla="*/ 0 h 164"/>
                <a:gd name="T14" fmla="*/ 0 w 3553"/>
                <a:gd name="T15" fmla="*/ 0 h 164"/>
                <a:gd name="T16" fmla="*/ 0 w 3553"/>
                <a:gd name="T17" fmla="*/ 0 h 164"/>
                <a:gd name="T18" fmla="*/ 0 w 3553"/>
                <a:gd name="T19" fmla="*/ 0 h 164"/>
                <a:gd name="T20" fmla="*/ 0 w 3553"/>
                <a:gd name="T21" fmla="*/ 0 h 164"/>
                <a:gd name="T22" fmla="*/ 0 w 3553"/>
                <a:gd name="T23" fmla="*/ 0 h 164"/>
                <a:gd name="T24" fmla="*/ 0 w 3553"/>
                <a:gd name="T25" fmla="*/ 0 h 164"/>
                <a:gd name="T26" fmla="*/ 0 w 3553"/>
                <a:gd name="T27" fmla="*/ 0 h 164"/>
                <a:gd name="T28" fmla="*/ 0 w 3553"/>
                <a:gd name="T29" fmla="*/ 0 h 164"/>
                <a:gd name="T30" fmla="*/ 0 w 3553"/>
                <a:gd name="T31" fmla="*/ 0 h 164"/>
                <a:gd name="T32" fmla="*/ 0 w 3553"/>
                <a:gd name="T33" fmla="*/ 0 h 164"/>
                <a:gd name="T34" fmla="*/ 0 w 3553"/>
                <a:gd name="T35" fmla="*/ 0 h 164"/>
                <a:gd name="T36" fmla="*/ 0 w 3553"/>
                <a:gd name="T37" fmla="*/ 0 h 164"/>
                <a:gd name="T38" fmla="*/ 0 w 3553"/>
                <a:gd name="T39" fmla="*/ 0 h 164"/>
                <a:gd name="T40" fmla="*/ 0 w 3553"/>
                <a:gd name="T41" fmla="*/ 0 h 164"/>
                <a:gd name="T42" fmla="*/ 0 w 3553"/>
                <a:gd name="T43" fmla="*/ 0 h 164"/>
                <a:gd name="T44" fmla="*/ 0 w 3553"/>
                <a:gd name="T45" fmla="*/ 0 h 164"/>
                <a:gd name="T46" fmla="*/ 0 w 3553"/>
                <a:gd name="T47" fmla="*/ 0 h 164"/>
                <a:gd name="T48" fmla="*/ 0 w 3553"/>
                <a:gd name="T49" fmla="*/ 0 h 164"/>
                <a:gd name="T50" fmla="*/ 0 w 3553"/>
                <a:gd name="T51" fmla="*/ 0 h 164"/>
                <a:gd name="T52" fmla="*/ 0 w 3553"/>
                <a:gd name="T53" fmla="*/ 0 h 164"/>
                <a:gd name="T54" fmla="*/ 0 w 3553"/>
                <a:gd name="T55" fmla="*/ 0 h 164"/>
                <a:gd name="T56" fmla="*/ 0 w 3553"/>
                <a:gd name="T57" fmla="*/ 0 h 164"/>
                <a:gd name="T58" fmla="*/ 0 w 3553"/>
                <a:gd name="T59" fmla="*/ 0 h 164"/>
                <a:gd name="T60" fmla="*/ 0 w 3553"/>
                <a:gd name="T61" fmla="*/ 0 h 164"/>
                <a:gd name="T62" fmla="*/ 0 w 3553"/>
                <a:gd name="T63" fmla="*/ 0 h 164"/>
                <a:gd name="T64" fmla="*/ 0 w 3553"/>
                <a:gd name="T65" fmla="*/ 0 h 164"/>
                <a:gd name="T66" fmla="*/ 0 w 3553"/>
                <a:gd name="T67" fmla="*/ 0 h 164"/>
                <a:gd name="T68" fmla="*/ 0 w 3553"/>
                <a:gd name="T69" fmla="*/ 0 h 164"/>
                <a:gd name="T70" fmla="*/ 0 w 3553"/>
                <a:gd name="T71" fmla="*/ 0 h 164"/>
                <a:gd name="T72" fmla="*/ 0 w 3553"/>
                <a:gd name="T73" fmla="*/ 0 h 164"/>
                <a:gd name="T74" fmla="*/ 0 w 3553"/>
                <a:gd name="T75" fmla="*/ 0 h 164"/>
                <a:gd name="T76" fmla="*/ 0 w 3553"/>
                <a:gd name="T77" fmla="*/ 0 h 164"/>
                <a:gd name="T78" fmla="*/ 0 w 3553"/>
                <a:gd name="T79" fmla="*/ 0 h 164"/>
                <a:gd name="T80" fmla="*/ 0 w 3553"/>
                <a:gd name="T81" fmla="*/ 0 h 164"/>
                <a:gd name="T82" fmla="*/ 0 w 3553"/>
                <a:gd name="T83" fmla="*/ 0 h 164"/>
                <a:gd name="T84" fmla="*/ 0 w 3553"/>
                <a:gd name="T85" fmla="*/ 0 h 164"/>
                <a:gd name="T86" fmla="*/ 0 w 3553"/>
                <a:gd name="T87" fmla="*/ 0 h 164"/>
                <a:gd name="T88" fmla="*/ 0 w 3553"/>
                <a:gd name="T89" fmla="*/ 0 h 164"/>
                <a:gd name="T90" fmla="*/ 0 w 3553"/>
                <a:gd name="T91" fmla="*/ 0 h 164"/>
                <a:gd name="T92" fmla="*/ 0 w 3553"/>
                <a:gd name="T93" fmla="*/ 0 h 164"/>
                <a:gd name="T94" fmla="*/ 0 w 3553"/>
                <a:gd name="T95" fmla="*/ 0 h 1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553" h="164">
                  <a:moveTo>
                    <a:pt x="3553" y="82"/>
                  </a:moveTo>
                  <a:lnTo>
                    <a:pt x="3551" y="79"/>
                  </a:lnTo>
                  <a:lnTo>
                    <a:pt x="3544" y="74"/>
                  </a:lnTo>
                  <a:lnTo>
                    <a:pt x="3518" y="68"/>
                  </a:lnTo>
                  <a:lnTo>
                    <a:pt x="3474" y="59"/>
                  </a:lnTo>
                  <a:lnTo>
                    <a:pt x="3413" y="51"/>
                  </a:lnTo>
                  <a:lnTo>
                    <a:pt x="3339" y="44"/>
                  </a:lnTo>
                  <a:lnTo>
                    <a:pt x="3250" y="37"/>
                  </a:lnTo>
                  <a:lnTo>
                    <a:pt x="3034" y="25"/>
                  </a:lnTo>
                  <a:lnTo>
                    <a:pt x="2771" y="16"/>
                  </a:lnTo>
                  <a:lnTo>
                    <a:pt x="2468" y="7"/>
                  </a:lnTo>
                  <a:lnTo>
                    <a:pt x="2306" y="5"/>
                  </a:lnTo>
                  <a:lnTo>
                    <a:pt x="2135" y="2"/>
                  </a:lnTo>
                  <a:lnTo>
                    <a:pt x="1777" y="0"/>
                  </a:lnTo>
                  <a:lnTo>
                    <a:pt x="1418" y="2"/>
                  </a:lnTo>
                  <a:lnTo>
                    <a:pt x="1085" y="7"/>
                  </a:lnTo>
                  <a:lnTo>
                    <a:pt x="782" y="16"/>
                  </a:lnTo>
                  <a:lnTo>
                    <a:pt x="520" y="25"/>
                  </a:lnTo>
                  <a:lnTo>
                    <a:pt x="303" y="37"/>
                  </a:lnTo>
                  <a:lnTo>
                    <a:pt x="140" y="51"/>
                  </a:lnTo>
                  <a:lnTo>
                    <a:pt x="79" y="59"/>
                  </a:lnTo>
                  <a:lnTo>
                    <a:pt x="35" y="68"/>
                  </a:lnTo>
                  <a:lnTo>
                    <a:pt x="9" y="74"/>
                  </a:lnTo>
                  <a:lnTo>
                    <a:pt x="2" y="79"/>
                  </a:lnTo>
                  <a:lnTo>
                    <a:pt x="0" y="82"/>
                  </a:lnTo>
                  <a:lnTo>
                    <a:pt x="2" y="88"/>
                  </a:lnTo>
                  <a:lnTo>
                    <a:pt x="9" y="91"/>
                  </a:lnTo>
                  <a:lnTo>
                    <a:pt x="35" y="99"/>
                  </a:lnTo>
                  <a:lnTo>
                    <a:pt x="79" y="107"/>
                  </a:lnTo>
                  <a:lnTo>
                    <a:pt x="140" y="114"/>
                  </a:lnTo>
                  <a:lnTo>
                    <a:pt x="214" y="121"/>
                  </a:lnTo>
                  <a:lnTo>
                    <a:pt x="303" y="128"/>
                  </a:lnTo>
                  <a:lnTo>
                    <a:pt x="520" y="140"/>
                  </a:lnTo>
                  <a:lnTo>
                    <a:pt x="782" y="150"/>
                  </a:lnTo>
                  <a:lnTo>
                    <a:pt x="1085" y="157"/>
                  </a:lnTo>
                  <a:lnTo>
                    <a:pt x="1418" y="161"/>
                  </a:lnTo>
                  <a:lnTo>
                    <a:pt x="1777" y="164"/>
                  </a:lnTo>
                  <a:lnTo>
                    <a:pt x="2135" y="161"/>
                  </a:lnTo>
                  <a:lnTo>
                    <a:pt x="2468" y="157"/>
                  </a:lnTo>
                  <a:lnTo>
                    <a:pt x="2771" y="150"/>
                  </a:lnTo>
                  <a:lnTo>
                    <a:pt x="3034" y="140"/>
                  </a:lnTo>
                  <a:lnTo>
                    <a:pt x="3250" y="128"/>
                  </a:lnTo>
                  <a:lnTo>
                    <a:pt x="3413" y="114"/>
                  </a:lnTo>
                  <a:lnTo>
                    <a:pt x="3474" y="107"/>
                  </a:lnTo>
                  <a:lnTo>
                    <a:pt x="3518" y="99"/>
                  </a:lnTo>
                  <a:lnTo>
                    <a:pt x="3544" y="91"/>
                  </a:lnTo>
                  <a:lnTo>
                    <a:pt x="3551" y="88"/>
                  </a:lnTo>
                  <a:lnTo>
                    <a:pt x="3553" y="82"/>
                  </a:lnTo>
                  <a:close/>
                </a:path>
              </a:pathLst>
            </a:custGeom>
            <a:solidFill>
              <a:srgbClr val="0044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03" name="Freeform 17"/>
            <p:cNvSpPr>
              <a:spLocks/>
            </p:cNvSpPr>
            <p:nvPr/>
          </p:nvSpPr>
          <p:spPr bwMode="auto">
            <a:xfrm>
              <a:off x="3354" y="3434"/>
              <a:ext cx="1078" cy="33"/>
            </a:xfrm>
            <a:custGeom>
              <a:avLst/>
              <a:gdLst>
                <a:gd name="T0" fmla="*/ 0 w 2556"/>
                <a:gd name="T1" fmla="*/ 0 h 78"/>
                <a:gd name="T2" fmla="*/ 0 w 2556"/>
                <a:gd name="T3" fmla="*/ 0 h 78"/>
                <a:gd name="T4" fmla="*/ 0 w 2556"/>
                <a:gd name="T5" fmla="*/ 0 h 78"/>
                <a:gd name="T6" fmla="*/ 0 w 2556"/>
                <a:gd name="T7" fmla="*/ 0 h 78"/>
                <a:gd name="T8" fmla="*/ 0 w 2556"/>
                <a:gd name="T9" fmla="*/ 0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56" h="78">
                  <a:moveTo>
                    <a:pt x="0" y="78"/>
                  </a:moveTo>
                  <a:lnTo>
                    <a:pt x="2556" y="78"/>
                  </a:lnTo>
                  <a:lnTo>
                    <a:pt x="2240" y="0"/>
                  </a:lnTo>
                  <a:lnTo>
                    <a:pt x="317" y="0"/>
                  </a:lnTo>
                  <a:lnTo>
                    <a:pt x="0" y="78"/>
                  </a:lnTo>
                  <a:close/>
                </a:path>
              </a:pathLst>
            </a:custGeom>
            <a:solidFill>
              <a:srgbClr val="0044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04" name="Rectangle 18"/>
            <p:cNvSpPr>
              <a:spLocks noChangeArrowheads="1"/>
            </p:cNvSpPr>
            <p:nvPr/>
          </p:nvSpPr>
          <p:spPr bwMode="auto">
            <a:xfrm>
              <a:off x="3354" y="3467"/>
              <a:ext cx="1078" cy="66"/>
            </a:xfrm>
            <a:prstGeom prst="rect">
              <a:avLst/>
            </a:prstGeom>
            <a:solidFill>
              <a:srgbClr val="00443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eaLnBrk="1" hangingPunct="1">
                <a:spcBef>
                  <a:spcPct val="0"/>
                </a:spcBef>
                <a:buClrTx/>
                <a:buSzTx/>
              </a:pPr>
              <a:endParaRPr lang="en-US" altLang="en-US" sz="1800" b="0">
                <a:solidFill>
                  <a:schemeClr val="tx1"/>
                </a:solidFill>
              </a:endParaRPr>
            </a:p>
          </p:txBody>
        </p:sp>
        <p:sp>
          <p:nvSpPr>
            <p:cNvPr id="93205" name="Freeform 19"/>
            <p:cNvSpPr>
              <a:spLocks/>
            </p:cNvSpPr>
            <p:nvPr/>
          </p:nvSpPr>
          <p:spPr bwMode="auto">
            <a:xfrm>
              <a:off x="3504" y="3383"/>
              <a:ext cx="776" cy="22"/>
            </a:xfrm>
            <a:custGeom>
              <a:avLst/>
              <a:gdLst>
                <a:gd name="T0" fmla="*/ 0 w 1838"/>
                <a:gd name="T1" fmla="*/ 0 h 53"/>
                <a:gd name="T2" fmla="*/ 0 w 1838"/>
                <a:gd name="T3" fmla="*/ 0 h 53"/>
                <a:gd name="T4" fmla="*/ 0 w 1838"/>
                <a:gd name="T5" fmla="*/ 0 h 53"/>
                <a:gd name="T6" fmla="*/ 0 w 1838"/>
                <a:gd name="T7" fmla="*/ 0 h 53"/>
                <a:gd name="T8" fmla="*/ 0 w 1838"/>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8" h="53">
                  <a:moveTo>
                    <a:pt x="0" y="53"/>
                  </a:moveTo>
                  <a:lnTo>
                    <a:pt x="1838" y="53"/>
                  </a:lnTo>
                  <a:lnTo>
                    <a:pt x="1611" y="0"/>
                  </a:lnTo>
                  <a:lnTo>
                    <a:pt x="227" y="0"/>
                  </a:lnTo>
                  <a:lnTo>
                    <a:pt x="0" y="53"/>
                  </a:lnTo>
                  <a:close/>
                </a:path>
              </a:pathLst>
            </a:custGeom>
            <a:solidFill>
              <a:srgbClr val="0044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06" name="Rectangle 20"/>
            <p:cNvSpPr>
              <a:spLocks noChangeArrowheads="1"/>
            </p:cNvSpPr>
            <p:nvPr/>
          </p:nvSpPr>
          <p:spPr bwMode="auto">
            <a:xfrm>
              <a:off x="3504" y="3405"/>
              <a:ext cx="776" cy="49"/>
            </a:xfrm>
            <a:prstGeom prst="rect">
              <a:avLst/>
            </a:prstGeom>
            <a:solidFill>
              <a:srgbClr val="00443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eaLnBrk="1" hangingPunct="1">
                <a:spcBef>
                  <a:spcPct val="0"/>
                </a:spcBef>
                <a:buClrTx/>
                <a:buSzTx/>
              </a:pPr>
              <a:endParaRPr lang="en-US" altLang="en-US" sz="1800" b="0">
                <a:solidFill>
                  <a:schemeClr val="tx1"/>
                </a:solidFill>
              </a:endParaRPr>
            </a:p>
          </p:txBody>
        </p:sp>
        <p:sp>
          <p:nvSpPr>
            <p:cNvPr id="93207" name="Freeform 21"/>
            <p:cNvSpPr>
              <a:spLocks/>
            </p:cNvSpPr>
            <p:nvPr/>
          </p:nvSpPr>
          <p:spPr bwMode="auto">
            <a:xfrm>
              <a:off x="3627" y="3348"/>
              <a:ext cx="532" cy="15"/>
            </a:xfrm>
            <a:custGeom>
              <a:avLst/>
              <a:gdLst>
                <a:gd name="T0" fmla="*/ 0 w 1261"/>
                <a:gd name="T1" fmla="*/ 0 h 40"/>
                <a:gd name="T2" fmla="*/ 0 w 1261"/>
                <a:gd name="T3" fmla="*/ 0 h 40"/>
                <a:gd name="T4" fmla="*/ 0 w 1261"/>
                <a:gd name="T5" fmla="*/ 0 h 40"/>
                <a:gd name="T6" fmla="*/ 0 w 1261"/>
                <a:gd name="T7" fmla="*/ 0 h 40"/>
                <a:gd name="T8" fmla="*/ 0 w 1261"/>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1" h="40">
                  <a:moveTo>
                    <a:pt x="0" y="40"/>
                  </a:moveTo>
                  <a:lnTo>
                    <a:pt x="1261" y="40"/>
                  </a:lnTo>
                  <a:lnTo>
                    <a:pt x="1106" y="0"/>
                  </a:lnTo>
                  <a:lnTo>
                    <a:pt x="155" y="0"/>
                  </a:lnTo>
                  <a:lnTo>
                    <a:pt x="0" y="40"/>
                  </a:lnTo>
                  <a:close/>
                </a:path>
              </a:pathLst>
            </a:custGeom>
            <a:solidFill>
              <a:srgbClr val="0044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08" name="Rectangle 22"/>
            <p:cNvSpPr>
              <a:spLocks noChangeArrowheads="1"/>
            </p:cNvSpPr>
            <p:nvPr/>
          </p:nvSpPr>
          <p:spPr bwMode="auto">
            <a:xfrm>
              <a:off x="3627" y="3363"/>
              <a:ext cx="532" cy="34"/>
            </a:xfrm>
            <a:prstGeom prst="rect">
              <a:avLst/>
            </a:prstGeom>
            <a:solidFill>
              <a:srgbClr val="00443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eaLnBrk="1" hangingPunct="1">
                <a:spcBef>
                  <a:spcPct val="0"/>
                </a:spcBef>
                <a:buClrTx/>
                <a:buSzTx/>
              </a:pPr>
              <a:endParaRPr lang="en-US" altLang="en-US" sz="1800" b="0">
                <a:solidFill>
                  <a:schemeClr val="tx1"/>
                </a:solidFill>
              </a:endParaRPr>
            </a:p>
          </p:txBody>
        </p:sp>
        <p:sp>
          <p:nvSpPr>
            <p:cNvPr id="93209" name="Freeform 23"/>
            <p:cNvSpPr>
              <a:spLocks/>
            </p:cNvSpPr>
            <p:nvPr/>
          </p:nvSpPr>
          <p:spPr bwMode="auto">
            <a:xfrm>
              <a:off x="2608" y="1121"/>
              <a:ext cx="301" cy="206"/>
            </a:xfrm>
            <a:custGeom>
              <a:avLst/>
              <a:gdLst>
                <a:gd name="T0" fmla="*/ 0 w 712"/>
                <a:gd name="T1" fmla="*/ 0 h 490"/>
                <a:gd name="T2" fmla="*/ 0 w 712"/>
                <a:gd name="T3" fmla="*/ 0 h 490"/>
                <a:gd name="T4" fmla="*/ 0 w 712"/>
                <a:gd name="T5" fmla="*/ 0 h 490"/>
                <a:gd name="T6" fmla="*/ 0 w 712"/>
                <a:gd name="T7" fmla="*/ 0 h 490"/>
                <a:gd name="T8" fmla="*/ 0 w 712"/>
                <a:gd name="T9" fmla="*/ 0 h 490"/>
                <a:gd name="T10" fmla="*/ 0 w 712"/>
                <a:gd name="T11" fmla="*/ 0 h 490"/>
                <a:gd name="T12" fmla="*/ 0 w 712"/>
                <a:gd name="T13" fmla="*/ 0 h 490"/>
                <a:gd name="T14" fmla="*/ 0 w 712"/>
                <a:gd name="T15" fmla="*/ 0 h 490"/>
                <a:gd name="T16" fmla="*/ 0 w 712"/>
                <a:gd name="T17" fmla="*/ 0 h 490"/>
                <a:gd name="T18" fmla="*/ 0 w 712"/>
                <a:gd name="T19" fmla="*/ 0 h 490"/>
                <a:gd name="T20" fmla="*/ 0 w 712"/>
                <a:gd name="T21" fmla="*/ 0 h 490"/>
                <a:gd name="T22" fmla="*/ 0 w 712"/>
                <a:gd name="T23" fmla="*/ 0 h 490"/>
                <a:gd name="T24" fmla="*/ 0 w 712"/>
                <a:gd name="T25" fmla="*/ 0 h 490"/>
                <a:gd name="T26" fmla="*/ 0 w 712"/>
                <a:gd name="T27" fmla="*/ 0 h 490"/>
                <a:gd name="T28" fmla="*/ 0 w 712"/>
                <a:gd name="T29" fmla="*/ 0 h 490"/>
                <a:gd name="T30" fmla="*/ 0 w 712"/>
                <a:gd name="T31" fmla="*/ 0 h 490"/>
                <a:gd name="T32" fmla="*/ 0 w 712"/>
                <a:gd name="T33" fmla="*/ 0 h 490"/>
                <a:gd name="T34" fmla="*/ 0 w 712"/>
                <a:gd name="T35" fmla="*/ 0 h 490"/>
                <a:gd name="T36" fmla="*/ 0 w 712"/>
                <a:gd name="T37" fmla="*/ 0 h 490"/>
                <a:gd name="T38" fmla="*/ 0 w 712"/>
                <a:gd name="T39" fmla="*/ 0 h 490"/>
                <a:gd name="T40" fmla="*/ 0 w 712"/>
                <a:gd name="T41" fmla="*/ 0 h 490"/>
                <a:gd name="T42" fmla="*/ 0 w 712"/>
                <a:gd name="T43" fmla="*/ 0 h 490"/>
                <a:gd name="T44" fmla="*/ 0 w 712"/>
                <a:gd name="T45" fmla="*/ 0 h 490"/>
                <a:gd name="T46" fmla="*/ 0 w 712"/>
                <a:gd name="T47" fmla="*/ 0 h 490"/>
                <a:gd name="T48" fmla="*/ 0 w 712"/>
                <a:gd name="T49" fmla="*/ 0 h 490"/>
                <a:gd name="T50" fmla="*/ 0 w 712"/>
                <a:gd name="T51" fmla="*/ 0 h 490"/>
                <a:gd name="T52" fmla="*/ 0 w 712"/>
                <a:gd name="T53" fmla="*/ 0 h 490"/>
                <a:gd name="T54" fmla="*/ 0 w 712"/>
                <a:gd name="T55" fmla="*/ 0 h 490"/>
                <a:gd name="T56" fmla="*/ 0 w 712"/>
                <a:gd name="T57" fmla="*/ 0 h 490"/>
                <a:gd name="T58" fmla="*/ 0 w 712"/>
                <a:gd name="T59" fmla="*/ 0 h 490"/>
                <a:gd name="T60" fmla="*/ 0 w 712"/>
                <a:gd name="T61" fmla="*/ 0 h 490"/>
                <a:gd name="T62" fmla="*/ 0 w 712"/>
                <a:gd name="T63" fmla="*/ 0 h 490"/>
                <a:gd name="T64" fmla="*/ 0 w 712"/>
                <a:gd name="T65" fmla="*/ 0 h 490"/>
                <a:gd name="T66" fmla="*/ 0 w 712"/>
                <a:gd name="T67" fmla="*/ 0 h 490"/>
                <a:gd name="T68" fmla="*/ 0 w 712"/>
                <a:gd name="T69" fmla="*/ 0 h 490"/>
                <a:gd name="T70" fmla="*/ 0 w 712"/>
                <a:gd name="T71" fmla="*/ 0 h 490"/>
                <a:gd name="T72" fmla="*/ 0 w 712"/>
                <a:gd name="T73" fmla="*/ 0 h 490"/>
                <a:gd name="T74" fmla="*/ 0 w 712"/>
                <a:gd name="T75" fmla="*/ 0 h 490"/>
                <a:gd name="T76" fmla="*/ 0 w 712"/>
                <a:gd name="T77" fmla="*/ 0 h 490"/>
                <a:gd name="T78" fmla="*/ 0 w 712"/>
                <a:gd name="T79" fmla="*/ 0 h 490"/>
                <a:gd name="T80" fmla="*/ 0 w 712"/>
                <a:gd name="T81" fmla="*/ 0 h 490"/>
                <a:gd name="T82" fmla="*/ 0 w 712"/>
                <a:gd name="T83" fmla="*/ 0 h 490"/>
                <a:gd name="T84" fmla="*/ 0 w 712"/>
                <a:gd name="T85" fmla="*/ 0 h 490"/>
                <a:gd name="T86" fmla="*/ 0 w 712"/>
                <a:gd name="T87" fmla="*/ 0 h 490"/>
                <a:gd name="T88" fmla="*/ 0 w 712"/>
                <a:gd name="T89" fmla="*/ 0 h 490"/>
                <a:gd name="T90" fmla="*/ 0 w 712"/>
                <a:gd name="T91" fmla="*/ 0 h 490"/>
                <a:gd name="T92" fmla="*/ 0 w 712"/>
                <a:gd name="T93" fmla="*/ 0 h 490"/>
                <a:gd name="T94" fmla="*/ 0 w 712"/>
                <a:gd name="T95" fmla="*/ 0 h 490"/>
                <a:gd name="T96" fmla="*/ 0 w 712"/>
                <a:gd name="T97" fmla="*/ 0 h 490"/>
                <a:gd name="T98" fmla="*/ 0 w 712"/>
                <a:gd name="T99" fmla="*/ 0 h 490"/>
                <a:gd name="T100" fmla="*/ 0 w 712"/>
                <a:gd name="T101" fmla="*/ 0 h 490"/>
                <a:gd name="T102" fmla="*/ 0 w 712"/>
                <a:gd name="T103" fmla="*/ 0 h 490"/>
                <a:gd name="T104" fmla="*/ 0 w 712"/>
                <a:gd name="T105" fmla="*/ 0 h 490"/>
                <a:gd name="T106" fmla="*/ 0 w 712"/>
                <a:gd name="T107" fmla="*/ 0 h 490"/>
                <a:gd name="T108" fmla="*/ 0 w 712"/>
                <a:gd name="T109" fmla="*/ 0 h 49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12" h="490">
                  <a:moveTo>
                    <a:pt x="357" y="0"/>
                  </a:moveTo>
                  <a:lnTo>
                    <a:pt x="371" y="8"/>
                  </a:lnTo>
                  <a:lnTo>
                    <a:pt x="391" y="20"/>
                  </a:lnTo>
                  <a:lnTo>
                    <a:pt x="413" y="35"/>
                  </a:lnTo>
                  <a:lnTo>
                    <a:pt x="431" y="50"/>
                  </a:lnTo>
                  <a:lnTo>
                    <a:pt x="443" y="66"/>
                  </a:lnTo>
                  <a:lnTo>
                    <a:pt x="454" y="79"/>
                  </a:lnTo>
                  <a:lnTo>
                    <a:pt x="462" y="97"/>
                  </a:lnTo>
                  <a:lnTo>
                    <a:pt x="472" y="119"/>
                  </a:lnTo>
                  <a:lnTo>
                    <a:pt x="479" y="141"/>
                  </a:lnTo>
                  <a:lnTo>
                    <a:pt x="482" y="163"/>
                  </a:lnTo>
                  <a:lnTo>
                    <a:pt x="488" y="179"/>
                  </a:lnTo>
                  <a:lnTo>
                    <a:pt x="488" y="231"/>
                  </a:lnTo>
                  <a:lnTo>
                    <a:pt x="488" y="279"/>
                  </a:lnTo>
                  <a:lnTo>
                    <a:pt x="489" y="296"/>
                  </a:lnTo>
                  <a:lnTo>
                    <a:pt x="494" y="321"/>
                  </a:lnTo>
                  <a:lnTo>
                    <a:pt x="501" y="343"/>
                  </a:lnTo>
                  <a:lnTo>
                    <a:pt x="509" y="359"/>
                  </a:lnTo>
                  <a:lnTo>
                    <a:pt x="514" y="372"/>
                  </a:lnTo>
                  <a:lnTo>
                    <a:pt x="526" y="382"/>
                  </a:lnTo>
                  <a:lnTo>
                    <a:pt x="541" y="393"/>
                  </a:lnTo>
                  <a:lnTo>
                    <a:pt x="557" y="399"/>
                  </a:lnTo>
                  <a:lnTo>
                    <a:pt x="575" y="404"/>
                  </a:lnTo>
                  <a:lnTo>
                    <a:pt x="592" y="399"/>
                  </a:lnTo>
                  <a:lnTo>
                    <a:pt x="609" y="394"/>
                  </a:lnTo>
                  <a:lnTo>
                    <a:pt x="623" y="389"/>
                  </a:lnTo>
                  <a:lnTo>
                    <a:pt x="640" y="377"/>
                  </a:lnTo>
                  <a:lnTo>
                    <a:pt x="660" y="362"/>
                  </a:lnTo>
                  <a:lnTo>
                    <a:pt x="667" y="343"/>
                  </a:lnTo>
                  <a:lnTo>
                    <a:pt x="675" y="321"/>
                  </a:lnTo>
                  <a:lnTo>
                    <a:pt x="681" y="307"/>
                  </a:lnTo>
                  <a:lnTo>
                    <a:pt x="682" y="290"/>
                  </a:lnTo>
                  <a:lnTo>
                    <a:pt x="692" y="298"/>
                  </a:lnTo>
                  <a:lnTo>
                    <a:pt x="701" y="311"/>
                  </a:lnTo>
                  <a:lnTo>
                    <a:pt x="708" y="331"/>
                  </a:lnTo>
                  <a:lnTo>
                    <a:pt x="709" y="352"/>
                  </a:lnTo>
                  <a:lnTo>
                    <a:pt x="712" y="365"/>
                  </a:lnTo>
                  <a:lnTo>
                    <a:pt x="709" y="384"/>
                  </a:lnTo>
                  <a:lnTo>
                    <a:pt x="708" y="399"/>
                  </a:lnTo>
                  <a:lnTo>
                    <a:pt x="703" y="416"/>
                  </a:lnTo>
                  <a:lnTo>
                    <a:pt x="695" y="429"/>
                  </a:lnTo>
                  <a:lnTo>
                    <a:pt x="686" y="442"/>
                  </a:lnTo>
                  <a:lnTo>
                    <a:pt x="675" y="453"/>
                  </a:lnTo>
                  <a:lnTo>
                    <a:pt x="661" y="462"/>
                  </a:lnTo>
                  <a:lnTo>
                    <a:pt x="647" y="473"/>
                  </a:lnTo>
                  <a:lnTo>
                    <a:pt x="626" y="479"/>
                  </a:lnTo>
                  <a:lnTo>
                    <a:pt x="605" y="486"/>
                  </a:lnTo>
                  <a:lnTo>
                    <a:pt x="585" y="486"/>
                  </a:lnTo>
                  <a:lnTo>
                    <a:pt x="540" y="489"/>
                  </a:lnTo>
                  <a:lnTo>
                    <a:pt x="494" y="490"/>
                  </a:lnTo>
                  <a:lnTo>
                    <a:pt x="458" y="486"/>
                  </a:lnTo>
                  <a:lnTo>
                    <a:pt x="425" y="482"/>
                  </a:lnTo>
                  <a:lnTo>
                    <a:pt x="406" y="479"/>
                  </a:lnTo>
                  <a:lnTo>
                    <a:pt x="382" y="473"/>
                  </a:lnTo>
                  <a:lnTo>
                    <a:pt x="364" y="465"/>
                  </a:lnTo>
                  <a:lnTo>
                    <a:pt x="344" y="465"/>
                  </a:lnTo>
                  <a:lnTo>
                    <a:pt x="330" y="473"/>
                  </a:lnTo>
                  <a:lnTo>
                    <a:pt x="307" y="479"/>
                  </a:lnTo>
                  <a:lnTo>
                    <a:pt x="288" y="482"/>
                  </a:lnTo>
                  <a:lnTo>
                    <a:pt x="254" y="486"/>
                  </a:lnTo>
                  <a:lnTo>
                    <a:pt x="217" y="490"/>
                  </a:lnTo>
                  <a:lnTo>
                    <a:pt x="174" y="489"/>
                  </a:lnTo>
                  <a:lnTo>
                    <a:pt x="128" y="486"/>
                  </a:lnTo>
                  <a:lnTo>
                    <a:pt x="109" y="486"/>
                  </a:lnTo>
                  <a:lnTo>
                    <a:pt x="88" y="479"/>
                  </a:lnTo>
                  <a:lnTo>
                    <a:pt x="66" y="473"/>
                  </a:lnTo>
                  <a:lnTo>
                    <a:pt x="51" y="462"/>
                  </a:lnTo>
                  <a:lnTo>
                    <a:pt x="37" y="453"/>
                  </a:lnTo>
                  <a:lnTo>
                    <a:pt x="27" y="442"/>
                  </a:lnTo>
                  <a:lnTo>
                    <a:pt x="17" y="429"/>
                  </a:lnTo>
                  <a:lnTo>
                    <a:pt x="9" y="416"/>
                  </a:lnTo>
                  <a:lnTo>
                    <a:pt x="6" y="399"/>
                  </a:lnTo>
                  <a:lnTo>
                    <a:pt x="0" y="384"/>
                  </a:lnTo>
                  <a:lnTo>
                    <a:pt x="0" y="365"/>
                  </a:lnTo>
                  <a:lnTo>
                    <a:pt x="0" y="352"/>
                  </a:lnTo>
                  <a:lnTo>
                    <a:pt x="7" y="331"/>
                  </a:lnTo>
                  <a:lnTo>
                    <a:pt x="13" y="311"/>
                  </a:lnTo>
                  <a:lnTo>
                    <a:pt x="20" y="298"/>
                  </a:lnTo>
                  <a:lnTo>
                    <a:pt x="30" y="290"/>
                  </a:lnTo>
                  <a:lnTo>
                    <a:pt x="34" y="307"/>
                  </a:lnTo>
                  <a:lnTo>
                    <a:pt x="37" y="321"/>
                  </a:lnTo>
                  <a:lnTo>
                    <a:pt x="42" y="343"/>
                  </a:lnTo>
                  <a:lnTo>
                    <a:pt x="54" y="362"/>
                  </a:lnTo>
                  <a:lnTo>
                    <a:pt x="72" y="377"/>
                  </a:lnTo>
                  <a:lnTo>
                    <a:pt x="89" y="389"/>
                  </a:lnTo>
                  <a:lnTo>
                    <a:pt x="105" y="394"/>
                  </a:lnTo>
                  <a:lnTo>
                    <a:pt x="121" y="399"/>
                  </a:lnTo>
                  <a:lnTo>
                    <a:pt x="138" y="404"/>
                  </a:lnTo>
                  <a:lnTo>
                    <a:pt x="155" y="399"/>
                  </a:lnTo>
                  <a:lnTo>
                    <a:pt x="171" y="393"/>
                  </a:lnTo>
                  <a:lnTo>
                    <a:pt x="188" y="382"/>
                  </a:lnTo>
                  <a:lnTo>
                    <a:pt x="196" y="372"/>
                  </a:lnTo>
                  <a:lnTo>
                    <a:pt x="206" y="359"/>
                  </a:lnTo>
                  <a:lnTo>
                    <a:pt x="210" y="343"/>
                  </a:lnTo>
                  <a:lnTo>
                    <a:pt x="217" y="321"/>
                  </a:lnTo>
                  <a:lnTo>
                    <a:pt x="224" y="296"/>
                  </a:lnTo>
                  <a:lnTo>
                    <a:pt x="226" y="279"/>
                  </a:lnTo>
                  <a:lnTo>
                    <a:pt x="227" y="231"/>
                  </a:lnTo>
                  <a:lnTo>
                    <a:pt x="227" y="179"/>
                  </a:lnTo>
                  <a:lnTo>
                    <a:pt x="230" y="163"/>
                  </a:lnTo>
                  <a:lnTo>
                    <a:pt x="233" y="141"/>
                  </a:lnTo>
                  <a:lnTo>
                    <a:pt x="241" y="119"/>
                  </a:lnTo>
                  <a:lnTo>
                    <a:pt x="250" y="97"/>
                  </a:lnTo>
                  <a:lnTo>
                    <a:pt x="260" y="79"/>
                  </a:lnTo>
                  <a:lnTo>
                    <a:pt x="270" y="66"/>
                  </a:lnTo>
                  <a:lnTo>
                    <a:pt x="282" y="50"/>
                  </a:lnTo>
                  <a:lnTo>
                    <a:pt x="299" y="35"/>
                  </a:lnTo>
                  <a:lnTo>
                    <a:pt x="322" y="20"/>
                  </a:lnTo>
                  <a:lnTo>
                    <a:pt x="340" y="8"/>
                  </a:lnTo>
                  <a:lnTo>
                    <a:pt x="357" y="0"/>
                  </a:lnTo>
                  <a:close/>
                </a:path>
              </a:pathLst>
            </a:custGeom>
            <a:solidFill>
              <a:srgbClr val="BE5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10" name="Freeform 24"/>
            <p:cNvSpPr>
              <a:spLocks/>
            </p:cNvSpPr>
            <p:nvPr/>
          </p:nvSpPr>
          <p:spPr bwMode="auto">
            <a:xfrm>
              <a:off x="2385" y="3510"/>
              <a:ext cx="85" cy="84"/>
            </a:xfrm>
            <a:custGeom>
              <a:avLst/>
              <a:gdLst>
                <a:gd name="T0" fmla="*/ 0 w 204"/>
                <a:gd name="T1" fmla="*/ 0 h 202"/>
                <a:gd name="T2" fmla="*/ 0 w 204"/>
                <a:gd name="T3" fmla="*/ 0 h 202"/>
                <a:gd name="T4" fmla="*/ 0 w 204"/>
                <a:gd name="T5" fmla="*/ 0 h 202"/>
                <a:gd name="T6" fmla="*/ 0 w 204"/>
                <a:gd name="T7" fmla="*/ 0 h 202"/>
                <a:gd name="T8" fmla="*/ 0 w 204"/>
                <a:gd name="T9" fmla="*/ 0 h 202"/>
                <a:gd name="T10" fmla="*/ 0 w 204"/>
                <a:gd name="T11" fmla="*/ 0 h 202"/>
                <a:gd name="T12" fmla="*/ 0 w 204"/>
                <a:gd name="T13" fmla="*/ 0 h 202"/>
                <a:gd name="T14" fmla="*/ 0 w 204"/>
                <a:gd name="T15" fmla="*/ 0 h 202"/>
                <a:gd name="T16" fmla="*/ 0 w 204"/>
                <a:gd name="T17" fmla="*/ 0 h 202"/>
                <a:gd name="T18" fmla="*/ 0 w 204"/>
                <a:gd name="T19" fmla="*/ 0 h 202"/>
                <a:gd name="T20" fmla="*/ 0 w 204"/>
                <a:gd name="T21" fmla="*/ 0 h 202"/>
                <a:gd name="T22" fmla="*/ 0 w 204"/>
                <a:gd name="T23" fmla="*/ 0 h 202"/>
                <a:gd name="T24" fmla="*/ 0 w 204"/>
                <a:gd name="T25" fmla="*/ 0 h 202"/>
                <a:gd name="T26" fmla="*/ 0 w 204"/>
                <a:gd name="T27" fmla="*/ 0 h 202"/>
                <a:gd name="T28" fmla="*/ 0 w 204"/>
                <a:gd name="T29" fmla="*/ 0 h 202"/>
                <a:gd name="T30" fmla="*/ 0 w 204"/>
                <a:gd name="T31" fmla="*/ 0 h 202"/>
                <a:gd name="T32" fmla="*/ 0 w 204"/>
                <a:gd name="T33" fmla="*/ 0 h 202"/>
                <a:gd name="T34" fmla="*/ 0 w 204"/>
                <a:gd name="T35" fmla="*/ 0 h 202"/>
                <a:gd name="T36" fmla="*/ 0 w 204"/>
                <a:gd name="T37" fmla="*/ 0 h 202"/>
                <a:gd name="T38" fmla="*/ 0 w 204"/>
                <a:gd name="T39" fmla="*/ 0 h 202"/>
                <a:gd name="T40" fmla="*/ 0 w 204"/>
                <a:gd name="T41" fmla="*/ 0 h 202"/>
                <a:gd name="T42" fmla="*/ 0 w 204"/>
                <a:gd name="T43" fmla="*/ 0 h 202"/>
                <a:gd name="T44" fmla="*/ 0 w 204"/>
                <a:gd name="T45" fmla="*/ 0 h 202"/>
                <a:gd name="T46" fmla="*/ 0 w 204"/>
                <a:gd name="T47" fmla="*/ 0 h 202"/>
                <a:gd name="T48" fmla="*/ 0 w 204"/>
                <a:gd name="T49" fmla="*/ 0 h 202"/>
                <a:gd name="T50" fmla="*/ 0 w 204"/>
                <a:gd name="T51" fmla="*/ 0 h 202"/>
                <a:gd name="T52" fmla="*/ 0 w 204"/>
                <a:gd name="T53" fmla="*/ 0 h 202"/>
                <a:gd name="T54" fmla="*/ 0 w 204"/>
                <a:gd name="T55" fmla="*/ 0 h 202"/>
                <a:gd name="T56" fmla="*/ 0 w 204"/>
                <a:gd name="T57" fmla="*/ 0 h 202"/>
                <a:gd name="T58" fmla="*/ 0 w 204"/>
                <a:gd name="T59" fmla="*/ 0 h 202"/>
                <a:gd name="T60" fmla="*/ 0 w 204"/>
                <a:gd name="T61" fmla="*/ 0 h 202"/>
                <a:gd name="T62" fmla="*/ 0 w 204"/>
                <a:gd name="T63" fmla="*/ 0 h 202"/>
                <a:gd name="T64" fmla="*/ 0 w 204"/>
                <a:gd name="T65" fmla="*/ 0 h 2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4" h="202">
                  <a:moveTo>
                    <a:pt x="204" y="100"/>
                  </a:moveTo>
                  <a:lnTo>
                    <a:pt x="201" y="80"/>
                  </a:lnTo>
                  <a:lnTo>
                    <a:pt x="195" y="61"/>
                  </a:lnTo>
                  <a:lnTo>
                    <a:pt x="185" y="44"/>
                  </a:lnTo>
                  <a:lnTo>
                    <a:pt x="173" y="28"/>
                  </a:lnTo>
                  <a:lnTo>
                    <a:pt x="158" y="17"/>
                  </a:lnTo>
                  <a:lnTo>
                    <a:pt x="142" y="6"/>
                  </a:lnTo>
                  <a:lnTo>
                    <a:pt x="122" y="1"/>
                  </a:lnTo>
                  <a:lnTo>
                    <a:pt x="101" y="0"/>
                  </a:lnTo>
                  <a:lnTo>
                    <a:pt x="80" y="1"/>
                  </a:lnTo>
                  <a:lnTo>
                    <a:pt x="62" y="6"/>
                  </a:lnTo>
                  <a:lnTo>
                    <a:pt x="43" y="17"/>
                  </a:lnTo>
                  <a:lnTo>
                    <a:pt x="28" y="28"/>
                  </a:lnTo>
                  <a:lnTo>
                    <a:pt x="16" y="44"/>
                  </a:lnTo>
                  <a:lnTo>
                    <a:pt x="8" y="61"/>
                  </a:lnTo>
                  <a:lnTo>
                    <a:pt x="1" y="80"/>
                  </a:lnTo>
                  <a:lnTo>
                    <a:pt x="0" y="100"/>
                  </a:lnTo>
                  <a:lnTo>
                    <a:pt x="1" y="121"/>
                  </a:lnTo>
                  <a:lnTo>
                    <a:pt x="8" y="141"/>
                  </a:lnTo>
                  <a:lnTo>
                    <a:pt x="16" y="156"/>
                  </a:lnTo>
                  <a:lnTo>
                    <a:pt x="28" y="173"/>
                  </a:lnTo>
                  <a:lnTo>
                    <a:pt x="43" y="185"/>
                  </a:lnTo>
                  <a:lnTo>
                    <a:pt x="62" y="195"/>
                  </a:lnTo>
                  <a:lnTo>
                    <a:pt x="80" y="200"/>
                  </a:lnTo>
                  <a:lnTo>
                    <a:pt x="101" y="202"/>
                  </a:lnTo>
                  <a:lnTo>
                    <a:pt x="122" y="200"/>
                  </a:lnTo>
                  <a:lnTo>
                    <a:pt x="142" y="195"/>
                  </a:lnTo>
                  <a:lnTo>
                    <a:pt x="158" y="185"/>
                  </a:lnTo>
                  <a:lnTo>
                    <a:pt x="173" y="173"/>
                  </a:lnTo>
                  <a:lnTo>
                    <a:pt x="185" y="156"/>
                  </a:lnTo>
                  <a:lnTo>
                    <a:pt x="195" y="141"/>
                  </a:lnTo>
                  <a:lnTo>
                    <a:pt x="201" y="121"/>
                  </a:lnTo>
                  <a:lnTo>
                    <a:pt x="204" y="10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11" name="Freeform 25"/>
            <p:cNvSpPr>
              <a:spLocks/>
            </p:cNvSpPr>
            <p:nvPr/>
          </p:nvSpPr>
          <p:spPr bwMode="auto">
            <a:xfrm>
              <a:off x="3050" y="3510"/>
              <a:ext cx="86" cy="84"/>
            </a:xfrm>
            <a:custGeom>
              <a:avLst/>
              <a:gdLst>
                <a:gd name="T0" fmla="*/ 0 w 202"/>
                <a:gd name="T1" fmla="*/ 0 h 202"/>
                <a:gd name="T2" fmla="*/ 0 w 202"/>
                <a:gd name="T3" fmla="*/ 0 h 202"/>
                <a:gd name="T4" fmla="*/ 0 w 202"/>
                <a:gd name="T5" fmla="*/ 0 h 202"/>
                <a:gd name="T6" fmla="*/ 0 w 202"/>
                <a:gd name="T7" fmla="*/ 0 h 202"/>
                <a:gd name="T8" fmla="*/ 0 w 202"/>
                <a:gd name="T9" fmla="*/ 0 h 202"/>
                <a:gd name="T10" fmla="*/ 0 w 202"/>
                <a:gd name="T11" fmla="*/ 0 h 202"/>
                <a:gd name="T12" fmla="*/ 0 w 202"/>
                <a:gd name="T13" fmla="*/ 0 h 202"/>
                <a:gd name="T14" fmla="*/ 0 w 202"/>
                <a:gd name="T15" fmla="*/ 0 h 202"/>
                <a:gd name="T16" fmla="*/ 0 w 202"/>
                <a:gd name="T17" fmla="*/ 0 h 202"/>
                <a:gd name="T18" fmla="*/ 0 w 202"/>
                <a:gd name="T19" fmla="*/ 0 h 202"/>
                <a:gd name="T20" fmla="*/ 0 w 202"/>
                <a:gd name="T21" fmla="*/ 0 h 202"/>
                <a:gd name="T22" fmla="*/ 0 w 202"/>
                <a:gd name="T23" fmla="*/ 0 h 202"/>
                <a:gd name="T24" fmla="*/ 0 w 202"/>
                <a:gd name="T25" fmla="*/ 0 h 202"/>
                <a:gd name="T26" fmla="*/ 0 w 202"/>
                <a:gd name="T27" fmla="*/ 0 h 202"/>
                <a:gd name="T28" fmla="*/ 0 w 202"/>
                <a:gd name="T29" fmla="*/ 0 h 202"/>
                <a:gd name="T30" fmla="*/ 0 w 202"/>
                <a:gd name="T31" fmla="*/ 0 h 202"/>
                <a:gd name="T32" fmla="*/ 0 w 202"/>
                <a:gd name="T33" fmla="*/ 0 h 202"/>
                <a:gd name="T34" fmla="*/ 0 w 202"/>
                <a:gd name="T35" fmla="*/ 0 h 202"/>
                <a:gd name="T36" fmla="*/ 0 w 202"/>
                <a:gd name="T37" fmla="*/ 0 h 202"/>
                <a:gd name="T38" fmla="*/ 0 w 202"/>
                <a:gd name="T39" fmla="*/ 0 h 202"/>
                <a:gd name="T40" fmla="*/ 0 w 202"/>
                <a:gd name="T41" fmla="*/ 0 h 202"/>
                <a:gd name="T42" fmla="*/ 0 w 202"/>
                <a:gd name="T43" fmla="*/ 0 h 202"/>
                <a:gd name="T44" fmla="*/ 0 w 202"/>
                <a:gd name="T45" fmla="*/ 0 h 202"/>
                <a:gd name="T46" fmla="*/ 0 w 202"/>
                <a:gd name="T47" fmla="*/ 0 h 202"/>
                <a:gd name="T48" fmla="*/ 0 w 202"/>
                <a:gd name="T49" fmla="*/ 0 h 202"/>
                <a:gd name="T50" fmla="*/ 0 w 202"/>
                <a:gd name="T51" fmla="*/ 0 h 202"/>
                <a:gd name="T52" fmla="*/ 0 w 202"/>
                <a:gd name="T53" fmla="*/ 0 h 202"/>
                <a:gd name="T54" fmla="*/ 0 w 202"/>
                <a:gd name="T55" fmla="*/ 0 h 202"/>
                <a:gd name="T56" fmla="*/ 0 w 202"/>
                <a:gd name="T57" fmla="*/ 0 h 202"/>
                <a:gd name="T58" fmla="*/ 0 w 202"/>
                <a:gd name="T59" fmla="*/ 0 h 202"/>
                <a:gd name="T60" fmla="*/ 0 w 202"/>
                <a:gd name="T61" fmla="*/ 0 h 202"/>
                <a:gd name="T62" fmla="*/ 0 w 202"/>
                <a:gd name="T63" fmla="*/ 0 h 202"/>
                <a:gd name="T64" fmla="*/ 0 w 202"/>
                <a:gd name="T65" fmla="*/ 0 h 2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2" h="202">
                  <a:moveTo>
                    <a:pt x="202" y="100"/>
                  </a:moveTo>
                  <a:lnTo>
                    <a:pt x="200" y="80"/>
                  </a:lnTo>
                  <a:lnTo>
                    <a:pt x="193" y="61"/>
                  </a:lnTo>
                  <a:lnTo>
                    <a:pt x="185" y="44"/>
                  </a:lnTo>
                  <a:lnTo>
                    <a:pt x="174" y="28"/>
                  </a:lnTo>
                  <a:lnTo>
                    <a:pt x="158" y="17"/>
                  </a:lnTo>
                  <a:lnTo>
                    <a:pt x="140" y="6"/>
                  </a:lnTo>
                  <a:lnTo>
                    <a:pt x="121" y="1"/>
                  </a:lnTo>
                  <a:lnTo>
                    <a:pt x="100" y="0"/>
                  </a:lnTo>
                  <a:lnTo>
                    <a:pt x="81" y="1"/>
                  </a:lnTo>
                  <a:lnTo>
                    <a:pt x="62" y="6"/>
                  </a:lnTo>
                  <a:lnTo>
                    <a:pt x="45" y="17"/>
                  </a:lnTo>
                  <a:lnTo>
                    <a:pt x="30" y="28"/>
                  </a:lnTo>
                  <a:lnTo>
                    <a:pt x="18" y="44"/>
                  </a:lnTo>
                  <a:lnTo>
                    <a:pt x="9" y="61"/>
                  </a:lnTo>
                  <a:lnTo>
                    <a:pt x="2" y="80"/>
                  </a:lnTo>
                  <a:lnTo>
                    <a:pt x="0" y="100"/>
                  </a:lnTo>
                  <a:lnTo>
                    <a:pt x="2" y="121"/>
                  </a:lnTo>
                  <a:lnTo>
                    <a:pt x="9" y="141"/>
                  </a:lnTo>
                  <a:lnTo>
                    <a:pt x="18" y="156"/>
                  </a:lnTo>
                  <a:lnTo>
                    <a:pt x="30" y="173"/>
                  </a:lnTo>
                  <a:lnTo>
                    <a:pt x="45" y="185"/>
                  </a:lnTo>
                  <a:lnTo>
                    <a:pt x="62" y="195"/>
                  </a:lnTo>
                  <a:lnTo>
                    <a:pt x="81" y="200"/>
                  </a:lnTo>
                  <a:lnTo>
                    <a:pt x="100" y="202"/>
                  </a:lnTo>
                  <a:lnTo>
                    <a:pt x="121" y="200"/>
                  </a:lnTo>
                  <a:lnTo>
                    <a:pt x="140" y="195"/>
                  </a:lnTo>
                  <a:lnTo>
                    <a:pt x="158" y="185"/>
                  </a:lnTo>
                  <a:lnTo>
                    <a:pt x="174" y="173"/>
                  </a:lnTo>
                  <a:lnTo>
                    <a:pt x="185" y="156"/>
                  </a:lnTo>
                  <a:lnTo>
                    <a:pt x="193" y="141"/>
                  </a:lnTo>
                  <a:lnTo>
                    <a:pt x="200" y="121"/>
                  </a:lnTo>
                  <a:lnTo>
                    <a:pt x="202" y="10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12" name="Rectangle 26"/>
            <p:cNvSpPr>
              <a:spLocks noChangeArrowheads="1"/>
            </p:cNvSpPr>
            <p:nvPr/>
          </p:nvSpPr>
          <p:spPr bwMode="auto">
            <a:xfrm>
              <a:off x="2313" y="3457"/>
              <a:ext cx="896" cy="86"/>
            </a:xfrm>
            <a:prstGeom prst="rect">
              <a:avLst/>
            </a:prstGeom>
            <a:solidFill>
              <a:srgbClr val="7A3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eaLnBrk="1" hangingPunct="1">
                <a:spcBef>
                  <a:spcPct val="0"/>
                </a:spcBef>
                <a:buClrTx/>
                <a:buSzTx/>
              </a:pPr>
              <a:endParaRPr lang="en-US" altLang="en-US" sz="1800" b="0">
                <a:solidFill>
                  <a:schemeClr val="tx1"/>
                </a:solidFill>
              </a:endParaRPr>
            </a:p>
          </p:txBody>
        </p:sp>
        <p:sp>
          <p:nvSpPr>
            <p:cNvPr id="93213" name="Freeform 27"/>
            <p:cNvSpPr>
              <a:spLocks/>
            </p:cNvSpPr>
            <p:nvPr/>
          </p:nvSpPr>
          <p:spPr bwMode="auto">
            <a:xfrm>
              <a:off x="2313" y="3297"/>
              <a:ext cx="896" cy="160"/>
            </a:xfrm>
            <a:custGeom>
              <a:avLst/>
              <a:gdLst>
                <a:gd name="T0" fmla="*/ 0 w 2125"/>
                <a:gd name="T1" fmla="*/ 0 h 383"/>
                <a:gd name="T2" fmla="*/ 0 w 2125"/>
                <a:gd name="T3" fmla="*/ 0 h 383"/>
                <a:gd name="T4" fmla="*/ 0 w 2125"/>
                <a:gd name="T5" fmla="*/ 0 h 383"/>
                <a:gd name="T6" fmla="*/ 0 w 2125"/>
                <a:gd name="T7" fmla="*/ 0 h 383"/>
                <a:gd name="T8" fmla="*/ 0 w 2125"/>
                <a:gd name="T9" fmla="*/ 0 h 3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5" h="383">
                  <a:moveTo>
                    <a:pt x="0" y="383"/>
                  </a:moveTo>
                  <a:lnTo>
                    <a:pt x="2125" y="383"/>
                  </a:lnTo>
                  <a:lnTo>
                    <a:pt x="1857" y="0"/>
                  </a:lnTo>
                  <a:lnTo>
                    <a:pt x="269" y="0"/>
                  </a:lnTo>
                  <a:lnTo>
                    <a:pt x="0" y="383"/>
                  </a:lnTo>
                  <a:close/>
                </a:path>
              </a:pathLst>
            </a:custGeom>
            <a:solidFill>
              <a:srgbClr val="904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14" name="Rectangle 28"/>
            <p:cNvSpPr>
              <a:spLocks noChangeArrowheads="1"/>
            </p:cNvSpPr>
            <p:nvPr/>
          </p:nvSpPr>
          <p:spPr bwMode="auto">
            <a:xfrm>
              <a:off x="2581" y="3370"/>
              <a:ext cx="360" cy="48"/>
            </a:xfrm>
            <a:prstGeom prst="rect">
              <a:avLst/>
            </a:prstGeom>
            <a:solidFill>
              <a:srgbClr val="7A3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eaLnBrk="1" hangingPunct="1">
                <a:spcBef>
                  <a:spcPct val="0"/>
                </a:spcBef>
                <a:buClrTx/>
                <a:buSzTx/>
              </a:pPr>
              <a:endParaRPr lang="en-US" altLang="en-US" sz="1800" b="0">
                <a:solidFill>
                  <a:schemeClr val="tx1"/>
                </a:solidFill>
              </a:endParaRPr>
            </a:p>
          </p:txBody>
        </p:sp>
        <p:sp>
          <p:nvSpPr>
            <p:cNvPr id="93215" name="Freeform 29"/>
            <p:cNvSpPr>
              <a:spLocks/>
            </p:cNvSpPr>
            <p:nvPr/>
          </p:nvSpPr>
          <p:spPr bwMode="auto">
            <a:xfrm>
              <a:off x="2581" y="3304"/>
              <a:ext cx="360" cy="66"/>
            </a:xfrm>
            <a:custGeom>
              <a:avLst/>
              <a:gdLst>
                <a:gd name="T0" fmla="*/ 0 w 852"/>
                <a:gd name="T1" fmla="*/ 0 h 155"/>
                <a:gd name="T2" fmla="*/ 0 w 852"/>
                <a:gd name="T3" fmla="*/ 0 h 155"/>
                <a:gd name="T4" fmla="*/ 0 w 852"/>
                <a:gd name="T5" fmla="*/ 0 h 155"/>
                <a:gd name="T6" fmla="*/ 0 w 852"/>
                <a:gd name="T7" fmla="*/ 0 h 155"/>
                <a:gd name="T8" fmla="*/ 0 w 852"/>
                <a:gd name="T9" fmla="*/ 0 h 1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2" h="155">
                  <a:moveTo>
                    <a:pt x="0" y="155"/>
                  </a:moveTo>
                  <a:lnTo>
                    <a:pt x="852" y="155"/>
                  </a:lnTo>
                  <a:lnTo>
                    <a:pt x="775" y="0"/>
                  </a:lnTo>
                  <a:lnTo>
                    <a:pt x="66" y="0"/>
                  </a:lnTo>
                  <a:lnTo>
                    <a:pt x="0" y="155"/>
                  </a:lnTo>
                  <a:close/>
                </a:path>
              </a:pathLst>
            </a:custGeom>
            <a:solidFill>
              <a:srgbClr val="A45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16" name="Freeform 30"/>
            <p:cNvSpPr>
              <a:spLocks/>
            </p:cNvSpPr>
            <p:nvPr/>
          </p:nvSpPr>
          <p:spPr bwMode="auto">
            <a:xfrm>
              <a:off x="2652" y="3307"/>
              <a:ext cx="216" cy="47"/>
            </a:xfrm>
            <a:custGeom>
              <a:avLst/>
              <a:gdLst>
                <a:gd name="T0" fmla="*/ 0 w 511"/>
                <a:gd name="T1" fmla="*/ 0 h 113"/>
                <a:gd name="T2" fmla="*/ 0 w 511"/>
                <a:gd name="T3" fmla="*/ 0 h 113"/>
                <a:gd name="T4" fmla="*/ 0 w 511"/>
                <a:gd name="T5" fmla="*/ 0 h 113"/>
                <a:gd name="T6" fmla="*/ 0 w 511"/>
                <a:gd name="T7" fmla="*/ 0 h 113"/>
                <a:gd name="T8" fmla="*/ 0 w 511"/>
                <a:gd name="T9" fmla="*/ 0 h 113"/>
                <a:gd name="T10" fmla="*/ 0 w 511"/>
                <a:gd name="T11" fmla="*/ 0 h 113"/>
                <a:gd name="T12" fmla="*/ 0 w 511"/>
                <a:gd name="T13" fmla="*/ 0 h 113"/>
                <a:gd name="T14" fmla="*/ 0 w 511"/>
                <a:gd name="T15" fmla="*/ 0 h 113"/>
                <a:gd name="T16" fmla="*/ 0 w 511"/>
                <a:gd name="T17" fmla="*/ 0 h 113"/>
                <a:gd name="T18" fmla="*/ 0 w 511"/>
                <a:gd name="T19" fmla="*/ 0 h 113"/>
                <a:gd name="T20" fmla="*/ 0 w 511"/>
                <a:gd name="T21" fmla="*/ 0 h 113"/>
                <a:gd name="T22" fmla="*/ 0 w 511"/>
                <a:gd name="T23" fmla="*/ 0 h 113"/>
                <a:gd name="T24" fmla="*/ 0 w 511"/>
                <a:gd name="T25" fmla="*/ 0 h 113"/>
                <a:gd name="T26" fmla="*/ 0 w 511"/>
                <a:gd name="T27" fmla="*/ 0 h 113"/>
                <a:gd name="T28" fmla="*/ 0 w 511"/>
                <a:gd name="T29" fmla="*/ 0 h 113"/>
                <a:gd name="T30" fmla="*/ 0 w 511"/>
                <a:gd name="T31" fmla="*/ 0 h 113"/>
                <a:gd name="T32" fmla="*/ 0 w 511"/>
                <a:gd name="T33" fmla="*/ 0 h 113"/>
                <a:gd name="T34" fmla="*/ 0 w 511"/>
                <a:gd name="T35" fmla="*/ 0 h 113"/>
                <a:gd name="T36" fmla="*/ 0 w 511"/>
                <a:gd name="T37" fmla="*/ 0 h 113"/>
                <a:gd name="T38" fmla="*/ 0 w 511"/>
                <a:gd name="T39" fmla="*/ 0 h 113"/>
                <a:gd name="T40" fmla="*/ 0 w 511"/>
                <a:gd name="T41" fmla="*/ 0 h 113"/>
                <a:gd name="T42" fmla="*/ 0 w 511"/>
                <a:gd name="T43" fmla="*/ 0 h 113"/>
                <a:gd name="T44" fmla="*/ 0 w 511"/>
                <a:gd name="T45" fmla="*/ 0 h 113"/>
                <a:gd name="T46" fmla="*/ 0 w 511"/>
                <a:gd name="T47" fmla="*/ 0 h 113"/>
                <a:gd name="T48" fmla="*/ 0 w 511"/>
                <a:gd name="T49" fmla="*/ 0 h 113"/>
                <a:gd name="T50" fmla="*/ 0 w 511"/>
                <a:gd name="T51" fmla="*/ 0 h 113"/>
                <a:gd name="T52" fmla="*/ 0 w 511"/>
                <a:gd name="T53" fmla="*/ 0 h 113"/>
                <a:gd name="T54" fmla="*/ 0 w 511"/>
                <a:gd name="T55" fmla="*/ 0 h 113"/>
                <a:gd name="T56" fmla="*/ 0 w 511"/>
                <a:gd name="T57" fmla="*/ 0 h 113"/>
                <a:gd name="T58" fmla="*/ 0 w 511"/>
                <a:gd name="T59" fmla="*/ 0 h 113"/>
                <a:gd name="T60" fmla="*/ 0 w 511"/>
                <a:gd name="T61" fmla="*/ 0 h 113"/>
                <a:gd name="T62" fmla="*/ 0 w 511"/>
                <a:gd name="T63" fmla="*/ 0 h 113"/>
                <a:gd name="T64" fmla="*/ 0 w 511"/>
                <a:gd name="T65" fmla="*/ 0 h 113"/>
                <a:gd name="T66" fmla="*/ 0 w 511"/>
                <a:gd name="T67" fmla="*/ 0 h 113"/>
                <a:gd name="T68" fmla="*/ 0 w 511"/>
                <a:gd name="T69" fmla="*/ 0 h 113"/>
                <a:gd name="T70" fmla="*/ 0 w 511"/>
                <a:gd name="T71" fmla="*/ 0 h 113"/>
                <a:gd name="T72" fmla="*/ 0 w 511"/>
                <a:gd name="T73" fmla="*/ 0 h 1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11" h="113">
                  <a:moveTo>
                    <a:pt x="511" y="57"/>
                  </a:moveTo>
                  <a:lnTo>
                    <a:pt x="510" y="51"/>
                  </a:lnTo>
                  <a:lnTo>
                    <a:pt x="507" y="46"/>
                  </a:lnTo>
                  <a:lnTo>
                    <a:pt x="491" y="36"/>
                  </a:lnTo>
                  <a:lnTo>
                    <a:pt x="468" y="26"/>
                  </a:lnTo>
                  <a:lnTo>
                    <a:pt x="438" y="16"/>
                  </a:lnTo>
                  <a:lnTo>
                    <a:pt x="399" y="9"/>
                  </a:lnTo>
                  <a:lnTo>
                    <a:pt x="356" y="3"/>
                  </a:lnTo>
                  <a:lnTo>
                    <a:pt x="307" y="2"/>
                  </a:lnTo>
                  <a:lnTo>
                    <a:pt x="255" y="0"/>
                  </a:lnTo>
                  <a:lnTo>
                    <a:pt x="205" y="2"/>
                  </a:lnTo>
                  <a:lnTo>
                    <a:pt x="156" y="3"/>
                  </a:lnTo>
                  <a:lnTo>
                    <a:pt x="114" y="9"/>
                  </a:lnTo>
                  <a:lnTo>
                    <a:pt x="76" y="16"/>
                  </a:lnTo>
                  <a:lnTo>
                    <a:pt x="45" y="26"/>
                  </a:lnTo>
                  <a:lnTo>
                    <a:pt x="19" y="36"/>
                  </a:lnTo>
                  <a:lnTo>
                    <a:pt x="7" y="46"/>
                  </a:lnTo>
                  <a:lnTo>
                    <a:pt x="1" y="51"/>
                  </a:lnTo>
                  <a:lnTo>
                    <a:pt x="0" y="57"/>
                  </a:lnTo>
                  <a:lnTo>
                    <a:pt x="1" y="63"/>
                  </a:lnTo>
                  <a:lnTo>
                    <a:pt x="7" y="68"/>
                  </a:lnTo>
                  <a:lnTo>
                    <a:pt x="19" y="78"/>
                  </a:lnTo>
                  <a:lnTo>
                    <a:pt x="45" y="88"/>
                  </a:lnTo>
                  <a:lnTo>
                    <a:pt x="76" y="96"/>
                  </a:lnTo>
                  <a:lnTo>
                    <a:pt x="114" y="103"/>
                  </a:lnTo>
                  <a:lnTo>
                    <a:pt x="156" y="110"/>
                  </a:lnTo>
                  <a:lnTo>
                    <a:pt x="205" y="112"/>
                  </a:lnTo>
                  <a:lnTo>
                    <a:pt x="255" y="113"/>
                  </a:lnTo>
                  <a:lnTo>
                    <a:pt x="307" y="112"/>
                  </a:lnTo>
                  <a:lnTo>
                    <a:pt x="356" y="110"/>
                  </a:lnTo>
                  <a:lnTo>
                    <a:pt x="399" y="103"/>
                  </a:lnTo>
                  <a:lnTo>
                    <a:pt x="438" y="96"/>
                  </a:lnTo>
                  <a:lnTo>
                    <a:pt x="468" y="88"/>
                  </a:lnTo>
                  <a:lnTo>
                    <a:pt x="491" y="78"/>
                  </a:lnTo>
                  <a:lnTo>
                    <a:pt x="507" y="68"/>
                  </a:lnTo>
                  <a:lnTo>
                    <a:pt x="510" y="63"/>
                  </a:lnTo>
                  <a:lnTo>
                    <a:pt x="511" y="57"/>
                  </a:lnTo>
                  <a:close/>
                </a:path>
              </a:pathLst>
            </a:custGeom>
            <a:solidFill>
              <a:srgbClr val="7A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17" name="Rectangle 31"/>
            <p:cNvSpPr>
              <a:spLocks noChangeArrowheads="1"/>
            </p:cNvSpPr>
            <p:nvPr/>
          </p:nvSpPr>
          <p:spPr bwMode="auto">
            <a:xfrm>
              <a:off x="2652" y="3283"/>
              <a:ext cx="216" cy="48"/>
            </a:xfrm>
            <a:prstGeom prst="rect">
              <a:avLst/>
            </a:prstGeom>
            <a:solidFill>
              <a:srgbClr val="7A3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eaLnBrk="1" hangingPunct="1">
                <a:spcBef>
                  <a:spcPct val="0"/>
                </a:spcBef>
                <a:buClrTx/>
                <a:buSzTx/>
              </a:pPr>
              <a:endParaRPr lang="en-US" altLang="en-US" sz="1800" b="0">
                <a:solidFill>
                  <a:schemeClr val="tx1"/>
                </a:solidFill>
              </a:endParaRPr>
            </a:p>
          </p:txBody>
        </p:sp>
        <p:sp>
          <p:nvSpPr>
            <p:cNvPr id="93218" name="Freeform 32"/>
            <p:cNvSpPr>
              <a:spLocks/>
            </p:cNvSpPr>
            <p:nvPr/>
          </p:nvSpPr>
          <p:spPr bwMode="auto">
            <a:xfrm>
              <a:off x="2652" y="3260"/>
              <a:ext cx="216" cy="45"/>
            </a:xfrm>
            <a:custGeom>
              <a:avLst/>
              <a:gdLst>
                <a:gd name="T0" fmla="*/ 0 w 511"/>
                <a:gd name="T1" fmla="*/ 0 h 111"/>
                <a:gd name="T2" fmla="*/ 0 w 511"/>
                <a:gd name="T3" fmla="*/ 0 h 111"/>
                <a:gd name="T4" fmla="*/ 0 w 511"/>
                <a:gd name="T5" fmla="*/ 0 h 111"/>
                <a:gd name="T6" fmla="*/ 0 w 511"/>
                <a:gd name="T7" fmla="*/ 0 h 111"/>
                <a:gd name="T8" fmla="*/ 0 w 511"/>
                <a:gd name="T9" fmla="*/ 0 h 111"/>
                <a:gd name="T10" fmla="*/ 0 w 511"/>
                <a:gd name="T11" fmla="*/ 0 h 111"/>
                <a:gd name="T12" fmla="*/ 0 w 511"/>
                <a:gd name="T13" fmla="*/ 0 h 111"/>
                <a:gd name="T14" fmla="*/ 0 w 511"/>
                <a:gd name="T15" fmla="*/ 0 h 111"/>
                <a:gd name="T16" fmla="*/ 0 w 511"/>
                <a:gd name="T17" fmla="*/ 0 h 111"/>
                <a:gd name="T18" fmla="*/ 0 w 511"/>
                <a:gd name="T19" fmla="*/ 0 h 111"/>
                <a:gd name="T20" fmla="*/ 0 w 511"/>
                <a:gd name="T21" fmla="*/ 0 h 111"/>
                <a:gd name="T22" fmla="*/ 0 w 511"/>
                <a:gd name="T23" fmla="*/ 0 h 111"/>
                <a:gd name="T24" fmla="*/ 0 w 511"/>
                <a:gd name="T25" fmla="*/ 0 h 111"/>
                <a:gd name="T26" fmla="*/ 0 w 511"/>
                <a:gd name="T27" fmla="*/ 0 h 111"/>
                <a:gd name="T28" fmla="*/ 0 w 511"/>
                <a:gd name="T29" fmla="*/ 0 h 111"/>
                <a:gd name="T30" fmla="*/ 0 w 511"/>
                <a:gd name="T31" fmla="*/ 0 h 111"/>
                <a:gd name="T32" fmla="*/ 0 w 511"/>
                <a:gd name="T33" fmla="*/ 0 h 111"/>
                <a:gd name="T34" fmla="*/ 0 w 511"/>
                <a:gd name="T35" fmla="*/ 0 h 111"/>
                <a:gd name="T36" fmla="*/ 0 w 511"/>
                <a:gd name="T37" fmla="*/ 0 h 111"/>
                <a:gd name="T38" fmla="*/ 0 w 511"/>
                <a:gd name="T39" fmla="*/ 0 h 111"/>
                <a:gd name="T40" fmla="*/ 0 w 511"/>
                <a:gd name="T41" fmla="*/ 0 h 111"/>
                <a:gd name="T42" fmla="*/ 0 w 511"/>
                <a:gd name="T43" fmla="*/ 0 h 111"/>
                <a:gd name="T44" fmla="*/ 0 w 511"/>
                <a:gd name="T45" fmla="*/ 0 h 111"/>
                <a:gd name="T46" fmla="*/ 0 w 511"/>
                <a:gd name="T47" fmla="*/ 0 h 111"/>
                <a:gd name="T48" fmla="*/ 0 w 511"/>
                <a:gd name="T49" fmla="*/ 0 h 111"/>
                <a:gd name="T50" fmla="*/ 0 w 511"/>
                <a:gd name="T51" fmla="*/ 0 h 111"/>
                <a:gd name="T52" fmla="*/ 0 w 511"/>
                <a:gd name="T53" fmla="*/ 0 h 111"/>
                <a:gd name="T54" fmla="*/ 0 w 511"/>
                <a:gd name="T55" fmla="*/ 0 h 111"/>
                <a:gd name="T56" fmla="*/ 0 w 511"/>
                <a:gd name="T57" fmla="*/ 0 h 111"/>
                <a:gd name="T58" fmla="*/ 0 w 511"/>
                <a:gd name="T59" fmla="*/ 0 h 111"/>
                <a:gd name="T60" fmla="*/ 0 w 511"/>
                <a:gd name="T61" fmla="*/ 0 h 111"/>
                <a:gd name="T62" fmla="*/ 0 w 511"/>
                <a:gd name="T63" fmla="*/ 0 h 111"/>
                <a:gd name="T64" fmla="*/ 0 w 511"/>
                <a:gd name="T65" fmla="*/ 0 h 111"/>
                <a:gd name="T66" fmla="*/ 0 w 511"/>
                <a:gd name="T67" fmla="*/ 0 h 111"/>
                <a:gd name="T68" fmla="*/ 0 w 511"/>
                <a:gd name="T69" fmla="*/ 0 h 111"/>
                <a:gd name="T70" fmla="*/ 0 w 511"/>
                <a:gd name="T71" fmla="*/ 0 h 111"/>
                <a:gd name="T72" fmla="*/ 0 w 511"/>
                <a:gd name="T73" fmla="*/ 0 h 1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11" h="111">
                  <a:moveTo>
                    <a:pt x="511" y="55"/>
                  </a:moveTo>
                  <a:lnTo>
                    <a:pt x="510" y="50"/>
                  </a:lnTo>
                  <a:lnTo>
                    <a:pt x="507" y="45"/>
                  </a:lnTo>
                  <a:lnTo>
                    <a:pt x="491" y="33"/>
                  </a:lnTo>
                  <a:lnTo>
                    <a:pt x="468" y="25"/>
                  </a:lnTo>
                  <a:lnTo>
                    <a:pt x="438" y="17"/>
                  </a:lnTo>
                  <a:lnTo>
                    <a:pt x="399" y="10"/>
                  </a:lnTo>
                  <a:lnTo>
                    <a:pt x="356" y="7"/>
                  </a:lnTo>
                  <a:lnTo>
                    <a:pt x="307" y="1"/>
                  </a:lnTo>
                  <a:lnTo>
                    <a:pt x="255" y="0"/>
                  </a:lnTo>
                  <a:lnTo>
                    <a:pt x="205" y="1"/>
                  </a:lnTo>
                  <a:lnTo>
                    <a:pt x="156" y="7"/>
                  </a:lnTo>
                  <a:lnTo>
                    <a:pt x="114" y="10"/>
                  </a:lnTo>
                  <a:lnTo>
                    <a:pt x="76" y="17"/>
                  </a:lnTo>
                  <a:lnTo>
                    <a:pt x="45" y="25"/>
                  </a:lnTo>
                  <a:lnTo>
                    <a:pt x="19" y="33"/>
                  </a:lnTo>
                  <a:lnTo>
                    <a:pt x="7" y="45"/>
                  </a:lnTo>
                  <a:lnTo>
                    <a:pt x="1" y="50"/>
                  </a:lnTo>
                  <a:lnTo>
                    <a:pt x="0" y="55"/>
                  </a:lnTo>
                  <a:lnTo>
                    <a:pt x="1" y="60"/>
                  </a:lnTo>
                  <a:lnTo>
                    <a:pt x="7" y="67"/>
                  </a:lnTo>
                  <a:lnTo>
                    <a:pt x="19" y="77"/>
                  </a:lnTo>
                  <a:lnTo>
                    <a:pt x="45" y="87"/>
                  </a:lnTo>
                  <a:lnTo>
                    <a:pt x="76" y="94"/>
                  </a:lnTo>
                  <a:lnTo>
                    <a:pt x="114" y="101"/>
                  </a:lnTo>
                  <a:lnTo>
                    <a:pt x="156" y="107"/>
                  </a:lnTo>
                  <a:lnTo>
                    <a:pt x="205" y="109"/>
                  </a:lnTo>
                  <a:lnTo>
                    <a:pt x="255" y="111"/>
                  </a:lnTo>
                  <a:lnTo>
                    <a:pt x="307" y="109"/>
                  </a:lnTo>
                  <a:lnTo>
                    <a:pt x="356" y="107"/>
                  </a:lnTo>
                  <a:lnTo>
                    <a:pt x="399" y="101"/>
                  </a:lnTo>
                  <a:lnTo>
                    <a:pt x="438" y="94"/>
                  </a:lnTo>
                  <a:lnTo>
                    <a:pt x="468" y="87"/>
                  </a:lnTo>
                  <a:lnTo>
                    <a:pt x="491" y="77"/>
                  </a:lnTo>
                  <a:lnTo>
                    <a:pt x="507" y="67"/>
                  </a:lnTo>
                  <a:lnTo>
                    <a:pt x="510" y="60"/>
                  </a:lnTo>
                  <a:lnTo>
                    <a:pt x="511" y="55"/>
                  </a:lnTo>
                  <a:close/>
                </a:path>
              </a:pathLst>
            </a:custGeom>
            <a:solidFill>
              <a:srgbClr val="A45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19" name="Freeform 33"/>
            <p:cNvSpPr>
              <a:spLocks/>
            </p:cNvSpPr>
            <p:nvPr/>
          </p:nvSpPr>
          <p:spPr bwMode="auto">
            <a:xfrm>
              <a:off x="2676" y="3253"/>
              <a:ext cx="168" cy="37"/>
            </a:xfrm>
            <a:custGeom>
              <a:avLst/>
              <a:gdLst>
                <a:gd name="T0" fmla="*/ 0 w 401"/>
                <a:gd name="T1" fmla="*/ 0 h 90"/>
                <a:gd name="T2" fmla="*/ 0 w 401"/>
                <a:gd name="T3" fmla="*/ 0 h 90"/>
                <a:gd name="T4" fmla="*/ 0 w 401"/>
                <a:gd name="T5" fmla="*/ 0 h 90"/>
                <a:gd name="T6" fmla="*/ 0 w 401"/>
                <a:gd name="T7" fmla="*/ 0 h 90"/>
                <a:gd name="T8" fmla="*/ 0 w 401"/>
                <a:gd name="T9" fmla="*/ 0 h 90"/>
                <a:gd name="T10" fmla="*/ 0 w 401"/>
                <a:gd name="T11" fmla="*/ 0 h 90"/>
                <a:gd name="T12" fmla="*/ 0 w 401"/>
                <a:gd name="T13" fmla="*/ 0 h 90"/>
                <a:gd name="T14" fmla="*/ 0 w 401"/>
                <a:gd name="T15" fmla="*/ 0 h 90"/>
                <a:gd name="T16" fmla="*/ 0 w 401"/>
                <a:gd name="T17" fmla="*/ 0 h 90"/>
                <a:gd name="T18" fmla="*/ 0 w 401"/>
                <a:gd name="T19" fmla="*/ 0 h 90"/>
                <a:gd name="T20" fmla="*/ 0 w 401"/>
                <a:gd name="T21" fmla="*/ 0 h 90"/>
                <a:gd name="T22" fmla="*/ 0 w 401"/>
                <a:gd name="T23" fmla="*/ 0 h 90"/>
                <a:gd name="T24" fmla="*/ 0 w 401"/>
                <a:gd name="T25" fmla="*/ 0 h 90"/>
                <a:gd name="T26" fmla="*/ 0 w 401"/>
                <a:gd name="T27" fmla="*/ 0 h 90"/>
                <a:gd name="T28" fmla="*/ 0 w 401"/>
                <a:gd name="T29" fmla="*/ 0 h 90"/>
                <a:gd name="T30" fmla="*/ 0 w 401"/>
                <a:gd name="T31" fmla="*/ 0 h 90"/>
                <a:gd name="T32" fmla="*/ 0 w 401"/>
                <a:gd name="T33" fmla="*/ 0 h 90"/>
                <a:gd name="T34" fmla="*/ 0 w 401"/>
                <a:gd name="T35" fmla="*/ 0 h 90"/>
                <a:gd name="T36" fmla="*/ 0 w 401"/>
                <a:gd name="T37" fmla="*/ 0 h 90"/>
                <a:gd name="T38" fmla="*/ 0 w 401"/>
                <a:gd name="T39" fmla="*/ 0 h 90"/>
                <a:gd name="T40" fmla="*/ 0 w 401"/>
                <a:gd name="T41" fmla="*/ 0 h 90"/>
                <a:gd name="T42" fmla="*/ 0 w 401"/>
                <a:gd name="T43" fmla="*/ 0 h 90"/>
                <a:gd name="T44" fmla="*/ 0 w 401"/>
                <a:gd name="T45" fmla="*/ 0 h 90"/>
                <a:gd name="T46" fmla="*/ 0 w 401"/>
                <a:gd name="T47" fmla="*/ 0 h 90"/>
                <a:gd name="T48" fmla="*/ 0 w 401"/>
                <a:gd name="T49" fmla="*/ 0 h 90"/>
                <a:gd name="T50" fmla="*/ 0 w 401"/>
                <a:gd name="T51" fmla="*/ 0 h 90"/>
                <a:gd name="T52" fmla="*/ 0 w 401"/>
                <a:gd name="T53" fmla="*/ 0 h 90"/>
                <a:gd name="T54" fmla="*/ 0 w 401"/>
                <a:gd name="T55" fmla="*/ 0 h 90"/>
                <a:gd name="T56" fmla="*/ 0 w 401"/>
                <a:gd name="T57" fmla="*/ 0 h 90"/>
                <a:gd name="T58" fmla="*/ 0 w 401"/>
                <a:gd name="T59" fmla="*/ 0 h 90"/>
                <a:gd name="T60" fmla="*/ 0 w 401"/>
                <a:gd name="T61" fmla="*/ 0 h 90"/>
                <a:gd name="T62" fmla="*/ 0 w 401"/>
                <a:gd name="T63" fmla="*/ 0 h 90"/>
                <a:gd name="T64" fmla="*/ 0 w 401"/>
                <a:gd name="T65" fmla="*/ 0 h 90"/>
                <a:gd name="T66" fmla="*/ 0 w 401"/>
                <a:gd name="T67" fmla="*/ 0 h 90"/>
                <a:gd name="T68" fmla="*/ 0 w 401"/>
                <a:gd name="T69" fmla="*/ 0 h 90"/>
                <a:gd name="T70" fmla="*/ 0 w 401"/>
                <a:gd name="T71" fmla="*/ 0 h 90"/>
                <a:gd name="T72" fmla="*/ 0 w 401"/>
                <a:gd name="T73" fmla="*/ 0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1" h="90">
                  <a:moveTo>
                    <a:pt x="401" y="46"/>
                  </a:moveTo>
                  <a:lnTo>
                    <a:pt x="400" y="41"/>
                  </a:lnTo>
                  <a:lnTo>
                    <a:pt x="396" y="38"/>
                  </a:lnTo>
                  <a:lnTo>
                    <a:pt x="384" y="28"/>
                  </a:lnTo>
                  <a:lnTo>
                    <a:pt x="367" y="21"/>
                  </a:lnTo>
                  <a:lnTo>
                    <a:pt x="342" y="14"/>
                  </a:lnTo>
                  <a:lnTo>
                    <a:pt x="311" y="8"/>
                  </a:lnTo>
                  <a:lnTo>
                    <a:pt x="277" y="5"/>
                  </a:lnTo>
                  <a:lnTo>
                    <a:pt x="241" y="2"/>
                  </a:lnTo>
                  <a:lnTo>
                    <a:pt x="200" y="0"/>
                  </a:lnTo>
                  <a:lnTo>
                    <a:pt x="160" y="2"/>
                  </a:lnTo>
                  <a:lnTo>
                    <a:pt x="121" y="5"/>
                  </a:lnTo>
                  <a:lnTo>
                    <a:pt x="87" y="8"/>
                  </a:lnTo>
                  <a:lnTo>
                    <a:pt x="59" y="14"/>
                  </a:lnTo>
                  <a:lnTo>
                    <a:pt x="34" y="21"/>
                  </a:lnTo>
                  <a:lnTo>
                    <a:pt x="15" y="28"/>
                  </a:lnTo>
                  <a:lnTo>
                    <a:pt x="5" y="38"/>
                  </a:lnTo>
                  <a:lnTo>
                    <a:pt x="0" y="41"/>
                  </a:lnTo>
                  <a:lnTo>
                    <a:pt x="0" y="46"/>
                  </a:lnTo>
                  <a:lnTo>
                    <a:pt x="0" y="50"/>
                  </a:lnTo>
                  <a:lnTo>
                    <a:pt x="5" y="54"/>
                  </a:lnTo>
                  <a:lnTo>
                    <a:pt x="15" y="63"/>
                  </a:lnTo>
                  <a:lnTo>
                    <a:pt x="34" y="69"/>
                  </a:lnTo>
                  <a:lnTo>
                    <a:pt x="59" y="76"/>
                  </a:lnTo>
                  <a:lnTo>
                    <a:pt x="87" y="81"/>
                  </a:lnTo>
                  <a:lnTo>
                    <a:pt x="121" y="86"/>
                  </a:lnTo>
                  <a:lnTo>
                    <a:pt x="160" y="88"/>
                  </a:lnTo>
                  <a:lnTo>
                    <a:pt x="200" y="90"/>
                  </a:lnTo>
                  <a:lnTo>
                    <a:pt x="241" y="88"/>
                  </a:lnTo>
                  <a:lnTo>
                    <a:pt x="277" y="86"/>
                  </a:lnTo>
                  <a:lnTo>
                    <a:pt x="311" y="81"/>
                  </a:lnTo>
                  <a:lnTo>
                    <a:pt x="342" y="76"/>
                  </a:lnTo>
                  <a:lnTo>
                    <a:pt x="367" y="69"/>
                  </a:lnTo>
                  <a:lnTo>
                    <a:pt x="384" y="63"/>
                  </a:lnTo>
                  <a:lnTo>
                    <a:pt x="396" y="54"/>
                  </a:lnTo>
                  <a:lnTo>
                    <a:pt x="400" y="50"/>
                  </a:lnTo>
                  <a:lnTo>
                    <a:pt x="401" y="46"/>
                  </a:lnTo>
                  <a:close/>
                </a:path>
              </a:pathLst>
            </a:custGeom>
            <a:solidFill>
              <a:srgbClr val="7A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20" name="Rectangle 34"/>
            <p:cNvSpPr>
              <a:spLocks noChangeArrowheads="1"/>
            </p:cNvSpPr>
            <p:nvPr/>
          </p:nvSpPr>
          <p:spPr bwMode="auto">
            <a:xfrm>
              <a:off x="2676" y="3235"/>
              <a:ext cx="168" cy="37"/>
            </a:xfrm>
            <a:prstGeom prst="rect">
              <a:avLst/>
            </a:prstGeom>
            <a:solidFill>
              <a:srgbClr val="7A3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eaLnBrk="1" hangingPunct="1">
                <a:spcBef>
                  <a:spcPct val="0"/>
                </a:spcBef>
                <a:buClrTx/>
                <a:buSzTx/>
              </a:pPr>
              <a:endParaRPr lang="en-US" altLang="en-US" sz="1800" b="0">
                <a:solidFill>
                  <a:schemeClr val="tx1"/>
                </a:solidFill>
              </a:endParaRPr>
            </a:p>
          </p:txBody>
        </p:sp>
        <p:sp>
          <p:nvSpPr>
            <p:cNvPr id="93221" name="Freeform 35"/>
            <p:cNvSpPr>
              <a:spLocks/>
            </p:cNvSpPr>
            <p:nvPr/>
          </p:nvSpPr>
          <p:spPr bwMode="auto">
            <a:xfrm>
              <a:off x="2676" y="3216"/>
              <a:ext cx="168" cy="37"/>
            </a:xfrm>
            <a:custGeom>
              <a:avLst/>
              <a:gdLst>
                <a:gd name="T0" fmla="*/ 0 w 401"/>
                <a:gd name="T1" fmla="*/ 0 h 88"/>
                <a:gd name="T2" fmla="*/ 0 w 401"/>
                <a:gd name="T3" fmla="*/ 0 h 88"/>
                <a:gd name="T4" fmla="*/ 0 w 401"/>
                <a:gd name="T5" fmla="*/ 0 h 88"/>
                <a:gd name="T6" fmla="*/ 0 w 401"/>
                <a:gd name="T7" fmla="*/ 0 h 88"/>
                <a:gd name="T8" fmla="*/ 0 w 401"/>
                <a:gd name="T9" fmla="*/ 0 h 88"/>
                <a:gd name="T10" fmla="*/ 0 w 401"/>
                <a:gd name="T11" fmla="*/ 0 h 88"/>
                <a:gd name="T12" fmla="*/ 0 w 401"/>
                <a:gd name="T13" fmla="*/ 0 h 88"/>
                <a:gd name="T14" fmla="*/ 0 w 401"/>
                <a:gd name="T15" fmla="*/ 0 h 88"/>
                <a:gd name="T16" fmla="*/ 0 w 401"/>
                <a:gd name="T17" fmla="*/ 0 h 88"/>
                <a:gd name="T18" fmla="*/ 0 w 401"/>
                <a:gd name="T19" fmla="*/ 0 h 88"/>
                <a:gd name="T20" fmla="*/ 0 w 401"/>
                <a:gd name="T21" fmla="*/ 0 h 88"/>
                <a:gd name="T22" fmla="*/ 0 w 401"/>
                <a:gd name="T23" fmla="*/ 0 h 88"/>
                <a:gd name="T24" fmla="*/ 0 w 401"/>
                <a:gd name="T25" fmla="*/ 0 h 88"/>
                <a:gd name="T26" fmla="*/ 0 w 401"/>
                <a:gd name="T27" fmla="*/ 0 h 88"/>
                <a:gd name="T28" fmla="*/ 0 w 401"/>
                <a:gd name="T29" fmla="*/ 0 h 88"/>
                <a:gd name="T30" fmla="*/ 0 w 401"/>
                <a:gd name="T31" fmla="*/ 0 h 88"/>
                <a:gd name="T32" fmla="*/ 0 w 401"/>
                <a:gd name="T33" fmla="*/ 0 h 88"/>
                <a:gd name="T34" fmla="*/ 0 w 401"/>
                <a:gd name="T35" fmla="*/ 0 h 88"/>
                <a:gd name="T36" fmla="*/ 0 w 401"/>
                <a:gd name="T37" fmla="*/ 0 h 88"/>
                <a:gd name="T38" fmla="*/ 0 w 401"/>
                <a:gd name="T39" fmla="*/ 0 h 88"/>
                <a:gd name="T40" fmla="*/ 0 w 401"/>
                <a:gd name="T41" fmla="*/ 0 h 88"/>
                <a:gd name="T42" fmla="*/ 0 w 401"/>
                <a:gd name="T43" fmla="*/ 0 h 88"/>
                <a:gd name="T44" fmla="*/ 0 w 401"/>
                <a:gd name="T45" fmla="*/ 0 h 88"/>
                <a:gd name="T46" fmla="*/ 0 w 401"/>
                <a:gd name="T47" fmla="*/ 0 h 88"/>
                <a:gd name="T48" fmla="*/ 0 w 401"/>
                <a:gd name="T49" fmla="*/ 0 h 88"/>
                <a:gd name="T50" fmla="*/ 0 w 401"/>
                <a:gd name="T51" fmla="*/ 0 h 88"/>
                <a:gd name="T52" fmla="*/ 0 w 401"/>
                <a:gd name="T53" fmla="*/ 0 h 88"/>
                <a:gd name="T54" fmla="*/ 0 w 401"/>
                <a:gd name="T55" fmla="*/ 0 h 88"/>
                <a:gd name="T56" fmla="*/ 0 w 401"/>
                <a:gd name="T57" fmla="*/ 0 h 88"/>
                <a:gd name="T58" fmla="*/ 0 w 401"/>
                <a:gd name="T59" fmla="*/ 0 h 88"/>
                <a:gd name="T60" fmla="*/ 0 w 401"/>
                <a:gd name="T61" fmla="*/ 0 h 88"/>
                <a:gd name="T62" fmla="*/ 0 w 401"/>
                <a:gd name="T63" fmla="*/ 0 h 88"/>
                <a:gd name="T64" fmla="*/ 0 w 401"/>
                <a:gd name="T65" fmla="*/ 0 h 88"/>
                <a:gd name="T66" fmla="*/ 0 w 401"/>
                <a:gd name="T67" fmla="*/ 0 h 88"/>
                <a:gd name="T68" fmla="*/ 0 w 401"/>
                <a:gd name="T69" fmla="*/ 0 h 88"/>
                <a:gd name="T70" fmla="*/ 0 w 401"/>
                <a:gd name="T71" fmla="*/ 0 h 88"/>
                <a:gd name="T72" fmla="*/ 0 w 401"/>
                <a:gd name="T73" fmla="*/ 0 h 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1" h="88">
                  <a:moveTo>
                    <a:pt x="401" y="47"/>
                  </a:moveTo>
                  <a:lnTo>
                    <a:pt x="400" y="41"/>
                  </a:lnTo>
                  <a:lnTo>
                    <a:pt x="396" y="36"/>
                  </a:lnTo>
                  <a:lnTo>
                    <a:pt x="384" y="27"/>
                  </a:lnTo>
                  <a:lnTo>
                    <a:pt x="367" y="21"/>
                  </a:lnTo>
                  <a:lnTo>
                    <a:pt x="342" y="14"/>
                  </a:lnTo>
                  <a:lnTo>
                    <a:pt x="311" y="9"/>
                  </a:lnTo>
                  <a:lnTo>
                    <a:pt x="277" y="6"/>
                  </a:lnTo>
                  <a:lnTo>
                    <a:pt x="241" y="3"/>
                  </a:lnTo>
                  <a:lnTo>
                    <a:pt x="200" y="0"/>
                  </a:lnTo>
                  <a:lnTo>
                    <a:pt x="160" y="3"/>
                  </a:lnTo>
                  <a:lnTo>
                    <a:pt x="121" y="6"/>
                  </a:lnTo>
                  <a:lnTo>
                    <a:pt x="87" y="9"/>
                  </a:lnTo>
                  <a:lnTo>
                    <a:pt x="59" y="14"/>
                  </a:lnTo>
                  <a:lnTo>
                    <a:pt x="34" y="21"/>
                  </a:lnTo>
                  <a:lnTo>
                    <a:pt x="15" y="27"/>
                  </a:lnTo>
                  <a:lnTo>
                    <a:pt x="5" y="36"/>
                  </a:lnTo>
                  <a:lnTo>
                    <a:pt x="0" y="41"/>
                  </a:lnTo>
                  <a:lnTo>
                    <a:pt x="0" y="47"/>
                  </a:lnTo>
                  <a:lnTo>
                    <a:pt x="0" y="50"/>
                  </a:lnTo>
                  <a:lnTo>
                    <a:pt x="5" y="55"/>
                  </a:lnTo>
                  <a:lnTo>
                    <a:pt x="15" y="62"/>
                  </a:lnTo>
                  <a:lnTo>
                    <a:pt x="34" y="69"/>
                  </a:lnTo>
                  <a:lnTo>
                    <a:pt x="59" y="76"/>
                  </a:lnTo>
                  <a:lnTo>
                    <a:pt x="87" y="82"/>
                  </a:lnTo>
                  <a:lnTo>
                    <a:pt x="121" y="86"/>
                  </a:lnTo>
                  <a:lnTo>
                    <a:pt x="160" y="88"/>
                  </a:lnTo>
                  <a:lnTo>
                    <a:pt x="200" y="88"/>
                  </a:lnTo>
                  <a:lnTo>
                    <a:pt x="241" y="88"/>
                  </a:lnTo>
                  <a:lnTo>
                    <a:pt x="277" y="86"/>
                  </a:lnTo>
                  <a:lnTo>
                    <a:pt x="311" y="82"/>
                  </a:lnTo>
                  <a:lnTo>
                    <a:pt x="342" y="76"/>
                  </a:lnTo>
                  <a:lnTo>
                    <a:pt x="367" y="69"/>
                  </a:lnTo>
                  <a:lnTo>
                    <a:pt x="384" y="62"/>
                  </a:lnTo>
                  <a:lnTo>
                    <a:pt x="396" y="55"/>
                  </a:lnTo>
                  <a:lnTo>
                    <a:pt x="400" y="50"/>
                  </a:lnTo>
                  <a:lnTo>
                    <a:pt x="401" y="47"/>
                  </a:lnTo>
                  <a:close/>
                </a:path>
              </a:pathLst>
            </a:custGeom>
            <a:solidFill>
              <a:srgbClr val="A45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22" name="Rectangle 36"/>
            <p:cNvSpPr>
              <a:spLocks noChangeArrowheads="1"/>
            </p:cNvSpPr>
            <p:nvPr/>
          </p:nvSpPr>
          <p:spPr bwMode="auto">
            <a:xfrm>
              <a:off x="2706" y="1196"/>
              <a:ext cx="108" cy="2020"/>
            </a:xfrm>
            <a:prstGeom prst="rect">
              <a:avLst/>
            </a:prstGeom>
            <a:solidFill>
              <a:srgbClr val="BE5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eaLnBrk="1" hangingPunct="1">
                <a:spcBef>
                  <a:spcPct val="0"/>
                </a:spcBef>
                <a:buClrTx/>
                <a:buSzTx/>
              </a:pPr>
              <a:endParaRPr lang="en-US" altLang="en-US" sz="1800" b="0">
                <a:solidFill>
                  <a:schemeClr val="tx1"/>
                </a:solidFill>
              </a:endParaRPr>
            </a:p>
          </p:txBody>
        </p:sp>
        <p:sp>
          <p:nvSpPr>
            <p:cNvPr id="93223" name="Freeform 37"/>
            <p:cNvSpPr>
              <a:spLocks/>
            </p:cNvSpPr>
            <p:nvPr/>
          </p:nvSpPr>
          <p:spPr bwMode="auto">
            <a:xfrm>
              <a:off x="2694" y="3213"/>
              <a:ext cx="132" cy="27"/>
            </a:xfrm>
            <a:custGeom>
              <a:avLst/>
              <a:gdLst>
                <a:gd name="T0" fmla="*/ 0 w 312"/>
                <a:gd name="T1" fmla="*/ 0 h 68"/>
                <a:gd name="T2" fmla="*/ 0 w 312"/>
                <a:gd name="T3" fmla="*/ 0 h 68"/>
                <a:gd name="T4" fmla="*/ 0 w 312"/>
                <a:gd name="T5" fmla="*/ 0 h 68"/>
                <a:gd name="T6" fmla="*/ 0 w 312"/>
                <a:gd name="T7" fmla="*/ 0 h 68"/>
                <a:gd name="T8" fmla="*/ 0 w 312"/>
                <a:gd name="T9" fmla="*/ 0 h 68"/>
                <a:gd name="T10" fmla="*/ 0 w 312"/>
                <a:gd name="T11" fmla="*/ 0 h 68"/>
                <a:gd name="T12" fmla="*/ 0 w 312"/>
                <a:gd name="T13" fmla="*/ 0 h 68"/>
                <a:gd name="T14" fmla="*/ 0 w 312"/>
                <a:gd name="T15" fmla="*/ 0 h 68"/>
                <a:gd name="T16" fmla="*/ 0 w 312"/>
                <a:gd name="T17" fmla="*/ 0 h 68"/>
                <a:gd name="T18" fmla="*/ 0 w 312"/>
                <a:gd name="T19" fmla="*/ 0 h 68"/>
                <a:gd name="T20" fmla="*/ 0 w 312"/>
                <a:gd name="T21" fmla="*/ 0 h 68"/>
                <a:gd name="T22" fmla="*/ 0 w 312"/>
                <a:gd name="T23" fmla="*/ 0 h 68"/>
                <a:gd name="T24" fmla="*/ 0 w 312"/>
                <a:gd name="T25" fmla="*/ 0 h 68"/>
                <a:gd name="T26" fmla="*/ 0 w 312"/>
                <a:gd name="T27" fmla="*/ 0 h 68"/>
                <a:gd name="T28" fmla="*/ 0 w 312"/>
                <a:gd name="T29" fmla="*/ 0 h 68"/>
                <a:gd name="T30" fmla="*/ 0 w 312"/>
                <a:gd name="T31" fmla="*/ 0 h 68"/>
                <a:gd name="T32" fmla="*/ 0 w 312"/>
                <a:gd name="T33" fmla="*/ 0 h 68"/>
                <a:gd name="T34" fmla="*/ 0 w 312"/>
                <a:gd name="T35" fmla="*/ 0 h 68"/>
                <a:gd name="T36" fmla="*/ 0 w 312"/>
                <a:gd name="T37" fmla="*/ 0 h 68"/>
                <a:gd name="T38" fmla="*/ 0 w 312"/>
                <a:gd name="T39" fmla="*/ 0 h 68"/>
                <a:gd name="T40" fmla="*/ 0 w 312"/>
                <a:gd name="T41" fmla="*/ 0 h 68"/>
                <a:gd name="T42" fmla="*/ 0 w 312"/>
                <a:gd name="T43" fmla="*/ 0 h 68"/>
                <a:gd name="T44" fmla="*/ 0 w 312"/>
                <a:gd name="T45" fmla="*/ 0 h 68"/>
                <a:gd name="T46" fmla="*/ 0 w 312"/>
                <a:gd name="T47" fmla="*/ 0 h 68"/>
                <a:gd name="T48" fmla="*/ 0 w 312"/>
                <a:gd name="T49" fmla="*/ 0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2" h="68">
                  <a:moveTo>
                    <a:pt x="312" y="34"/>
                  </a:moveTo>
                  <a:lnTo>
                    <a:pt x="309" y="27"/>
                  </a:lnTo>
                  <a:lnTo>
                    <a:pt x="299" y="20"/>
                  </a:lnTo>
                  <a:lnTo>
                    <a:pt x="285" y="16"/>
                  </a:lnTo>
                  <a:lnTo>
                    <a:pt x="265" y="10"/>
                  </a:lnTo>
                  <a:lnTo>
                    <a:pt x="219" y="3"/>
                  </a:lnTo>
                  <a:lnTo>
                    <a:pt x="157" y="0"/>
                  </a:lnTo>
                  <a:lnTo>
                    <a:pt x="96" y="3"/>
                  </a:lnTo>
                  <a:lnTo>
                    <a:pt x="47" y="10"/>
                  </a:lnTo>
                  <a:lnTo>
                    <a:pt x="27" y="16"/>
                  </a:lnTo>
                  <a:lnTo>
                    <a:pt x="13" y="20"/>
                  </a:lnTo>
                  <a:lnTo>
                    <a:pt x="4" y="27"/>
                  </a:lnTo>
                  <a:lnTo>
                    <a:pt x="0" y="34"/>
                  </a:lnTo>
                  <a:lnTo>
                    <a:pt x="4" y="41"/>
                  </a:lnTo>
                  <a:lnTo>
                    <a:pt x="13" y="48"/>
                  </a:lnTo>
                  <a:lnTo>
                    <a:pt x="27" y="53"/>
                  </a:lnTo>
                  <a:lnTo>
                    <a:pt x="47" y="58"/>
                  </a:lnTo>
                  <a:lnTo>
                    <a:pt x="96" y="65"/>
                  </a:lnTo>
                  <a:lnTo>
                    <a:pt x="157" y="68"/>
                  </a:lnTo>
                  <a:lnTo>
                    <a:pt x="219" y="65"/>
                  </a:lnTo>
                  <a:lnTo>
                    <a:pt x="265" y="58"/>
                  </a:lnTo>
                  <a:lnTo>
                    <a:pt x="285" y="53"/>
                  </a:lnTo>
                  <a:lnTo>
                    <a:pt x="299" y="48"/>
                  </a:lnTo>
                  <a:lnTo>
                    <a:pt x="309" y="41"/>
                  </a:lnTo>
                  <a:lnTo>
                    <a:pt x="312" y="34"/>
                  </a:lnTo>
                  <a:close/>
                </a:path>
              </a:pathLst>
            </a:custGeom>
            <a:solidFill>
              <a:srgbClr val="904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24" name="Freeform 38"/>
            <p:cNvSpPr>
              <a:spLocks/>
            </p:cNvSpPr>
            <p:nvPr/>
          </p:nvSpPr>
          <p:spPr bwMode="auto">
            <a:xfrm>
              <a:off x="2694" y="3202"/>
              <a:ext cx="132" cy="29"/>
            </a:xfrm>
            <a:custGeom>
              <a:avLst/>
              <a:gdLst>
                <a:gd name="T0" fmla="*/ 0 w 312"/>
                <a:gd name="T1" fmla="*/ 0 h 67"/>
                <a:gd name="T2" fmla="*/ 0 w 312"/>
                <a:gd name="T3" fmla="*/ 0 h 67"/>
                <a:gd name="T4" fmla="*/ 0 w 312"/>
                <a:gd name="T5" fmla="*/ 0 h 67"/>
                <a:gd name="T6" fmla="*/ 0 w 312"/>
                <a:gd name="T7" fmla="*/ 0 h 67"/>
                <a:gd name="T8" fmla="*/ 0 w 312"/>
                <a:gd name="T9" fmla="*/ 0 h 67"/>
                <a:gd name="T10" fmla="*/ 0 w 312"/>
                <a:gd name="T11" fmla="*/ 0 h 67"/>
                <a:gd name="T12" fmla="*/ 0 w 312"/>
                <a:gd name="T13" fmla="*/ 0 h 67"/>
                <a:gd name="T14" fmla="*/ 0 w 312"/>
                <a:gd name="T15" fmla="*/ 0 h 67"/>
                <a:gd name="T16" fmla="*/ 0 w 312"/>
                <a:gd name="T17" fmla="*/ 0 h 67"/>
                <a:gd name="T18" fmla="*/ 0 w 312"/>
                <a:gd name="T19" fmla="*/ 0 h 67"/>
                <a:gd name="T20" fmla="*/ 0 w 312"/>
                <a:gd name="T21" fmla="*/ 0 h 67"/>
                <a:gd name="T22" fmla="*/ 0 w 312"/>
                <a:gd name="T23" fmla="*/ 0 h 67"/>
                <a:gd name="T24" fmla="*/ 0 w 312"/>
                <a:gd name="T25" fmla="*/ 0 h 67"/>
                <a:gd name="T26" fmla="*/ 0 w 312"/>
                <a:gd name="T27" fmla="*/ 0 h 67"/>
                <a:gd name="T28" fmla="*/ 0 w 312"/>
                <a:gd name="T29" fmla="*/ 0 h 67"/>
                <a:gd name="T30" fmla="*/ 0 w 312"/>
                <a:gd name="T31" fmla="*/ 0 h 67"/>
                <a:gd name="T32" fmla="*/ 0 w 312"/>
                <a:gd name="T33" fmla="*/ 0 h 67"/>
                <a:gd name="T34" fmla="*/ 0 w 312"/>
                <a:gd name="T35" fmla="*/ 0 h 67"/>
                <a:gd name="T36" fmla="*/ 0 w 312"/>
                <a:gd name="T37" fmla="*/ 0 h 67"/>
                <a:gd name="T38" fmla="*/ 0 w 312"/>
                <a:gd name="T39" fmla="*/ 0 h 67"/>
                <a:gd name="T40" fmla="*/ 0 w 312"/>
                <a:gd name="T41" fmla="*/ 0 h 67"/>
                <a:gd name="T42" fmla="*/ 0 w 312"/>
                <a:gd name="T43" fmla="*/ 0 h 67"/>
                <a:gd name="T44" fmla="*/ 0 w 312"/>
                <a:gd name="T45" fmla="*/ 0 h 67"/>
                <a:gd name="T46" fmla="*/ 0 w 312"/>
                <a:gd name="T47" fmla="*/ 0 h 67"/>
                <a:gd name="T48" fmla="*/ 0 w 312"/>
                <a:gd name="T49" fmla="*/ 0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2" h="67">
                  <a:moveTo>
                    <a:pt x="312" y="33"/>
                  </a:moveTo>
                  <a:lnTo>
                    <a:pt x="309" y="26"/>
                  </a:lnTo>
                  <a:lnTo>
                    <a:pt x="299" y="20"/>
                  </a:lnTo>
                  <a:lnTo>
                    <a:pt x="285" y="15"/>
                  </a:lnTo>
                  <a:lnTo>
                    <a:pt x="265" y="9"/>
                  </a:lnTo>
                  <a:lnTo>
                    <a:pt x="219" y="4"/>
                  </a:lnTo>
                  <a:lnTo>
                    <a:pt x="157" y="0"/>
                  </a:lnTo>
                  <a:lnTo>
                    <a:pt x="96" y="4"/>
                  </a:lnTo>
                  <a:lnTo>
                    <a:pt x="47" y="9"/>
                  </a:lnTo>
                  <a:lnTo>
                    <a:pt x="27" y="15"/>
                  </a:lnTo>
                  <a:lnTo>
                    <a:pt x="13" y="20"/>
                  </a:lnTo>
                  <a:lnTo>
                    <a:pt x="4" y="26"/>
                  </a:lnTo>
                  <a:lnTo>
                    <a:pt x="0" y="33"/>
                  </a:lnTo>
                  <a:lnTo>
                    <a:pt x="4" y="40"/>
                  </a:lnTo>
                  <a:lnTo>
                    <a:pt x="13" y="47"/>
                  </a:lnTo>
                  <a:lnTo>
                    <a:pt x="27" y="54"/>
                  </a:lnTo>
                  <a:lnTo>
                    <a:pt x="47" y="59"/>
                  </a:lnTo>
                  <a:lnTo>
                    <a:pt x="96" y="66"/>
                  </a:lnTo>
                  <a:lnTo>
                    <a:pt x="157" y="67"/>
                  </a:lnTo>
                  <a:lnTo>
                    <a:pt x="219" y="66"/>
                  </a:lnTo>
                  <a:lnTo>
                    <a:pt x="265" y="59"/>
                  </a:lnTo>
                  <a:lnTo>
                    <a:pt x="285" y="54"/>
                  </a:lnTo>
                  <a:lnTo>
                    <a:pt x="299" y="47"/>
                  </a:lnTo>
                  <a:lnTo>
                    <a:pt x="309" y="40"/>
                  </a:lnTo>
                  <a:lnTo>
                    <a:pt x="312" y="33"/>
                  </a:lnTo>
                  <a:close/>
                </a:path>
              </a:pathLst>
            </a:custGeom>
            <a:solidFill>
              <a:srgbClr val="BE5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25" name="Freeform 39"/>
            <p:cNvSpPr>
              <a:spLocks/>
            </p:cNvSpPr>
            <p:nvPr/>
          </p:nvSpPr>
          <p:spPr bwMode="auto">
            <a:xfrm>
              <a:off x="1577" y="1278"/>
              <a:ext cx="1181" cy="141"/>
            </a:xfrm>
            <a:custGeom>
              <a:avLst/>
              <a:gdLst>
                <a:gd name="T0" fmla="*/ 0 w 2800"/>
                <a:gd name="T1" fmla="*/ 0 h 334"/>
                <a:gd name="T2" fmla="*/ 0 w 2800"/>
                <a:gd name="T3" fmla="*/ 0 h 334"/>
                <a:gd name="T4" fmla="*/ 0 w 2800"/>
                <a:gd name="T5" fmla="*/ 0 h 334"/>
                <a:gd name="T6" fmla="*/ 0 w 2800"/>
                <a:gd name="T7" fmla="*/ 0 h 334"/>
                <a:gd name="T8" fmla="*/ 0 w 2800"/>
                <a:gd name="T9" fmla="*/ 0 h 3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00" h="334">
                  <a:moveTo>
                    <a:pt x="2800" y="0"/>
                  </a:moveTo>
                  <a:lnTo>
                    <a:pt x="0" y="113"/>
                  </a:lnTo>
                  <a:lnTo>
                    <a:pt x="0" y="221"/>
                  </a:lnTo>
                  <a:lnTo>
                    <a:pt x="2800" y="334"/>
                  </a:lnTo>
                  <a:lnTo>
                    <a:pt x="280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26" name="Freeform 40"/>
            <p:cNvSpPr>
              <a:spLocks/>
            </p:cNvSpPr>
            <p:nvPr/>
          </p:nvSpPr>
          <p:spPr bwMode="auto">
            <a:xfrm>
              <a:off x="1532" y="1302"/>
              <a:ext cx="92" cy="95"/>
            </a:xfrm>
            <a:custGeom>
              <a:avLst/>
              <a:gdLst>
                <a:gd name="T0" fmla="*/ 0 w 223"/>
                <a:gd name="T1" fmla="*/ 0 h 223"/>
                <a:gd name="T2" fmla="*/ 0 w 223"/>
                <a:gd name="T3" fmla="*/ 0 h 223"/>
                <a:gd name="T4" fmla="*/ 0 w 223"/>
                <a:gd name="T5" fmla="*/ 0 h 223"/>
                <a:gd name="T6" fmla="*/ 0 w 223"/>
                <a:gd name="T7" fmla="*/ 0 h 223"/>
                <a:gd name="T8" fmla="*/ 0 w 223"/>
                <a:gd name="T9" fmla="*/ 0 h 223"/>
                <a:gd name="T10" fmla="*/ 0 w 223"/>
                <a:gd name="T11" fmla="*/ 0 h 223"/>
                <a:gd name="T12" fmla="*/ 0 w 223"/>
                <a:gd name="T13" fmla="*/ 0 h 223"/>
                <a:gd name="T14" fmla="*/ 0 w 223"/>
                <a:gd name="T15" fmla="*/ 0 h 223"/>
                <a:gd name="T16" fmla="*/ 0 w 223"/>
                <a:gd name="T17" fmla="*/ 0 h 223"/>
                <a:gd name="T18" fmla="*/ 0 w 223"/>
                <a:gd name="T19" fmla="*/ 0 h 223"/>
                <a:gd name="T20" fmla="*/ 0 w 223"/>
                <a:gd name="T21" fmla="*/ 0 h 223"/>
                <a:gd name="T22" fmla="*/ 0 w 223"/>
                <a:gd name="T23" fmla="*/ 0 h 223"/>
                <a:gd name="T24" fmla="*/ 0 w 223"/>
                <a:gd name="T25" fmla="*/ 0 h 223"/>
                <a:gd name="T26" fmla="*/ 0 w 223"/>
                <a:gd name="T27" fmla="*/ 0 h 223"/>
                <a:gd name="T28" fmla="*/ 0 w 223"/>
                <a:gd name="T29" fmla="*/ 0 h 223"/>
                <a:gd name="T30" fmla="*/ 0 w 223"/>
                <a:gd name="T31" fmla="*/ 0 h 223"/>
                <a:gd name="T32" fmla="*/ 0 w 223"/>
                <a:gd name="T33" fmla="*/ 0 h 223"/>
                <a:gd name="T34" fmla="*/ 0 w 223"/>
                <a:gd name="T35" fmla="*/ 0 h 223"/>
                <a:gd name="T36" fmla="*/ 0 w 223"/>
                <a:gd name="T37" fmla="*/ 0 h 223"/>
                <a:gd name="T38" fmla="*/ 0 w 223"/>
                <a:gd name="T39" fmla="*/ 0 h 223"/>
                <a:gd name="T40" fmla="*/ 0 w 223"/>
                <a:gd name="T41" fmla="*/ 0 h 223"/>
                <a:gd name="T42" fmla="*/ 0 w 223"/>
                <a:gd name="T43" fmla="*/ 0 h 223"/>
                <a:gd name="T44" fmla="*/ 0 w 223"/>
                <a:gd name="T45" fmla="*/ 0 h 223"/>
                <a:gd name="T46" fmla="*/ 0 w 223"/>
                <a:gd name="T47" fmla="*/ 0 h 223"/>
                <a:gd name="T48" fmla="*/ 0 w 223"/>
                <a:gd name="T49" fmla="*/ 0 h 223"/>
                <a:gd name="T50" fmla="*/ 0 w 223"/>
                <a:gd name="T51" fmla="*/ 0 h 223"/>
                <a:gd name="T52" fmla="*/ 0 w 223"/>
                <a:gd name="T53" fmla="*/ 0 h 223"/>
                <a:gd name="T54" fmla="*/ 0 w 223"/>
                <a:gd name="T55" fmla="*/ 0 h 223"/>
                <a:gd name="T56" fmla="*/ 0 w 223"/>
                <a:gd name="T57" fmla="*/ 0 h 223"/>
                <a:gd name="T58" fmla="*/ 0 w 223"/>
                <a:gd name="T59" fmla="*/ 0 h 223"/>
                <a:gd name="T60" fmla="*/ 0 w 223"/>
                <a:gd name="T61" fmla="*/ 0 h 223"/>
                <a:gd name="T62" fmla="*/ 0 w 223"/>
                <a:gd name="T63" fmla="*/ 0 h 223"/>
                <a:gd name="T64" fmla="*/ 0 w 223"/>
                <a:gd name="T65" fmla="*/ 0 h 2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3" h="223">
                  <a:moveTo>
                    <a:pt x="223" y="112"/>
                  </a:moveTo>
                  <a:lnTo>
                    <a:pt x="221" y="89"/>
                  </a:lnTo>
                  <a:lnTo>
                    <a:pt x="214" y="68"/>
                  </a:lnTo>
                  <a:lnTo>
                    <a:pt x="205" y="51"/>
                  </a:lnTo>
                  <a:lnTo>
                    <a:pt x="191" y="33"/>
                  </a:lnTo>
                  <a:lnTo>
                    <a:pt x="174" y="19"/>
                  </a:lnTo>
                  <a:lnTo>
                    <a:pt x="155" y="10"/>
                  </a:lnTo>
                  <a:lnTo>
                    <a:pt x="133" y="3"/>
                  </a:lnTo>
                  <a:lnTo>
                    <a:pt x="112" y="0"/>
                  </a:lnTo>
                  <a:lnTo>
                    <a:pt x="89" y="3"/>
                  </a:lnTo>
                  <a:lnTo>
                    <a:pt x="68" y="10"/>
                  </a:lnTo>
                  <a:lnTo>
                    <a:pt x="50" y="19"/>
                  </a:lnTo>
                  <a:lnTo>
                    <a:pt x="33" y="33"/>
                  </a:lnTo>
                  <a:lnTo>
                    <a:pt x="19" y="51"/>
                  </a:lnTo>
                  <a:lnTo>
                    <a:pt x="9" y="68"/>
                  </a:lnTo>
                  <a:lnTo>
                    <a:pt x="2" y="89"/>
                  </a:lnTo>
                  <a:lnTo>
                    <a:pt x="0" y="112"/>
                  </a:lnTo>
                  <a:lnTo>
                    <a:pt x="2" y="133"/>
                  </a:lnTo>
                  <a:lnTo>
                    <a:pt x="9" y="155"/>
                  </a:lnTo>
                  <a:lnTo>
                    <a:pt x="19" y="172"/>
                  </a:lnTo>
                  <a:lnTo>
                    <a:pt x="33" y="191"/>
                  </a:lnTo>
                  <a:lnTo>
                    <a:pt x="50" y="204"/>
                  </a:lnTo>
                  <a:lnTo>
                    <a:pt x="68" y="212"/>
                  </a:lnTo>
                  <a:lnTo>
                    <a:pt x="89" y="219"/>
                  </a:lnTo>
                  <a:lnTo>
                    <a:pt x="112" y="223"/>
                  </a:lnTo>
                  <a:lnTo>
                    <a:pt x="133" y="219"/>
                  </a:lnTo>
                  <a:lnTo>
                    <a:pt x="155" y="212"/>
                  </a:lnTo>
                  <a:lnTo>
                    <a:pt x="174" y="204"/>
                  </a:lnTo>
                  <a:lnTo>
                    <a:pt x="191" y="191"/>
                  </a:lnTo>
                  <a:lnTo>
                    <a:pt x="205" y="174"/>
                  </a:lnTo>
                  <a:lnTo>
                    <a:pt x="214" y="155"/>
                  </a:lnTo>
                  <a:lnTo>
                    <a:pt x="221" y="133"/>
                  </a:lnTo>
                  <a:lnTo>
                    <a:pt x="223" y="11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27" name="Freeform 41"/>
            <p:cNvSpPr>
              <a:spLocks/>
            </p:cNvSpPr>
            <p:nvPr/>
          </p:nvSpPr>
          <p:spPr bwMode="auto">
            <a:xfrm>
              <a:off x="816" y="2777"/>
              <a:ext cx="1522" cy="317"/>
            </a:xfrm>
            <a:custGeom>
              <a:avLst/>
              <a:gdLst>
                <a:gd name="T0" fmla="*/ 0 w 3609"/>
                <a:gd name="T1" fmla="*/ 0 h 753"/>
                <a:gd name="T2" fmla="*/ 0 w 3609"/>
                <a:gd name="T3" fmla="*/ 0 h 753"/>
                <a:gd name="T4" fmla="*/ 0 w 3609"/>
                <a:gd name="T5" fmla="*/ 0 h 753"/>
                <a:gd name="T6" fmla="*/ 0 w 3609"/>
                <a:gd name="T7" fmla="*/ 0 h 753"/>
                <a:gd name="T8" fmla="*/ 0 w 3609"/>
                <a:gd name="T9" fmla="*/ 0 h 753"/>
                <a:gd name="T10" fmla="*/ 0 w 3609"/>
                <a:gd name="T11" fmla="*/ 0 h 753"/>
                <a:gd name="T12" fmla="*/ 0 w 3609"/>
                <a:gd name="T13" fmla="*/ 0 h 753"/>
                <a:gd name="T14" fmla="*/ 0 w 3609"/>
                <a:gd name="T15" fmla="*/ 0 h 753"/>
                <a:gd name="T16" fmla="*/ 0 w 3609"/>
                <a:gd name="T17" fmla="*/ 0 h 753"/>
                <a:gd name="T18" fmla="*/ 0 w 3609"/>
                <a:gd name="T19" fmla="*/ 0 h 753"/>
                <a:gd name="T20" fmla="*/ 0 w 3609"/>
                <a:gd name="T21" fmla="*/ 0 h 753"/>
                <a:gd name="T22" fmla="*/ 0 w 3609"/>
                <a:gd name="T23" fmla="*/ 0 h 753"/>
                <a:gd name="T24" fmla="*/ 0 w 3609"/>
                <a:gd name="T25" fmla="*/ 0 h 753"/>
                <a:gd name="T26" fmla="*/ 0 w 3609"/>
                <a:gd name="T27" fmla="*/ 0 h 753"/>
                <a:gd name="T28" fmla="*/ 0 w 3609"/>
                <a:gd name="T29" fmla="*/ 0 h 753"/>
                <a:gd name="T30" fmla="*/ 0 w 3609"/>
                <a:gd name="T31" fmla="*/ 0 h 753"/>
                <a:gd name="T32" fmla="*/ 0 w 3609"/>
                <a:gd name="T33" fmla="*/ 0 h 753"/>
                <a:gd name="T34" fmla="*/ 0 w 3609"/>
                <a:gd name="T35" fmla="*/ 0 h 753"/>
                <a:gd name="T36" fmla="*/ 0 w 3609"/>
                <a:gd name="T37" fmla="*/ 0 h 753"/>
                <a:gd name="T38" fmla="*/ 0 w 3609"/>
                <a:gd name="T39" fmla="*/ 0 h 753"/>
                <a:gd name="T40" fmla="*/ 0 w 3609"/>
                <a:gd name="T41" fmla="*/ 0 h 753"/>
                <a:gd name="T42" fmla="*/ 0 w 3609"/>
                <a:gd name="T43" fmla="*/ 0 h 753"/>
                <a:gd name="T44" fmla="*/ 0 w 3609"/>
                <a:gd name="T45" fmla="*/ 0 h 753"/>
                <a:gd name="T46" fmla="*/ 0 w 3609"/>
                <a:gd name="T47" fmla="*/ 0 h 753"/>
                <a:gd name="T48" fmla="*/ 0 w 3609"/>
                <a:gd name="T49" fmla="*/ 0 h 753"/>
                <a:gd name="T50" fmla="*/ 0 w 3609"/>
                <a:gd name="T51" fmla="*/ 0 h 753"/>
                <a:gd name="T52" fmla="*/ 0 w 3609"/>
                <a:gd name="T53" fmla="*/ 0 h 753"/>
                <a:gd name="T54" fmla="*/ 0 w 3609"/>
                <a:gd name="T55" fmla="*/ 0 h 753"/>
                <a:gd name="T56" fmla="*/ 0 w 3609"/>
                <a:gd name="T57" fmla="*/ 0 h 753"/>
                <a:gd name="T58" fmla="*/ 0 w 3609"/>
                <a:gd name="T59" fmla="*/ 0 h 753"/>
                <a:gd name="T60" fmla="*/ 0 w 3609"/>
                <a:gd name="T61" fmla="*/ 0 h 753"/>
                <a:gd name="T62" fmla="*/ 0 w 3609"/>
                <a:gd name="T63" fmla="*/ 0 h 753"/>
                <a:gd name="T64" fmla="*/ 0 w 3609"/>
                <a:gd name="T65" fmla="*/ 0 h 753"/>
                <a:gd name="T66" fmla="*/ 0 w 3609"/>
                <a:gd name="T67" fmla="*/ 0 h 753"/>
                <a:gd name="T68" fmla="*/ 0 w 3609"/>
                <a:gd name="T69" fmla="*/ 0 h 753"/>
                <a:gd name="T70" fmla="*/ 0 w 3609"/>
                <a:gd name="T71" fmla="*/ 0 h 753"/>
                <a:gd name="T72" fmla="*/ 0 w 3609"/>
                <a:gd name="T73" fmla="*/ 0 h 753"/>
                <a:gd name="T74" fmla="*/ 0 w 3609"/>
                <a:gd name="T75" fmla="*/ 0 h 753"/>
                <a:gd name="T76" fmla="*/ 0 w 3609"/>
                <a:gd name="T77" fmla="*/ 0 h 753"/>
                <a:gd name="T78" fmla="*/ 0 w 3609"/>
                <a:gd name="T79" fmla="*/ 0 h 753"/>
                <a:gd name="T80" fmla="*/ 0 w 3609"/>
                <a:gd name="T81" fmla="*/ 0 h 753"/>
                <a:gd name="T82" fmla="*/ 0 w 3609"/>
                <a:gd name="T83" fmla="*/ 0 h 7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609" h="753">
                  <a:moveTo>
                    <a:pt x="3609" y="375"/>
                  </a:moveTo>
                  <a:lnTo>
                    <a:pt x="3606" y="357"/>
                  </a:lnTo>
                  <a:lnTo>
                    <a:pt x="3599" y="338"/>
                  </a:lnTo>
                  <a:lnTo>
                    <a:pt x="3589" y="320"/>
                  </a:lnTo>
                  <a:lnTo>
                    <a:pt x="3572" y="299"/>
                  </a:lnTo>
                  <a:lnTo>
                    <a:pt x="3553" y="281"/>
                  </a:lnTo>
                  <a:lnTo>
                    <a:pt x="3529" y="264"/>
                  </a:lnTo>
                  <a:lnTo>
                    <a:pt x="3500" y="245"/>
                  </a:lnTo>
                  <a:lnTo>
                    <a:pt x="3468" y="228"/>
                  </a:lnTo>
                  <a:lnTo>
                    <a:pt x="3431" y="212"/>
                  </a:lnTo>
                  <a:lnTo>
                    <a:pt x="3392" y="197"/>
                  </a:lnTo>
                  <a:lnTo>
                    <a:pt x="3348" y="180"/>
                  </a:lnTo>
                  <a:lnTo>
                    <a:pt x="3302" y="165"/>
                  </a:lnTo>
                  <a:lnTo>
                    <a:pt x="3196" y="137"/>
                  </a:lnTo>
                  <a:lnTo>
                    <a:pt x="3081" y="111"/>
                  </a:lnTo>
                  <a:lnTo>
                    <a:pt x="2952" y="86"/>
                  </a:lnTo>
                  <a:lnTo>
                    <a:pt x="2814" y="63"/>
                  </a:lnTo>
                  <a:lnTo>
                    <a:pt x="2666" y="45"/>
                  </a:lnTo>
                  <a:lnTo>
                    <a:pt x="2507" y="30"/>
                  </a:lnTo>
                  <a:lnTo>
                    <a:pt x="2342" y="17"/>
                  </a:lnTo>
                  <a:lnTo>
                    <a:pt x="2169" y="6"/>
                  </a:lnTo>
                  <a:lnTo>
                    <a:pt x="1988" y="1"/>
                  </a:lnTo>
                  <a:lnTo>
                    <a:pt x="1805" y="0"/>
                  </a:lnTo>
                  <a:lnTo>
                    <a:pt x="1621" y="1"/>
                  </a:lnTo>
                  <a:lnTo>
                    <a:pt x="1440" y="6"/>
                  </a:lnTo>
                  <a:lnTo>
                    <a:pt x="1267" y="17"/>
                  </a:lnTo>
                  <a:lnTo>
                    <a:pt x="1102" y="30"/>
                  </a:lnTo>
                  <a:lnTo>
                    <a:pt x="944" y="44"/>
                  </a:lnTo>
                  <a:lnTo>
                    <a:pt x="795" y="63"/>
                  </a:lnTo>
                  <a:lnTo>
                    <a:pt x="657" y="86"/>
                  </a:lnTo>
                  <a:lnTo>
                    <a:pt x="530" y="111"/>
                  </a:lnTo>
                  <a:lnTo>
                    <a:pt x="411" y="137"/>
                  </a:lnTo>
                  <a:lnTo>
                    <a:pt x="309" y="165"/>
                  </a:lnTo>
                  <a:lnTo>
                    <a:pt x="217" y="197"/>
                  </a:lnTo>
                  <a:lnTo>
                    <a:pt x="141" y="228"/>
                  </a:lnTo>
                  <a:lnTo>
                    <a:pt x="110" y="245"/>
                  </a:lnTo>
                  <a:lnTo>
                    <a:pt x="81" y="264"/>
                  </a:lnTo>
                  <a:lnTo>
                    <a:pt x="58" y="281"/>
                  </a:lnTo>
                  <a:lnTo>
                    <a:pt x="37" y="299"/>
                  </a:lnTo>
                  <a:lnTo>
                    <a:pt x="20" y="320"/>
                  </a:lnTo>
                  <a:lnTo>
                    <a:pt x="10" y="338"/>
                  </a:lnTo>
                  <a:lnTo>
                    <a:pt x="3" y="357"/>
                  </a:lnTo>
                  <a:lnTo>
                    <a:pt x="0" y="375"/>
                  </a:lnTo>
                  <a:lnTo>
                    <a:pt x="3" y="396"/>
                  </a:lnTo>
                  <a:lnTo>
                    <a:pt x="10" y="414"/>
                  </a:lnTo>
                  <a:lnTo>
                    <a:pt x="20" y="434"/>
                  </a:lnTo>
                  <a:lnTo>
                    <a:pt x="37" y="453"/>
                  </a:lnTo>
                  <a:lnTo>
                    <a:pt x="58" y="469"/>
                  </a:lnTo>
                  <a:lnTo>
                    <a:pt x="81" y="488"/>
                  </a:lnTo>
                  <a:lnTo>
                    <a:pt x="110" y="505"/>
                  </a:lnTo>
                  <a:lnTo>
                    <a:pt x="141" y="522"/>
                  </a:lnTo>
                  <a:lnTo>
                    <a:pt x="179" y="538"/>
                  </a:lnTo>
                  <a:lnTo>
                    <a:pt x="217" y="555"/>
                  </a:lnTo>
                  <a:lnTo>
                    <a:pt x="261" y="571"/>
                  </a:lnTo>
                  <a:lnTo>
                    <a:pt x="309" y="586"/>
                  </a:lnTo>
                  <a:lnTo>
                    <a:pt x="411" y="616"/>
                  </a:lnTo>
                  <a:lnTo>
                    <a:pt x="530" y="643"/>
                  </a:lnTo>
                  <a:lnTo>
                    <a:pt x="657" y="667"/>
                  </a:lnTo>
                  <a:lnTo>
                    <a:pt x="795" y="688"/>
                  </a:lnTo>
                  <a:lnTo>
                    <a:pt x="944" y="707"/>
                  </a:lnTo>
                  <a:lnTo>
                    <a:pt x="1102" y="724"/>
                  </a:lnTo>
                  <a:lnTo>
                    <a:pt x="1267" y="736"/>
                  </a:lnTo>
                  <a:lnTo>
                    <a:pt x="1440" y="744"/>
                  </a:lnTo>
                  <a:lnTo>
                    <a:pt x="1621" y="751"/>
                  </a:lnTo>
                  <a:lnTo>
                    <a:pt x="1805" y="753"/>
                  </a:lnTo>
                  <a:lnTo>
                    <a:pt x="1988" y="751"/>
                  </a:lnTo>
                  <a:lnTo>
                    <a:pt x="2169" y="744"/>
                  </a:lnTo>
                  <a:lnTo>
                    <a:pt x="2342" y="736"/>
                  </a:lnTo>
                  <a:lnTo>
                    <a:pt x="2507" y="724"/>
                  </a:lnTo>
                  <a:lnTo>
                    <a:pt x="2666" y="707"/>
                  </a:lnTo>
                  <a:lnTo>
                    <a:pt x="2814" y="688"/>
                  </a:lnTo>
                  <a:lnTo>
                    <a:pt x="2952" y="667"/>
                  </a:lnTo>
                  <a:lnTo>
                    <a:pt x="3081" y="643"/>
                  </a:lnTo>
                  <a:lnTo>
                    <a:pt x="3196" y="616"/>
                  </a:lnTo>
                  <a:lnTo>
                    <a:pt x="3302" y="586"/>
                  </a:lnTo>
                  <a:lnTo>
                    <a:pt x="3392" y="555"/>
                  </a:lnTo>
                  <a:lnTo>
                    <a:pt x="3468" y="522"/>
                  </a:lnTo>
                  <a:lnTo>
                    <a:pt x="3500" y="505"/>
                  </a:lnTo>
                  <a:lnTo>
                    <a:pt x="3529" y="488"/>
                  </a:lnTo>
                  <a:lnTo>
                    <a:pt x="3553" y="469"/>
                  </a:lnTo>
                  <a:lnTo>
                    <a:pt x="3572" y="453"/>
                  </a:lnTo>
                  <a:lnTo>
                    <a:pt x="3589" y="434"/>
                  </a:lnTo>
                  <a:lnTo>
                    <a:pt x="3599" y="414"/>
                  </a:lnTo>
                  <a:lnTo>
                    <a:pt x="3606" y="396"/>
                  </a:lnTo>
                  <a:lnTo>
                    <a:pt x="3609" y="375"/>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28" name="Freeform 42"/>
            <p:cNvSpPr>
              <a:spLocks/>
            </p:cNvSpPr>
            <p:nvPr/>
          </p:nvSpPr>
          <p:spPr bwMode="auto">
            <a:xfrm>
              <a:off x="816" y="2743"/>
              <a:ext cx="1522" cy="318"/>
            </a:xfrm>
            <a:custGeom>
              <a:avLst/>
              <a:gdLst>
                <a:gd name="T0" fmla="*/ 0 w 3609"/>
                <a:gd name="T1" fmla="*/ 0 h 754"/>
                <a:gd name="T2" fmla="*/ 0 w 3609"/>
                <a:gd name="T3" fmla="*/ 0 h 754"/>
                <a:gd name="T4" fmla="*/ 0 w 3609"/>
                <a:gd name="T5" fmla="*/ 0 h 754"/>
                <a:gd name="T6" fmla="*/ 0 w 3609"/>
                <a:gd name="T7" fmla="*/ 0 h 754"/>
                <a:gd name="T8" fmla="*/ 0 w 3609"/>
                <a:gd name="T9" fmla="*/ 0 h 754"/>
                <a:gd name="T10" fmla="*/ 0 w 3609"/>
                <a:gd name="T11" fmla="*/ 0 h 754"/>
                <a:gd name="T12" fmla="*/ 0 w 3609"/>
                <a:gd name="T13" fmla="*/ 0 h 754"/>
                <a:gd name="T14" fmla="*/ 0 w 3609"/>
                <a:gd name="T15" fmla="*/ 0 h 754"/>
                <a:gd name="T16" fmla="*/ 0 w 3609"/>
                <a:gd name="T17" fmla="*/ 0 h 754"/>
                <a:gd name="T18" fmla="*/ 0 w 3609"/>
                <a:gd name="T19" fmla="*/ 0 h 754"/>
                <a:gd name="T20" fmla="*/ 0 w 3609"/>
                <a:gd name="T21" fmla="*/ 0 h 754"/>
                <a:gd name="T22" fmla="*/ 0 w 3609"/>
                <a:gd name="T23" fmla="*/ 0 h 754"/>
                <a:gd name="T24" fmla="*/ 0 w 3609"/>
                <a:gd name="T25" fmla="*/ 0 h 754"/>
                <a:gd name="T26" fmla="*/ 0 w 3609"/>
                <a:gd name="T27" fmla="*/ 0 h 754"/>
                <a:gd name="T28" fmla="*/ 0 w 3609"/>
                <a:gd name="T29" fmla="*/ 0 h 754"/>
                <a:gd name="T30" fmla="*/ 0 w 3609"/>
                <a:gd name="T31" fmla="*/ 0 h 754"/>
                <a:gd name="T32" fmla="*/ 0 w 3609"/>
                <a:gd name="T33" fmla="*/ 0 h 754"/>
                <a:gd name="T34" fmla="*/ 0 w 3609"/>
                <a:gd name="T35" fmla="*/ 0 h 754"/>
                <a:gd name="T36" fmla="*/ 0 w 3609"/>
                <a:gd name="T37" fmla="*/ 0 h 754"/>
                <a:gd name="T38" fmla="*/ 0 w 3609"/>
                <a:gd name="T39" fmla="*/ 0 h 754"/>
                <a:gd name="T40" fmla="*/ 0 w 3609"/>
                <a:gd name="T41" fmla="*/ 0 h 754"/>
                <a:gd name="T42" fmla="*/ 0 w 3609"/>
                <a:gd name="T43" fmla="*/ 0 h 754"/>
                <a:gd name="T44" fmla="*/ 0 w 3609"/>
                <a:gd name="T45" fmla="*/ 0 h 754"/>
                <a:gd name="T46" fmla="*/ 0 w 3609"/>
                <a:gd name="T47" fmla="*/ 0 h 754"/>
                <a:gd name="T48" fmla="*/ 0 w 3609"/>
                <a:gd name="T49" fmla="*/ 0 h 754"/>
                <a:gd name="T50" fmla="*/ 0 w 3609"/>
                <a:gd name="T51" fmla="*/ 0 h 754"/>
                <a:gd name="T52" fmla="*/ 0 w 3609"/>
                <a:gd name="T53" fmla="*/ 0 h 754"/>
                <a:gd name="T54" fmla="*/ 0 w 3609"/>
                <a:gd name="T55" fmla="*/ 0 h 754"/>
                <a:gd name="T56" fmla="*/ 0 w 3609"/>
                <a:gd name="T57" fmla="*/ 0 h 754"/>
                <a:gd name="T58" fmla="*/ 0 w 3609"/>
                <a:gd name="T59" fmla="*/ 0 h 754"/>
                <a:gd name="T60" fmla="*/ 0 w 3609"/>
                <a:gd name="T61" fmla="*/ 0 h 754"/>
                <a:gd name="T62" fmla="*/ 0 w 3609"/>
                <a:gd name="T63" fmla="*/ 0 h 754"/>
                <a:gd name="T64" fmla="*/ 0 w 3609"/>
                <a:gd name="T65" fmla="*/ 0 h 754"/>
                <a:gd name="T66" fmla="*/ 0 w 3609"/>
                <a:gd name="T67" fmla="*/ 0 h 754"/>
                <a:gd name="T68" fmla="*/ 0 w 3609"/>
                <a:gd name="T69" fmla="*/ 0 h 754"/>
                <a:gd name="T70" fmla="*/ 0 w 3609"/>
                <a:gd name="T71" fmla="*/ 0 h 754"/>
                <a:gd name="T72" fmla="*/ 0 w 3609"/>
                <a:gd name="T73" fmla="*/ 0 h 754"/>
                <a:gd name="T74" fmla="*/ 0 w 3609"/>
                <a:gd name="T75" fmla="*/ 0 h 754"/>
                <a:gd name="T76" fmla="*/ 0 w 3609"/>
                <a:gd name="T77" fmla="*/ 0 h 754"/>
                <a:gd name="T78" fmla="*/ 0 w 3609"/>
                <a:gd name="T79" fmla="*/ 0 h 754"/>
                <a:gd name="T80" fmla="*/ 0 w 3609"/>
                <a:gd name="T81" fmla="*/ 0 h 754"/>
                <a:gd name="T82" fmla="*/ 0 w 3609"/>
                <a:gd name="T83" fmla="*/ 0 h 7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609" h="754">
                  <a:moveTo>
                    <a:pt x="3609" y="377"/>
                  </a:moveTo>
                  <a:lnTo>
                    <a:pt x="3606" y="358"/>
                  </a:lnTo>
                  <a:lnTo>
                    <a:pt x="3599" y="340"/>
                  </a:lnTo>
                  <a:lnTo>
                    <a:pt x="3589" y="320"/>
                  </a:lnTo>
                  <a:lnTo>
                    <a:pt x="3572" y="301"/>
                  </a:lnTo>
                  <a:lnTo>
                    <a:pt x="3553" y="282"/>
                  </a:lnTo>
                  <a:lnTo>
                    <a:pt x="3529" y="265"/>
                  </a:lnTo>
                  <a:lnTo>
                    <a:pt x="3500" y="247"/>
                  </a:lnTo>
                  <a:lnTo>
                    <a:pt x="3468" y="231"/>
                  </a:lnTo>
                  <a:lnTo>
                    <a:pt x="3431" y="213"/>
                  </a:lnTo>
                  <a:lnTo>
                    <a:pt x="3392" y="198"/>
                  </a:lnTo>
                  <a:lnTo>
                    <a:pt x="3348" y="181"/>
                  </a:lnTo>
                  <a:lnTo>
                    <a:pt x="3302" y="165"/>
                  </a:lnTo>
                  <a:lnTo>
                    <a:pt x="3196" y="139"/>
                  </a:lnTo>
                  <a:lnTo>
                    <a:pt x="3081" y="112"/>
                  </a:lnTo>
                  <a:lnTo>
                    <a:pt x="2952" y="86"/>
                  </a:lnTo>
                  <a:lnTo>
                    <a:pt x="2814" y="65"/>
                  </a:lnTo>
                  <a:lnTo>
                    <a:pt x="2666" y="47"/>
                  </a:lnTo>
                  <a:lnTo>
                    <a:pt x="2507" y="31"/>
                  </a:lnTo>
                  <a:lnTo>
                    <a:pt x="2342" y="17"/>
                  </a:lnTo>
                  <a:lnTo>
                    <a:pt x="2169" y="9"/>
                  </a:lnTo>
                  <a:lnTo>
                    <a:pt x="1988" y="3"/>
                  </a:lnTo>
                  <a:lnTo>
                    <a:pt x="1805" y="0"/>
                  </a:lnTo>
                  <a:lnTo>
                    <a:pt x="1621" y="3"/>
                  </a:lnTo>
                  <a:lnTo>
                    <a:pt x="1440" y="9"/>
                  </a:lnTo>
                  <a:lnTo>
                    <a:pt x="1267" y="17"/>
                  </a:lnTo>
                  <a:lnTo>
                    <a:pt x="1102" y="31"/>
                  </a:lnTo>
                  <a:lnTo>
                    <a:pt x="944" y="47"/>
                  </a:lnTo>
                  <a:lnTo>
                    <a:pt x="795" y="65"/>
                  </a:lnTo>
                  <a:lnTo>
                    <a:pt x="657" y="86"/>
                  </a:lnTo>
                  <a:lnTo>
                    <a:pt x="530" y="112"/>
                  </a:lnTo>
                  <a:lnTo>
                    <a:pt x="411" y="139"/>
                  </a:lnTo>
                  <a:lnTo>
                    <a:pt x="309" y="165"/>
                  </a:lnTo>
                  <a:lnTo>
                    <a:pt x="217" y="198"/>
                  </a:lnTo>
                  <a:lnTo>
                    <a:pt x="141" y="231"/>
                  </a:lnTo>
                  <a:lnTo>
                    <a:pt x="110" y="247"/>
                  </a:lnTo>
                  <a:lnTo>
                    <a:pt x="81" y="265"/>
                  </a:lnTo>
                  <a:lnTo>
                    <a:pt x="58" y="282"/>
                  </a:lnTo>
                  <a:lnTo>
                    <a:pt x="37" y="301"/>
                  </a:lnTo>
                  <a:lnTo>
                    <a:pt x="20" y="320"/>
                  </a:lnTo>
                  <a:lnTo>
                    <a:pt x="10" y="340"/>
                  </a:lnTo>
                  <a:lnTo>
                    <a:pt x="3" y="358"/>
                  </a:lnTo>
                  <a:lnTo>
                    <a:pt x="0" y="377"/>
                  </a:lnTo>
                  <a:lnTo>
                    <a:pt x="3" y="396"/>
                  </a:lnTo>
                  <a:lnTo>
                    <a:pt x="10" y="415"/>
                  </a:lnTo>
                  <a:lnTo>
                    <a:pt x="20" y="436"/>
                  </a:lnTo>
                  <a:lnTo>
                    <a:pt x="37" y="454"/>
                  </a:lnTo>
                  <a:lnTo>
                    <a:pt x="58" y="471"/>
                  </a:lnTo>
                  <a:lnTo>
                    <a:pt x="81" y="489"/>
                  </a:lnTo>
                  <a:lnTo>
                    <a:pt x="110" y="506"/>
                  </a:lnTo>
                  <a:lnTo>
                    <a:pt x="141" y="523"/>
                  </a:lnTo>
                  <a:lnTo>
                    <a:pt x="179" y="540"/>
                  </a:lnTo>
                  <a:lnTo>
                    <a:pt x="217" y="557"/>
                  </a:lnTo>
                  <a:lnTo>
                    <a:pt x="261" y="571"/>
                  </a:lnTo>
                  <a:lnTo>
                    <a:pt x="309" y="587"/>
                  </a:lnTo>
                  <a:lnTo>
                    <a:pt x="411" y="618"/>
                  </a:lnTo>
                  <a:lnTo>
                    <a:pt x="530" y="644"/>
                  </a:lnTo>
                  <a:lnTo>
                    <a:pt x="657" y="668"/>
                  </a:lnTo>
                  <a:lnTo>
                    <a:pt x="795" y="690"/>
                  </a:lnTo>
                  <a:lnTo>
                    <a:pt x="944" y="708"/>
                  </a:lnTo>
                  <a:lnTo>
                    <a:pt x="1102" y="725"/>
                  </a:lnTo>
                  <a:lnTo>
                    <a:pt x="1267" y="737"/>
                  </a:lnTo>
                  <a:lnTo>
                    <a:pt x="1440" y="746"/>
                  </a:lnTo>
                  <a:lnTo>
                    <a:pt x="1621" y="752"/>
                  </a:lnTo>
                  <a:lnTo>
                    <a:pt x="1805" y="754"/>
                  </a:lnTo>
                  <a:lnTo>
                    <a:pt x="1988" y="752"/>
                  </a:lnTo>
                  <a:lnTo>
                    <a:pt x="2169" y="746"/>
                  </a:lnTo>
                  <a:lnTo>
                    <a:pt x="2342" y="737"/>
                  </a:lnTo>
                  <a:lnTo>
                    <a:pt x="2507" y="725"/>
                  </a:lnTo>
                  <a:lnTo>
                    <a:pt x="2666" y="708"/>
                  </a:lnTo>
                  <a:lnTo>
                    <a:pt x="2814" y="690"/>
                  </a:lnTo>
                  <a:lnTo>
                    <a:pt x="2952" y="668"/>
                  </a:lnTo>
                  <a:lnTo>
                    <a:pt x="3081" y="644"/>
                  </a:lnTo>
                  <a:lnTo>
                    <a:pt x="3196" y="618"/>
                  </a:lnTo>
                  <a:lnTo>
                    <a:pt x="3302" y="587"/>
                  </a:lnTo>
                  <a:lnTo>
                    <a:pt x="3392" y="557"/>
                  </a:lnTo>
                  <a:lnTo>
                    <a:pt x="3468" y="523"/>
                  </a:lnTo>
                  <a:lnTo>
                    <a:pt x="3500" y="506"/>
                  </a:lnTo>
                  <a:lnTo>
                    <a:pt x="3529" y="489"/>
                  </a:lnTo>
                  <a:lnTo>
                    <a:pt x="3553" y="471"/>
                  </a:lnTo>
                  <a:lnTo>
                    <a:pt x="3572" y="454"/>
                  </a:lnTo>
                  <a:lnTo>
                    <a:pt x="3589" y="436"/>
                  </a:lnTo>
                  <a:lnTo>
                    <a:pt x="3599" y="415"/>
                  </a:lnTo>
                  <a:lnTo>
                    <a:pt x="3606" y="396"/>
                  </a:lnTo>
                  <a:lnTo>
                    <a:pt x="3609" y="37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29" name="Freeform 43"/>
            <p:cNvSpPr>
              <a:spLocks/>
            </p:cNvSpPr>
            <p:nvPr/>
          </p:nvSpPr>
          <p:spPr bwMode="auto">
            <a:xfrm>
              <a:off x="836" y="1346"/>
              <a:ext cx="1480" cy="1554"/>
            </a:xfrm>
            <a:custGeom>
              <a:avLst/>
              <a:gdLst>
                <a:gd name="T0" fmla="*/ 0 w 3509"/>
                <a:gd name="T1" fmla="*/ 0 h 3684"/>
                <a:gd name="T2" fmla="*/ 0 w 3509"/>
                <a:gd name="T3" fmla="*/ 0 h 3684"/>
                <a:gd name="T4" fmla="*/ 0 w 3509"/>
                <a:gd name="T5" fmla="*/ 0 h 3684"/>
                <a:gd name="T6" fmla="*/ 0 w 3509"/>
                <a:gd name="T7" fmla="*/ 0 h 36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09" h="3684">
                  <a:moveTo>
                    <a:pt x="3509" y="3684"/>
                  </a:moveTo>
                  <a:lnTo>
                    <a:pt x="1818" y="0"/>
                  </a:lnTo>
                  <a:lnTo>
                    <a:pt x="1730" y="0"/>
                  </a:lnTo>
                  <a:lnTo>
                    <a:pt x="0" y="3684"/>
                  </a:lnTo>
                </a:path>
              </a:pathLst>
            </a:custGeom>
            <a:noFill/>
            <a:ln w="38100" cmpd="sng">
              <a:solidFill>
                <a:srgbClr val="DDDDDD"/>
              </a:solidFill>
              <a:prstDash val="solid"/>
              <a:round/>
              <a:headEnd/>
              <a:tailEnd/>
            </a:ln>
            <a:extLst>
              <a:ext uri="{909E8E84-426E-40dd-AFC4-6F175D3DCCD1}">
                <a14:hiddenFill xmlns:a14="http://schemas.microsoft.com/office/drawing/2010/main">
                  <a:solidFill>
                    <a:srgbClr val="DDDDDD"/>
                  </a:solidFill>
                </a14:hiddenFill>
              </a:ext>
            </a:extLst>
          </p:spPr>
          <p:txBody>
            <a:bodyPr/>
            <a:lstStyle/>
            <a:p>
              <a:endParaRPr lang="en-US"/>
            </a:p>
          </p:txBody>
        </p:sp>
        <p:sp>
          <p:nvSpPr>
            <p:cNvPr id="93230" name="Freeform 44"/>
            <p:cNvSpPr>
              <a:spLocks/>
            </p:cNvSpPr>
            <p:nvPr/>
          </p:nvSpPr>
          <p:spPr bwMode="auto">
            <a:xfrm>
              <a:off x="1548" y="1319"/>
              <a:ext cx="61" cy="59"/>
            </a:xfrm>
            <a:custGeom>
              <a:avLst/>
              <a:gdLst>
                <a:gd name="T0" fmla="*/ 0 w 144"/>
                <a:gd name="T1" fmla="*/ 0 h 142"/>
                <a:gd name="T2" fmla="*/ 0 w 144"/>
                <a:gd name="T3" fmla="*/ 0 h 142"/>
                <a:gd name="T4" fmla="*/ 0 w 144"/>
                <a:gd name="T5" fmla="*/ 0 h 142"/>
                <a:gd name="T6" fmla="*/ 0 w 144"/>
                <a:gd name="T7" fmla="*/ 0 h 142"/>
                <a:gd name="T8" fmla="*/ 0 w 144"/>
                <a:gd name="T9" fmla="*/ 0 h 142"/>
                <a:gd name="T10" fmla="*/ 0 w 144"/>
                <a:gd name="T11" fmla="*/ 0 h 142"/>
                <a:gd name="T12" fmla="*/ 0 w 144"/>
                <a:gd name="T13" fmla="*/ 0 h 142"/>
                <a:gd name="T14" fmla="*/ 0 w 144"/>
                <a:gd name="T15" fmla="*/ 0 h 142"/>
                <a:gd name="T16" fmla="*/ 0 w 144"/>
                <a:gd name="T17" fmla="*/ 0 h 142"/>
                <a:gd name="T18" fmla="*/ 0 w 144"/>
                <a:gd name="T19" fmla="*/ 0 h 142"/>
                <a:gd name="T20" fmla="*/ 0 w 144"/>
                <a:gd name="T21" fmla="*/ 0 h 142"/>
                <a:gd name="T22" fmla="*/ 0 w 144"/>
                <a:gd name="T23" fmla="*/ 0 h 142"/>
                <a:gd name="T24" fmla="*/ 0 w 144"/>
                <a:gd name="T25" fmla="*/ 0 h 142"/>
                <a:gd name="T26" fmla="*/ 0 w 144"/>
                <a:gd name="T27" fmla="*/ 0 h 142"/>
                <a:gd name="T28" fmla="*/ 0 w 144"/>
                <a:gd name="T29" fmla="*/ 0 h 142"/>
                <a:gd name="T30" fmla="*/ 0 w 144"/>
                <a:gd name="T31" fmla="*/ 0 h 142"/>
                <a:gd name="T32" fmla="*/ 0 w 144"/>
                <a:gd name="T33" fmla="*/ 0 h 142"/>
                <a:gd name="T34" fmla="*/ 0 w 144"/>
                <a:gd name="T35" fmla="*/ 0 h 142"/>
                <a:gd name="T36" fmla="*/ 0 w 144"/>
                <a:gd name="T37" fmla="*/ 0 h 142"/>
                <a:gd name="T38" fmla="*/ 0 w 144"/>
                <a:gd name="T39" fmla="*/ 0 h 142"/>
                <a:gd name="T40" fmla="*/ 0 w 144"/>
                <a:gd name="T41" fmla="*/ 0 h 142"/>
                <a:gd name="T42" fmla="*/ 0 w 144"/>
                <a:gd name="T43" fmla="*/ 0 h 142"/>
                <a:gd name="T44" fmla="*/ 0 w 144"/>
                <a:gd name="T45" fmla="*/ 0 h 142"/>
                <a:gd name="T46" fmla="*/ 0 w 144"/>
                <a:gd name="T47" fmla="*/ 0 h 142"/>
                <a:gd name="T48" fmla="*/ 0 w 144"/>
                <a:gd name="T49" fmla="*/ 0 h 142"/>
                <a:gd name="T50" fmla="*/ 0 w 144"/>
                <a:gd name="T51" fmla="*/ 0 h 142"/>
                <a:gd name="T52" fmla="*/ 0 w 144"/>
                <a:gd name="T53" fmla="*/ 0 h 142"/>
                <a:gd name="T54" fmla="*/ 0 w 144"/>
                <a:gd name="T55" fmla="*/ 0 h 142"/>
                <a:gd name="T56" fmla="*/ 0 w 144"/>
                <a:gd name="T57" fmla="*/ 0 h 142"/>
                <a:gd name="T58" fmla="*/ 0 w 144"/>
                <a:gd name="T59" fmla="*/ 0 h 142"/>
                <a:gd name="T60" fmla="*/ 0 w 144"/>
                <a:gd name="T61" fmla="*/ 0 h 142"/>
                <a:gd name="T62" fmla="*/ 0 w 144"/>
                <a:gd name="T63" fmla="*/ 0 h 142"/>
                <a:gd name="T64" fmla="*/ 0 w 144"/>
                <a:gd name="T65" fmla="*/ 0 h 1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4" h="142">
                  <a:moveTo>
                    <a:pt x="144" y="72"/>
                  </a:moveTo>
                  <a:lnTo>
                    <a:pt x="142" y="58"/>
                  </a:lnTo>
                  <a:lnTo>
                    <a:pt x="138" y="45"/>
                  </a:lnTo>
                  <a:lnTo>
                    <a:pt x="131" y="31"/>
                  </a:lnTo>
                  <a:lnTo>
                    <a:pt x="122" y="21"/>
                  </a:lnTo>
                  <a:lnTo>
                    <a:pt x="110" y="13"/>
                  </a:lnTo>
                  <a:lnTo>
                    <a:pt x="98" y="6"/>
                  </a:lnTo>
                  <a:lnTo>
                    <a:pt x="86" y="3"/>
                  </a:lnTo>
                  <a:lnTo>
                    <a:pt x="72" y="0"/>
                  </a:lnTo>
                  <a:lnTo>
                    <a:pt x="56" y="3"/>
                  </a:lnTo>
                  <a:lnTo>
                    <a:pt x="43" y="6"/>
                  </a:lnTo>
                  <a:lnTo>
                    <a:pt x="31" y="13"/>
                  </a:lnTo>
                  <a:lnTo>
                    <a:pt x="21" y="21"/>
                  </a:lnTo>
                  <a:lnTo>
                    <a:pt x="11" y="31"/>
                  </a:lnTo>
                  <a:lnTo>
                    <a:pt x="4" y="45"/>
                  </a:lnTo>
                  <a:lnTo>
                    <a:pt x="1" y="58"/>
                  </a:lnTo>
                  <a:lnTo>
                    <a:pt x="0" y="72"/>
                  </a:lnTo>
                  <a:lnTo>
                    <a:pt x="1" y="85"/>
                  </a:lnTo>
                  <a:lnTo>
                    <a:pt x="4" y="99"/>
                  </a:lnTo>
                  <a:lnTo>
                    <a:pt x="11" y="111"/>
                  </a:lnTo>
                  <a:lnTo>
                    <a:pt x="21" y="121"/>
                  </a:lnTo>
                  <a:lnTo>
                    <a:pt x="31" y="131"/>
                  </a:lnTo>
                  <a:lnTo>
                    <a:pt x="43" y="137"/>
                  </a:lnTo>
                  <a:lnTo>
                    <a:pt x="56" y="141"/>
                  </a:lnTo>
                  <a:lnTo>
                    <a:pt x="72" y="142"/>
                  </a:lnTo>
                  <a:lnTo>
                    <a:pt x="86" y="141"/>
                  </a:lnTo>
                  <a:lnTo>
                    <a:pt x="98" y="137"/>
                  </a:lnTo>
                  <a:lnTo>
                    <a:pt x="110" y="131"/>
                  </a:lnTo>
                  <a:lnTo>
                    <a:pt x="122" y="121"/>
                  </a:lnTo>
                  <a:lnTo>
                    <a:pt x="131" y="111"/>
                  </a:lnTo>
                  <a:lnTo>
                    <a:pt x="138" y="99"/>
                  </a:lnTo>
                  <a:lnTo>
                    <a:pt x="142" y="85"/>
                  </a:lnTo>
                  <a:lnTo>
                    <a:pt x="144" y="7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31" name="Freeform 45"/>
            <p:cNvSpPr>
              <a:spLocks/>
            </p:cNvSpPr>
            <p:nvPr/>
          </p:nvSpPr>
          <p:spPr bwMode="auto">
            <a:xfrm>
              <a:off x="2762" y="1278"/>
              <a:ext cx="1181" cy="141"/>
            </a:xfrm>
            <a:custGeom>
              <a:avLst/>
              <a:gdLst>
                <a:gd name="T0" fmla="*/ 0 w 2799"/>
                <a:gd name="T1" fmla="*/ 0 h 334"/>
                <a:gd name="T2" fmla="*/ 0 w 2799"/>
                <a:gd name="T3" fmla="*/ 0 h 334"/>
                <a:gd name="T4" fmla="*/ 0 w 2799"/>
                <a:gd name="T5" fmla="*/ 0 h 334"/>
                <a:gd name="T6" fmla="*/ 0 w 2799"/>
                <a:gd name="T7" fmla="*/ 0 h 334"/>
                <a:gd name="T8" fmla="*/ 0 w 2799"/>
                <a:gd name="T9" fmla="*/ 0 h 3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9" h="334">
                  <a:moveTo>
                    <a:pt x="0" y="0"/>
                  </a:moveTo>
                  <a:lnTo>
                    <a:pt x="2799" y="113"/>
                  </a:lnTo>
                  <a:lnTo>
                    <a:pt x="2799" y="221"/>
                  </a:lnTo>
                  <a:lnTo>
                    <a:pt x="0" y="334"/>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32" name="Freeform 46"/>
            <p:cNvSpPr>
              <a:spLocks/>
            </p:cNvSpPr>
            <p:nvPr/>
          </p:nvSpPr>
          <p:spPr bwMode="auto">
            <a:xfrm>
              <a:off x="2691" y="1278"/>
              <a:ext cx="138" cy="141"/>
            </a:xfrm>
            <a:custGeom>
              <a:avLst/>
              <a:gdLst>
                <a:gd name="T0" fmla="*/ 0 w 332"/>
                <a:gd name="T1" fmla="*/ 0 h 334"/>
                <a:gd name="T2" fmla="*/ 0 w 332"/>
                <a:gd name="T3" fmla="*/ 0 h 334"/>
                <a:gd name="T4" fmla="*/ 0 w 332"/>
                <a:gd name="T5" fmla="*/ 0 h 334"/>
                <a:gd name="T6" fmla="*/ 0 w 332"/>
                <a:gd name="T7" fmla="*/ 0 h 334"/>
                <a:gd name="T8" fmla="*/ 0 w 332"/>
                <a:gd name="T9" fmla="*/ 0 h 334"/>
                <a:gd name="T10" fmla="*/ 0 w 332"/>
                <a:gd name="T11" fmla="*/ 0 h 334"/>
                <a:gd name="T12" fmla="*/ 0 w 332"/>
                <a:gd name="T13" fmla="*/ 0 h 334"/>
                <a:gd name="T14" fmla="*/ 0 w 332"/>
                <a:gd name="T15" fmla="*/ 0 h 334"/>
                <a:gd name="T16" fmla="*/ 0 w 332"/>
                <a:gd name="T17" fmla="*/ 0 h 334"/>
                <a:gd name="T18" fmla="*/ 0 w 332"/>
                <a:gd name="T19" fmla="*/ 0 h 334"/>
                <a:gd name="T20" fmla="*/ 0 w 332"/>
                <a:gd name="T21" fmla="*/ 0 h 334"/>
                <a:gd name="T22" fmla="*/ 0 w 332"/>
                <a:gd name="T23" fmla="*/ 0 h 334"/>
                <a:gd name="T24" fmla="*/ 0 w 332"/>
                <a:gd name="T25" fmla="*/ 0 h 334"/>
                <a:gd name="T26" fmla="*/ 0 w 332"/>
                <a:gd name="T27" fmla="*/ 0 h 334"/>
                <a:gd name="T28" fmla="*/ 0 w 332"/>
                <a:gd name="T29" fmla="*/ 0 h 334"/>
                <a:gd name="T30" fmla="*/ 0 w 332"/>
                <a:gd name="T31" fmla="*/ 0 h 334"/>
                <a:gd name="T32" fmla="*/ 0 w 332"/>
                <a:gd name="T33" fmla="*/ 0 h 334"/>
                <a:gd name="T34" fmla="*/ 0 w 332"/>
                <a:gd name="T35" fmla="*/ 0 h 334"/>
                <a:gd name="T36" fmla="*/ 0 w 332"/>
                <a:gd name="T37" fmla="*/ 0 h 334"/>
                <a:gd name="T38" fmla="*/ 0 w 332"/>
                <a:gd name="T39" fmla="*/ 0 h 334"/>
                <a:gd name="T40" fmla="*/ 0 w 332"/>
                <a:gd name="T41" fmla="*/ 0 h 334"/>
                <a:gd name="T42" fmla="*/ 0 w 332"/>
                <a:gd name="T43" fmla="*/ 0 h 334"/>
                <a:gd name="T44" fmla="*/ 0 w 332"/>
                <a:gd name="T45" fmla="*/ 0 h 334"/>
                <a:gd name="T46" fmla="*/ 0 w 332"/>
                <a:gd name="T47" fmla="*/ 0 h 334"/>
                <a:gd name="T48" fmla="*/ 0 w 332"/>
                <a:gd name="T49" fmla="*/ 0 h 334"/>
                <a:gd name="T50" fmla="*/ 0 w 332"/>
                <a:gd name="T51" fmla="*/ 0 h 334"/>
                <a:gd name="T52" fmla="*/ 0 w 332"/>
                <a:gd name="T53" fmla="*/ 0 h 334"/>
                <a:gd name="T54" fmla="*/ 0 w 332"/>
                <a:gd name="T55" fmla="*/ 0 h 334"/>
                <a:gd name="T56" fmla="*/ 0 w 332"/>
                <a:gd name="T57" fmla="*/ 0 h 334"/>
                <a:gd name="T58" fmla="*/ 0 w 332"/>
                <a:gd name="T59" fmla="*/ 0 h 334"/>
                <a:gd name="T60" fmla="*/ 0 w 332"/>
                <a:gd name="T61" fmla="*/ 0 h 334"/>
                <a:gd name="T62" fmla="*/ 0 w 332"/>
                <a:gd name="T63" fmla="*/ 0 h 334"/>
                <a:gd name="T64" fmla="*/ 0 w 332"/>
                <a:gd name="T65" fmla="*/ 0 h 334"/>
                <a:gd name="T66" fmla="*/ 0 w 332"/>
                <a:gd name="T67" fmla="*/ 0 h 334"/>
                <a:gd name="T68" fmla="*/ 0 w 332"/>
                <a:gd name="T69" fmla="*/ 0 h 334"/>
                <a:gd name="T70" fmla="*/ 0 w 332"/>
                <a:gd name="T71" fmla="*/ 0 h 334"/>
                <a:gd name="T72" fmla="*/ 0 w 332"/>
                <a:gd name="T73" fmla="*/ 0 h 334"/>
                <a:gd name="T74" fmla="*/ 0 w 332"/>
                <a:gd name="T75" fmla="*/ 0 h 334"/>
                <a:gd name="T76" fmla="*/ 0 w 332"/>
                <a:gd name="T77" fmla="*/ 0 h 3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32" h="334">
                  <a:moveTo>
                    <a:pt x="332" y="168"/>
                  </a:moveTo>
                  <a:lnTo>
                    <a:pt x="327" y="134"/>
                  </a:lnTo>
                  <a:lnTo>
                    <a:pt x="318" y="102"/>
                  </a:lnTo>
                  <a:lnTo>
                    <a:pt x="303" y="73"/>
                  </a:lnTo>
                  <a:lnTo>
                    <a:pt x="283" y="49"/>
                  </a:lnTo>
                  <a:lnTo>
                    <a:pt x="259" y="30"/>
                  </a:lnTo>
                  <a:lnTo>
                    <a:pt x="231" y="14"/>
                  </a:lnTo>
                  <a:lnTo>
                    <a:pt x="214" y="7"/>
                  </a:lnTo>
                  <a:lnTo>
                    <a:pt x="199" y="4"/>
                  </a:lnTo>
                  <a:lnTo>
                    <a:pt x="182" y="3"/>
                  </a:lnTo>
                  <a:lnTo>
                    <a:pt x="165" y="0"/>
                  </a:lnTo>
                  <a:lnTo>
                    <a:pt x="148" y="3"/>
                  </a:lnTo>
                  <a:lnTo>
                    <a:pt x="131" y="4"/>
                  </a:lnTo>
                  <a:lnTo>
                    <a:pt x="101" y="14"/>
                  </a:lnTo>
                  <a:lnTo>
                    <a:pt x="73" y="30"/>
                  </a:lnTo>
                  <a:lnTo>
                    <a:pt x="49" y="49"/>
                  </a:lnTo>
                  <a:lnTo>
                    <a:pt x="29" y="73"/>
                  </a:lnTo>
                  <a:lnTo>
                    <a:pt x="12" y="102"/>
                  </a:lnTo>
                  <a:lnTo>
                    <a:pt x="4" y="134"/>
                  </a:lnTo>
                  <a:lnTo>
                    <a:pt x="0" y="151"/>
                  </a:lnTo>
                  <a:lnTo>
                    <a:pt x="0" y="168"/>
                  </a:lnTo>
                  <a:lnTo>
                    <a:pt x="4" y="202"/>
                  </a:lnTo>
                  <a:lnTo>
                    <a:pt x="12" y="233"/>
                  </a:lnTo>
                  <a:lnTo>
                    <a:pt x="29" y="262"/>
                  </a:lnTo>
                  <a:lnTo>
                    <a:pt x="49" y="285"/>
                  </a:lnTo>
                  <a:lnTo>
                    <a:pt x="73" y="306"/>
                  </a:lnTo>
                  <a:lnTo>
                    <a:pt x="101" y="320"/>
                  </a:lnTo>
                  <a:lnTo>
                    <a:pt x="131" y="331"/>
                  </a:lnTo>
                  <a:lnTo>
                    <a:pt x="148" y="333"/>
                  </a:lnTo>
                  <a:lnTo>
                    <a:pt x="165" y="334"/>
                  </a:lnTo>
                  <a:lnTo>
                    <a:pt x="199" y="331"/>
                  </a:lnTo>
                  <a:lnTo>
                    <a:pt x="231" y="320"/>
                  </a:lnTo>
                  <a:lnTo>
                    <a:pt x="259" y="306"/>
                  </a:lnTo>
                  <a:lnTo>
                    <a:pt x="283" y="285"/>
                  </a:lnTo>
                  <a:lnTo>
                    <a:pt x="303" y="262"/>
                  </a:lnTo>
                  <a:lnTo>
                    <a:pt x="318" y="233"/>
                  </a:lnTo>
                  <a:lnTo>
                    <a:pt x="327" y="202"/>
                  </a:lnTo>
                  <a:lnTo>
                    <a:pt x="331" y="185"/>
                  </a:lnTo>
                  <a:lnTo>
                    <a:pt x="332" y="168"/>
                  </a:lnTo>
                  <a:close/>
                </a:path>
              </a:pathLst>
            </a:custGeom>
            <a:solidFill>
              <a:srgbClr val="3232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33" name="Freeform 47"/>
            <p:cNvSpPr>
              <a:spLocks/>
            </p:cNvSpPr>
            <p:nvPr/>
          </p:nvSpPr>
          <p:spPr bwMode="auto">
            <a:xfrm>
              <a:off x="2691" y="1278"/>
              <a:ext cx="138" cy="141"/>
            </a:xfrm>
            <a:custGeom>
              <a:avLst/>
              <a:gdLst>
                <a:gd name="T0" fmla="*/ 0 w 332"/>
                <a:gd name="T1" fmla="*/ 0 h 333"/>
                <a:gd name="T2" fmla="*/ 0 w 332"/>
                <a:gd name="T3" fmla="*/ 0 h 333"/>
                <a:gd name="T4" fmla="*/ 0 w 332"/>
                <a:gd name="T5" fmla="*/ 0 h 333"/>
                <a:gd name="T6" fmla="*/ 0 w 332"/>
                <a:gd name="T7" fmla="*/ 0 h 333"/>
                <a:gd name="T8" fmla="*/ 0 w 332"/>
                <a:gd name="T9" fmla="*/ 0 h 333"/>
                <a:gd name="T10" fmla="*/ 0 w 332"/>
                <a:gd name="T11" fmla="*/ 0 h 333"/>
                <a:gd name="T12" fmla="*/ 0 w 332"/>
                <a:gd name="T13" fmla="*/ 0 h 333"/>
                <a:gd name="T14" fmla="*/ 0 w 332"/>
                <a:gd name="T15" fmla="*/ 0 h 333"/>
                <a:gd name="T16" fmla="*/ 0 w 332"/>
                <a:gd name="T17" fmla="*/ 0 h 333"/>
                <a:gd name="T18" fmla="*/ 0 w 332"/>
                <a:gd name="T19" fmla="*/ 0 h 333"/>
                <a:gd name="T20" fmla="*/ 0 w 332"/>
                <a:gd name="T21" fmla="*/ 0 h 333"/>
                <a:gd name="T22" fmla="*/ 0 w 332"/>
                <a:gd name="T23" fmla="*/ 0 h 333"/>
                <a:gd name="T24" fmla="*/ 0 w 332"/>
                <a:gd name="T25" fmla="*/ 0 h 333"/>
                <a:gd name="T26" fmla="*/ 0 w 332"/>
                <a:gd name="T27" fmla="*/ 0 h 333"/>
                <a:gd name="T28" fmla="*/ 0 w 332"/>
                <a:gd name="T29" fmla="*/ 0 h 333"/>
                <a:gd name="T30" fmla="*/ 0 w 332"/>
                <a:gd name="T31" fmla="*/ 0 h 333"/>
                <a:gd name="T32" fmla="*/ 0 w 332"/>
                <a:gd name="T33" fmla="*/ 0 h 333"/>
                <a:gd name="T34" fmla="*/ 0 w 332"/>
                <a:gd name="T35" fmla="*/ 0 h 333"/>
                <a:gd name="T36" fmla="*/ 0 w 332"/>
                <a:gd name="T37" fmla="*/ 0 h 333"/>
                <a:gd name="T38" fmla="*/ 0 w 332"/>
                <a:gd name="T39" fmla="*/ 0 h 333"/>
                <a:gd name="T40" fmla="*/ 0 w 332"/>
                <a:gd name="T41" fmla="*/ 0 h 333"/>
                <a:gd name="T42" fmla="*/ 0 w 332"/>
                <a:gd name="T43" fmla="*/ 0 h 333"/>
                <a:gd name="T44" fmla="*/ 0 w 332"/>
                <a:gd name="T45" fmla="*/ 0 h 333"/>
                <a:gd name="T46" fmla="*/ 0 w 332"/>
                <a:gd name="T47" fmla="*/ 0 h 333"/>
                <a:gd name="T48" fmla="*/ 0 w 332"/>
                <a:gd name="T49" fmla="*/ 0 h 333"/>
                <a:gd name="T50" fmla="*/ 0 w 332"/>
                <a:gd name="T51" fmla="*/ 0 h 333"/>
                <a:gd name="T52" fmla="*/ 0 w 332"/>
                <a:gd name="T53" fmla="*/ 0 h 333"/>
                <a:gd name="T54" fmla="*/ 0 w 332"/>
                <a:gd name="T55" fmla="*/ 0 h 333"/>
                <a:gd name="T56" fmla="*/ 0 w 332"/>
                <a:gd name="T57" fmla="*/ 0 h 333"/>
                <a:gd name="T58" fmla="*/ 0 w 332"/>
                <a:gd name="T59" fmla="*/ 0 h 333"/>
                <a:gd name="T60" fmla="*/ 0 w 332"/>
                <a:gd name="T61" fmla="*/ 0 h 333"/>
                <a:gd name="T62" fmla="*/ 0 w 332"/>
                <a:gd name="T63" fmla="*/ 0 h 333"/>
                <a:gd name="T64" fmla="*/ 0 w 332"/>
                <a:gd name="T65" fmla="*/ 0 h 333"/>
                <a:gd name="T66" fmla="*/ 0 w 332"/>
                <a:gd name="T67" fmla="*/ 0 h 333"/>
                <a:gd name="T68" fmla="*/ 0 w 332"/>
                <a:gd name="T69" fmla="*/ 0 h 333"/>
                <a:gd name="T70" fmla="*/ 0 w 332"/>
                <a:gd name="T71" fmla="*/ 0 h 333"/>
                <a:gd name="T72" fmla="*/ 0 w 332"/>
                <a:gd name="T73" fmla="*/ 0 h 3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32" h="333">
                  <a:moveTo>
                    <a:pt x="332" y="168"/>
                  </a:moveTo>
                  <a:lnTo>
                    <a:pt x="327" y="134"/>
                  </a:lnTo>
                  <a:lnTo>
                    <a:pt x="318" y="102"/>
                  </a:lnTo>
                  <a:lnTo>
                    <a:pt x="303" y="73"/>
                  </a:lnTo>
                  <a:lnTo>
                    <a:pt x="283" y="49"/>
                  </a:lnTo>
                  <a:lnTo>
                    <a:pt x="259" y="30"/>
                  </a:lnTo>
                  <a:lnTo>
                    <a:pt x="231" y="14"/>
                  </a:lnTo>
                  <a:lnTo>
                    <a:pt x="199" y="4"/>
                  </a:lnTo>
                  <a:lnTo>
                    <a:pt x="182" y="3"/>
                  </a:lnTo>
                  <a:lnTo>
                    <a:pt x="165" y="0"/>
                  </a:lnTo>
                  <a:lnTo>
                    <a:pt x="131" y="4"/>
                  </a:lnTo>
                  <a:lnTo>
                    <a:pt x="101" y="14"/>
                  </a:lnTo>
                  <a:lnTo>
                    <a:pt x="73" y="30"/>
                  </a:lnTo>
                  <a:lnTo>
                    <a:pt x="49" y="49"/>
                  </a:lnTo>
                  <a:lnTo>
                    <a:pt x="29" y="73"/>
                  </a:lnTo>
                  <a:lnTo>
                    <a:pt x="12" y="102"/>
                  </a:lnTo>
                  <a:lnTo>
                    <a:pt x="4" y="134"/>
                  </a:lnTo>
                  <a:lnTo>
                    <a:pt x="0" y="149"/>
                  </a:lnTo>
                  <a:lnTo>
                    <a:pt x="0" y="168"/>
                  </a:lnTo>
                  <a:lnTo>
                    <a:pt x="4" y="202"/>
                  </a:lnTo>
                  <a:lnTo>
                    <a:pt x="12" y="231"/>
                  </a:lnTo>
                  <a:lnTo>
                    <a:pt x="29" y="260"/>
                  </a:lnTo>
                  <a:lnTo>
                    <a:pt x="49" y="284"/>
                  </a:lnTo>
                  <a:lnTo>
                    <a:pt x="73" y="303"/>
                  </a:lnTo>
                  <a:lnTo>
                    <a:pt x="101" y="319"/>
                  </a:lnTo>
                  <a:lnTo>
                    <a:pt x="131" y="329"/>
                  </a:lnTo>
                  <a:lnTo>
                    <a:pt x="148" y="331"/>
                  </a:lnTo>
                  <a:lnTo>
                    <a:pt x="165" y="333"/>
                  </a:lnTo>
                  <a:lnTo>
                    <a:pt x="199" y="329"/>
                  </a:lnTo>
                  <a:lnTo>
                    <a:pt x="231" y="319"/>
                  </a:lnTo>
                  <a:lnTo>
                    <a:pt x="259" y="303"/>
                  </a:lnTo>
                  <a:lnTo>
                    <a:pt x="283" y="284"/>
                  </a:lnTo>
                  <a:lnTo>
                    <a:pt x="303" y="260"/>
                  </a:lnTo>
                  <a:lnTo>
                    <a:pt x="318" y="231"/>
                  </a:lnTo>
                  <a:lnTo>
                    <a:pt x="327" y="202"/>
                  </a:lnTo>
                  <a:lnTo>
                    <a:pt x="331" y="185"/>
                  </a:lnTo>
                  <a:lnTo>
                    <a:pt x="332" y="16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34" name="Freeform 48"/>
            <p:cNvSpPr>
              <a:spLocks/>
            </p:cNvSpPr>
            <p:nvPr/>
          </p:nvSpPr>
          <p:spPr bwMode="auto">
            <a:xfrm>
              <a:off x="2708" y="1299"/>
              <a:ext cx="103" cy="101"/>
            </a:xfrm>
            <a:custGeom>
              <a:avLst/>
              <a:gdLst>
                <a:gd name="T0" fmla="*/ 0 w 245"/>
                <a:gd name="T1" fmla="*/ 0 h 242"/>
                <a:gd name="T2" fmla="*/ 0 w 245"/>
                <a:gd name="T3" fmla="*/ 0 h 242"/>
                <a:gd name="T4" fmla="*/ 0 w 245"/>
                <a:gd name="T5" fmla="*/ 0 h 242"/>
                <a:gd name="T6" fmla="*/ 0 w 245"/>
                <a:gd name="T7" fmla="*/ 0 h 242"/>
                <a:gd name="T8" fmla="*/ 0 w 245"/>
                <a:gd name="T9" fmla="*/ 0 h 242"/>
                <a:gd name="T10" fmla="*/ 0 w 245"/>
                <a:gd name="T11" fmla="*/ 0 h 242"/>
                <a:gd name="T12" fmla="*/ 0 w 245"/>
                <a:gd name="T13" fmla="*/ 0 h 242"/>
                <a:gd name="T14" fmla="*/ 0 w 245"/>
                <a:gd name="T15" fmla="*/ 0 h 242"/>
                <a:gd name="T16" fmla="*/ 0 w 245"/>
                <a:gd name="T17" fmla="*/ 0 h 242"/>
                <a:gd name="T18" fmla="*/ 0 w 245"/>
                <a:gd name="T19" fmla="*/ 0 h 242"/>
                <a:gd name="T20" fmla="*/ 0 w 245"/>
                <a:gd name="T21" fmla="*/ 0 h 242"/>
                <a:gd name="T22" fmla="*/ 0 w 245"/>
                <a:gd name="T23" fmla="*/ 0 h 242"/>
                <a:gd name="T24" fmla="*/ 0 w 245"/>
                <a:gd name="T25" fmla="*/ 0 h 242"/>
                <a:gd name="T26" fmla="*/ 0 w 245"/>
                <a:gd name="T27" fmla="*/ 0 h 242"/>
                <a:gd name="T28" fmla="*/ 0 w 245"/>
                <a:gd name="T29" fmla="*/ 0 h 242"/>
                <a:gd name="T30" fmla="*/ 0 w 245"/>
                <a:gd name="T31" fmla="*/ 0 h 242"/>
                <a:gd name="T32" fmla="*/ 0 w 245"/>
                <a:gd name="T33" fmla="*/ 0 h 242"/>
                <a:gd name="T34" fmla="*/ 0 w 245"/>
                <a:gd name="T35" fmla="*/ 0 h 242"/>
                <a:gd name="T36" fmla="*/ 0 w 245"/>
                <a:gd name="T37" fmla="*/ 0 h 242"/>
                <a:gd name="T38" fmla="*/ 0 w 245"/>
                <a:gd name="T39" fmla="*/ 0 h 242"/>
                <a:gd name="T40" fmla="*/ 0 w 245"/>
                <a:gd name="T41" fmla="*/ 0 h 242"/>
                <a:gd name="T42" fmla="*/ 0 w 245"/>
                <a:gd name="T43" fmla="*/ 0 h 242"/>
                <a:gd name="T44" fmla="*/ 0 w 245"/>
                <a:gd name="T45" fmla="*/ 0 h 242"/>
                <a:gd name="T46" fmla="*/ 0 w 245"/>
                <a:gd name="T47" fmla="*/ 0 h 242"/>
                <a:gd name="T48" fmla="*/ 0 w 245"/>
                <a:gd name="T49" fmla="*/ 0 h 242"/>
                <a:gd name="T50" fmla="*/ 0 w 245"/>
                <a:gd name="T51" fmla="*/ 0 h 242"/>
                <a:gd name="T52" fmla="*/ 0 w 245"/>
                <a:gd name="T53" fmla="*/ 0 h 242"/>
                <a:gd name="T54" fmla="*/ 0 w 245"/>
                <a:gd name="T55" fmla="*/ 0 h 242"/>
                <a:gd name="T56" fmla="*/ 0 w 245"/>
                <a:gd name="T57" fmla="*/ 0 h 242"/>
                <a:gd name="T58" fmla="*/ 0 w 245"/>
                <a:gd name="T59" fmla="*/ 0 h 242"/>
                <a:gd name="T60" fmla="*/ 0 w 245"/>
                <a:gd name="T61" fmla="*/ 0 h 242"/>
                <a:gd name="T62" fmla="*/ 0 w 245"/>
                <a:gd name="T63" fmla="*/ 0 h 242"/>
                <a:gd name="T64" fmla="*/ 0 w 245"/>
                <a:gd name="T65" fmla="*/ 0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45" h="242">
                  <a:moveTo>
                    <a:pt x="245" y="121"/>
                  </a:moveTo>
                  <a:lnTo>
                    <a:pt x="243" y="95"/>
                  </a:lnTo>
                  <a:lnTo>
                    <a:pt x="237" y="73"/>
                  </a:lnTo>
                  <a:lnTo>
                    <a:pt x="224" y="52"/>
                  </a:lnTo>
                  <a:lnTo>
                    <a:pt x="211" y="33"/>
                  </a:lnTo>
                  <a:lnTo>
                    <a:pt x="191" y="19"/>
                  </a:lnTo>
                  <a:lnTo>
                    <a:pt x="171" y="8"/>
                  </a:lnTo>
                  <a:lnTo>
                    <a:pt x="148" y="0"/>
                  </a:lnTo>
                  <a:lnTo>
                    <a:pt x="123" y="0"/>
                  </a:lnTo>
                  <a:lnTo>
                    <a:pt x="99" y="0"/>
                  </a:lnTo>
                  <a:lnTo>
                    <a:pt x="76" y="8"/>
                  </a:lnTo>
                  <a:lnTo>
                    <a:pt x="54" y="19"/>
                  </a:lnTo>
                  <a:lnTo>
                    <a:pt x="36" y="33"/>
                  </a:lnTo>
                  <a:lnTo>
                    <a:pt x="23" y="52"/>
                  </a:lnTo>
                  <a:lnTo>
                    <a:pt x="10" y="73"/>
                  </a:lnTo>
                  <a:lnTo>
                    <a:pt x="2" y="95"/>
                  </a:lnTo>
                  <a:lnTo>
                    <a:pt x="0" y="121"/>
                  </a:lnTo>
                  <a:lnTo>
                    <a:pt x="2" y="144"/>
                  </a:lnTo>
                  <a:lnTo>
                    <a:pt x="10" y="167"/>
                  </a:lnTo>
                  <a:lnTo>
                    <a:pt x="23" y="187"/>
                  </a:lnTo>
                  <a:lnTo>
                    <a:pt x="36" y="207"/>
                  </a:lnTo>
                  <a:lnTo>
                    <a:pt x="54" y="221"/>
                  </a:lnTo>
                  <a:lnTo>
                    <a:pt x="76" y="232"/>
                  </a:lnTo>
                  <a:lnTo>
                    <a:pt x="99" y="239"/>
                  </a:lnTo>
                  <a:lnTo>
                    <a:pt x="123" y="242"/>
                  </a:lnTo>
                  <a:lnTo>
                    <a:pt x="148" y="239"/>
                  </a:lnTo>
                  <a:lnTo>
                    <a:pt x="171" y="232"/>
                  </a:lnTo>
                  <a:lnTo>
                    <a:pt x="191" y="221"/>
                  </a:lnTo>
                  <a:lnTo>
                    <a:pt x="211" y="207"/>
                  </a:lnTo>
                  <a:lnTo>
                    <a:pt x="224" y="187"/>
                  </a:lnTo>
                  <a:lnTo>
                    <a:pt x="237" y="167"/>
                  </a:lnTo>
                  <a:lnTo>
                    <a:pt x="243" y="144"/>
                  </a:lnTo>
                  <a:lnTo>
                    <a:pt x="245" y="12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35" name="Freeform 49"/>
            <p:cNvSpPr>
              <a:spLocks/>
            </p:cNvSpPr>
            <p:nvPr/>
          </p:nvSpPr>
          <p:spPr bwMode="auto">
            <a:xfrm>
              <a:off x="2706" y="3208"/>
              <a:ext cx="108" cy="18"/>
            </a:xfrm>
            <a:custGeom>
              <a:avLst/>
              <a:gdLst>
                <a:gd name="T0" fmla="*/ 0 w 255"/>
                <a:gd name="T1" fmla="*/ 0 h 44"/>
                <a:gd name="T2" fmla="*/ 0 w 255"/>
                <a:gd name="T3" fmla="*/ 0 h 44"/>
                <a:gd name="T4" fmla="*/ 0 w 255"/>
                <a:gd name="T5" fmla="*/ 0 h 44"/>
                <a:gd name="T6" fmla="*/ 0 w 255"/>
                <a:gd name="T7" fmla="*/ 0 h 44"/>
                <a:gd name="T8" fmla="*/ 0 w 255"/>
                <a:gd name="T9" fmla="*/ 0 h 44"/>
                <a:gd name="T10" fmla="*/ 0 w 255"/>
                <a:gd name="T11" fmla="*/ 0 h 44"/>
                <a:gd name="T12" fmla="*/ 0 w 255"/>
                <a:gd name="T13" fmla="*/ 0 h 44"/>
                <a:gd name="T14" fmla="*/ 0 w 255"/>
                <a:gd name="T15" fmla="*/ 0 h 44"/>
                <a:gd name="T16" fmla="*/ 0 w 255"/>
                <a:gd name="T17" fmla="*/ 0 h 44"/>
                <a:gd name="T18" fmla="*/ 0 w 255"/>
                <a:gd name="T19" fmla="*/ 0 h 44"/>
                <a:gd name="T20" fmla="*/ 0 w 255"/>
                <a:gd name="T21" fmla="*/ 0 h 44"/>
                <a:gd name="T22" fmla="*/ 0 w 255"/>
                <a:gd name="T23" fmla="*/ 0 h 44"/>
                <a:gd name="T24" fmla="*/ 0 w 255"/>
                <a:gd name="T25" fmla="*/ 0 h 44"/>
                <a:gd name="T26" fmla="*/ 0 w 255"/>
                <a:gd name="T27" fmla="*/ 0 h 44"/>
                <a:gd name="T28" fmla="*/ 0 w 255"/>
                <a:gd name="T29" fmla="*/ 0 h 44"/>
                <a:gd name="T30" fmla="*/ 0 w 255"/>
                <a:gd name="T31" fmla="*/ 0 h 44"/>
                <a:gd name="T32" fmla="*/ 0 w 255"/>
                <a:gd name="T33" fmla="*/ 0 h 44"/>
                <a:gd name="T34" fmla="*/ 0 w 255"/>
                <a:gd name="T35" fmla="*/ 0 h 44"/>
                <a:gd name="T36" fmla="*/ 0 w 255"/>
                <a:gd name="T37" fmla="*/ 0 h 44"/>
                <a:gd name="T38" fmla="*/ 0 w 255"/>
                <a:gd name="T39" fmla="*/ 0 h 44"/>
                <a:gd name="T40" fmla="*/ 0 w 255"/>
                <a:gd name="T41" fmla="*/ 0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5" h="44">
                  <a:moveTo>
                    <a:pt x="255" y="23"/>
                  </a:moveTo>
                  <a:lnTo>
                    <a:pt x="252" y="19"/>
                  </a:lnTo>
                  <a:lnTo>
                    <a:pt x="244" y="13"/>
                  </a:lnTo>
                  <a:lnTo>
                    <a:pt x="217" y="7"/>
                  </a:lnTo>
                  <a:lnTo>
                    <a:pt x="176" y="2"/>
                  </a:lnTo>
                  <a:lnTo>
                    <a:pt x="127" y="0"/>
                  </a:lnTo>
                  <a:lnTo>
                    <a:pt x="79" y="2"/>
                  </a:lnTo>
                  <a:lnTo>
                    <a:pt x="38" y="7"/>
                  </a:lnTo>
                  <a:lnTo>
                    <a:pt x="10" y="13"/>
                  </a:lnTo>
                  <a:lnTo>
                    <a:pt x="3" y="19"/>
                  </a:lnTo>
                  <a:lnTo>
                    <a:pt x="0" y="23"/>
                  </a:lnTo>
                  <a:lnTo>
                    <a:pt x="3" y="27"/>
                  </a:lnTo>
                  <a:lnTo>
                    <a:pt x="10" y="30"/>
                  </a:lnTo>
                  <a:lnTo>
                    <a:pt x="38" y="37"/>
                  </a:lnTo>
                  <a:lnTo>
                    <a:pt x="79" y="41"/>
                  </a:lnTo>
                  <a:lnTo>
                    <a:pt x="127" y="44"/>
                  </a:lnTo>
                  <a:lnTo>
                    <a:pt x="176" y="41"/>
                  </a:lnTo>
                  <a:lnTo>
                    <a:pt x="217" y="37"/>
                  </a:lnTo>
                  <a:lnTo>
                    <a:pt x="244" y="30"/>
                  </a:lnTo>
                  <a:lnTo>
                    <a:pt x="252" y="27"/>
                  </a:lnTo>
                  <a:lnTo>
                    <a:pt x="255" y="23"/>
                  </a:lnTo>
                  <a:close/>
                </a:path>
              </a:pathLst>
            </a:custGeom>
            <a:solidFill>
              <a:srgbClr val="BE5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36" name="Rectangle 50"/>
            <p:cNvSpPr>
              <a:spLocks noChangeArrowheads="1"/>
            </p:cNvSpPr>
            <p:nvPr/>
          </p:nvSpPr>
          <p:spPr bwMode="auto">
            <a:xfrm>
              <a:off x="2731" y="3064"/>
              <a:ext cx="9" cy="155"/>
            </a:xfrm>
            <a:prstGeom prst="rect">
              <a:avLst/>
            </a:prstGeom>
            <a:solidFill>
              <a:srgbClr val="DF8D1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eaLnBrk="1" hangingPunct="1">
                <a:spcBef>
                  <a:spcPct val="0"/>
                </a:spcBef>
                <a:buClrTx/>
                <a:buSzTx/>
              </a:pPr>
              <a:endParaRPr lang="en-US" altLang="en-US" sz="1800" b="0">
                <a:solidFill>
                  <a:schemeClr val="tx1"/>
                </a:solidFill>
              </a:endParaRPr>
            </a:p>
          </p:txBody>
        </p:sp>
        <p:sp>
          <p:nvSpPr>
            <p:cNvPr id="93237" name="Freeform 51"/>
            <p:cNvSpPr>
              <a:spLocks/>
            </p:cNvSpPr>
            <p:nvPr/>
          </p:nvSpPr>
          <p:spPr bwMode="auto">
            <a:xfrm>
              <a:off x="2694" y="3042"/>
              <a:ext cx="132" cy="29"/>
            </a:xfrm>
            <a:custGeom>
              <a:avLst/>
              <a:gdLst>
                <a:gd name="T0" fmla="*/ 0 w 312"/>
                <a:gd name="T1" fmla="*/ 0 h 66"/>
                <a:gd name="T2" fmla="*/ 0 w 312"/>
                <a:gd name="T3" fmla="*/ 0 h 66"/>
                <a:gd name="T4" fmla="*/ 0 w 312"/>
                <a:gd name="T5" fmla="*/ 0 h 66"/>
                <a:gd name="T6" fmla="*/ 0 w 312"/>
                <a:gd name="T7" fmla="*/ 0 h 66"/>
                <a:gd name="T8" fmla="*/ 0 w 312"/>
                <a:gd name="T9" fmla="*/ 0 h 66"/>
                <a:gd name="T10" fmla="*/ 0 w 312"/>
                <a:gd name="T11" fmla="*/ 0 h 66"/>
                <a:gd name="T12" fmla="*/ 0 w 312"/>
                <a:gd name="T13" fmla="*/ 0 h 66"/>
                <a:gd name="T14" fmla="*/ 0 w 312"/>
                <a:gd name="T15" fmla="*/ 0 h 66"/>
                <a:gd name="T16" fmla="*/ 0 w 312"/>
                <a:gd name="T17" fmla="*/ 0 h 66"/>
                <a:gd name="T18" fmla="*/ 0 w 312"/>
                <a:gd name="T19" fmla="*/ 0 h 66"/>
                <a:gd name="T20" fmla="*/ 0 w 312"/>
                <a:gd name="T21" fmla="*/ 0 h 66"/>
                <a:gd name="T22" fmla="*/ 0 w 312"/>
                <a:gd name="T23" fmla="*/ 0 h 66"/>
                <a:gd name="T24" fmla="*/ 0 w 312"/>
                <a:gd name="T25" fmla="*/ 0 h 66"/>
                <a:gd name="T26" fmla="*/ 0 w 312"/>
                <a:gd name="T27" fmla="*/ 0 h 66"/>
                <a:gd name="T28" fmla="*/ 0 w 312"/>
                <a:gd name="T29" fmla="*/ 0 h 66"/>
                <a:gd name="T30" fmla="*/ 0 w 312"/>
                <a:gd name="T31" fmla="*/ 0 h 66"/>
                <a:gd name="T32" fmla="*/ 0 w 312"/>
                <a:gd name="T33" fmla="*/ 0 h 66"/>
                <a:gd name="T34" fmla="*/ 0 w 312"/>
                <a:gd name="T35" fmla="*/ 0 h 66"/>
                <a:gd name="T36" fmla="*/ 0 w 312"/>
                <a:gd name="T37" fmla="*/ 0 h 66"/>
                <a:gd name="T38" fmla="*/ 0 w 312"/>
                <a:gd name="T39" fmla="*/ 0 h 66"/>
                <a:gd name="T40" fmla="*/ 0 w 312"/>
                <a:gd name="T41" fmla="*/ 0 h 66"/>
                <a:gd name="T42" fmla="*/ 0 w 312"/>
                <a:gd name="T43" fmla="*/ 0 h 66"/>
                <a:gd name="T44" fmla="*/ 0 w 312"/>
                <a:gd name="T45" fmla="*/ 0 h 66"/>
                <a:gd name="T46" fmla="*/ 0 w 312"/>
                <a:gd name="T47" fmla="*/ 0 h 66"/>
                <a:gd name="T48" fmla="*/ 0 w 312"/>
                <a:gd name="T49" fmla="*/ 0 h 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2" h="66">
                  <a:moveTo>
                    <a:pt x="312" y="34"/>
                  </a:moveTo>
                  <a:lnTo>
                    <a:pt x="309" y="27"/>
                  </a:lnTo>
                  <a:lnTo>
                    <a:pt x="299" y="20"/>
                  </a:lnTo>
                  <a:lnTo>
                    <a:pt x="285" y="13"/>
                  </a:lnTo>
                  <a:lnTo>
                    <a:pt x="265" y="8"/>
                  </a:lnTo>
                  <a:lnTo>
                    <a:pt x="219" y="1"/>
                  </a:lnTo>
                  <a:lnTo>
                    <a:pt x="157" y="0"/>
                  </a:lnTo>
                  <a:lnTo>
                    <a:pt x="96" y="1"/>
                  </a:lnTo>
                  <a:lnTo>
                    <a:pt x="47" y="8"/>
                  </a:lnTo>
                  <a:lnTo>
                    <a:pt x="27" y="13"/>
                  </a:lnTo>
                  <a:lnTo>
                    <a:pt x="13" y="20"/>
                  </a:lnTo>
                  <a:lnTo>
                    <a:pt x="4" y="27"/>
                  </a:lnTo>
                  <a:lnTo>
                    <a:pt x="0" y="34"/>
                  </a:lnTo>
                  <a:lnTo>
                    <a:pt x="4" y="40"/>
                  </a:lnTo>
                  <a:lnTo>
                    <a:pt x="13" y="47"/>
                  </a:lnTo>
                  <a:lnTo>
                    <a:pt x="27" y="52"/>
                  </a:lnTo>
                  <a:lnTo>
                    <a:pt x="47" y="57"/>
                  </a:lnTo>
                  <a:lnTo>
                    <a:pt x="96" y="64"/>
                  </a:lnTo>
                  <a:lnTo>
                    <a:pt x="157" y="66"/>
                  </a:lnTo>
                  <a:lnTo>
                    <a:pt x="219" y="64"/>
                  </a:lnTo>
                  <a:lnTo>
                    <a:pt x="265" y="57"/>
                  </a:lnTo>
                  <a:lnTo>
                    <a:pt x="285" y="52"/>
                  </a:lnTo>
                  <a:lnTo>
                    <a:pt x="299" y="47"/>
                  </a:lnTo>
                  <a:lnTo>
                    <a:pt x="309" y="40"/>
                  </a:lnTo>
                  <a:lnTo>
                    <a:pt x="312" y="34"/>
                  </a:lnTo>
                  <a:close/>
                </a:path>
              </a:pathLst>
            </a:custGeom>
            <a:solidFill>
              <a:srgbClr val="904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38" name="Rectangle 52"/>
            <p:cNvSpPr>
              <a:spLocks noChangeArrowheads="1"/>
            </p:cNvSpPr>
            <p:nvPr/>
          </p:nvSpPr>
          <p:spPr bwMode="auto">
            <a:xfrm>
              <a:off x="2694" y="3049"/>
              <a:ext cx="132" cy="8"/>
            </a:xfrm>
            <a:prstGeom prst="rect">
              <a:avLst/>
            </a:prstGeom>
            <a:solidFill>
              <a:srgbClr val="904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eaLnBrk="1" hangingPunct="1">
                <a:spcBef>
                  <a:spcPct val="0"/>
                </a:spcBef>
                <a:buClrTx/>
                <a:buSzTx/>
              </a:pPr>
              <a:endParaRPr lang="en-US" altLang="en-US" sz="1800" b="0">
                <a:solidFill>
                  <a:schemeClr val="tx1"/>
                </a:solidFill>
              </a:endParaRPr>
            </a:p>
          </p:txBody>
        </p:sp>
        <p:sp>
          <p:nvSpPr>
            <p:cNvPr id="93239" name="Freeform 53"/>
            <p:cNvSpPr>
              <a:spLocks/>
            </p:cNvSpPr>
            <p:nvPr/>
          </p:nvSpPr>
          <p:spPr bwMode="auto">
            <a:xfrm>
              <a:off x="2694" y="3034"/>
              <a:ext cx="132" cy="28"/>
            </a:xfrm>
            <a:custGeom>
              <a:avLst/>
              <a:gdLst>
                <a:gd name="T0" fmla="*/ 0 w 312"/>
                <a:gd name="T1" fmla="*/ 0 h 69"/>
                <a:gd name="T2" fmla="*/ 0 w 312"/>
                <a:gd name="T3" fmla="*/ 0 h 69"/>
                <a:gd name="T4" fmla="*/ 0 w 312"/>
                <a:gd name="T5" fmla="*/ 0 h 69"/>
                <a:gd name="T6" fmla="*/ 0 w 312"/>
                <a:gd name="T7" fmla="*/ 0 h 69"/>
                <a:gd name="T8" fmla="*/ 0 w 312"/>
                <a:gd name="T9" fmla="*/ 0 h 69"/>
                <a:gd name="T10" fmla="*/ 0 w 312"/>
                <a:gd name="T11" fmla="*/ 0 h 69"/>
                <a:gd name="T12" fmla="*/ 0 w 312"/>
                <a:gd name="T13" fmla="*/ 0 h 69"/>
                <a:gd name="T14" fmla="*/ 0 w 312"/>
                <a:gd name="T15" fmla="*/ 0 h 69"/>
                <a:gd name="T16" fmla="*/ 0 w 312"/>
                <a:gd name="T17" fmla="*/ 0 h 69"/>
                <a:gd name="T18" fmla="*/ 0 w 312"/>
                <a:gd name="T19" fmla="*/ 0 h 69"/>
                <a:gd name="T20" fmla="*/ 0 w 312"/>
                <a:gd name="T21" fmla="*/ 0 h 69"/>
                <a:gd name="T22" fmla="*/ 0 w 312"/>
                <a:gd name="T23" fmla="*/ 0 h 69"/>
                <a:gd name="T24" fmla="*/ 0 w 312"/>
                <a:gd name="T25" fmla="*/ 0 h 69"/>
                <a:gd name="T26" fmla="*/ 0 w 312"/>
                <a:gd name="T27" fmla="*/ 0 h 69"/>
                <a:gd name="T28" fmla="*/ 0 w 312"/>
                <a:gd name="T29" fmla="*/ 0 h 69"/>
                <a:gd name="T30" fmla="*/ 0 w 312"/>
                <a:gd name="T31" fmla="*/ 0 h 69"/>
                <a:gd name="T32" fmla="*/ 0 w 312"/>
                <a:gd name="T33" fmla="*/ 0 h 69"/>
                <a:gd name="T34" fmla="*/ 0 w 312"/>
                <a:gd name="T35" fmla="*/ 0 h 69"/>
                <a:gd name="T36" fmla="*/ 0 w 312"/>
                <a:gd name="T37" fmla="*/ 0 h 69"/>
                <a:gd name="T38" fmla="*/ 0 w 312"/>
                <a:gd name="T39" fmla="*/ 0 h 69"/>
                <a:gd name="T40" fmla="*/ 0 w 312"/>
                <a:gd name="T41" fmla="*/ 0 h 69"/>
                <a:gd name="T42" fmla="*/ 0 w 312"/>
                <a:gd name="T43" fmla="*/ 0 h 69"/>
                <a:gd name="T44" fmla="*/ 0 w 312"/>
                <a:gd name="T45" fmla="*/ 0 h 69"/>
                <a:gd name="T46" fmla="*/ 0 w 312"/>
                <a:gd name="T47" fmla="*/ 0 h 69"/>
                <a:gd name="T48" fmla="*/ 0 w 312"/>
                <a:gd name="T49" fmla="*/ 0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2" h="69">
                  <a:moveTo>
                    <a:pt x="312" y="33"/>
                  </a:moveTo>
                  <a:lnTo>
                    <a:pt x="309" y="26"/>
                  </a:lnTo>
                  <a:lnTo>
                    <a:pt x="299" y="19"/>
                  </a:lnTo>
                  <a:lnTo>
                    <a:pt x="285" y="15"/>
                  </a:lnTo>
                  <a:lnTo>
                    <a:pt x="265" y="8"/>
                  </a:lnTo>
                  <a:lnTo>
                    <a:pt x="219" y="1"/>
                  </a:lnTo>
                  <a:lnTo>
                    <a:pt x="157" y="0"/>
                  </a:lnTo>
                  <a:lnTo>
                    <a:pt x="96" y="1"/>
                  </a:lnTo>
                  <a:lnTo>
                    <a:pt x="47" y="8"/>
                  </a:lnTo>
                  <a:lnTo>
                    <a:pt x="27" y="15"/>
                  </a:lnTo>
                  <a:lnTo>
                    <a:pt x="13" y="19"/>
                  </a:lnTo>
                  <a:lnTo>
                    <a:pt x="4" y="26"/>
                  </a:lnTo>
                  <a:lnTo>
                    <a:pt x="0" y="33"/>
                  </a:lnTo>
                  <a:lnTo>
                    <a:pt x="4" y="42"/>
                  </a:lnTo>
                  <a:lnTo>
                    <a:pt x="13" y="47"/>
                  </a:lnTo>
                  <a:lnTo>
                    <a:pt x="27" y="53"/>
                  </a:lnTo>
                  <a:lnTo>
                    <a:pt x="47" y="57"/>
                  </a:lnTo>
                  <a:lnTo>
                    <a:pt x="96" y="66"/>
                  </a:lnTo>
                  <a:lnTo>
                    <a:pt x="157" y="69"/>
                  </a:lnTo>
                  <a:lnTo>
                    <a:pt x="219" y="66"/>
                  </a:lnTo>
                  <a:lnTo>
                    <a:pt x="265" y="57"/>
                  </a:lnTo>
                  <a:lnTo>
                    <a:pt x="285" y="53"/>
                  </a:lnTo>
                  <a:lnTo>
                    <a:pt x="299" y="47"/>
                  </a:lnTo>
                  <a:lnTo>
                    <a:pt x="309" y="42"/>
                  </a:lnTo>
                  <a:lnTo>
                    <a:pt x="312" y="33"/>
                  </a:lnTo>
                  <a:close/>
                </a:path>
              </a:pathLst>
            </a:custGeom>
            <a:solidFill>
              <a:srgbClr val="BE5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40" name="Rectangle 54"/>
            <p:cNvSpPr>
              <a:spLocks noChangeArrowheads="1"/>
            </p:cNvSpPr>
            <p:nvPr/>
          </p:nvSpPr>
          <p:spPr bwMode="auto">
            <a:xfrm>
              <a:off x="2731" y="1670"/>
              <a:ext cx="9" cy="1381"/>
            </a:xfrm>
            <a:prstGeom prst="rect">
              <a:avLst/>
            </a:prstGeom>
            <a:solidFill>
              <a:srgbClr val="DF8D1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eaLnBrk="1" hangingPunct="1">
                <a:spcBef>
                  <a:spcPct val="0"/>
                </a:spcBef>
                <a:buClrTx/>
                <a:buSzTx/>
              </a:pPr>
              <a:endParaRPr lang="en-US" altLang="en-US" sz="1800" b="0">
                <a:solidFill>
                  <a:schemeClr val="tx1"/>
                </a:solidFill>
              </a:endParaRPr>
            </a:p>
          </p:txBody>
        </p:sp>
        <p:sp>
          <p:nvSpPr>
            <p:cNvPr id="93241" name="Freeform 55"/>
            <p:cNvSpPr>
              <a:spLocks/>
            </p:cNvSpPr>
            <p:nvPr/>
          </p:nvSpPr>
          <p:spPr bwMode="auto">
            <a:xfrm>
              <a:off x="2433" y="2733"/>
              <a:ext cx="327" cy="112"/>
            </a:xfrm>
            <a:custGeom>
              <a:avLst/>
              <a:gdLst>
                <a:gd name="T0" fmla="*/ 0 w 779"/>
                <a:gd name="T1" fmla="*/ 0 h 265"/>
                <a:gd name="T2" fmla="*/ 0 w 779"/>
                <a:gd name="T3" fmla="*/ 0 h 265"/>
                <a:gd name="T4" fmla="*/ 0 w 779"/>
                <a:gd name="T5" fmla="*/ 0 h 265"/>
                <a:gd name="T6" fmla="*/ 0 w 779"/>
                <a:gd name="T7" fmla="*/ 0 h 265"/>
                <a:gd name="T8" fmla="*/ 0 w 779"/>
                <a:gd name="T9" fmla="*/ 0 h 265"/>
                <a:gd name="T10" fmla="*/ 0 w 779"/>
                <a:gd name="T11" fmla="*/ 0 h 265"/>
                <a:gd name="T12" fmla="*/ 0 w 779"/>
                <a:gd name="T13" fmla="*/ 0 h 265"/>
                <a:gd name="T14" fmla="*/ 0 w 779"/>
                <a:gd name="T15" fmla="*/ 0 h 265"/>
                <a:gd name="T16" fmla="*/ 0 w 779"/>
                <a:gd name="T17" fmla="*/ 0 h 265"/>
                <a:gd name="T18" fmla="*/ 0 w 779"/>
                <a:gd name="T19" fmla="*/ 0 h 265"/>
                <a:gd name="T20" fmla="*/ 0 w 779"/>
                <a:gd name="T21" fmla="*/ 0 h 265"/>
                <a:gd name="T22" fmla="*/ 0 w 779"/>
                <a:gd name="T23" fmla="*/ 0 h 265"/>
                <a:gd name="T24" fmla="*/ 0 w 779"/>
                <a:gd name="T25" fmla="*/ 0 h 265"/>
                <a:gd name="T26" fmla="*/ 0 w 779"/>
                <a:gd name="T27" fmla="*/ 0 h 265"/>
                <a:gd name="T28" fmla="*/ 0 w 779"/>
                <a:gd name="T29" fmla="*/ 0 h 265"/>
                <a:gd name="T30" fmla="*/ 0 w 779"/>
                <a:gd name="T31" fmla="*/ 0 h 265"/>
                <a:gd name="T32" fmla="*/ 0 w 779"/>
                <a:gd name="T33" fmla="*/ 0 h 265"/>
                <a:gd name="T34" fmla="*/ 0 w 779"/>
                <a:gd name="T35" fmla="*/ 0 h 265"/>
                <a:gd name="T36" fmla="*/ 0 w 779"/>
                <a:gd name="T37" fmla="*/ 0 h 265"/>
                <a:gd name="T38" fmla="*/ 0 w 779"/>
                <a:gd name="T39" fmla="*/ 0 h 265"/>
                <a:gd name="T40" fmla="*/ 0 w 779"/>
                <a:gd name="T41" fmla="*/ 0 h 265"/>
                <a:gd name="T42" fmla="*/ 0 w 779"/>
                <a:gd name="T43" fmla="*/ 0 h 265"/>
                <a:gd name="T44" fmla="*/ 0 w 779"/>
                <a:gd name="T45" fmla="*/ 0 h 265"/>
                <a:gd name="T46" fmla="*/ 0 w 779"/>
                <a:gd name="T47" fmla="*/ 0 h 265"/>
                <a:gd name="T48" fmla="*/ 0 w 779"/>
                <a:gd name="T49" fmla="*/ 0 h 265"/>
                <a:gd name="T50" fmla="*/ 0 w 779"/>
                <a:gd name="T51" fmla="*/ 0 h 2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79" h="265">
                  <a:moveTo>
                    <a:pt x="749" y="146"/>
                  </a:moveTo>
                  <a:lnTo>
                    <a:pt x="681" y="144"/>
                  </a:lnTo>
                  <a:lnTo>
                    <a:pt x="608" y="141"/>
                  </a:lnTo>
                  <a:lnTo>
                    <a:pt x="533" y="131"/>
                  </a:lnTo>
                  <a:lnTo>
                    <a:pt x="461" y="122"/>
                  </a:lnTo>
                  <a:lnTo>
                    <a:pt x="388" y="107"/>
                  </a:lnTo>
                  <a:lnTo>
                    <a:pt x="317" y="88"/>
                  </a:lnTo>
                  <a:lnTo>
                    <a:pt x="248" y="70"/>
                  </a:lnTo>
                  <a:lnTo>
                    <a:pt x="185" y="48"/>
                  </a:lnTo>
                  <a:lnTo>
                    <a:pt x="119" y="25"/>
                  </a:lnTo>
                  <a:lnTo>
                    <a:pt x="58" y="0"/>
                  </a:lnTo>
                  <a:lnTo>
                    <a:pt x="0" y="86"/>
                  </a:lnTo>
                  <a:lnTo>
                    <a:pt x="58" y="117"/>
                  </a:lnTo>
                  <a:lnTo>
                    <a:pt x="119" y="141"/>
                  </a:lnTo>
                  <a:lnTo>
                    <a:pt x="185" y="170"/>
                  </a:lnTo>
                  <a:lnTo>
                    <a:pt x="248" y="190"/>
                  </a:lnTo>
                  <a:lnTo>
                    <a:pt x="317" y="207"/>
                  </a:lnTo>
                  <a:lnTo>
                    <a:pt x="388" y="227"/>
                  </a:lnTo>
                  <a:lnTo>
                    <a:pt x="461" y="238"/>
                  </a:lnTo>
                  <a:lnTo>
                    <a:pt x="533" y="248"/>
                  </a:lnTo>
                  <a:lnTo>
                    <a:pt x="608" y="259"/>
                  </a:lnTo>
                  <a:lnTo>
                    <a:pt x="681" y="262"/>
                  </a:lnTo>
                  <a:lnTo>
                    <a:pt x="749" y="265"/>
                  </a:lnTo>
                  <a:lnTo>
                    <a:pt x="779" y="265"/>
                  </a:lnTo>
                  <a:lnTo>
                    <a:pt x="779" y="149"/>
                  </a:lnTo>
                  <a:lnTo>
                    <a:pt x="749" y="14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42" name="Freeform 56"/>
            <p:cNvSpPr>
              <a:spLocks/>
            </p:cNvSpPr>
            <p:nvPr/>
          </p:nvSpPr>
          <p:spPr bwMode="auto">
            <a:xfrm>
              <a:off x="2456" y="2733"/>
              <a:ext cx="304" cy="63"/>
            </a:xfrm>
            <a:custGeom>
              <a:avLst/>
              <a:gdLst>
                <a:gd name="T0" fmla="*/ 0 w 721"/>
                <a:gd name="T1" fmla="*/ 0 h 149"/>
                <a:gd name="T2" fmla="*/ 0 w 721"/>
                <a:gd name="T3" fmla="*/ 0 h 149"/>
                <a:gd name="T4" fmla="*/ 0 w 721"/>
                <a:gd name="T5" fmla="*/ 0 h 149"/>
                <a:gd name="T6" fmla="*/ 0 w 721"/>
                <a:gd name="T7" fmla="*/ 0 h 149"/>
                <a:gd name="T8" fmla="*/ 0 w 721"/>
                <a:gd name="T9" fmla="*/ 0 h 149"/>
                <a:gd name="T10" fmla="*/ 0 w 721"/>
                <a:gd name="T11" fmla="*/ 0 h 149"/>
                <a:gd name="T12" fmla="*/ 0 w 721"/>
                <a:gd name="T13" fmla="*/ 0 h 149"/>
                <a:gd name="T14" fmla="*/ 0 w 721"/>
                <a:gd name="T15" fmla="*/ 0 h 149"/>
                <a:gd name="T16" fmla="*/ 0 w 721"/>
                <a:gd name="T17" fmla="*/ 0 h 149"/>
                <a:gd name="T18" fmla="*/ 0 w 721"/>
                <a:gd name="T19" fmla="*/ 0 h 149"/>
                <a:gd name="T20" fmla="*/ 0 w 721"/>
                <a:gd name="T21" fmla="*/ 0 h 149"/>
                <a:gd name="T22" fmla="*/ 0 w 721"/>
                <a:gd name="T23" fmla="*/ 0 h 1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21" h="149">
                  <a:moveTo>
                    <a:pt x="0" y="0"/>
                  </a:moveTo>
                  <a:lnTo>
                    <a:pt x="61" y="25"/>
                  </a:lnTo>
                  <a:lnTo>
                    <a:pt x="127" y="48"/>
                  </a:lnTo>
                  <a:lnTo>
                    <a:pt x="190" y="70"/>
                  </a:lnTo>
                  <a:lnTo>
                    <a:pt x="259" y="88"/>
                  </a:lnTo>
                  <a:lnTo>
                    <a:pt x="330" y="107"/>
                  </a:lnTo>
                  <a:lnTo>
                    <a:pt x="403" y="122"/>
                  </a:lnTo>
                  <a:lnTo>
                    <a:pt x="475" y="131"/>
                  </a:lnTo>
                  <a:lnTo>
                    <a:pt x="550" y="141"/>
                  </a:lnTo>
                  <a:lnTo>
                    <a:pt x="623" y="144"/>
                  </a:lnTo>
                  <a:lnTo>
                    <a:pt x="691" y="146"/>
                  </a:lnTo>
                  <a:lnTo>
                    <a:pt x="721" y="149"/>
                  </a:lnTo>
                </a:path>
              </a:pathLst>
            </a:custGeom>
            <a:noFill/>
            <a:ln w="7938">
              <a:solidFill>
                <a:srgbClr val="8E8E8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243" name="Freeform 57"/>
            <p:cNvSpPr>
              <a:spLocks/>
            </p:cNvSpPr>
            <p:nvPr/>
          </p:nvSpPr>
          <p:spPr bwMode="auto">
            <a:xfrm>
              <a:off x="2760" y="2733"/>
              <a:ext cx="327" cy="112"/>
            </a:xfrm>
            <a:custGeom>
              <a:avLst/>
              <a:gdLst>
                <a:gd name="T0" fmla="*/ 0 w 778"/>
                <a:gd name="T1" fmla="*/ 0 h 265"/>
                <a:gd name="T2" fmla="*/ 0 w 778"/>
                <a:gd name="T3" fmla="*/ 0 h 265"/>
                <a:gd name="T4" fmla="*/ 0 w 778"/>
                <a:gd name="T5" fmla="*/ 0 h 265"/>
                <a:gd name="T6" fmla="*/ 0 w 778"/>
                <a:gd name="T7" fmla="*/ 0 h 265"/>
                <a:gd name="T8" fmla="*/ 0 w 778"/>
                <a:gd name="T9" fmla="*/ 0 h 265"/>
                <a:gd name="T10" fmla="*/ 0 w 778"/>
                <a:gd name="T11" fmla="*/ 0 h 265"/>
                <a:gd name="T12" fmla="*/ 0 w 778"/>
                <a:gd name="T13" fmla="*/ 0 h 265"/>
                <a:gd name="T14" fmla="*/ 0 w 778"/>
                <a:gd name="T15" fmla="*/ 0 h 265"/>
                <a:gd name="T16" fmla="*/ 0 w 778"/>
                <a:gd name="T17" fmla="*/ 0 h 265"/>
                <a:gd name="T18" fmla="*/ 0 w 778"/>
                <a:gd name="T19" fmla="*/ 0 h 265"/>
                <a:gd name="T20" fmla="*/ 0 w 778"/>
                <a:gd name="T21" fmla="*/ 0 h 265"/>
                <a:gd name="T22" fmla="*/ 0 w 778"/>
                <a:gd name="T23" fmla="*/ 0 h 265"/>
                <a:gd name="T24" fmla="*/ 0 w 778"/>
                <a:gd name="T25" fmla="*/ 0 h 265"/>
                <a:gd name="T26" fmla="*/ 0 w 778"/>
                <a:gd name="T27" fmla="*/ 0 h 265"/>
                <a:gd name="T28" fmla="*/ 0 w 778"/>
                <a:gd name="T29" fmla="*/ 0 h 265"/>
                <a:gd name="T30" fmla="*/ 0 w 778"/>
                <a:gd name="T31" fmla="*/ 0 h 265"/>
                <a:gd name="T32" fmla="*/ 0 w 778"/>
                <a:gd name="T33" fmla="*/ 0 h 265"/>
                <a:gd name="T34" fmla="*/ 0 w 778"/>
                <a:gd name="T35" fmla="*/ 0 h 265"/>
                <a:gd name="T36" fmla="*/ 0 w 778"/>
                <a:gd name="T37" fmla="*/ 0 h 265"/>
                <a:gd name="T38" fmla="*/ 0 w 778"/>
                <a:gd name="T39" fmla="*/ 0 h 265"/>
                <a:gd name="T40" fmla="*/ 0 w 778"/>
                <a:gd name="T41" fmla="*/ 0 h 265"/>
                <a:gd name="T42" fmla="*/ 0 w 778"/>
                <a:gd name="T43" fmla="*/ 0 h 265"/>
                <a:gd name="T44" fmla="*/ 0 w 778"/>
                <a:gd name="T45" fmla="*/ 0 h 265"/>
                <a:gd name="T46" fmla="*/ 0 w 778"/>
                <a:gd name="T47" fmla="*/ 0 h 265"/>
                <a:gd name="T48" fmla="*/ 0 w 778"/>
                <a:gd name="T49" fmla="*/ 0 h 265"/>
                <a:gd name="T50" fmla="*/ 0 w 778"/>
                <a:gd name="T51" fmla="*/ 0 h 2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78" h="265">
                  <a:moveTo>
                    <a:pt x="31" y="146"/>
                  </a:moveTo>
                  <a:lnTo>
                    <a:pt x="94" y="144"/>
                  </a:lnTo>
                  <a:lnTo>
                    <a:pt x="172" y="141"/>
                  </a:lnTo>
                  <a:lnTo>
                    <a:pt x="245" y="131"/>
                  </a:lnTo>
                  <a:lnTo>
                    <a:pt x="317" y="122"/>
                  </a:lnTo>
                  <a:lnTo>
                    <a:pt x="393" y="107"/>
                  </a:lnTo>
                  <a:lnTo>
                    <a:pt x="462" y="88"/>
                  </a:lnTo>
                  <a:lnTo>
                    <a:pt x="530" y="70"/>
                  </a:lnTo>
                  <a:lnTo>
                    <a:pt x="593" y="48"/>
                  </a:lnTo>
                  <a:lnTo>
                    <a:pt x="661" y="25"/>
                  </a:lnTo>
                  <a:lnTo>
                    <a:pt x="720" y="0"/>
                  </a:lnTo>
                  <a:lnTo>
                    <a:pt x="778" y="86"/>
                  </a:lnTo>
                  <a:lnTo>
                    <a:pt x="720" y="117"/>
                  </a:lnTo>
                  <a:lnTo>
                    <a:pt x="661" y="141"/>
                  </a:lnTo>
                  <a:lnTo>
                    <a:pt x="593" y="170"/>
                  </a:lnTo>
                  <a:lnTo>
                    <a:pt x="530" y="190"/>
                  </a:lnTo>
                  <a:lnTo>
                    <a:pt x="462" y="207"/>
                  </a:lnTo>
                  <a:lnTo>
                    <a:pt x="393" y="227"/>
                  </a:lnTo>
                  <a:lnTo>
                    <a:pt x="317" y="238"/>
                  </a:lnTo>
                  <a:lnTo>
                    <a:pt x="245" y="248"/>
                  </a:lnTo>
                  <a:lnTo>
                    <a:pt x="172" y="259"/>
                  </a:lnTo>
                  <a:lnTo>
                    <a:pt x="94" y="262"/>
                  </a:lnTo>
                  <a:lnTo>
                    <a:pt x="31" y="265"/>
                  </a:lnTo>
                  <a:lnTo>
                    <a:pt x="0" y="265"/>
                  </a:lnTo>
                  <a:lnTo>
                    <a:pt x="0" y="149"/>
                  </a:lnTo>
                  <a:lnTo>
                    <a:pt x="31" y="14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44" name="Freeform 58"/>
            <p:cNvSpPr>
              <a:spLocks/>
            </p:cNvSpPr>
            <p:nvPr/>
          </p:nvSpPr>
          <p:spPr bwMode="auto">
            <a:xfrm>
              <a:off x="2760" y="2733"/>
              <a:ext cx="304" cy="63"/>
            </a:xfrm>
            <a:custGeom>
              <a:avLst/>
              <a:gdLst>
                <a:gd name="T0" fmla="*/ 0 w 720"/>
                <a:gd name="T1" fmla="*/ 0 h 149"/>
                <a:gd name="T2" fmla="*/ 0 w 720"/>
                <a:gd name="T3" fmla="*/ 0 h 149"/>
                <a:gd name="T4" fmla="*/ 0 w 720"/>
                <a:gd name="T5" fmla="*/ 0 h 149"/>
                <a:gd name="T6" fmla="*/ 0 w 720"/>
                <a:gd name="T7" fmla="*/ 0 h 149"/>
                <a:gd name="T8" fmla="*/ 0 w 720"/>
                <a:gd name="T9" fmla="*/ 0 h 149"/>
                <a:gd name="T10" fmla="*/ 0 w 720"/>
                <a:gd name="T11" fmla="*/ 0 h 149"/>
                <a:gd name="T12" fmla="*/ 0 w 720"/>
                <a:gd name="T13" fmla="*/ 0 h 149"/>
                <a:gd name="T14" fmla="*/ 0 w 720"/>
                <a:gd name="T15" fmla="*/ 0 h 149"/>
                <a:gd name="T16" fmla="*/ 0 w 720"/>
                <a:gd name="T17" fmla="*/ 0 h 149"/>
                <a:gd name="T18" fmla="*/ 0 w 720"/>
                <a:gd name="T19" fmla="*/ 0 h 149"/>
                <a:gd name="T20" fmla="*/ 0 w 720"/>
                <a:gd name="T21" fmla="*/ 0 h 149"/>
                <a:gd name="T22" fmla="*/ 0 w 720"/>
                <a:gd name="T23" fmla="*/ 0 h 1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20" h="149">
                  <a:moveTo>
                    <a:pt x="0" y="149"/>
                  </a:moveTo>
                  <a:lnTo>
                    <a:pt x="31" y="146"/>
                  </a:lnTo>
                  <a:lnTo>
                    <a:pt x="94" y="144"/>
                  </a:lnTo>
                  <a:lnTo>
                    <a:pt x="172" y="141"/>
                  </a:lnTo>
                  <a:lnTo>
                    <a:pt x="245" y="131"/>
                  </a:lnTo>
                  <a:lnTo>
                    <a:pt x="317" y="122"/>
                  </a:lnTo>
                  <a:lnTo>
                    <a:pt x="393" y="107"/>
                  </a:lnTo>
                  <a:lnTo>
                    <a:pt x="462" y="88"/>
                  </a:lnTo>
                  <a:lnTo>
                    <a:pt x="530" y="70"/>
                  </a:lnTo>
                  <a:lnTo>
                    <a:pt x="593" y="48"/>
                  </a:lnTo>
                  <a:lnTo>
                    <a:pt x="661" y="25"/>
                  </a:lnTo>
                  <a:lnTo>
                    <a:pt x="720" y="0"/>
                  </a:lnTo>
                </a:path>
              </a:pathLst>
            </a:custGeom>
            <a:noFill/>
            <a:ln w="7938">
              <a:solidFill>
                <a:srgbClr val="8E8E8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245" name="Line 59"/>
            <p:cNvSpPr>
              <a:spLocks noChangeShapeType="1"/>
            </p:cNvSpPr>
            <p:nvPr/>
          </p:nvSpPr>
          <p:spPr bwMode="auto">
            <a:xfrm>
              <a:off x="2760" y="2796"/>
              <a:ext cx="2" cy="39"/>
            </a:xfrm>
            <a:prstGeom prst="line">
              <a:avLst/>
            </a:prstGeom>
            <a:noFill/>
            <a:ln w="7938">
              <a:solidFill>
                <a:srgbClr val="8E8E8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46" name="Line 60"/>
            <p:cNvSpPr>
              <a:spLocks noChangeShapeType="1"/>
            </p:cNvSpPr>
            <p:nvPr/>
          </p:nvSpPr>
          <p:spPr bwMode="auto">
            <a:xfrm>
              <a:off x="2740" y="2794"/>
              <a:ext cx="1" cy="19"/>
            </a:xfrm>
            <a:prstGeom prst="line">
              <a:avLst/>
            </a:prstGeom>
            <a:noFill/>
            <a:ln w="7938">
              <a:solidFill>
                <a:srgbClr val="8E8E8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47" name="Line 61"/>
            <p:cNvSpPr>
              <a:spLocks noChangeShapeType="1"/>
            </p:cNvSpPr>
            <p:nvPr/>
          </p:nvSpPr>
          <p:spPr bwMode="auto">
            <a:xfrm flipH="1">
              <a:off x="2718" y="2796"/>
              <a:ext cx="2" cy="37"/>
            </a:xfrm>
            <a:prstGeom prst="line">
              <a:avLst/>
            </a:prstGeom>
            <a:noFill/>
            <a:ln w="7938">
              <a:solidFill>
                <a:srgbClr val="8E8E8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48" name="Line 62"/>
            <p:cNvSpPr>
              <a:spLocks noChangeShapeType="1"/>
            </p:cNvSpPr>
            <p:nvPr/>
          </p:nvSpPr>
          <p:spPr bwMode="auto">
            <a:xfrm flipH="1">
              <a:off x="2694" y="2794"/>
              <a:ext cx="4" cy="19"/>
            </a:xfrm>
            <a:prstGeom prst="line">
              <a:avLst/>
            </a:prstGeom>
            <a:noFill/>
            <a:ln w="7938">
              <a:solidFill>
                <a:srgbClr val="8E8E8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49" name="Line 63"/>
            <p:cNvSpPr>
              <a:spLocks noChangeShapeType="1"/>
            </p:cNvSpPr>
            <p:nvPr/>
          </p:nvSpPr>
          <p:spPr bwMode="auto">
            <a:xfrm flipH="1">
              <a:off x="2672" y="2792"/>
              <a:ext cx="5" cy="39"/>
            </a:xfrm>
            <a:prstGeom prst="line">
              <a:avLst/>
            </a:prstGeom>
            <a:noFill/>
            <a:ln w="7938">
              <a:solidFill>
                <a:srgbClr val="8E8E8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50" name="Line 64"/>
            <p:cNvSpPr>
              <a:spLocks noChangeShapeType="1"/>
            </p:cNvSpPr>
            <p:nvPr/>
          </p:nvSpPr>
          <p:spPr bwMode="auto">
            <a:xfrm flipH="1">
              <a:off x="2654" y="2789"/>
              <a:ext cx="1" cy="19"/>
            </a:xfrm>
            <a:prstGeom prst="line">
              <a:avLst/>
            </a:prstGeom>
            <a:noFill/>
            <a:ln w="7938">
              <a:solidFill>
                <a:srgbClr val="8E8E8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51" name="Line 65"/>
            <p:cNvSpPr>
              <a:spLocks noChangeShapeType="1"/>
            </p:cNvSpPr>
            <p:nvPr/>
          </p:nvSpPr>
          <p:spPr bwMode="auto">
            <a:xfrm flipH="1">
              <a:off x="2630" y="2786"/>
              <a:ext cx="7" cy="37"/>
            </a:xfrm>
            <a:prstGeom prst="line">
              <a:avLst/>
            </a:prstGeom>
            <a:noFill/>
            <a:ln w="7938">
              <a:solidFill>
                <a:srgbClr val="8E8E8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52" name="Line 66"/>
            <p:cNvSpPr>
              <a:spLocks noChangeShapeType="1"/>
            </p:cNvSpPr>
            <p:nvPr/>
          </p:nvSpPr>
          <p:spPr bwMode="auto">
            <a:xfrm flipH="1">
              <a:off x="2612" y="2782"/>
              <a:ext cx="5" cy="22"/>
            </a:xfrm>
            <a:prstGeom prst="line">
              <a:avLst/>
            </a:prstGeom>
            <a:noFill/>
            <a:ln w="7938">
              <a:solidFill>
                <a:srgbClr val="8E8E8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53" name="Line 67"/>
            <p:cNvSpPr>
              <a:spLocks noChangeShapeType="1"/>
            </p:cNvSpPr>
            <p:nvPr/>
          </p:nvSpPr>
          <p:spPr bwMode="auto">
            <a:xfrm flipH="1">
              <a:off x="2586" y="2779"/>
              <a:ext cx="12" cy="35"/>
            </a:xfrm>
            <a:prstGeom prst="line">
              <a:avLst/>
            </a:prstGeom>
            <a:noFill/>
            <a:ln w="7938">
              <a:solidFill>
                <a:srgbClr val="8E8E8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54" name="Line 68"/>
            <p:cNvSpPr>
              <a:spLocks noChangeShapeType="1"/>
            </p:cNvSpPr>
            <p:nvPr/>
          </p:nvSpPr>
          <p:spPr bwMode="auto">
            <a:xfrm flipH="1">
              <a:off x="2573" y="2774"/>
              <a:ext cx="5" cy="20"/>
            </a:xfrm>
            <a:prstGeom prst="line">
              <a:avLst/>
            </a:prstGeom>
            <a:noFill/>
            <a:ln w="7938">
              <a:solidFill>
                <a:srgbClr val="8E8E8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55" name="Line 69"/>
            <p:cNvSpPr>
              <a:spLocks noChangeShapeType="1"/>
            </p:cNvSpPr>
            <p:nvPr/>
          </p:nvSpPr>
          <p:spPr bwMode="auto">
            <a:xfrm flipH="1">
              <a:off x="2544" y="2770"/>
              <a:ext cx="15" cy="36"/>
            </a:xfrm>
            <a:prstGeom prst="line">
              <a:avLst/>
            </a:prstGeom>
            <a:noFill/>
            <a:ln w="7938">
              <a:solidFill>
                <a:srgbClr val="8E8E8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56" name="Line 70"/>
            <p:cNvSpPr>
              <a:spLocks noChangeShapeType="1"/>
            </p:cNvSpPr>
            <p:nvPr/>
          </p:nvSpPr>
          <p:spPr bwMode="auto">
            <a:xfrm flipH="1">
              <a:off x="2534" y="2764"/>
              <a:ext cx="7" cy="18"/>
            </a:xfrm>
            <a:prstGeom prst="line">
              <a:avLst/>
            </a:prstGeom>
            <a:noFill/>
            <a:ln w="7938">
              <a:solidFill>
                <a:srgbClr val="8E8E8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57" name="Line 71"/>
            <p:cNvSpPr>
              <a:spLocks noChangeShapeType="1"/>
            </p:cNvSpPr>
            <p:nvPr/>
          </p:nvSpPr>
          <p:spPr bwMode="auto">
            <a:xfrm flipH="1">
              <a:off x="2510" y="2760"/>
              <a:ext cx="14" cy="32"/>
            </a:xfrm>
            <a:prstGeom prst="line">
              <a:avLst/>
            </a:prstGeom>
            <a:noFill/>
            <a:ln w="7938">
              <a:solidFill>
                <a:srgbClr val="8E8E8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58" name="Line 72"/>
            <p:cNvSpPr>
              <a:spLocks noChangeShapeType="1"/>
            </p:cNvSpPr>
            <p:nvPr/>
          </p:nvSpPr>
          <p:spPr bwMode="auto">
            <a:xfrm flipH="1">
              <a:off x="2495" y="2752"/>
              <a:ext cx="10" cy="18"/>
            </a:xfrm>
            <a:prstGeom prst="line">
              <a:avLst/>
            </a:prstGeom>
            <a:noFill/>
            <a:ln w="7938">
              <a:solidFill>
                <a:srgbClr val="8E8E8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59" name="Line 73"/>
            <p:cNvSpPr>
              <a:spLocks noChangeShapeType="1"/>
            </p:cNvSpPr>
            <p:nvPr/>
          </p:nvSpPr>
          <p:spPr bwMode="auto">
            <a:xfrm flipH="1">
              <a:off x="2471" y="2747"/>
              <a:ext cx="17" cy="32"/>
            </a:xfrm>
            <a:prstGeom prst="line">
              <a:avLst/>
            </a:prstGeom>
            <a:noFill/>
            <a:ln w="7938">
              <a:solidFill>
                <a:srgbClr val="8E8E8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60" name="Line 74"/>
            <p:cNvSpPr>
              <a:spLocks noChangeShapeType="1"/>
            </p:cNvSpPr>
            <p:nvPr/>
          </p:nvSpPr>
          <p:spPr bwMode="auto">
            <a:xfrm flipH="1">
              <a:off x="2461" y="2738"/>
              <a:ext cx="10" cy="19"/>
            </a:xfrm>
            <a:prstGeom prst="line">
              <a:avLst/>
            </a:prstGeom>
            <a:noFill/>
            <a:ln w="7938">
              <a:solidFill>
                <a:srgbClr val="8E8E8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61" name="Line 75"/>
            <p:cNvSpPr>
              <a:spLocks noChangeShapeType="1"/>
            </p:cNvSpPr>
            <p:nvPr/>
          </p:nvSpPr>
          <p:spPr bwMode="auto">
            <a:xfrm flipH="1">
              <a:off x="2438" y="2733"/>
              <a:ext cx="18" cy="29"/>
            </a:xfrm>
            <a:prstGeom prst="line">
              <a:avLst/>
            </a:prstGeom>
            <a:noFill/>
            <a:ln w="7938">
              <a:solidFill>
                <a:srgbClr val="8E8E8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62" name="Line 76"/>
            <p:cNvSpPr>
              <a:spLocks noChangeShapeType="1"/>
            </p:cNvSpPr>
            <p:nvPr/>
          </p:nvSpPr>
          <p:spPr bwMode="auto">
            <a:xfrm>
              <a:off x="2780" y="2794"/>
              <a:ext cx="2" cy="19"/>
            </a:xfrm>
            <a:prstGeom prst="line">
              <a:avLst/>
            </a:prstGeom>
            <a:noFill/>
            <a:ln w="7938">
              <a:solidFill>
                <a:srgbClr val="8E8E8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63" name="Line 77"/>
            <p:cNvSpPr>
              <a:spLocks noChangeShapeType="1"/>
            </p:cNvSpPr>
            <p:nvPr/>
          </p:nvSpPr>
          <p:spPr bwMode="auto">
            <a:xfrm>
              <a:off x="2802" y="2796"/>
              <a:ext cx="2" cy="37"/>
            </a:xfrm>
            <a:prstGeom prst="line">
              <a:avLst/>
            </a:prstGeom>
            <a:noFill/>
            <a:ln w="7938">
              <a:solidFill>
                <a:srgbClr val="8E8E8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64" name="Line 78"/>
            <p:cNvSpPr>
              <a:spLocks noChangeShapeType="1"/>
            </p:cNvSpPr>
            <p:nvPr/>
          </p:nvSpPr>
          <p:spPr bwMode="auto">
            <a:xfrm>
              <a:off x="2824" y="2794"/>
              <a:ext cx="2" cy="19"/>
            </a:xfrm>
            <a:prstGeom prst="line">
              <a:avLst/>
            </a:prstGeom>
            <a:noFill/>
            <a:ln w="7938">
              <a:solidFill>
                <a:srgbClr val="8E8E8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65" name="Line 79"/>
            <p:cNvSpPr>
              <a:spLocks noChangeShapeType="1"/>
            </p:cNvSpPr>
            <p:nvPr/>
          </p:nvSpPr>
          <p:spPr bwMode="auto">
            <a:xfrm>
              <a:off x="2843" y="2792"/>
              <a:ext cx="3" cy="39"/>
            </a:xfrm>
            <a:prstGeom prst="line">
              <a:avLst/>
            </a:prstGeom>
            <a:noFill/>
            <a:ln w="7938">
              <a:solidFill>
                <a:srgbClr val="8E8E8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66" name="Line 80"/>
            <p:cNvSpPr>
              <a:spLocks noChangeShapeType="1"/>
            </p:cNvSpPr>
            <p:nvPr/>
          </p:nvSpPr>
          <p:spPr bwMode="auto">
            <a:xfrm>
              <a:off x="2863" y="2789"/>
              <a:ext cx="3" cy="19"/>
            </a:xfrm>
            <a:prstGeom prst="line">
              <a:avLst/>
            </a:prstGeom>
            <a:noFill/>
            <a:ln w="7938">
              <a:solidFill>
                <a:srgbClr val="8E8E8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67" name="Line 81"/>
            <p:cNvSpPr>
              <a:spLocks noChangeShapeType="1"/>
            </p:cNvSpPr>
            <p:nvPr/>
          </p:nvSpPr>
          <p:spPr bwMode="auto">
            <a:xfrm>
              <a:off x="2882" y="2786"/>
              <a:ext cx="8" cy="37"/>
            </a:xfrm>
            <a:prstGeom prst="line">
              <a:avLst/>
            </a:prstGeom>
            <a:noFill/>
            <a:ln w="7938">
              <a:solidFill>
                <a:srgbClr val="8E8E8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68" name="Line 82"/>
            <p:cNvSpPr>
              <a:spLocks noChangeShapeType="1"/>
            </p:cNvSpPr>
            <p:nvPr/>
          </p:nvSpPr>
          <p:spPr bwMode="auto">
            <a:xfrm>
              <a:off x="2905" y="2782"/>
              <a:ext cx="4" cy="22"/>
            </a:xfrm>
            <a:prstGeom prst="line">
              <a:avLst/>
            </a:prstGeom>
            <a:noFill/>
            <a:ln w="7938">
              <a:solidFill>
                <a:srgbClr val="8E8E8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69" name="Line 83"/>
            <p:cNvSpPr>
              <a:spLocks noChangeShapeType="1"/>
            </p:cNvSpPr>
            <p:nvPr/>
          </p:nvSpPr>
          <p:spPr bwMode="auto">
            <a:xfrm>
              <a:off x="2922" y="2779"/>
              <a:ext cx="12" cy="35"/>
            </a:xfrm>
            <a:prstGeom prst="line">
              <a:avLst/>
            </a:prstGeom>
            <a:noFill/>
            <a:ln w="7938">
              <a:solidFill>
                <a:srgbClr val="8E8E8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70" name="Line 84"/>
            <p:cNvSpPr>
              <a:spLocks noChangeShapeType="1"/>
            </p:cNvSpPr>
            <p:nvPr/>
          </p:nvSpPr>
          <p:spPr bwMode="auto">
            <a:xfrm>
              <a:off x="2942" y="2774"/>
              <a:ext cx="7" cy="20"/>
            </a:xfrm>
            <a:prstGeom prst="line">
              <a:avLst/>
            </a:prstGeom>
            <a:noFill/>
            <a:ln w="7938">
              <a:solidFill>
                <a:srgbClr val="8E8E8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71" name="Line 85"/>
            <p:cNvSpPr>
              <a:spLocks noChangeShapeType="1"/>
            </p:cNvSpPr>
            <p:nvPr/>
          </p:nvSpPr>
          <p:spPr bwMode="auto">
            <a:xfrm>
              <a:off x="2961" y="2770"/>
              <a:ext cx="15" cy="36"/>
            </a:xfrm>
            <a:prstGeom prst="line">
              <a:avLst/>
            </a:prstGeom>
            <a:noFill/>
            <a:ln w="7938">
              <a:solidFill>
                <a:srgbClr val="8E8E8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72" name="Line 86"/>
            <p:cNvSpPr>
              <a:spLocks noChangeShapeType="1"/>
            </p:cNvSpPr>
            <p:nvPr/>
          </p:nvSpPr>
          <p:spPr bwMode="auto">
            <a:xfrm>
              <a:off x="2981" y="2764"/>
              <a:ext cx="7" cy="18"/>
            </a:xfrm>
            <a:prstGeom prst="line">
              <a:avLst/>
            </a:prstGeom>
            <a:noFill/>
            <a:ln w="7938">
              <a:solidFill>
                <a:srgbClr val="8E8E8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73" name="Line 87"/>
            <p:cNvSpPr>
              <a:spLocks noChangeShapeType="1"/>
            </p:cNvSpPr>
            <p:nvPr/>
          </p:nvSpPr>
          <p:spPr bwMode="auto">
            <a:xfrm>
              <a:off x="2996" y="2760"/>
              <a:ext cx="15" cy="32"/>
            </a:xfrm>
            <a:prstGeom prst="line">
              <a:avLst/>
            </a:prstGeom>
            <a:noFill/>
            <a:ln w="7938">
              <a:solidFill>
                <a:srgbClr val="8E8E8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74" name="Line 88"/>
            <p:cNvSpPr>
              <a:spLocks noChangeShapeType="1"/>
            </p:cNvSpPr>
            <p:nvPr/>
          </p:nvSpPr>
          <p:spPr bwMode="auto">
            <a:xfrm>
              <a:off x="3017" y="2752"/>
              <a:ext cx="8" cy="18"/>
            </a:xfrm>
            <a:prstGeom prst="line">
              <a:avLst/>
            </a:prstGeom>
            <a:noFill/>
            <a:ln w="7938">
              <a:solidFill>
                <a:srgbClr val="8E8E8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75" name="Line 89"/>
            <p:cNvSpPr>
              <a:spLocks noChangeShapeType="1"/>
            </p:cNvSpPr>
            <p:nvPr/>
          </p:nvSpPr>
          <p:spPr bwMode="auto">
            <a:xfrm>
              <a:off x="3033" y="2747"/>
              <a:ext cx="17" cy="32"/>
            </a:xfrm>
            <a:prstGeom prst="line">
              <a:avLst/>
            </a:prstGeom>
            <a:noFill/>
            <a:ln w="7938">
              <a:solidFill>
                <a:srgbClr val="8E8E8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76" name="Line 90"/>
            <p:cNvSpPr>
              <a:spLocks noChangeShapeType="1"/>
            </p:cNvSpPr>
            <p:nvPr/>
          </p:nvSpPr>
          <p:spPr bwMode="auto">
            <a:xfrm>
              <a:off x="3050" y="2738"/>
              <a:ext cx="9" cy="19"/>
            </a:xfrm>
            <a:prstGeom prst="line">
              <a:avLst/>
            </a:prstGeom>
            <a:noFill/>
            <a:ln w="7938">
              <a:solidFill>
                <a:srgbClr val="8E8E8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77" name="Line 91"/>
            <p:cNvSpPr>
              <a:spLocks noChangeShapeType="1"/>
            </p:cNvSpPr>
            <p:nvPr/>
          </p:nvSpPr>
          <p:spPr bwMode="auto">
            <a:xfrm>
              <a:off x="3064" y="2733"/>
              <a:ext cx="18" cy="29"/>
            </a:xfrm>
            <a:prstGeom prst="line">
              <a:avLst/>
            </a:prstGeom>
            <a:noFill/>
            <a:ln w="7938">
              <a:solidFill>
                <a:srgbClr val="8E8E8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78" name="Freeform 92"/>
            <p:cNvSpPr>
              <a:spLocks/>
            </p:cNvSpPr>
            <p:nvPr/>
          </p:nvSpPr>
          <p:spPr bwMode="auto">
            <a:xfrm>
              <a:off x="2694" y="1670"/>
              <a:ext cx="132" cy="29"/>
            </a:xfrm>
            <a:custGeom>
              <a:avLst/>
              <a:gdLst>
                <a:gd name="T0" fmla="*/ 0 w 312"/>
                <a:gd name="T1" fmla="*/ 0 h 67"/>
                <a:gd name="T2" fmla="*/ 0 w 312"/>
                <a:gd name="T3" fmla="*/ 0 h 67"/>
                <a:gd name="T4" fmla="*/ 0 w 312"/>
                <a:gd name="T5" fmla="*/ 0 h 67"/>
                <a:gd name="T6" fmla="*/ 0 w 312"/>
                <a:gd name="T7" fmla="*/ 0 h 67"/>
                <a:gd name="T8" fmla="*/ 0 w 312"/>
                <a:gd name="T9" fmla="*/ 0 h 67"/>
                <a:gd name="T10" fmla="*/ 0 w 312"/>
                <a:gd name="T11" fmla="*/ 0 h 67"/>
                <a:gd name="T12" fmla="*/ 0 w 312"/>
                <a:gd name="T13" fmla="*/ 0 h 67"/>
                <a:gd name="T14" fmla="*/ 0 w 312"/>
                <a:gd name="T15" fmla="*/ 0 h 67"/>
                <a:gd name="T16" fmla="*/ 0 w 312"/>
                <a:gd name="T17" fmla="*/ 0 h 67"/>
                <a:gd name="T18" fmla="*/ 0 w 312"/>
                <a:gd name="T19" fmla="*/ 0 h 67"/>
                <a:gd name="T20" fmla="*/ 0 w 312"/>
                <a:gd name="T21" fmla="*/ 0 h 67"/>
                <a:gd name="T22" fmla="*/ 0 w 312"/>
                <a:gd name="T23" fmla="*/ 0 h 67"/>
                <a:gd name="T24" fmla="*/ 0 w 312"/>
                <a:gd name="T25" fmla="*/ 0 h 67"/>
                <a:gd name="T26" fmla="*/ 0 w 312"/>
                <a:gd name="T27" fmla="*/ 0 h 67"/>
                <a:gd name="T28" fmla="*/ 0 w 312"/>
                <a:gd name="T29" fmla="*/ 0 h 67"/>
                <a:gd name="T30" fmla="*/ 0 w 312"/>
                <a:gd name="T31" fmla="*/ 0 h 67"/>
                <a:gd name="T32" fmla="*/ 0 w 312"/>
                <a:gd name="T33" fmla="*/ 0 h 67"/>
                <a:gd name="T34" fmla="*/ 0 w 312"/>
                <a:gd name="T35" fmla="*/ 0 h 67"/>
                <a:gd name="T36" fmla="*/ 0 w 312"/>
                <a:gd name="T37" fmla="*/ 0 h 67"/>
                <a:gd name="T38" fmla="*/ 0 w 312"/>
                <a:gd name="T39" fmla="*/ 0 h 67"/>
                <a:gd name="T40" fmla="*/ 0 w 312"/>
                <a:gd name="T41" fmla="*/ 0 h 67"/>
                <a:gd name="T42" fmla="*/ 0 w 312"/>
                <a:gd name="T43" fmla="*/ 0 h 67"/>
                <a:gd name="T44" fmla="*/ 0 w 312"/>
                <a:gd name="T45" fmla="*/ 0 h 67"/>
                <a:gd name="T46" fmla="*/ 0 w 312"/>
                <a:gd name="T47" fmla="*/ 0 h 67"/>
                <a:gd name="T48" fmla="*/ 0 w 312"/>
                <a:gd name="T49" fmla="*/ 0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2" h="67">
                  <a:moveTo>
                    <a:pt x="312" y="34"/>
                  </a:moveTo>
                  <a:lnTo>
                    <a:pt x="309" y="27"/>
                  </a:lnTo>
                  <a:lnTo>
                    <a:pt x="299" y="22"/>
                  </a:lnTo>
                  <a:lnTo>
                    <a:pt x="285" y="15"/>
                  </a:lnTo>
                  <a:lnTo>
                    <a:pt x="265" y="10"/>
                  </a:lnTo>
                  <a:lnTo>
                    <a:pt x="219" y="2"/>
                  </a:lnTo>
                  <a:lnTo>
                    <a:pt x="157" y="0"/>
                  </a:lnTo>
                  <a:lnTo>
                    <a:pt x="96" y="2"/>
                  </a:lnTo>
                  <a:lnTo>
                    <a:pt x="47" y="10"/>
                  </a:lnTo>
                  <a:lnTo>
                    <a:pt x="27" y="15"/>
                  </a:lnTo>
                  <a:lnTo>
                    <a:pt x="13" y="22"/>
                  </a:lnTo>
                  <a:lnTo>
                    <a:pt x="4" y="27"/>
                  </a:lnTo>
                  <a:lnTo>
                    <a:pt x="0" y="34"/>
                  </a:lnTo>
                  <a:lnTo>
                    <a:pt x="4" y="40"/>
                  </a:lnTo>
                  <a:lnTo>
                    <a:pt x="13" y="47"/>
                  </a:lnTo>
                  <a:lnTo>
                    <a:pt x="27" y="53"/>
                  </a:lnTo>
                  <a:lnTo>
                    <a:pt x="47" y="57"/>
                  </a:lnTo>
                  <a:lnTo>
                    <a:pt x="96" y="64"/>
                  </a:lnTo>
                  <a:lnTo>
                    <a:pt x="157" y="67"/>
                  </a:lnTo>
                  <a:lnTo>
                    <a:pt x="219" y="64"/>
                  </a:lnTo>
                  <a:lnTo>
                    <a:pt x="265" y="57"/>
                  </a:lnTo>
                  <a:lnTo>
                    <a:pt x="285" y="53"/>
                  </a:lnTo>
                  <a:lnTo>
                    <a:pt x="299" y="47"/>
                  </a:lnTo>
                  <a:lnTo>
                    <a:pt x="309" y="40"/>
                  </a:lnTo>
                  <a:lnTo>
                    <a:pt x="312" y="34"/>
                  </a:lnTo>
                  <a:close/>
                </a:path>
              </a:pathLst>
            </a:custGeom>
            <a:solidFill>
              <a:srgbClr val="904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79" name="Freeform 93"/>
            <p:cNvSpPr>
              <a:spLocks/>
            </p:cNvSpPr>
            <p:nvPr/>
          </p:nvSpPr>
          <p:spPr bwMode="auto">
            <a:xfrm>
              <a:off x="2694" y="1660"/>
              <a:ext cx="132" cy="30"/>
            </a:xfrm>
            <a:custGeom>
              <a:avLst/>
              <a:gdLst>
                <a:gd name="T0" fmla="*/ 0 w 312"/>
                <a:gd name="T1" fmla="*/ 0 h 69"/>
                <a:gd name="T2" fmla="*/ 0 w 312"/>
                <a:gd name="T3" fmla="*/ 0 h 69"/>
                <a:gd name="T4" fmla="*/ 0 w 312"/>
                <a:gd name="T5" fmla="*/ 0 h 69"/>
                <a:gd name="T6" fmla="*/ 0 w 312"/>
                <a:gd name="T7" fmla="*/ 0 h 69"/>
                <a:gd name="T8" fmla="*/ 0 w 312"/>
                <a:gd name="T9" fmla="*/ 0 h 69"/>
                <a:gd name="T10" fmla="*/ 0 w 312"/>
                <a:gd name="T11" fmla="*/ 0 h 69"/>
                <a:gd name="T12" fmla="*/ 0 w 312"/>
                <a:gd name="T13" fmla="*/ 0 h 69"/>
                <a:gd name="T14" fmla="*/ 0 w 312"/>
                <a:gd name="T15" fmla="*/ 0 h 69"/>
                <a:gd name="T16" fmla="*/ 0 w 312"/>
                <a:gd name="T17" fmla="*/ 0 h 69"/>
                <a:gd name="T18" fmla="*/ 0 w 312"/>
                <a:gd name="T19" fmla="*/ 0 h 69"/>
                <a:gd name="T20" fmla="*/ 0 w 312"/>
                <a:gd name="T21" fmla="*/ 0 h 69"/>
                <a:gd name="T22" fmla="*/ 0 w 312"/>
                <a:gd name="T23" fmla="*/ 0 h 69"/>
                <a:gd name="T24" fmla="*/ 0 w 312"/>
                <a:gd name="T25" fmla="*/ 0 h 69"/>
                <a:gd name="T26" fmla="*/ 0 w 312"/>
                <a:gd name="T27" fmla="*/ 0 h 69"/>
                <a:gd name="T28" fmla="*/ 0 w 312"/>
                <a:gd name="T29" fmla="*/ 0 h 69"/>
                <a:gd name="T30" fmla="*/ 0 w 312"/>
                <a:gd name="T31" fmla="*/ 0 h 69"/>
                <a:gd name="T32" fmla="*/ 0 w 312"/>
                <a:gd name="T33" fmla="*/ 0 h 69"/>
                <a:gd name="T34" fmla="*/ 0 w 312"/>
                <a:gd name="T35" fmla="*/ 0 h 69"/>
                <a:gd name="T36" fmla="*/ 0 w 312"/>
                <a:gd name="T37" fmla="*/ 0 h 69"/>
                <a:gd name="T38" fmla="*/ 0 w 312"/>
                <a:gd name="T39" fmla="*/ 0 h 69"/>
                <a:gd name="T40" fmla="*/ 0 w 312"/>
                <a:gd name="T41" fmla="*/ 0 h 69"/>
                <a:gd name="T42" fmla="*/ 0 w 312"/>
                <a:gd name="T43" fmla="*/ 0 h 69"/>
                <a:gd name="T44" fmla="*/ 0 w 312"/>
                <a:gd name="T45" fmla="*/ 0 h 69"/>
                <a:gd name="T46" fmla="*/ 0 w 312"/>
                <a:gd name="T47" fmla="*/ 0 h 69"/>
                <a:gd name="T48" fmla="*/ 0 w 312"/>
                <a:gd name="T49" fmla="*/ 0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2" h="69">
                  <a:moveTo>
                    <a:pt x="312" y="34"/>
                  </a:moveTo>
                  <a:lnTo>
                    <a:pt x="309" y="27"/>
                  </a:lnTo>
                  <a:lnTo>
                    <a:pt x="299" y="21"/>
                  </a:lnTo>
                  <a:lnTo>
                    <a:pt x="285" y="15"/>
                  </a:lnTo>
                  <a:lnTo>
                    <a:pt x="265" y="10"/>
                  </a:lnTo>
                  <a:lnTo>
                    <a:pt x="219" y="4"/>
                  </a:lnTo>
                  <a:lnTo>
                    <a:pt x="157" y="0"/>
                  </a:lnTo>
                  <a:lnTo>
                    <a:pt x="96" y="4"/>
                  </a:lnTo>
                  <a:lnTo>
                    <a:pt x="47" y="10"/>
                  </a:lnTo>
                  <a:lnTo>
                    <a:pt x="27" y="15"/>
                  </a:lnTo>
                  <a:lnTo>
                    <a:pt x="13" y="21"/>
                  </a:lnTo>
                  <a:lnTo>
                    <a:pt x="4" y="27"/>
                  </a:lnTo>
                  <a:lnTo>
                    <a:pt x="0" y="34"/>
                  </a:lnTo>
                  <a:lnTo>
                    <a:pt x="4" y="42"/>
                  </a:lnTo>
                  <a:lnTo>
                    <a:pt x="13" y="48"/>
                  </a:lnTo>
                  <a:lnTo>
                    <a:pt x="27" y="54"/>
                  </a:lnTo>
                  <a:lnTo>
                    <a:pt x="47" y="59"/>
                  </a:lnTo>
                  <a:lnTo>
                    <a:pt x="96" y="66"/>
                  </a:lnTo>
                  <a:lnTo>
                    <a:pt x="157" y="69"/>
                  </a:lnTo>
                  <a:lnTo>
                    <a:pt x="219" y="66"/>
                  </a:lnTo>
                  <a:lnTo>
                    <a:pt x="265" y="59"/>
                  </a:lnTo>
                  <a:lnTo>
                    <a:pt x="285" y="54"/>
                  </a:lnTo>
                  <a:lnTo>
                    <a:pt x="299" y="48"/>
                  </a:lnTo>
                  <a:lnTo>
                    <a:pt x="309" y="42"/>
                  </a:lnTo>
                  <a:lnTo>
                    <a:pt x="312" y="34"/>
                  </a:lnTo>
                  <a:close/>
                </a:path>
              </a:pathLst>
            </a:custGeom>
            <a:solidFill>
              <a:srgbClr val="BE5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80" name="Freeform 94"/>
            <p:cNvSpPr>
              <a:spLocks/>
            </p:cNvSpPr>
            <p:nvPr/>
          </p:nvSpPr>
          <p:spPr bwMode="auto">
            <a:xfrm>
              <a:off x="2672" y="1039"/>
              <a:ext cx="176" cy="1748"/>
            </a:xfrm>
            <a:custGeom>
              <a:avLst/>
              <a:gdLst>
                <a:gd name="T0" fmla="*/ 0 w 420"/>
                <a:gd name="T1" fmla="*/ 0 h 4144"/>
                <a:gd name="T2" fmla="*/ 0 w 420"/>
                <a:gd name="T3" fmla="*/ 0 h 4144"/>
                <a:gd name="T4" fmla="*/ 0 w 420"/>
                <a:gd name="T5" fmla="*/ 0 h 4144"/>
                <a:gd name="T6" fmla="*/ 0 w 420"/>
                <a:gd name="T7" fmla="*/ 0 h 4144"/>
                <a:gd name="T8" fmla="*/ 0 w 420"/>
                <a:gd name="T9" fmla="*/ 0 h 4144"/>
                <a:gd name="T10" fmla="*/ 0 w 420"/>
                <a:gd name="T11" fmla="*/ 0 h 4144"/>
                <a:gd name="T12" fmla="*/ 0 w 420"/>
                <a:gd name="T13" fmla="*/ 0 h 4144"/>
                <a:gd name="T14" fmla="*/ 0 w 420"/>
                <a:gd name="T15" fmla="*/ 0 h 4144"/>
                <a:gd name="T16" fmla="*/ 0 w 420"/>
                <a:gd name="T17" fmla="*/ 0 h 4144"/>
                <a:gd name="T18" fmla="*/ 0 w 420"/>
                <a:gd name="T19" fmla="*/ 0 h 4144"/>
                <a:gd name="T20" fmla="*/ 0 w 420"/>
                <a:gd name="T21" fmla="*/ 0 h 4144"/>
                <a:gd name="T22" fmla="*/ 0 w 420"/>
                <a:gd name="T23" fmla="*/ 0 h 4144"/>
                <a:gd name="T24" fmla="*/ 0 w 420"/>
                <a:gd name="T25" fmla="*/ 0 h 4144"/>
                <a:gd name="T26" fmla="*/ 0 w 420"/>
                <a:gd name="T27" fmla="*/ 0 h 4144"/>
                <a:gd name="T28" fmla="*/ 0 w 420"/>
                <a:gd name="T29" fmla="*/ 0 h 4144"/>
                <a:gd name="T30" fmla="*/ 0 w 420"/>
                <a:gd name="T31" fmla="*/ 0 h 4144"/>
                <a:gd name="T32" fmla="*/ 0 w 420"/>
                <a:gd name="T33" fmla="*/ 0 h 4144"/>
                <a:gd name="T34" fmla="*/ 0 w 420"/>
                <a:gd name="T35" fmla="*/ 0 h 4144"/>
                <a:gd name="T36" fmla="*/ 0 w 420"/>
                <a:gd name="T37" fmla="*/ 0 h 4144"/>
                <a:gd name="T38" fmla="*/ 0 w 420"/>
                <a:gd name="T39" fmla="*/ 0 h 4144"/>
                <a:gd name="T40" fmla="*/ 0 w 420"/>
                <a:gd name="T41" fmla="*/ 0 h 4144"/>
                <a:gd name="T42" fmla="*/ 0 w 420"/>
                <a:gd name="T43" fmla="*/ 0 h 4144"/>
                <a:gd name="T44" fmla="*/ 0 w 420"/>
                <a:gd name="T45" fmla="*/ 0 h 4144"/>
                <a:gd name="T46" fmla="*/ 0 w 420"/>
                <a:gd name="T47" fmla="*/ 0 h 4144"/>
                <a:gd name="T48" fmla="*/ 0 w 420"/>
                <a:gd name="T49" fmla="*/ 0 h 4144"/>
                <a:gd name="T50" fmla="*/ 0 w 420"/>
                <a:gd name="T51" fmla="*/ 0 h 4144"/>
                <a:gd name="T52" fmla="*/ 0 w 420"/>
                <a:gd name="T53" fmla="*/ 0 h 4144"/>
                <a:gd name="T54" fmla="*/ 0 w 420"/>
                <a:gd name="T55" fmla="*/ 0 h 4144"/>
                <a:gd name="T56" fmla="*/ 0 w 420"/>
                <a:gd name="T57" fmla="*/ 0 h 4144"/>
                <a:gd name="T58" fmla="*/ 0 w 420"/>
                <a:gd name="T59" fmla="*/ 0 h 4144"/>
                <a:gd name="T60" fmla="*/ 0 w 420"/>
                <a:gd name="T61" fmla="*/ 0 h 4144"/>
                <a:gd name="T62" fmla="*/ 0 w 420"/>
                <a:gd name="T63" fmla="*/ 0 h 4144"/>
                <a:gd name="T64" fmla="*/ 0 w 420"/>
                <a:gd name="T65" fmla="*/ 0 h 4144"/>
                <a:gd name="T66" fmla="*/ 0 w 420"/>
                <a:gd name="T67" fmla="*/ 0 h 41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0" h="4144">
                  <a:moveTo>
                    <a:pt x="185" y="0"/>
                  </a:moveTo>
                  <a:lnTo>
                    <a:pt x="185" y="3477"/>
                  </a:lnTo>
                  <a:lnTo>
                    <a:pt x="174" y="3498"/>
                  </a:lnTo>
                  <a:lnTo>
                    <a:pt x="148" y="3522"/>
                  </a:lnTo>
                  <a:lnTo>
                    <a:pt x="128" y="3543"/>
                  </a:lnTo>
                  <a:lnTo>
                    <a:pt x="109" y="3563"/>
                  </a:lnTo>
                  <a:lnTo>
                    <a:pt x="79" y="3587"/>
                  </a:lnTo>
                  <a:lnTo>
                    <a:pt x="59" y="3612"/>
                  </a:lnTo>
                  <a:lnTo>
                    <a:pt x="41" y="3630"/>
                  </a:lnTo>
                  <a:lnTo>
                    <a:pt x="30" y="3649"/>
                  </a:lnTo>
                  <a:lnTo>
                    <a:pt x="19" y="3671"/>
                  </a:lnTo>
                  <a:lnTo>
                    <a:pt x="13" y="3693"/>
                  </a:lnTo>
                  <a:lnTo>
                    <a:pt x="7" y="3715"/>
                  </a:lnTo>
                  <a:lnTo>
                    <a:pt x="0" y="3740"/>
                  </a:lnTo>
                  <a:lnTo>
                    <a:pt x="0" y="3762"/>
                  </a:lnTo>
                  <a:lnTo>
                    <a:pt x="0" y="3787"/>
                  </a:lnTo>
                  <a:lnTo>
                    <a:pt x="2" y="3812"/>
                  </a:lnTo>
                  <a:lnTo>
                    <a:pt x="10" y="3838"/>
                  </a:lnTo>
                  <a:lnTo>
                    <a:pt x="17" y="3859"/>
                  </a:lnTo>
                  <a:lnTo>
                    <a:pt x="30" y="3880"/>
                  </a:lnTo>
                  <a:lnTo>
                    <a:pt x="41" y="3901"/>
                  </a:lnTo>
                  <a:lnTo>
                    <a:pt x="52" y="3914"/>
                  </a:lnTo>
                  <a:lnTo>
                    <a:pt x="69" y="3931"/>
                  </a:lnTo>
                  <a:lnTo>
                    <a:pt x="86" y="3953"/>
                  </a:lnTo>
                  <a:lnTo>
                    <a:pt x="109" y="3974"/>
                  </a:lnTo>
                  <a:lnTo>
                    <a:pt x="127" y="3990"/>
                  </a:lnTo>
                  <a:lnTo>
                    <a:pt x="142" y="4004"/>
                  </a:lnTo>
                  <a:lnTo>
                    <a:pt x="164" y="4031"/>
                  </a:lnTo>
                  <a:lnTo>
                    <a:pt x="181" y="4056"/>
                  </a:lnTo>
                  <a:lnTo>
                    <a:pt x="191" y="4072"/>
                  </a:lnTo>
                  <a:lnTo>
                    <a:pt x="198" y="4092"/>
                  </a:lnTo>
                  <a:lnTo>
                    <a:pt x="204" y="4111"/>
                  </a:lnTo>
                  <a:lnTo>
                    <a:pt x="209" y="4127"/>
                  </a:lnTo>
                  <a:lnTo>
                    <a:pt x="209" y="4144"/>
                  </a:lnTo>
                  <a:lnTo>
                    <a:pt x="211" y="4127"/>
                  </a:lnTo>
                  <a:lnTo>
                    <a:pt x="214" y="4111"/>
                  </a:lnTo>
                  <a:lnTo>
                    <a:pt x="223" y="4092"/>
                  </a:lnTo>
                  <a:lnTo>
                    <a:pt x="230" y="4072"/>
                  </a:lnTo>
                  <a:lnTo>
                    <a:pt x="237" y="4056"/>
                  </a:lnTo>
                  <a:lnTo>
                    <a:pt x="255" y="4031"/>
                  </a:lnTo>
                  <a:lnTo>
                    <a:pt x="277" y="4004"/>
                  </a:lnTo>
                  <a:lnTo>
                    <a:pt x="295" y="3990"/>
                  </a:lnTo>
                  <a:lnTo>
                    <a:pt x="310" y="3974"/>
                  </a:lnTo>
                  <a:lnTo>
                    <a:pt x="331" y="3953"/>
                  </a:lnTo>
                  <a:lnTo>
                    <a:pt x="351" y="3931"/>
                  </a:lnTo>
                  <a:lnTo>
                    <a:pt x="366" y="3914"/>
                  </a:lnTo>
                  <a:lnTo>
                    <a:pt x="378" y="3901"/>
                  </a:lnTo>
                  <a:lnTo>
                    <a:pt x="392" y="3880"/>
                  </a:lnTo>
                  <a:lnTo>
                    <a:pt x="403" y="3859"/>
                  </a:lnTo>
                  <a:lnTo>
                    <a:pt x="410" y="3838"/>
                  </a:lnTo>
                  <a:lnTo>
                    <a:pt x="415" y="3812"/>
                  </a:lnTo>
                  <a:lnTo>
                    <a:pt x="420" y="3787"/>
                  </a:lnTo>
                  <a:lnTo>
                    <a:pt x="420" y="3762"/>
                  </a:lnTo>
                  <a:lnTo>
                    <a:pt x="419" y="3740"/>
                  </a:lnTo>
                  <a:lnTo>
                    <a:pt x="412" y="3715"/>
                  </a:lnTo>
                  <a:lnTo>
                    <a:pt x="406" y="3693"/>
                  </a:lnTo>
                  <a:lnTo>
                    <a:pt x="402" y="3671"/>
                  </a:lnTo>
                  <a:lnTo>
                    <a:pt x="392" y="3649"/>
                  </a:lnTo>
                  <a:lnTo>
                    <a:pt x="379" y="3630"/>
                  </a:lnTo>
                  <a:lnTo>
                    <a:pt x="361" y="3612"/>
                  </a:lnTo>
                  <a:lnTo>
                    <a:pt x="341" y="3587"/>
                  </a:lnTo>
                  <a:lnTo>
                    <a:pt x="310" y="3563"/>
                  </a:lnTo>
                  <a:lnTo>
                    <a:pt x="289" y="3543"/>
                  </a:lnTo>
                  <a:lnTo>
                    <a:pt x="271" y="3522"/>
                  </a:lnTo>
                  <a:lnTo>
                    <a:pt x="248" y="3498"/>
                  </a:lnTo>
                  <a:lnTo>
                    <a:pt x="234" y="3477"/>
                  </a:lnTo>
                  <a:lnTo>
                    <a:pt x="234" y="0"/>
                  </a:lnTo>
                  <a:lnTo>
                    <a:pt x="18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81" name="Freeform 95"/>
            <p:cNvSpPr>
              <a:spLocks/>
            </p:cNvSpPr>
            <p:nvPr/>
          </p:nvSpPr>
          <p:spPr bwMode="auto">
            <a:xfrm>
              <a:off x="2758" y="2576"/>
              <a:ext cx="51" cy="26"/>
            </a:xfrm>
            <a:custGeom>
              <a:avLst/>
              <a:gdLst>
                <a:gd name="T0" fmla="*/ 0 w 119"/>
                <a:gd name="T1" fmla="*/ 0 h 60"/>
                <a:gd name="T2" fmla="*/ 0 w 119"/>
                <a:gd name="T3" fmla="*/ 0 h 60"/>
                <a:gd name="T4" fmla="*/ 0 w 119"/>
                <a:gd name="T5" fmla="*/ 0 h 60"/>
                <a:gd name="T6" fmla="*/ 0 w 119"/>
                <a:gd name="T7" fmla="*/ 0 h 60"/>
                <a:gd name="T8" fmla="*/ 0 w 119"/>
                <a:gd name="T9" fmla="*/ 0 h 60"/>
                <a:gd name="T10" fmla="*/ 0 w 119"/>
                <a:gd name="T11" fmla="*/ 0 h 60"/>
                <a:gd name="T12" fmla="*/ 0 w 119"/>
                <a:gd name="T13" fmla="*/ 0 h 60"/>
                <a:gd name="T14" fmla="*/ 0 w 119"/>
                <a:gd name="T15" fmla="*/ 0 h 60"/>
                <a:gd name="T16" fmla="*/ 0 w 119"/>
                <a:gd name="T17" fmla="*/ 0 h 60"/>
                <a:gd name="T18" fmla="*/ 0 w 119"/>
                <a:gd name="T19" fmla="*/ 0 h 60"/>
                <a:gd name="T20" fmla="*/ 0 w 119"/>
                <a:gd name="T21" fmla="*/ 0 h 60"/>
                <a:gd name="T22" fmla="*/ 0 w 119"/>
                <a:gd name="T23" fmla="*/ 0 h 60"/>
                <a:gd name="T24" fmla="*/ 0 w 119"/>
                <a:gd name="T25" fmla="*/ 0 h 60"/>
                <a:gd name="T26" fmla="*/ 0 w 119"/>
                <a:gd name="T27" fmla="*/ 0 h 60"/>
                <a:gd name="T28" fmla="*/ 0 w 119"/>
                <a:gd name="T29" fmla="*/ 0 h 60"/>
                <a:gd name="T30" fmla="*/ 0 w 119"/>
                <a:gd name="T31" fmla="*/ 0 h 60"/>
                <a:gd name="T32" fmla="*/ 0 w 119"/>
                <a:gd name="T33" fmla="*/ 0 h 60"/>
                <a:gd name="T34" fmla="*/ 0 w 119"/>
                <a:gd name="T35" fmla="*/ 0 h 60"/>
                <a:gd name="T36" fmla="*/ 0 w 119"/>
                <a:gd name="T37" fmla="*/ 0 h 60"/>
                <a:gd name="T38" fmla="*/ 0 w 119"/>
                <a:gd name="T39" fmla="*/ 0 h 60"/>
                <a:gd name="T40" fmla="*/ 0 w 119"/>
                <a:gd name="T41" fmla="*/ 0 h 60"/>
                <a:gd name="T42" fmla="*/ 0 w 119"/>
                <a:gd name="T43" fmla="*/ 0 h 60"/>
                <a:gd name="T44" fmla="*/ 0 w 119"/>
                <a:gd name="T45" fmla="*/ 0 h 60"/>
                <a:gd name="T46" fmla="*/ 0 w 119"/>
                <a:gd name="T47" fmla="*/ 0 h 60"/>
                <a:gd name="T48" fmla="*/ 0 w 119"/>
                <a:gd name="T49" fmla="*/ 0 h 60"/>
                <a:gd name="T50" fmla="*/ 0 w 119"/>
                <a:gd name="T51" fmla="*/ 0 h 6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9" h="60">
                  <a:moveTo>
                    <a:pt x="0" y="0"/>
                  </a:moveTo>
                  <a:lnTo>
                    <a:pt x="9" y="0"/>
                  </a:lnTo>
                  <a:lnTo>
                    <a:pt x="23" y="0"/>
                  </a:lnTo>
                  <a:lnTo>
                    <a:pt x="33" y="3"/>
                  </a:lnTo>
                  <a:lnTo>
                    <a:pt x="43" y="3"/>
                  </a:lnTo>
                  <a:lnTo>
                    <a:pt x="57" y="5"/>
                  </a:lnTo>
                  <a:lnTo>
                    <a:pt x="65" y="9"/>
                  </a:lnTo>
                  <a:lnTo>
                    <a:pt x="74" y="12"/>
                  </a:lnTo>
                  <a:lnTo>
                    <a:pt x="85" y="13"/>
                  </a:lnTo>
                  <a:lnTo>
                    <a:pt x="92" y="19"/>
                  </a:lnTo>
                  <a:lnTo>
                    <a:pt x="103" y="22"/>
                  </a:lnTo>
                  <a:lnTo>
                    <a:pt x="110" y="26"/>
                  </a:lnTo>
                  <a:lnTo>
                    <a:pt x="119" y="29"/>
                  </a:lnTo>
                  <a:lnTo>
                    <a:pt x="110" y="34"/>
                  </a:lnTo>
                  <a:lnTo>
                    <a:pt x="103" y="39"/>
                  </a:lnTo>
                  <a:lnTo>
                    <a:pt x="92" y="43"/>
                  </a:lnTo>
                  <a:lnTo>
                    <a:pt x="85" y="46"/>
                  </a:lnTo>
                  <a:lnTo>
                    <a:pt x="74" y="50"/>
                  </a:lnTo>
                  <a:lnTo>
                    <a:pt x="65" y="53"/>
                  </a:lnTo>
                  <a:lnTo>
                    <a:pt x="57" y="53"/>
                  </a:lnTo>
                  <a:lnTo>
                    <a:pt x="43" y="56"/>
                  </a:lnTo>
                  <a:lnTo>
                    <a:pt x="33" y="60"/>
                  </a:lnTo>
                  <a:lnTo>
                    <a:pt x="23" y="60"/>
                  </a:lnTo>
                  <a:lnTo>
                    <a:pt x="9" y="60"/>
                  </a:lnTo>
                  <a:lnTo>
                    <a:pt x="0" y="60"/>
                  </a:lnTo>
                  <a:lnTo>
                    <a:pt x="0" y="0"/>
                  </a:lnTo>
                  <a:close/>
                </a:path>
              </a:pathLst>
            </a:custGeom>
            <a:solidFill>
              <a:srgbClr val="BE5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82" name="Freeform 96"/>
            <p:cNvSpPr>
              <a:spLocks/>
            </p:cNvSpPr>
            <p:nvPr/>
          </p:nvSpPr>
          <p:spPr bwMode="auto">
            <a:xfrm>
              <a:off x="2711" y="2576"/>
              <a:ext cx="51" cy="26"/>
            </a:xfrm>
            <a:custGeom>
              <a:avLst/>
              <a:gdLst>
                <a:gd name="T0" fmla="*/ 0 w 120"/>
                <a:gd name="T1" fmla="*/ 0 h 60"/>
                <a:gd name="T2" fmla="*/ 0 w 120"/>
                <a:gd name="T3" fmla="*/ 0 h 60"/>
                <a:gd name="T4" fmla="*/ 0 w 120"/>
                <a:gd name="T5" fmla="*/ 0 h 60"/>
                <a:gd name="T6" fmla="*/ 0 w 120"/>
                <a:gd name="T7" fmla="*/ 0 h 60"/>
                <a:gd name="T8" fmla="*/ 0 w 120"/>
                <a:gd name="T9" fmla="*/ 0 h 60"/>
                <a:gd name="T10" fmla="*/ 0 w 120"/>
                <a:gd name="T11" fmla="*/ 0 h 60"/>
                <a:gd name="T12" fmla="*/ 0 w 120"/>
                <a:gd name="T13" fmla="*/ 0 h 60"/>
                <a:gd name="T14" fmla="*/ 0 w 120"/>
                <a:gd name="T15" fmla="*/ 0 h 60"/>
                <a:gd name="T16" fmla="*/ 0 w 120"/>
                <a:gd name="T17" fmla="*/ 0 h 60"/>
                <a:gd name="T18" fmla="*/ 0 w 120"/>
                <a:gd name="T19" fmla="*/ 0 h 60"/>
                <a:gd name="T20" fmla="*/ 0 w 120"/>
                <a:gd name="T21" fmla="*/ 0 h 60"/>
                <a:gd name="T22" fmla="*/ 0 w 120"/>
                <a:gd name="T23" fmla="*/ 0 h 60"/>
                <a:gd name="T24" fmla="*/ 0 w 120"/>
                <a:gd name="T25" fmla="*/ 0 h 60"/>
                <a:gd name="T26" fmla="*/ 0 w 120"/>
                <a:gd name="T27" fmla="*/ 0 h 60"/>
                <a:gd name="T28" fmla="*/ 0 w 120"/>
                <a:gd name="T29" fmla="*/ 0 h 60"/>
                <a:gd name="T30" fmla="*/ 0 w 120"/>
                <a:gd name="T31" fmla="*/ 0 h 60"/>
                <a:gd name="T32" fmla="*/ 0 w 120"/>
                <a:gd name="T33" fmla="*/ 0 h 60"/>
                <a:gd name="T34" fmla="*/ 0 w 120"/>
                <a:gd name="T35" fmla="*/ 0 h 60"/>
                <a:gd name="T36" fmla="*/ 0 w 120"/>
                <a:gd name="T37" fmla="*/ 0 h 60"/>
                <a:gd name="T38" fmla="*/ 0 w 120"/>
                <a:gd name="T39" fmla="*/ 0 h 60"/>
                <a:gd name="T40" fmla="*/ 0 w 120"/>
                <a:gd name="T41" fmla="*/ 0 h 60"/>
                <a:gd name="T42" fmla="*/ 0 w 120"/>
                <a:gd name="T43" fmla="*/ 0 h 60"/>
                <a:gd name="T44" fmla="*/ 0 w 120"/>
                <a:gd name="T45" fmla="*/ 0 h 60"/>
                <a:gd name="T46" fmla="*/ 0 w 120"/>
                <a:gd name="T47" fmla="*/ 0 h 60"/>
                <a:gd name="T48" fmla="*/ 0 w 120"/>
                <a:gd name="T49" fmla="*/ 0 h 60"/>
                <a:gd name="T50" fmla="*/ 0 w 120"/>
                <a:gd name="T51" fmla="*/ 0 h 6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0" h="60">
                  <a:moveTo>
                    <a:pt x="120" y="0"/>
                  </a:moveTo>
                  <a:lnTo>
                    <a:pt x="109" y="0"/>
                  </a:lnTo>
                  <a:lnTo>
                    <a:pt x="96" y="0"/>
                  </a:lnTo>
                  <a:lnTo>
                    <a:pt x="88" y="3"/>
                  </a:lnTo>
                  <a:lnTo>
                    <a:pt x="76" y="3"/>
                  </a:lnTo>
                  <a:lnTo>
                    <a:pt x="66" y="5"/>
                  </a:lnTo>
                  <a:lnTo>
                    <a:pt x="54" y="9"/>
                  </a:lnTo>
                  <a:lnTo>
                    <a:pt x="42" y="12"/>
                  </a:lnTo>
                  <a:lnTo>
                    <a:pt x="35" y="13"/>
                  </a:lnTo>
                  <a:lnTo>
                    <a:pt x="26" y="19"/>
                  </a:lnTo>
                  <a:lnTo>
                    <a:pt x="16" y="22"/>
                  </a:lnTo>
                  <a:lnTo>
                    <a:pt x="9" y="26"/>
                  </a:lnTo>
                  <a:lnTo>
                    <a:pt x="0" y="29"/>
                  </a:lnTo>
                  <a:lnTo>
                    <a:pt x="9" y="34"/>
                  </a:lnTo>
                  <a:lnTo>
                    <a:pt x="16" y="39"/>
                  </a:lnTo>
                  <a:lnTo>
                    <a:pt x="26" y="43"/>
                  </a:lnTo>
                  <a:lnTo>
                    <a:pt x="35" y="46"/>
                  </a:lnTo>
                  <a:lnTo>
                    <a:pt x="42" y="50"/>
                  </a:lnTo>
                  <a:lnTo>
                    <a:pt x="54" y="53"/>
                  </a:lnTo>
                  <a:lnTo>
                    <a:pt x="66" y="53"/>
                  </a:lnTo>
                  <a:lnTo>
                    <a:pt x="76" y="56"/>
                  </a:lnTo>
                  <a:lnTo>
                    <a:pt x="88" y="60"/>
                  </a:lnTo>
                  <a:lnTo>
                    <a:pt x="96" y="60"/>
                  </a:lnTo>
                  <a:lnTo>
                    <a:pt x="109" y="60"/>
                  </a:lnTo>
                  <a:lnTo>
                    <a:pt x="120" y="60"/>
                  </a:lnTo>
                  <a:lnTo>
                    <a:pt x="120" y="0"/>
                  </a:lnTo>
                  <a:close/>
                </a:path>
              </a:pathLst>
            </a:custGeom>
            <a:solidFill>
              <a:srgbClr val="BE5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83" name="Freeform 97"/>
            <p:cNvSpPr>
              <a:spLocks/>
            </p:cNvSpPr>
            <p:nvPr/>
          </p:nvSpPr>
          <p:spPr bwMode="auto">
            <a:xfrm>
              <a:off x="3896" y="1302"/>
              <a:ext cx="94" cy="95"/>
            </a:xfrm>
            <a:custGeom>
              <a:avLst/>
              <a:gdLst>
                <a:gd name="T0" fmla="*/ 0 w 224"/>
                <a:gd name="T1" fmla="*/ 0 h 223"/>
                <a:gd name="T2" fmla="*/ 0 w 224"/>
                <a:gd name="T3" fmla="*/ 0 h 223"/>
                <a:gd name="T4" fmla="*/ 0 w 224"/>
                <a:gd name="T5" fmla="*/ 0 h 223"/>
                <a:gd name="T6" fmla="*/ 0 w 224"/>
                <a:gd name="T7" fmla="*/ 0 h 223"/>
                <a:gd name="T8" fmla="*/ 0 w 224"/>
                <a:gd name="T9" fmla="*/ 0 h 223"/>
                <a:gd name="T10" fmla="*/ 0 w 224"/>
                <a:gd name="T11" fmla="*/ 0 h 223"/>
                <a:gd name="T12" fmla="*/ 0 w 224"/>
                <a:gd name="T13" fmla="*/ 0 h 223"/>
                <a:gd name="T14" fmla="*/ 0 w 224"/>
                <a:gd name="T15" fmla="*/ 0 h 223"/>
                <a:gd name="T16" fmla="*/ 0 w 224"/>
                <a:gd name="T17" fmla="*/ 0 h 223"/>
                <a:gd name="T18" fmla="*/ 0 w 224"/>
                <a:gd name="T19" fmla="*/ 0 h 223"/>
                <a:gd name="T20" fmla="*/ 0 w 224"/>
                <a:gd name="T21" fmla="*/ 0 h 223"/>
                <a:gd name="T22" fmla="*/ 0 w 224"/>
                <a:gd name="T23" fmla="*/ 0 h 223"/>
                <a:gd name="T24" fmla="*/ 0 w 224"/>
                <a:gd name="T25" fmla="*/ 0 h 223"/>
                <a:gd name="T26" fmla="*/ 0 w 224"/>
                <a:gd name="T27" fmla="*/ 0 h 223"/>
                <a:gd name="T28" fmla="*/ 0 w 224"/>
                <a:gd name="T29" fmla="*/ 0 h 223"/>
                <a:gd name="T30" fmla="*/ 0 w 224"/>
                <a:gd name="T31" fmla="*/ 0 h 223"/>
                <a:gd name="T32" fmla="*/ 0 w 224"/>
                <a:gd name="T33" fmla="*/ 0 h 223"/>
                <a:gd name="T34" fmla="*/ 0 w 224"/>
                <a:gd name="T35" fmla="*/ 0 h 223"/>
                <a:gd name="T36" fmla="*/ 0 w 224"/>
                <a:gd name="T37" fmla="*/ 0 h 223"/>
                <a:gd name="T38" fmla="*/ 0 w 224"/>
                <a:gd name="T39" fmla="*/ 0 h 223"/>
                <a:gd name="T40" fmla="*/ 0 w 224"/>
                <a:gd name="T41" fmla="*/ 0 h 223"/>
                <a:gd name="T42" fmla="*/ 0 w 224"/>
                <a:gd name="T43" fmla="*/ 0 h 223"/>
                <a:gd name="T44" fmla="*/ 0 w 224"/>
                <a:gd name="T45" fmla="*/ 0 h 223"/>
                <a:gd name="T46" fmla="*/ 0 w 224"/>
                <a:gd name="T47" fmla="*/ 0 h 223"/>
                <a:gd name="T48" fmla="*/ 0 w 224"/>
                <a:gd name="T49" fmla="*/ 0 h 223"/>
                <a:gd name="T50" fmla="*/ 0 w 224"/>
                <a:gd name="T51" fmla="*/ 0 h 223"/>
                <a:gd name="T52" fmla="*/ 0 w 224"/>
                <a:gd name="T53" fmla="*/ 0 h 223"/>
                <a:gd name="T54" fmla="*/ 0 w 224"/>
                <a:gd name="T55" fmla="*/ 0 h 223"/>
                <a:gd name="T56" fmla="*/ 0 w 224"/>
                <a:gd name="T57" fmla="*/ 0 h 223"/>
                <a:gd name="T58" fmla="*/ 0 w 224"/>
                <a:gd name="T59" fmla="*/ 0 h 223"/>
                <a:gd name="T60" fmla="*/ 0 w 224"/>
                <a:gd name="T61" fmla="*/ 0 h 223"/>
                <a:gd name="T62" fmla="*/ 0 w 224"/>
                <a:gd name="T63" fmla="*/ 0 h 223"/>
                <a:gd name="T64" fmla="*/ 0 w 224"/>
                <a:gd name="T65" fmla="*/ 0 h 2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4" h="223">
                  <a:moveTo>
                    <a:pt x="224" y="112"/>
                  </a:moveTo>
                  <a:lnTo>
                    <a:pt x="221" y="89"/>
                  </a:lnTo>
                  <a:lnTo>
                    <a:pt x="216" y="68"/>
                  </a:lnTo>
                  <a:lnTo>
                    <a:pt x="206" y="51"/>
                  </a:lnTo>
                  <a:lnTo>
                    <a:pt x="193" y="33"/>
                  </a:lnTo>
                  <a:lnTo>
                    <a:pt x="176" y="19"/>
                  </a:lnTo>
                  <a:lnTo>
                    <a:pt x="157" y="10"/>
                  </a:lnTo>
                  <a:lnTo>
                    <a:pt x="135" y="3"/>
                  </a:lnTo>
                  <a:lnTo>
                    <a:pt x="111" y="0"/>
                  </a:lnTo>
                  <a:lnTo>
                    <a:pt x="91" y="3"/>
                  </a:lnTo>
                  <a:lnTo>
                    <a:pt x="69" y="10"/>
                  </a:lnTo>
                  <a:lnTo>
                    <a:pt x="51" y="19"/>
                  </a:lnTo>
                  <a:lnTo>
                    <a:pt x="34" y="33"/>
                  </a:lnTo>
                  <a:lnTo>
                    <a:pt x="21" y="51"/>
                  </a:lnTo>
                  <a:lnTo>
                    <a:pt x="11" y="68"/>
                  </a:lnTo>
                  <a:lnTo>
                    <a:pt x="4" y="89"/>
                  </a:lnTo>
                  <a:lnTo>
                    <a:pt x="0" y="112"/>
                  </a:lnTo>
                  <a:lnTo>
                    <a:pt x="4" y="133"/>
                  </a:lnTo>
                  <a:lnTo>
                    <a:pt x="11" y="155"/>
                  </a:lnTo>
                  <a:lnTo>
                    <a:pt x="21" y="172"/>
                  </a:lnTo>
                  <a:lnTo>
                    <a:pt x="34" y="191"/>
                  </a:lnTo>
                  <a:lnTo>
                    <a:pt x="51" y="204"/>
                  </a:lnTo>
                  <a:lnTo>
                    <a:pt x="69" y="212"/>
                  </a:lnTo>
                  <a:lnTo>
                    <a:pt x="91" y="219"/>
                  </a:lnTo>
                  <a:lnTo>
                    <a:pt x="111" y="223"/>
                  </a:lnTo>
                  <a:lnTo>
                    <a:pt x="135" y="219"/>
                  </a:lnTo>
                  <a:lnTo>
                    <a:pt x="157" y="212"/>
                  </a:lnTo>
                  <a:lnTo>
                    <a:pt x="176" y="204"/>
                  </a:lnTo>
                  <a:lnTo>
                    <a:pt x="193" y="191"/>
                  </a:lnTo>
                  <a:lnTo>
                    <a:pt x="206" y="174"/>
                  </a:lnTo>
                  <a:lnTo>
                    <a:pt x="216" y="155"/>
                  </a:lnTo>
                  <a:lnTo>
                    <a:pt x="221" y="133"/>
                  </a:lnTo>
                  <a:lnTo>
                    <a:pt x="224" y="11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84" name="Freeform 98"/>
            <p:cNvSpPr>
              <a:spLocks/>
            </p:cNvSpPr>
            <p:nvPr/>
          </p:nvSpPr>
          <p:spPr bwMode="auto">
            <a:xfrm>
              <a:off x="3182" y="2777"/>
              <a:ext cx="1522" cy="317"/>
            </a:xfrm>
            <a:custGeom>
              <a:avLst/>
              <a:gdLst>
                <a:gd name="T0" fmla="*/ 0 w 3609"/>
                <a:gd name="T1" fmla="*/ 0 h 753"/>
                <a:gd name="T2" fmla="*/ 0 w 3609"/>
                <a:gd name="T3" fmla="*/ 0 h 753"/>
                <a:gd name="T4" fmla="*/ 0 w 3609"/>
                <a:gd name="T5" fmla="*/ 0 h 753"/>
                <a:gd name="T6" fmla="*/ 0 w 3609"/>
                <a:gd name="T7" fmla="*/ 0 h 753"/>
                <a:gd name="T8" fmla="*/ 0 w 3609"/>
                <a:gd name="T9" fmla="*/ 0 h 753"/>
                <a:gd name="T10" fmla="*/ 0 w 3609"/>
                <a:gd name="T11" fmla="*/ 0 h 753"/>
                <a:gd name="T12" fmla="*/ 0 w 3609"/>
                <a:gd name="T13" fmla="*/ 0 h 753"/>
                <a:gd name="T14" fmla="*/ 0 w 3609"/>
                <a:gd name="T15" fmla="*/ 0 h 753"/>
                <a:gd name="T16" fmla="*/ 0 w 3609"/>
                <a:gd name="T17" fmla="*/ 0 h 753"/>
                <a:gd name="T18" fmla="*/ 0 w 3609"/>
                <a:gd name="T19" fmla="*/ 0 h 753"/>
                <a:gd name="T20" fmla="*/ 0 w 3609"/>
                <a:gd name="T21" fmla="*/ 0 h 753"/>
                <a:gd name="T22" fmla="*/ 0 w 3609"/>
                <a:gd name="T23" fmla="*/ 0 h 753"/>
                <a:gd name="T24" fmla="*/ 0 w 3609"/>
                <a:gd name="T25" fmla="*/ 0 h 753"/>
                <a:gd name="T26" fmla="*/ 0 w 3609"/>
                <a:gd name="T27" fmla="*/ 0 h 753"/>
                <a:gd name="T28" fmla="*/ 0 w 3609"/>
                <a:gd name="T29" fmla="*/ 0 h 753"/>
                <a:gd name="T30" fmla="*/ 0 w 3609"/>
                <a:gd name="T31" fmla="*/ 0 h 753"/>
                <a:gd name="T32" fmla="*/ 0 w 3609"/>
                <a:gd name="T33" fmla="*/ 0 h 753"/>
                <a:gd name="T34" fmla="*/ 0 w 3609"/>
                <a:gd name="T35" fmla="*/ 0 h 753"/>
                <a:gd name="T36" fmla="*/ 0 w 3609"/>
                <a:gd name="T37" fmla="*/ 0 h 753"/>
                <a:gd name="T38" fmla="*/ 0 w 3609"/>
                <a:gd name="T39" fmla="*/ 0 h 753"/>
                <a:gd name="T40" fmla="*/ 0 w 3609"/>
                <a:gd name="T41" fmla="*/ 0 h 753"/>
                <a:gd name="T42" fmla="*/ 0 w 3609"/>
                <a:gd name="T43" fmla="*/ 0 h 753"/>
                <a:gd name="T44" fmla="*/ 0 w 3609"/>
                <a:gd name="T45" fmla="*/ 0 h 753"/>
                <a:gd name="T46" fmla="*/ 0 w 3609"/>
                <a:gd name="T47" fmla="*/ 0 h 753"/>
                <a:gd name="T48" fmla="*/ 0 w 3609"/>
                <a:gd name="T49" fmla="*/ 0 h 753"/>
                <a:gd name="T50" fmla="*/ 0 w 3609"/>
                <a:gd name="T51" fmla="*/ 0 h 753"/>
                <a:gd name="T52" fmla="*/ 0 w 3609"/>
                <a:gd name="T53" fmla="*/ 0 h 753"/>
                <a:gd name="T54" fmla="*/ 0 w 3609"/>
                <a:gd name="T55" fmla="*/ 0 h 753"/>
                <a:gd name="T56" fmla="*/ 0 w 3609"/>
                <a:gd name="T57" fmla="*/ 0 h 753"/>
                <a:gd name="T58" fmla="*/ 0 w 3609"/>
                <a:gd name="T59" fmla="*/ 0 h 753"/>
                <a:gd name="T60" fmla="*/ 0 w 3609"/>
                <a:gd name="T61" fmla="*/ 0 h 753"/>
                <a:gd name="T62" fmla="*/ 0 w 3609"/>
                <a:gd name="T63" fmla="*/ 0 h 753"/>
                <a:gd name="T64" fmla="*/ 0 w 3609"/>
                <a:gd name="T65" fmla="*/ 0 h 753"/>
                <a:gd name="T66" fmla="*/ 0 w 3609"/>
                <a:gd name="T67" fmla="*/ 0 h 753"/>
                <a:gd name="T68" fmla="*/ 0 w 3609"/>
                <a:gd name="T69" fmla="*/ 0 h 753"/>
                <a:gd name="T70" fmla="*/ 0 w 3609"/>
                <a:gd name="T71" fmla="*/ 0 h 753"/>
                <a:gd name="T72" fmla="*/ 0 w 3609"/>
                <a:gd name="T73" fmla="*/ 0 h 753"/>
                <a:gd name="T74" fmla="*/ 0 w 3609"/>
                <a:gd name="T75" fmla="*/ 0 h 753"/>
                <a:gd name="T76" fmla="*/ 0 w 3609"/>
                <a:gd name="T77" fmla="*/ 0 h 753"/>
                <a:gd name="T78" fmla="*/ 0 w 3609"/>
                <a:gd name="T79" fmla="*/ 0 h 753"/>
                <a:gd name="T80" fmla="*/ 0 w 3609"/>
                <a:gd name="T81" fmla="*/ 0 h 753"/>
                <a:gd name="T82" fmla="*/ 0 w 3609"/>
                <a:gd name="T83" fmla="*/ 0 h 7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609" h="753">
                  <a:moveTo>
                    <a:pt x="3609" y="375"/>
                  </a:moveTo>
                  <a:lnTo>
                    <a:pt x="3606" y="357"/>
                  </a:lnTo>
                  <a:lnTo>
                    <a:pt x="3599" y="338"/>
                  </a:lnTo>
                  <a:lnTo>
                    <a:pt x="3588" y="320"/>
                  </a:lnTo>
                  <a:lnTo>
                    <a:pt x="3573" y="299"/>
                  </a:lnTo>
                  <a:lnTo>
                    <a:pt x="3552" y="281"/>
                  </a:lnTo>
                  <a:lnTo>
                    <a:pt x="3529" y="264"/>
                  </a:lnTo>
                  <a:lnTo>
                    <a:pt x="3500" y="245"/>
                  </a:lnTo>
                  <a:lnTo>
                    <a:pt x="3468" y="228"/>
                  </a:lnTo>
                  <a:lnTo>
                    <a:pt x="3431" y="212"/>
                  </a:lnTo>
                  <a:lnTo>
                    <a:pt x="3391" y="197"/>
                  </a:lnTo>
                  <a:lnTo>
                    <a:pt x="3349" y="180"/>
                  </a:lnTo>
                  <a:lnTo>
                    <a:pt x="3301" y="165"/>
                  </a:lnTo>
                  <a:lnTo>
                    <a:pt x="3196" y="137"/>
                  </a:lnTo>
                  <a:lnTo>
                    <a:pt x="3081" y="111"/>
                  </a:lnTo>
                  <a:lnTo>
                    <a:pt x="2953" y="86"/>
                  </a:lnTo>
                  <a:lnTo>
                    <a:pt x="2814" y="63"/>
                  </a:lnTo>
                  <a:lnTo>
                    <a:pt x="2664" y="45"/>
                  </a:lnTo>
                  <a:lnTo>
                    <a:pt x="2506" y="30"/>
                  </a:lnTo>
                  <a:lnTo>
                    <a:pt x="2341" y="17"/>
                  </a:lnTo>
                  <a:lnTo>
                    <a:pt x="2169" y="6"/>
                  </a:lnTo>
                  <a:lnTo>
                    <a:pt x="1989" y="1"/>
                  </a:lnTo>
                  <a:lnTo>
                    <a:pt x="1804" y="0"/>
                  </a:lnTo>
                  <a:lnTo>
                    <a:pt x="1619" y="1"/>
                  </a:lnTo>
                  <a:lnTo>
                    <a:pt x="1441" y="6"/>
                  </a:lnTo>
                  <a:lnTo>
                    <a:pt x="1267" y="17"/>
                  </a:lnTo>
                  <a:lnTo>
                    <a:pt x="1102" y="30"/>
                  </a:lnTo>
                  <a:lnTo>
                    <a:pt x="943" y="44"/>
                  </a:lnTo>
                  <a:lnTo>
                    <a:pt x="795" y="63"/>
                  </a:lnTo>
                  <a:lnTo>
                    <a:pt x="657" y="86"/>
                  </a:lnTo>
                  <a:lnTo>
                    <a:pt x="529" y="111"/>
                  </a:lnTo>
                  <a:lnTo>
                    <a:pt x="411" y="137"/>
                  </a:lnTo>
                  <a:lnTo>
                    <a:pt x="308" y="165"/>
                  </a:lnTo>
                  <a:lnTo>
                    <a:pt x="217" y="197"/>
                  </a:lnTo>
                  <a:lnTo>
                    <a:pt x="141" y="228"/>
                  </a:lnTo>
                  <a:lnTo>
                    <a:pt x="109" y="245"/>
                  </a:lnTo>
                  <a:lnTo>
                    <a:pt x="81" y="264"/>
                  </a:lnTo>
                  <a:lnTo>
                    <a:pt x="57" y="281"/>
                  </a:lnTo>
                  <a:lnTo>
                    <a:pt x="37" y="299"/>
                  </a:lnTo>
                  <a:lnTo>
                    <a:pt x="20" y="320"/>
                  </a:lnTo>
                  <a:lnTo>
                    <a:pt x="9" y="338"/>
                  </a:lnTo>
                  <a:lnTo>
                    <a:pt x="2" y="357"/>
                  </a:lnTo>
                  <a:lnTo>
                    <a:pt x="0" y="375"/>
                  </a:lnTo>
                  <a:lnTo>
                    <a:pt x="2" y="396"/>
                  </a:lnTo>
                  <a:lnTo>
                    <a:pt x="9" y="414"/>
                  </a:lnTo>
                  <a:lnTo>
                    <a:pt x="20" y="434"/>
                  </a:lnTo>
                  <a:lnTo>
                    <a:pt x="37" y="453"/>
                  </a:lnTo>
                  <a:lnTo>
                    <a:pt x="57" y="469"/>
                  </a:lnTo>
                  <a:lnTo>
                    <a:pt x="81" y="488"/>
                  </a:lnTo>
                  <a:lnTo>
                    <a:pt x="109" y="505"/>
                  </a:lnTo>
                  <a:lnTo>
                    <a:pt x="141" y="522"/>
                  </a:lnTo>
                  <a:lnTo>
                    <a:pt x="178" y="538"/>
                  </a:lnTo>
                  <a:lnTo>
                    <a:pt x="217" y="555"/>
                  </a:lnTo>
                  <a:lnTo>
                    <a:pt x="261" y="571"/>
                  </a:lnTo>
                  <a:lnTo>
                    <a:pt x="308" y="586"/>
                  </a:lnTo>
                  <a:lnTo>
                    <a:pt x="411" y="616"/>
                  </a:lnTo>
                  <a:lnTo>
                    <a:pt x="529" y="643"/>
                  </a:lnTo>
                  <a:lnTo>
                    <a:pt x="657" y="667"/>
                  </a:lnTo>
                  <a:lnTo>
                    <a:pt x="795" y="688"/>
                  </a:lnTo>
                  <a:lnTo>
                    <a:pt x="943" y="707"/>
                  </a:lnTo>
                  <a:lnTo>
                    <a:pt x="1102" y="724"/>
                  </a:lnTo>
                  <a:lnTo>
                    <a:pt x="1267" y="736"/>
                  </a:lnTo>
                  <a:lnTo>
                    <a:pt x="1441" y="744"/>
                  </a:lnTo>
                  <a:lnTo>
                    <a:pt x="1619" y="751"/>
                  </a:lnTo>
                  <a:lnTo>
                    <a:pt x="1804" y="753"/>
                  </a:lnTo>
                  <a:lnTo>
                    <a:pt x="1989" y="751"/>
                  </a:lnTo>
                  <a:lnTo>
                    <a:pt x="2169" y="744"/>
                  </a:lnTo>
                  <a:lnTo>
                    <a:pt x="2341" y="736"/>
                  </a:lnTo>
                  <a:lnTo>
                    <a:pt x="2506" y="724"/>
                  </a:lnTo>
                  <a:lnTo>
                    <a:pt x="2664" y="707"/>
                  </a:lnTo>
                  <a:lnTo>
                    <a:pt x="2814" y="688"/>
                  </a:lnTo>
                  <a:lnTo>
                    <a:pt x="2953" y="667"/>
                  </a:lnTo>
                  <a:lnTo>
                    <a:pt x="3081" y="643"/>
                  </a:lnTo>
                  <a:lnTo>
                    <a:pt x="3196" y="616"/>
                  </a:lnTo>
                  <a:lnTo>
                    <a:pt x="3301" y="586"/>
                  </a:lnTo>
                  <a:lnTo>
                    <a:pt x="3391" y="555"/>
                  </a:lnTo>
                  <a:lnTo>
                    <a:pt x="3468" y="522"/>
                  </a:lnTo>
                  <a:lnTo>
                    <a:pt x="3500" y="505"/>
                  </a:lnTo>
                  <a:lnTo>
                    <a:pt x="3529" y="488"/>
                  </a:lnTo>
                  <a:lnTo>
                    <a:pt x="3552" y="469"/>
                  </a:lnTo>
                  <a:lnTo>
                    <a:pt x="3573" y="453"/>
                  </a:lnTo>
                  <a:lnTo>
                    <a:pt x="3588" y="434"/>
                  </a:lnTo>
                  <a:lnTo>
                    <a:pt x="3599" y="414"/>
                  </a:lnTo>
                  <a:lnTo>
                    <a:pt x="3606" y="396"/>
                  </a:lnTo>
                  <a:lnTo>
                    <a:pt x="3609" y="375"/>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85" name="Freeform 99"/>
            <p:cNvSpPr>
              <a:spLocks/>
            </p:cNvSpPr>
            <p:nvPr/>
          </p:nvSpPr>
          <p:spPr bwMode="auto">
            <a:xfrm>
              <a:off x="3182" y="2743"/>
              <a:ext cx="1522" cy="318"/>
            </a:xfrm>
            <a:custGeom>
              <a:avLst/>
              <a:gdLst>
                <a:gd name="T0" fmla="*/ 0 w 3609"/>
                <a:gd name="T1" fmla="*/ 0 h 754"/>
                <a:gd name="T2" fmla="*/ 0 w 3609"/>
                <a:gd name="T3" fmla="*/ 0 h 754"/>
                <a:gd name="T4" fmla="*/ 0 w 3609"/>
                <a:gd name="T5" fmla="*/ 0 h 754"/>
                <a:gd name="T6" fmla="*/ 0 w 3609"/>
                <a:gd name="T7" fmla="*/ 0 h 754"/>
                <a:gd name="T8" fmla="*/ 0 w 3609"/>
                <a:gd name="T9" fmla="*/ 0 h 754"/>
                <a:gd name="T10" fmla="*/ 0 w 3609"/>
                <a:gd name="T11" fmla="*/ 0 h 754"/>
                <a:gd name="T12" fmla="*/ 0 w 3609"/>
                <a:gd name="T13" fmla="*/ 0 h 754"/>
                <a:gd name="T14" fmla="*/ 0 w 3609"/>
                <a:gd name="T15" fmla="*/ 0 h 754"/>
                <a:gd name="T16" fmla="*/ 0 w 3609"/>
                <a:gd name="T17" fmla="*/ 0 h 754"/>
                <a:gd name="T18" fmla="*/ 0 w 3609"/>
                <a:gd name="T19" fmla="*/ 0 h 754"/>
                <a:gd name="T20" fmla="*/ 0 w 3609"/>
                <a:gd name="T21" fmla="*/ 0 h 754"/>
                <a:gd name="T22" fmla="*/ 0 w 3609"/>
                <a:gd name="T23" fmla="*/ 0 h 754"/>
                <a:gd name="T24" fmla="*/ 0 w 3609"/>
                <a:gd name="T25" fmla="*/ 0 h 754"/>
                <a:gd name="T26" fmla="*/ 0 w 3609"/>
                <a:gd name="T27" fmla="*/ 0 h 754"/>
                <a:gd name="T28" fmla="*/ 0 w 3609"/>
                <a:gd name="T29" fmla="*/ 0 h 754"/>
                <a:gd name="T30" fmla="*/ 0 w 3609"/>
                <a:gd name="T31" fmla="*/ 0 h 754"/>
                <a:gd name="T32" fmla="*/ 0 w 3609"/>
                <a:gd name="T33" fmla="*/ 0 h 754"/>
                <a:gd name="T34" fmla="*/ 0 w 3609"/>
                <a:gd name="T35" fmla="*/ 0 h 754"/>
                <a:gd name="T36" fmla="*/ 0 w 3609"/>
                <a:gd name="T37" fmla="*/ 0 h 754"/>
                <a:gd name="T38" fmla="*/ 0 w 3609"/>
                <a:gd name="T39" fmla="*/ 0 h 754"/>
                <a:gd name="T40" fmla="*/ 0 w 3609"/>
                <a:gd name="T41" fmla="*/ 0 h 754"/>
                <a:gd name="T42" fmla="*/ 0 w 3609"/>
                <a:gd name="T43" fmla="*/ 0 h 754"/>
                <a:gd name="T44" fmla="*/ 0 w 3609"/>
                <a:gd name="T45" fmla="*/ 0 h 754"/>
                <a:gd name="T46" fmla="*/ 0 w 3609"/>
                <a:gd name="T47" fmla="*/ 0 h 754"/>
                <a:gd name="T48" fmla="*/ 0 w 3609"/>
                <a:gd name="T49" fmla="*/ 0 h 754"/>
                <a:gd name="T50" fmla="*/ 0 w 3609"/>
                <a:gd name="T51" fmla="*/ 0 h 754"/>
                <a:gd name="T52" fmla="*/ 0 w 3609"/>
                <a:gd name="T53" fmla="*/ 0 h 754"/>
                <a:gd name="T54" fmla="*/ 0 w 3609"/>
                <a:gd name="T55" fmla="*/ 0 h 754"/>
                <a:gd name="T56" fmla="*/ 0 w 3609"/>
                <a:gd name="T57" fmla="*/ 0 h 754"/>
                <a:gd name="T58" fmla="*/ 0 w 3609"/>
                <a:gd name="T59" fmla="*/ 0 h 754"/>
                <a:gd name="T60" fmla="*/ 0 w 3609"/>
                <a:gd name="T61" fmla="*/ 0 h 754"/>
                <a:gd name="T62" fmla="*/ 0 w 3609"/>
                <a:gd name="T63" fmla="*/ 0 h 754"/>
                <a:gd name="T64" fmla="*/ 0 w 3609"/>
                <a:gd name="T65" fmla="*/ 0 h 754"/>
                <a:gd name="T66" fmla="*/ 0 w 3609"/>
                <a:gd name="T67" fmla="*/ 0 h 754"/>
                <a:gd name="T68" fmla="*/ 0 w 3609"/>
                <a:gd name="T69" fmla="*/ 0 h 754"/>
                <a:gd name="T70" fmla="*/ 0 w 3609"/>
                <a:gd name="T71" fmla="*/ 0 h 754"/>
                <a:gd name="T72" fmla="*/ 0 w 3609"/>
                <a:gd name="T73" fmla="*/ 0 h 754"/>
                <a:gd name="T74" fmla="*/ 0 w 3609"/>
                <a:gd name="T75" fmla="*/ 0 h 754"/>
                <a:gd name="T76" fmla="*/ 0 w 3609"/>
                <a:gd name="T77" fmla="*/ 0 h 754"/>
                <a:gd name="T78" fmla="*/ 0 w 3609"/>
                <a:gd name="T79" fmla="*/ 0 h 754"/>
                <a:gd name="T80" fmla="*/ 0 w 3609"/>
                <a:gd name="T81" fmla="*/ 0 h 754"/>
                <a:gd name="T82" fmla="*/ 0 w 3609"/>
                <a:gd name="T83" fmla="*/ 0 h 7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609" h="754">
                  <a:moveTo>
                    <a:pt x="3609" y="377"/>
                  </a:moveTo>
                  <a:lnTo>
                    <a:pt x="3606" y="358"/>
                  </a:lnTo>
                  <a:lnTo>
                    <a:pt x="3599" y="340"/>
                  </a:lnTo>
                  <a:lnTo>
                    <a:pt x="3588" y="320"/>
                  </a:lnTo>
                  <a:lnTo>
                    <a:pt x="3573" y="301"/>
                  </a:lnTo>
                  <a:lnTo>
                    <a:pt x="3552" y="282"/>
                  </a:lnTo>
                  <a:lnTo>
                    <a:pt x="3529" y="265"/>
                  </a:lnTo>
                  <a:lnTo>
                    <a:pt x="3500" y="247"/>
                  </a:lnTo>
                  <a:lnTo>
                    <a:pt x="3468" y="231"/>
                  </a:lnTo>
                  <a:lnTo>
                    <a:pt x="3431" y="213"/>
                  </a:lnTo>
                  <a:lnTo>
                    <a:pt x="3391" y="198"/>
                  </a:lnTo>
                  <a:lnTo>
                    <a:pt x="3349" y="181"/>
                  </a:lnTo>
                  <a:lnTo>
                    <a:pt x="3301" y="165"/>
                  </a:lnTo>
                  <a:lnTo>
                    <a:pt x="3196" y="139"/>
                  </a:lnTo>
                  <a:lnTo>
                    <a:pt x="3081" y="112"/>
                  </a:lnTo>
                  <a:lnTo>
                    <a:pt x="2953" y="86"/>
                  </a:lnTo>
                  <a:lnTo>
                    <a:pt x="2814" y="65"/>
                  </a:lnTo>
                  <a:lnTo>
                    <a:pt x="2664" y="47"/>
                  </a:lnTo>
                  <a:lnTo>
                    <a:pt x="2506" y="31"/>
                  </a:lnTo>
                  <a:lnTo>
                    <a:pt x="2341" y="17"/>
                  </a:lnTo>
                  <a:lnTo>
                    <a:pt x="2169" y="9"/>
                  </a:lnTo>
                  <a:lnTo>
                    <a:pt x="1989" y="3"/>
                  </a:lnTo>
                  <a:lnTo>
                    <a:pt x="1804" y="0"/>
                  </a:lnTo>
                  <a:lnTo>
                    <a:pt x="1619" y="3"/>
                  </a:lnTo>
                  <a:lnTo>
                    <a:pt x="1441" y="9"/>
                  </a:lnTo>
                  <a:lnTo>
                    <a:pt x="1267" y="17"/>
                  </a:lnTo>
                  <a:lnTo>
                    <a:pt x="1102" y="31"/>
                  </a:lnTo>
                  <a:lnTo>
                    <a:pt x="943" y="47"/>
                  </a:lnTo>
                  <a:lnTo>
                    <a:pt x="795" y="65"/>
                  </a:lnTo>
                  <a:lnTo>
                    <a:pt x="657" y="86"/>
                  </a:lnTo>
                  <a:lnTo>
                    <a:pt x="529" y="112"/>
                  </a:lnTo>
                  <a:lnTo>
                    <a:pt x="411" y="139"/>
                  </a:lnTo>
                  <a:lnTo>
                    <a:pt x="308" y="165"/>
                  </a:lnTo>
                  <a:lnTo>
                    <a:pt x="217" y="198"/>
                  </a:lnTo>
                  <a:lnTo>
                    <a:pt x="141" y="231"/>
                  </a:lnTo>
                  <a:lnTo>
                    <a:pt x="109" y="247"/>
                  </a:lnTo>
                  <a:lnTo>
                    <a:pt x="81" y="265"/>
                  </a:lnTo>
                  <a:lnTo>
                    <a:pt x="57" y="282"/>
                  </a:lnTo>
                  <a:lnTo>
                    <a:pt x="37" y="301"/>
                  </a:lnTo>
                  <a:lnTo>
                    <a:pt x="20" y="320"/>
                  </a:lnTo>
                  <a:lnTo>
                    <a:pt x="9" y="340"/>
                  </a:lnTo>
                  <a:lnTo>
                    <a:pt x="2" y="358"/>
                  </a:lnTo>
                  <a:lnTo>
                    <a:pt x="0" y="377"/>
                  </a:lnTo>
                  <a:lnTo>
                    <a:pt x="2" y="396"/>
                  </a:lnTo>
                  <a:lnTo>
                    <a:pt x="9" y="415"/>
                  </a:lnTo>
                  <a:lnTo>
                    <a:pt x="20" y="436"/>
                  </a:lnTo>
                  <a:lnTo>
                    <a:pt x="37" y="454"/>
                  </a:lnTo>
                  <a:lnTo>
                    <a:pt x="57" y="471"/>
                  </a:lnTo>
                  <a:lnTo>
                    <a:pt x="81" y="489"/>
                  </a:lnTo>
                  <a:lnTo>
                    <a:pt x="109" y="506"/>
                  </a:lnTo>
                  <a:lnTo>
                    <a:pt x="141" y="523"/>
                  </a:lnTo>
                  <a:lnTo>
                    <a:pt x="178" y="540"/>
                  </a:lnTo>
                  <a:lnTo>
                    <a:pt x="217" y="557"/>
                  </a:lnTo>
                  <a:lnTo>
                    <a:pt x="261" y="571"/>
                  </a:lnTo>
                  <a:lnTo>
                    <a:pt x="308" y="587"/>
                  </a:lnTo>
                  <a:lnTo>
                    <a:pt x="411" y="618"/>
                  </a:lnTo>
                  <a:lnTo>
                    <a:pt x="529" y="644"/>
                  </a:lnTo>
                  <a:lnTo>
                    <a:pt x="657" y="668"/>
                  </a:lnTo>
                  <a:lnTo>
                    <a:pt x="795" y="690"/>
                  </a:lnTo>
                  <a:lnTo>
                    <a:pt x="943" y="708"/>
                  </a:lnTo>
                  <a:lnTo>
                    <a:pt x="1102" y="725"/>
                  </a:lnTo>
                  <a:lnTo>
                    <a:pt x="1267" y="737"/>
                  </a:lnTo>
                  <a:lnTo>
                    <a:pt x="1441" y="746"/>
                  </a:lnTo>
                  <a:lnTo>
                    <a:pt x="1619" y="752"/>
                  </a:lnTo>
                  <a:lnTo>
                    <a:pt x="1804" y="754"/>
                  </a:lnTo>
                  <a:lnTo>
                    <a:pt x="1989" y="752"/>
                  </a:lnTo>
                  <a:lnTo>
                    <a:pt x="2169" y="746"/>
                  </a:lnTo>
                  <a:lnTo>
                    <a:pt x="2341" y="737"/>
                  </a:lnTo>
                  <a:lnTo>
                    <a:pt x="2506" y="725"/>
                  </a:lnTo>
                  <a:lnTo>
                    <a:pt x="2664" y="708"/>
                  </a:lnTo>
                  <a:lnTo>
                    <a:pt x="2814" y="690"/>
                  </a:lnTo>
                  <a:lnTo>
                    <a:pt x="2953" y="668"/>
                  </a:lnTo>
                  <a:lnTo>
                    <a:pt x="3081" y="644"/>
                  </a:lnTo>
                  <a:lnTo>
                    <a:pt x="3196" y="618"/>
                  </a:lnTo>
                  <a:lnTo>
                    <a:pt x="3301" y="587"/>
                  </a:lnTo>
                  <a:lnTo>
                    <a:pt x="3391" y="557"/>
                  </a:lnTo>
                  <a:lnTo>
                    <a:pt x="3468" y="523"/>
                  </a:lnTo>
                  <a:lnTo>
                    <a:pt x="3500" y="506"/>
                  </a:lnTo>
                  <a:lnTo>
                    <a:pt x="3529" y="489"/>
                  </a:lnTo>
                  <a:lnTo>
                    <a:pt x="3552" y="471"/>
                  </a:lnTo>
                  <a:lnTo>
                    <a:pt x="3573" y="454"/>
                  </a:lnTo>
                  <a:lnTo>
                    <a:pt x="3588" y="436"/>
                  </a:lnTo>
                  <a:lnTo>
                    <a:pt x="3599" y="415"/>
                  </a:lnTo>
                  <a:lnTo>
                    <a:pt x="3606" y="396"/>
                  </a:lnTo>
                  <a:lnTo>
                    <a:pt x="3609" y="37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86" name="Freeform 100"/>
            <p:cNvSpPr>
              <a:spLocks/>
            </p:cNvSpPr>
            <p:nvPr/>
          </p:nvSpPr>
          <p:spPr bwMode="auto">
            <a:xfrm>
              <a:off x="3204" y="1346"/>
              <a:ext cx="1481" cy="1554"/>
            </a:xfrm>
            <a:custGeom>
              <a:avLst/>
              <a:gdLst>
                <a:gd name="T0" fmla="*/ 0 w 3509"/>
                <a:gd name="T1" fmla="*/ 0 h 3684"/>
                <a:gd name="T2" fmla="*/ 0 w 3509"/>
                <a:gd name="T3" fmla="*/ 0 h 3684"/>
                <a:gd name="T4" fmla="*/ 0 w 3509"/>
                <a:gd name="T5" fmla="*/ 0 h 3684"/>
                <a:gd name="T6" fmla="*/ 0 w 3509"/>
                <a:gd name="T7" fmla="*/ 0 h 36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09" h="3684">
                  <a:moveTo>
                    <a:pt x="0" y="3684"/>
                  </a:moveTo>
                  <a:lnTo>
                    <a:pt x="1693" y="0"/>
                  </a:lnTo>
                  <a:lnTo>
                    <a:pt x="1780" y="0"/>
                  </a:lnTo>
                  <a:lnTo>
                    <a:pt x="3509" y="3684"/>
                  </a:lnTo>
                </a:path>
              </a:pathLst>
            </a:custGeom>
            <a:noFill/>
            <a:ln w="38100" cmpd="sng">
              <a:solidFill>
                <a:srgbClr val="DDDDDD"/>
              </a:solidFill>
              <a:prstDash val="solid"/>
              <a:round/>
              <a:headEnd/>
              <a:tailEnd/>
            </a:ln>
            <a:extLst>
              <a:ext uri="{909E8E84-426E-40dd-AFC4-6F175D3DCCD1}">
                <a14:hiddenFill xmlns:a14="http://schemas.microsoft.com/office/drawing/2010/main">
                  <a:solidFill>
                    <a:srgbClr val="DDDDDD"/>
                  </a:solidFill>
                </a14:hiddenFill>
              </a:ext>
            </a:extLst>
          </p:spPr>
          <p:txBody>
            <a:bodyPr/>
            <a:lstStyle/>
            <a:p>
              <a:endParaRPr lang="en-US"/>
            </a:p>
          </p:txBody>
        </p:sp>
        <p:sp>
          <p:nvSpPr>
            <p:cNvPr id="93287" name="Freeform 101"/>
            <p:cNvSpPr>
              <a:spLocks/>
            </p:cNvSpPr>
            <p:nvPr/>
          </p:nvSpPr>
          <p:spPr bwMode="auto">
            <a:xfrm>
              <a:off x="3913" y="1319"/>
              <a:ext cx="60" cy="59"/>
            </a:xfrm>
            <a:custGeom>
              <a:avLst/>
              <a:gdLst>
                <a:gd name="T0" fmla="*/ 0 w 145"/>
                <a:gd name="T1" fmla="*/ 0 h 142"/>
                <a:gd name="T2" fmla="*/ 0 w 145"/>
                <a:gd name="T3" fmla="*/ 0 h 142"/>
                <a:gd name="T4" fmla="*/ 0 w 145"/>
                <a:gd name="T5" fmla="*/ 0 h 142"/>
                <a:gd name="T6" fmla="*/ 0 w 145"/>
                <a:gd name="T7" fmla="*/ 0 h 142"/>
                <a:gd name="T8" fmla="*/ 0 w 145"/>
                <a:gd name="T9" fmla="*/ 0 h 142"/>
                <a:gd name="T10" fmla="*/ 0 w 145"/>
                <a:gd name="T11" fmla="*/ 0 h 142"/>
                <a:gd name="T12" fmla="*/ 0 w 145"/>
                <a:gd name="T13" fmla="*/ 0 h 142"/>
                <a:gd name="T14" fmla="*/ 0 w 145"/>
                <a:gd name="T15" fmla="*/ 0 h 142"/>
                <a:gd name="T16" fmla="*/ 0 w 145"/>
                <a:gd name="T17" fmla="*/ 0 h 142"/>
                <a:gd name="T18" fmla="*/ 0 w 145"/>
                <a:gd name="T19" fmla="*/ 0 h 142"/>
                <a:gd name="T20" fmla="*/ 0 w 145"/>
                <a:gd name="T21" fmla="*/ 0 h 142"/>
                <a:gd name="T22" fmla="*/ 0 w 145"/>
                <a:gd name="T23" fmla="*/ 0 h 142"/>
                <a:gd name="T24" fmla="*/ 0 w 145"/>
                <a:gd name="T25" fmla="*/ 0 h 142"/>
                <a:gd name="T26" fmla="*/ 0 w 145"/>
                <a:gd name="T27" fmla="*/ 0 h 142"/>
                <a:gd name="T28" fmla="*/ 0 w 145"/>
                <a:gd name="T29" fmla="*/ 0 h 142"/>
                <a:gd name="T30" fmla="*/ 0 w 145"/>
                <a:gd name="T31" fmla="*/ 0 h 142"/>
                <a:gd name="T32" fmla="*/ 0 w 145"/>
                <a:gd name="T33" fmla="*/ 0 h 142"/>
                <a:gd name="T34" fmla="*/ 0 w 145"/>
                <a:gd name="T35" fmla="*/ 0 h 142"/>
                <a:gd name="T36" fmla="*/ 0 w 145"/>
                <a:gd name="T37" fmla="*/ 0 h 142"/>
                <a:gd name="T38" fmla="*/ 0 w 145"/>
                <a:gd name="T39" fmla="*/ 0 h 142"/>
                <a:gd name="T40" fmla="*/ 0 w 145"/>
                <a:gd name="T41" fmla="*/ 0 h 142"/>
                <a:gd name="T42" fmla="*/ 0 w 145"/>
                <a:gd name="T43" fmla="*/ 0 h 142"/>
                <a:gd name="T44" fmla="*/ 0 w 145"/>
                <a:gd name="T45" fmla="*/ 0 h 142"/>
                <a:gd name="T46" fmla="*/ 0 w 145"/>
                <a:gd name="T47" fmla="*/ 0 h 142"/>
                <a:gd name="T48" fmla="*/ 0 w 145"/>
                <a:gd name="T49" fmla="*/ 0 h 142"/>
                <a:gd name="T50" fmla="*/ 0 w 145"/>
                <a:gd name="T51" fmla="*/ 0 h 142"/>
                <a:gd name="T52" fmla="*/ 0 w 145"/>
                <a:gd name="T53" fmla="*/ 0 h 142"/>
                <a:gd name="T54" fmla="*/ 0 w 145"/>
                <a:gd name="T55" fmla="*/ 0 h 142"/>
                <a:gd name="T56" fmla="*/ 0 w 145"/>
                <a:gd name="T57" fmla="*/ 0 h 142"/>
                <a:gd name="T58" fmla="*/ 0 w 145"/>
                <a:gd name="T59" fmla="*/ 0 h 142"/>
                <a:gd name="T60" fmla="*/ 0 w 145"/>
                <a:gd name="T61" fmla="*/ 0 h 142"/>
                <a:gd name="T62" fmla="*/ 0 w 145"/>
                <a:gd name="T63" fmla="*/ 0 h 142"/>
                <a:gd name="T64" fmla="*/ 0 w 145"/>
                <a:gd name="T65" fmla="*/ 0 h 1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5" h="142">
                  <a:moveTo>
                    <a:pt x="145" y="72"/>
                  </a:moveTo>
                  <a:lnTo>
                    <a:pt x="143" y="58"/>
                  </a:lnTo>
                  <a:lnTo>
                    <a:pt x="138" y="45"/>
                  </a:lnTo>
                  <a:lnTo>
                    <a:pt x="131" y="31"/>
                  </a:lnTo>
                  <a:lnTo>
                    <a:pt x="122" y="21"/>
                  </a:lnTo>
                  <a:lnTo>
                    <a:pt x="111" y="13"/>
                  </a:lnTo>
                  <a:lnTo>
                    <a:pt x="100" y="6"/>
                  </a:lnTo>
                  <a:lnTo>
                    <a:pt x="86" y="3"/>
                  </a:lnTo>
                  <a:lnTo>
                    <a:pt x="70" y="0"/>
                  </a:lnTo>
                  <a:lnTo>
                    <a:pt x="57" y="3"/>
                  </a:lnTo>
                  <a:lnTo>
                    <a:pt x="43" y="6"/>
                  </a:lnTo>
                  <a:lnTo>
                    <a:pt x="31" y="13"/>
                  </a:lnTo>
                  <a:lnTo>
                    <a:pt x="22" y="21"/>
                  </a:lnTo>
                  <a:lnTo>
                    <a:pt x="11" y="31"/>
                  </a:lnTo>
                  <a:lnTo>
                    <a:pt x="5" y="45"/>
                  </a:lnTo>
                  <a:lnTo>
                    <a:pt x="1" y="58"/>
                  </a:lnTo>
                  <a:lnTo>
                    <a:pt x="0" y="72"/>
                  </a:lnTo>
                  <a:lnTo>
                    <a:pt x="1" y="85"/>
                  </a:lnTo>
                  <a:lnTo>
                    <a:pt x="5" y="99"/>
                  </a:lnTo>
                  <a:lnTo>
                    <a:pt x="11" y="111"/>
                  </a:lnTo>
                  <a:lnTo>
                    <a:pt x="22" y="121"/>
                  </a:lnTo>
                  <a:lnTo>
                    <a:pt x="31" y="131"/>
                  </a:lnTo>
                  <a:lnTo>
                    <a:pt x="43" y="137"/>
                  </a:lnTo>
                  <a:lnTo>
                    <a:pt x="57" y="141"/>
                  </a:lnTo>
                  <a:lnTo>
                    <a:pt x="70" y="142"/>
                  </a:lnTo>
                  <a:lnTo>
                    <a:pt x="86" y="141"/>
                  </a:lnTo>
                  <a:lnTo>
                    <a:pt x="100" y="137"/>
                  </a:lnTo>
                  <a:lnTo>
                    <a:pt x="111" y="131"/>
                  </a:lnTo>
                  <a:lnTo>
                    <a:pt x="122" y="121"/>
                  </a:lnTo>
                  <a:lnTo>
                    <a:pt x="131" y="111"/>
                  </a:lnTo>
                  <a:lnTo>
                    <a:pt x="138" y="99"/>
                  </a:lnTo>
                  <a:lnTo>
                    <a:pt x="143" y="85"/>
                  </a:lnTo>
                  <a:lnTo>
                    <a:pt x="145" y="7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88" name="Rectangle 102"/>
            <p:cNvSpPr>
              <a:spLocks noChangeArrowheads="1"/>
            </p:cNvSpPr>
            <p:nvPr/>
          </p:nvSpPr>
          <p:spPr bwMode="auto">
            <a:xfrm>
              <a:off x="2731" y="1420"/>
              <a:ext cx="9" cy="262"/>
            </a:xfrm>
            <a:prstGeom prst="rect">
              <a:avLst/>
            </a:prstGeom>
            <a:solidFill>
              <a:srgbClr val="DF8D1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eaLnBrk="1" hangingPunct="1">
                <a:spcBef>
                  <a:spcPct val="0"/>
                </a:spcBef>
                <a:buClrTx/>
                <a:buSzTx/>
              </a:pPr>
              <a:endParaRPr lang="en-US" altLang="en-US" sz="1800" b="0">
                <a:solidFill>
                  <a:schemeClr val="tx1"/>
                </a:solidFill>
              </a:endParaRPr>
            </a:p>
          </p:txBody>
        </p:sp>
        <p:sp>
          <p:nvSpPr>
            <p:cNvPr id="93289" name="Freeform 103"/>
            <p:cNvSpPr>
              <a:spLocks/>
            </p:cNvSpPr>
            <p:nvPr/>
          </p:nvSpPr>
          <p:spPr bwMode="auto">
            <a:xfrm>
              <a:off x="2703" y="924"/>
              <a:ext cx="114" cy="118"/>
            </a:xfrm>
            <a:custGeom>
              <a:avLst/>
              <a:gdLst>
                <a:gd name="T0" fmla="*/ 0 w 273"/>
                <a:gd name="T1" fmla="*/ 0 h 278"/>
                <a:gd name="T2" fmla="*/ 0 w 273"/>
                <a:gd name="T3" fmla="*/ 0 h 278"/>
                <a:gd name="T4" fmla="*/ 0 w 273"/>
                <a:gd name="T5" fmla="*/ 0 h 278"/>
                <a:gd name="T6" fmla="*/ 0 w 273"/>
                <a:gd name="T7" fmla="*/ 0 h 278"/>
                <a:gd name="T8" fmla="*/ 0 w 273"/>
                <a:gd name="T9" fmla="*/ 0 h 278"/>
                <a:gd name="T10" fmla="*/ 0 w 273"/>
                <a:gd name="T11" fmla="*/ 0 h 278"/>
                <a:gd name="T12" fmla="*/ 0 w 273"/>
                <a:gd name="T13" fmla="*/ 0 h 278"/>
                <a:gd name="T14" fmla="*/ 0 w 273"/>
                <a:gd name="T15" fmla="*/ 0 h 278"/>
                <a:gd name="T16" fmla="*/ 0 w 273"/>
                <a:gd name="T17" fmla="*/ 0 h 278"/>
                <a:gd name="T18" fmla="*/ 0 w 273"/>
                <a:gd name="T19" fmla="*/ 0 h 278"/>
                <a:gd name="T20" fmla="*/ 0 w 273"/>
                <a:gd name="T21" fmla="*/ 0 h 278"/>
                <a:gd name="T22" fmla="*/ 0 w 273"/>
                <a:gd name="T23" fmla="*/ 0 h 278"/>
                <a:gd name="T24" fmla="*/ 0 w 273"/>
                <a:gd name="T25" fmla="*/ 0 h 278"/>
                <a:gd name="T26" fmla="*/ 0 w 273"/>
                <a:gd name="T27" fmla="*/ 0 h 278"/>
                <a:gd name="T28" fmla="*/ 0 w 273"/>
                <a:gd name="T29" fmla="*/ 0 h 278"/>
                <a:gd name="T30" fmla="*/ 0 w 273"/>
                <a:gd name="T31" fmla="*/ 0 h 278"/>
                <a:gd name="T32" fmla="*/ 0 w 273"/>
                <a:gd name="T33" fmla="*/ 0 h 278"/>
                <a:gd name="T34" fmla="*/ 0 w 273"/>
                <a:gd name="T35" fmla="*/ 0 h 278"/>
                <a:gd name="T36" fmla="*/ 0 w 273"/>
                <a:gd name="T37" fmla="*/ 0 h 278"/>
                <a:gd name="T38" fmla="*/ 0 w 273"/>
                <a:gd name="T39" fmla="*/ 0 h 278"/>
                <a:gd name="T40" fmla="*/ 0 w 273"/>
                <a:gd name="T41" fmla="*/ 0 h 278"/>
                <a:gd name="T42" fmla="*/ 0 w 273"/>
                <a:gd name="T43" fmla="*/ 0 h 278"/>
                <a:gd name="T44" fmla="*/ 0 w 273"/>
                <a:gd name="T45" fmla="*/ 0 h 278"/>
                <a:gd name="T46" fmla="*/ 0 w 273"/>
                <a:gd name="T47" fmla="*/ 0 h 278"/>
                <a:gd name="T48" fmla="*/ 0 w 273"/>
                <a:gd name="T49" fmla="*/ 0 h 278"/>
                <a:gd name="T50" fmla="*/ 0 w 273"/>
                <a:gd name="T51" fmla="*/ 0 h 278"/>
                <a:gd name="T52" fmla="*/ 0 w 273"/>
                <a:gd name="T53" fmla="*/ 0 h 278"/>
                <a:gd name="T54" fmla="*/ 0 w 273"/>
                <a:gd name="T55" fmla="*/ 0 h 278"/>
                <a:gd name="T56" fmla="*/ 0 w 273"/>
                <a:gd name="T57" fmla="*/ 0 h 278"/>
                <a:gd name="T58" fmla="*/ 0 w 273"/>
                <a:gd name="T59" fmla="*/ 0 h 278"/>
                <a:gd name="T60" fmla="*/ 0 w 273"/>
                <a:gd name="T61" fmla="*/ 0 h 278"/>
                <a:gd name="T62" fmla="*/ 0 w 273"/>
                <a:gd name="T63" fmla="*/ 0 h 278"/>
                <a:gd name="T64" fmla="*/ 0 w 273"/>
                <a:gd name="T65" fmla="*/ 0 h 278"/>
                <a:gd name="T66" fmla="*/ 0 w 273"/>
                <a:gd name="T67" fmla="*/ 0 h 278"/>
                <a:gd name="T68" fmla="*/ 0 w 273"/>
                <a:gd name="T69" fmla="*/ 0 h 278"/>
                <a:gd name="T70" fmla="*/ 0 w 273"/>
                <a:gd name="T71" fmla="*/ 0 h 278"/>
                <a:gd name="T72" fmla="*/ 0 w 273"/>
                <a:gd name="T73" fmla="*/ 0 h 278"/>
                <a:gd name="T74" fmla="*/ 0 w 273"/>
                <a:gd name="T75" fmla="*/ 0 h 278"/>
                <a:gd name="T76" fmla="*/ 0 w 273"/>
                <a:gd name="T77" fmla="*/ 0 h 278"/>
                <a:gd name="T78" fmla="*/ 0 w 273"/>
                <a:gd name="T79" fmla="*/ 0 h 278"/>
                <a:gd name="T80" fmla="*/ 0 w 273"/>
                <a:gd name="T81" fmla="*/ 0 h 278"/>
                <a:gd name="T82" fmla="*/ 0 w 273"/>
                <a:gd name="T83" fmla="*/ 0 h 278"/>
                <a:gd name="T84" fmla="*/ 0 w 273"/>
                <a:gd name="T85" fmla="*/ 0 h 278"/>
                <a:gd name="T86" fmla="*/ 0 w 273"/>
                <a:gd name="T87" fmla="*/ 0 h 278"/>
                <a:gd name="T88" fmla="*/ 0 w 273"/>
                <a:gd name="T89" fmla="*/ 0 h 278"/>
                <a:gd name="T90" fmla="*/ 0 w 273"/>
                <a:gd name="T91" fmla="*/ 0 h 278"/>
                <a:gd name="T92" fmla="*/ 0 w 273"/>
                <a:gd name="T93" fmla="*/ 0 h 278"/>
                <a:gd name="T94" fmla="*/ 0 w 273"/>
                <a:gd name="T95" fmla="*/ 0 h 278"/>
                <a:gd name="T96" fmla="*/ 0 w 273"/>
                <a:gd name="T97" fmla="*/ 0 h 278"/>
                <a:gd name="T98" fmla="*/ 0 w 273"/>
                <a:gd name="T99" fmla="*/ 0 h 2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73" h="278">
                  <a:moveTo>
                    <a:pt x="134" y="0"/>
                  </a:moveTo>
                  <a:lnTo>
                    <a:pt x="143" y="0"/>
                  </a:lnTo>
                  <a:lnTo>
                    <a:pt x="155" y="2"/>
                  </a:lnTo>
                  <a:lnTo>
                    <a:pt x="161" y="3"/>
                  </a:lnTo>
                  <a:lnTo>
                    <a:pt x="170" y="3"/>
                  </a:lnTo>
                  <a:lnTo>
                    <a:pt x="177" y="7"/>
                  </a:lnTo>
                  <a:lnTo>
                    <a:pt x="185" y="10"/>
                  </a:lnTo>
                  <a:lnTo>
                    <a:pt x="192" y="14"/>
                  </a:lnTo>
                  <a:lnTo>
                    <a:pt x="204" y="18"/>
                  </a:lnTo>
                  <a:lnTo>
                    <a:pt x="210" y="24"/>
                  </a:lnTo>
                  <a:lnTo>
                    <a:pt x="217" y="25"/>
                  </a:lnTo>
                  <a:lnTo>
                    <a:pt x="224" y="34"/>
                  </a:lnTo>
                  <a:lnTo>
                    <a:pt x="230" y="37"/>
                  </a:lnTo>
                  <a:lnTo>
                    <a:pt x="237" y="42"/>
                  </a:lnTo>
                  <a:lnTo>
                    <a:pt x="243" y="51"/>
                  </a:lnTo>
                  <a:lnTo>
                    <a:pt x="247" y="58"/>
                  </a:lnTo>
                  <a:lnTo>
                    <a:pt x="251" y="64"/>
                  </a:lnTo>
                  <a:lnTo>
                    <a:pt x="256" y="71"/>
                  </a:lnTo>
                  <a:lnTo>
                    <a:pt x="260" y="79"/>
                  </a:lnTo>
                  <a:lnTo>
                    <a:pt x="264" y="86"/>
                  </a:lnTo>
                  <a:lnTo>
                    <a:pt x="270" y="96"/>
                  </a:lnTo>
                  <a:lnTo>
                    <a:pt x="270" y="104"/>
                  </a:lnTo>
                  <a:lnTo>
                    <a:pt x="271" y="111"/>
                  </a:lnTo>
                  <a:lnTo>
                    <a:pt x="271" y="121"/>
                  </a:lnTo>
                  <a:lnTo>
                    <a:pt x="273" y="130"/>
                  </a:lnTo>
                  <a:lnTo>
                    <a:pt x="273" y="138"/>
                  </a:lnTo>
                  <a:lnTo>
                    <a:pt x="273" y="147"/>
                  </a:lnTo>
                  <a:lnTo>
                    <a:pt x="271" y="155"/>
                  </a:lnTo>
                  <a:lnTo>
                    <a:pt x="271" y="165"/>
                  </a:lnTo>
                  <a:lnTo>
                    <a:pt x="270" y="172"/>
                  </a:lnTo>
                  <a:lnTo>
                    <a:pt x="270" y="182"/>
                  </a:lnTo>
                  <a:lnTo>
                    <a:pt x="264" y="189"/>
                  </a:lnTo>
                  <a:lnTo>
                    <a:pt x="260" y="196"/>
                  </a:lnTo>
                  <a:lnTo>
                    <a:pt x="256" y="206"/>
                  </a:lnTo>
                  <a:lnTo>
                    <a:pt x="253" y="213"/>
                  </a:lnTo>
                  <a:lnTo>
                    <a:pt x="247" y="219"/>
                  </a:lnTo>
                  <a:lnTo>
                    <a:pt x="243" y="226"/>
                  </a:lnTo>
                  <a:lnTo>
                    <a:pt x="237" y="233"/>
                  </a:lnTo>
                  <a:lnTo>
                    <a:pt x="230" y="238"/>
                  </a:lnTo>
                  <a:lnTo>
                    <a:pt x="224" y="244"/>
                  </a:lnTo>
                  <a:lnTo>
                    <a:pt x="217" y="251"/>
                  </a:lnTo>
                  <a:lnTo>
                    <a:pt x="210" y="254"/>
                  </a:lnTo>
                  <a:lnTo>
                    <a:pt x="204" y="259"/>
                  </a:lnTo>
                  <a:lnTo>
                    <a:pt x="198" y="262"/>
                  </a:lnTo>
                  <a:lnTo>
                    <a:pt x="185" y="266"/>
                  </a:lnTo>
                  <a:lnTo>
                    <a:pt x="177" y="269"/>
                  </a:lnTo>
                  <a:lnTo>
                    <a:pt x="170" y="271"/>
                  </a:lnTo>
                  <a:lnTo>
                    <a:pt x="161" y="273"/>
                  </a:lnTo>
                  <a:lnTo>
                    <a:pt x="155" y="273"/>
                  </a:lnTo>
                  <a:lnTo>
                    <a:pt x="143" y="278"/>
                  </a:lnTo>
                  <a:lnTo>
                    <a:pt x="136" y="278"/>
                  </a:lnTo>
                  <a:lnTo>
                    <a:pt x="129" y="273"/>
                  </a:lnTo>
                  <a:lnTo>
                    <a:pt x="118" y="273"/>
                  </a:lnTo>
                  <a:lnTo>
                    <a:pt x="109" y="273"/>
                  </a:lnTo>
                  <a:lnTo>
                    <a:pt x="102" y="271"/>
                  </a:lnTo>
                  <a:lnTo>
                    <a:pt x="95" y="269"/>
                  </a:lnTo>
                  <a:lnTo>
                    <a:pt x="86" y="266"/>
                  </a:lnTo>
                  <a:lnTo>
                    <a:pt x="75" y="262"/>
                  </a:lnTo>
                  <a:lnTo>
                    <a:pt x="69" y="258"/>
                  </a:lnTo>
                  <a:lnTo>
                    <a:pt x="61" y="254"/>
                  </a:lnTo>
                  <a:lnTo>
                    <a:pt x="55" y="251"/>
                  </a:lnTo>
                  <a:lnTo>
                    <a:pt x="47" y="244"/>
                  </a:lnTo>
                  <a:lnTo>
                    <a:pt x="40" y="238"/>
                  </a:lnTo>
                  <a:lnTo>
                    <a:pt x="36" y="233"/>
                  </a:lnTo>
                  <a:lnTo>
                    <a:pt x="29" y="226"/>
                  </a:lnTo>
                  <a:lnTo>
                    <a:pt x="23" y="219"/>
                  </a:lnTo>
                  <a:lnTo>
                    <a:pt x="19" y="213"/>
                  </a:lnTo>
                  <a:lnTo>
                    <a:pt x="13" y="206"/>
                  </a:lnTo>
                  <a:lnTo>
                    <a:pt x="10" y="197"/>
                  </a:lnTo>
                  <a:lnTo>
                    <a:pt x="6" y="189"/>
                  </a:lnTo>
                  <a:lnTo>
                    <a:pt x="5" y="180"/>
                  </a:lnTo>
                  <a:lnTo>
                    <a:pt x="2" y="172"/>
                  </a:lnTo>
                  <a:lnTo>
                    <a:pt x="2" y="165"/>
                  </a:lnTo>
                  <a:lnTo>
                    <a:pt x="0" y="155"/>
                  </a:lnTo>
                  <a:lnTo>
                    <a:pt x="0" y="148"/>
                  </a:lnTo>
                  <a:lnTo>
                    <a:pt x="0" y="138"/>
                  </a:lnTo>
                  <a:lnTo>
                    <a:pt x="0" y="130"/>
                  </a:lnTo>
                  <a:lnTo>
                    <a:pt x="0" y="120"/>
                  </a:lnTo>
                  <a:lnTo>
                    <a:pt x="2" y="113"/>
                  </a:lnTo>
                  <a:lnTo>
                    <a:pt x="2" y="104"/>
                  </a:lnTo>
                  <a:lnTo>
                    <a:pt x="6" y="96"/>
                  </a:lnTo>
                  <a:lnTo>
                    <a:pt x="9" y="86"/>
                  </a:lnTo>
                  <a:lnTo>
                    <a:pt x="12" y="79"/>
                  </a:lnTo>
                  <a:lnTo>
                    <a:pt x="13" y="71"/>
                  </a:lnTo>
                  <a:lnTo>
                    <a:pt x="19" y="64"/>
                  </a:lnTo>
                  <a:lnTo>
                    <a:pt x="23" y="58"/>
                  </a:lnTo>
                  <a:lnTo>
                    <a:pt x="29" y="51"/>
                  </a:lnTo>
                  <a:lnTo>
                    <a:pt x="36" y="45"/>
                  </a:lnTo>
                  <a:lnTo>
                    <a:pt x="40" y="37"/>
                  </a:lnTo>
                  <a:lnTo>
                    <a:pt x="47" y="34"/>
                  </a:lnTo>
                  <a:lnTo>
                    <a:pt x="55" y="25"/>
                  </a:lnTo>
                  <a:lnTo>
                    <a:pt x="62" y="24"/>
                  </a:lnTo>
                  <a:lnTo>
                    <a:pt x="69" y="17"/>
                  </a:lnTo>
                  <a:lnTo>
                    <a:pt x="79" y="14"/>
                  </a:lnTo>
                  <a:lnTo>
                    <a:pt x="89" y="10"/>
                  </a:lnTo>
                  <a:lnTo>
                    <a:pt x="96" y="6"/>
                  </a:lnTo>
                  <a:lnTo>
                    <a:pt x="105" y="3"/>
                  </a:lnTo>
                  <a:lnTo>
                    <a:pt x="116" y="2"/>
                  </a:lnTo>
                  <a:lnTo>
                    <a:pt x="123" y="0"/>
                  </a:lnTo>
                  <a:lnTo>
                    <a:pt x="134" y="0"/>
                  </a:lnTo>
                </a:path>
              </a:pathLst>
            </a:custGeom>
            <a:noFill/>
            <a:ln w="38100" cmpd="sng">
              <a:solidFill>
                <a:srgbClr val="C0C0C0"/>
              </a:solidFill>
              <a:prstDash val="solid"/>
              <a:round/>
              <a:headEnd/>
              <a:tailEnd/>
            </a:ln>
            <a:extLst>
              <a:ext uri="{909E8E84-426E-40dd-AFC4-6F175D3DCCD1}">
                <a14:hiddenFill xmlns:a14="http://schemas.microsoft.com/office/drawing/2010/main">
                  <a:solidFill>
                    <a:srgbClr val="C0C0C0"/>
                  </a:solidFill>
                </a14:hiddenFill>
              </a:ext>
            </a:extLst>
          </p:spPr>
          <p:txBody>
            <a:bodyPr/>
            <a:lstStyle/>
            <a:p>
              <a:endParaRPr lang="en-US"/>
            </a:p>
          </p:txBody>
        </p:sp>
        <p:sp>
          <p:nvSpPr>
            <p:cNvPr id="99434" name="Line 104"/>
            <p:cNvSpPr>
              <a:spLocks noChangeShapeType="1"/>
            </p:cNvSpPr>
            <p:nvPr/>
          </p:nvSpPr>
          <p:spPr bwMode="auto">
            <a:xfrm flipV="1">
              <a:off x="2760" y="2667"/>
              <a:ext cx="0" cy="104"/>
            </a:xfrm>
            <a:prstGeom prst="line">
              <a:avLst/>
            </a:prstGeom>
            <a:noFill/>
            <a:ln w="9525">
              <a:solidFill>
                <a:srgbClr val="EAEAE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cs typeface="ＭＳ Ｐゴシック" charset="0"/>
              </a:endParaRPr>
            </a:p>
          </p:txBody>
        </p:sp>
      </p:grpSp>
      <p:sp>
        <p:nvSpPr>
          <p:cNvPr id="99332" name="Text Box 105"/>
          <p:cNvSpPr txBox="1">
            <a:spLocks noChangeArrowheads="1"/>
          </p:cNvSpPr>
          <p:nvPr/>
        </p:nvSpPr>
        <p:spPr bwMode="auto">
          <a:xfrm>
            <a:off x="1393825" y="4097338"/>
            <a:ext cx="2343150" cy="1079500"/>
          </a:xfrm>
          <a:prstGeom prst="rect">
            <a:avLst/>
          </a:prstGeom>
          <a:solidFill>
            <a:srgbClr val="000000"/>
          </a:solidFill>
          <a:ln w="12700">
            <a:solidFill>
              <a:srgbClr val="00FF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z="3200" b="1" smtClean="0">
                <a:solidFill>
                  <a:schemeClr val="hlink"/>
                </a:solidFill>
              </a:rPr>
              <a:t>Surgically Complete</a:t>
            </a:r>
          </a:p>
        </p:txBody>
      </p:sp>
      <p:sp>
        <p:nvSpPr>
          <p:cNvPr id="99333" name="Text Box 106"/>
          <p:cNvSpPr txBox="1">
            <a:spLocks noChangeArrowheads="1"/>
          </p:cNvSpPr>
          <p:nvPr/>
        </p:nvSpPr>
        <p:spPr bwMode="auto">
          <a:xfrm>
            <a:off x="5259388" y="4110038"/>
            <a:ext cx="2281237" cy="1079500"/>
          </a:xfrm>
          <a:prstGeom prst="rect">
            <a:avLst/>
          </a:prstGeom>
          <a:solidFill>
            <a:srgbClr val="000000"/>
          </a:solidFill>
          <a:ln w="12700">
            <a:solidFill>
              <a:srgbClr val="00FF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z="3200" b="1" smtClean="0">
                <a:solidFill>
                  <a:schemeClr val="tx2"/>
                </a:solidFill>
              </a:rPr>
              <a:t>Safe, Non-Morbid</a:t>
            </a:r>
          </a:p>
        </p:txBody>
      </p:sp>
    </p:spTree>
  </p:cSld>
  <p:clrMapOvr>
    <a:masterClrMapping/>
  </p:clrMapOvr>
  <p:transition xmlns:p14="http://schemas.microsoft.com/office/powerpoint/2010/main" advClick="0">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p:cNvGraphicFramePr>
            <a:graphicFrameLocks noGrp="1"/>
          </p:cNvGraphicFramePr>
          <p:nvPr>
            <p:ph idx="1"/>
          </p:nvPr>
        </p:nvGraphicFramePr>
        <p:xfrm>
          <a:off x="1203325" y="1673225"/>
          <a:ext cx="7378700" cy="404336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pPr>
              <a:defRPr/>
            </a:pPr>
            <a:r>
              <a:rPr lang="en-US" sz="2800" dirty="0" smtClean="0">
                <a:solidFill>
                  <a:schemeClr val="tx1"/>
                </a:solidFill>
              </a:rPr>
              <a:t>Papillary Thyroid Cancer per Year </a:t>
            </a:r>
            <a:br>
              <a:rPr lang="en-US" sz="2800" dirty="0" smtClean="0">
                <a:solidFill>
                  <a:schemeClr val="tx1"/>
                </a:solidFill>
              </a:rPr>
            </a:br>
            <a:r>
              <a:rPr lang="en-US" sz="2800" dirty="0" smtClean="0">
                <a:solidFill>
                  <a:schemeClr val="tx1"/>
                </a:solidFill>
              </a:rPr>
              <a:t> </a:t>
            </a:r>
            <a:r>
              <a:rPr lang="en-US" sz="2800" dirty="0" err="1" smtClean="0">
                <a:solidFill>
                  <a:schemeClr val="tx1"/>
                </a:solidFill>
              </a:rPr>
              <a:t>Pts</a:t>
            </a:r>
            <a:r>
              <a:rPr lang="en-US" sz="2800" dirty="0" smtClean="0">
                <a:solidFill>
                  <a:schemeClr val="tx1"/>
                </a:solidFill>
              </a:rPr>
              <a:t> </a:t>
            </a:r>
            <a:r>
              <a:rPr lang="en-US" sz="2800" dirty="0" smtClean="0">
                <a:solidFill>
                  <a:srgbClr val="FFFF00"/>
                </a:solidFill>
              </a:rPr>
              <a:t>Age &lt;45 </a:t>
            </a:r>
            <a:r>
              <a:rPr lang="en-US" sz="2800" dirty="0" smtClean="0">
                <a:solidFill>
                  <a:schemeClr val="tx1"/>
                </a:solidFill>
              </a:rPr>
              <a:t>in United States, 1988-2003</a:t>
            </a:r>
            <a:endParaRPr lang="en-US" sz="2400" dirty="0">
              <a:solidFill>
                <a:schemeClr val="tx1"/>
              </a:solidFill>
            </a:endParaRPr>
          </a:p>
        </p:txBody>
      </p:sp>
      <p:sp>
        <p:nvSpPr>
          <p:cNvPr id="22532" name="Footer Placeholder 3"/>
          <p:cNvSpPr>
            <a:spLocks noGrp="1"/>
          </p:cNvSpPr>
          <p:nvPr>
            <p:ph type="ftr" sz="quarter" idx="4294967295"/>
          </p:nvPr>
        </p:nvSpPr>
        <p:spPr bwMode="auto">
          <a:xfrm>
            <a:off x="1984375" y="6172200"/>
            <a:ext cx="6510338"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eaLnBrk="1" hangingPunct="1">
              <a:spcBef>
                <a:spcPct val="0"/>
              </a:spcBef>
              <a:buClrTx/>
              <a:buSzTx/>
            </a:pPr>
            <a:r>
              <a:rPr lang="en-US" altLang="en-US" sz="1800" b="0">
                <a:solidFill>
                  <a:srgbClr val="00FF00"/>
                </a:solidFill>
              </a:rPr>
              <a:t>Hughes et al: Thyroid 21:231, 2011</a:t>
            </a:r>
          </a:p>
        </p:txBody>
      </p:sp>
      <p:sp>
        <p:nvSpPr>
          <p:cNvPr id="22533" name="TextBox 10"/>
          <p:cNvSpPr txBox="1">
            <a:spLocks noChangeArrowheads="1"/>
          </p:cNvSpPr>
          <p:nvPr/>
        </p:nvSpPr>
        <p:spPr bwMode="auto">
          <a:xfrm>
            <a:off x="4795838" y="5691188"/>
            <a:ext cx="703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algn="ctr" eaLnBrk="1" hangingPunct="1">
              <a:lnSpc>
                <a:spcPct val="90000"/>
              </a:lnSpc>
              <a:spcBef>
                <a:spcPct val="0"/>
              </a:spcBef>
              <a:buClrTx/>
              <a:buSzTx/>
            </a:pPr>
            <a:r>
              <a:rPr lang="en-US" altLang="en-US" sz="2000" b="0">
                <a:solidFill>
                  <a:schemeClr val="tx1"/>
                </a:solidFill>
              </a:rPr>
              <a:t>Year</a:t>
            </a:r>
          </a:p>
        </p:txBody>
      </p:sp>
      <p:sp>
        <p:nvSpPr>
          <p:cNvPr id="22534" name="TextBox 16"/>
          <p:cNvSpPr txBox="1">
            <a:spLocks noChangeArrowheads="1"/>
          </p:cNvSpPr>
          <p:nvPr/>
        </p:nvSpPr>
        <p:spPr bwMode="auto">
          <a:xfrm rot="-5400000">
            <a:off x="-931863" y="3238501"/>
            <a:ext cx="36560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algn="ctr" eaLnBrk="1" hangingPunct="1">
              <a:lnSpc>
                <a:spcPct val="90000"/>
              </a:lnSpc>
              <a:spcBef>
                <a:spcPct val="0"/>
              </a:spcBef>
              <a:buClrTx/>
              <a:buSzTx/>
            </a:pPr>
            <a:r>
              <a:rPr lang="en-US" altLang="en-US" sz="2000" b="0">
                <a:solidFill>
                  <a:schemeClr val="tx1"/>
                </a:solidFill>
              </a:rPr>
              <a:t>New cases of papillary thyroid</a:t>
            </a:r>
            <a:br>
              <a:rPr lang="en-US" altLang="en-US" sz="2000" b="0">
                <a:solidFill>
                  <a:schemeClr val="tx1"/>
                </a:solidFill>
              </a:rPr>
            </a:br>
            <a:r>
              <a:rPr lang="en-US" altLang="en-US" sz="2000" b="0">
                <a:solidFill>
                  <a:schemeClr val="tx1"/>
                </a:solidFill>
              </a:rPr>
              <a:t>cancer in the U.S. (no.)</a:t>
            </a:r>
          </a:p>
        </p:txBody>
      </p:sp>
      <p:sp>
        <p:nvSpPr>
          <p:cNvPr id="22535" name="TextBox 15"/>
          <p:cNvSpPr txBox="1">
            <a:spLocks noChangeArrowheads="1"/>
          </p:cNvSpPr>
          <p:nvPr/>
        </p:nvSpPr>
        <p:spPr bwMode="auto">
          <a:xfrm>
            <a:off x="2932113" y="2116138"/>
            <a:ext cx="9715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eaLnBrk="1" hangingPunct="1">
              <a:lnSpc>
                <a:spcPct val="90000"/>
              </a:lnSpc>
              <a:spcBef>
                <a:spcPct val="0"/>
              </a:spcBef>
              <a:buClrTx/>
              <a:buSzTx/>
            </a:pPr>
            <a:r>
              <a:rPr lang="en-US" altLang="en-US" sz="1600" b="0">
                <a:solidFill>
                  <a:srgbClr val="00FF00"/>
                </a:solidFill>
              </a:rPr>
              <a:t>1.1-2.0 cm</a:t>
            </a:r>
          </a:p>
        </p:txBody>
      </p:sp>
      <p:sp>
        <p:nvSpPr>
          <p:cNvPr id="22536" name="TextBox 30"/>
          <p:cNvSpPr txBox="1">
            <a:spLocks noChangeArrowheads="1"/>
          </p:cNvSpPr>
          <p:nvPr/>
        </p:nvSpPr>
        <p:spPr bwMode="auto">
          <a:xfrm>
            <a:off x="2932113" y="1812925"/>
            <a:ext cx="97155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eaLnBrk="1" hangingPunct="1">
              <a:lnSpc>
                <a:spcPct val="90000"/>
              </a:lnSpc>
              <a:spcBef>
                <a:spcPct val="0"/>
              </a:spcBef>
              <a:buClrTx/>
              <a:buSzTx/>
            </a:pPr>
            <a:r>
              <a:rPr lang="en-US" altLang="en-US" sz="1600" b="0">
                <a:solidFill>
                  <a:srgbClr val="00FFFF"/>
                </a:solidFill>
              </a:rPr>
              <a:t>0.1-1.0 cm</a:t>
            </a:r>
          </a:p>
        </p:txBody>
      </p:sp>
      <p:sp>
        <p:nvSpPr>
          <p:cNvPr id="22537" name="TextBox 8"/>
          <p:cNvSpPr txBox="1">
            <a:spLocks noChangeArrowheads="1"/>
          </p:cNvSpPr>
          <p:nvPr/>
        </p:nvSpPr>
        <p:spPr bwMode="auto">
          <a:xfrm>
            <a:off x="2932113" y="2724150"/>
            <a:ext cx="738187"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eaLnBrk="1" hangingPunct="1">
              <a:lnSpc>
                <a:spcPct val="90000"/>
              </a:lnSpc>
              <a:spcBef>
                <a:spcPct val="0"/>
              </a:spcBef>
              <a:buClrTx/>
              <a:buSzTx/>
            </a:pPr>
            <a:r>
              <a:rPr lang="en-US" altLang="en-US" sz="1600" b="0">
                <a:solidFill>
                  <a:srgbClr val="FFCC66"/>
                </a:solidFill>
              </a:rPr>
              <a:t>&gt;4.0 cm</a:t>
            </a:r>
          </a:p>
        </p:txBody>
      </p:sp>
      <p:sp>
        <p:nvSpPr>
          <p:cNvPr id="22538" name="TextBox 9"/>
          <p:cNvSpPr txBox="1">
            <a:spLocks noChangeArrowheads="1"/>
          </p:cNvSpPr>
          <p:nvPr/>
        </p:nvSpPr>
        <p:spPr bwMode="auto">
          <a:xfrm>
            <a:off x="2932113" y="2419350"/>
            <a:ext cx="9715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eaLnBrk="1" hangingPunct="1">
              <a:lnSpc>
                <a:spcPct val="90000"/>
              </a:lnSpc>
              <a:spcBef>
                <a:spcPct val="0"/>
              </a:spcBef>
              <a:buClrTx/>
              <a:buSzTx/>
            </a:pPr>
            <a:r>
              <a:rPr lang="en-US" altLang="en-US" sz="1600" b="0">
                <a:solidFill>
                  <a:srgbClr val="FFFF00"/>
                </a:solidFill>
              </a:rPr>
              <a:t>2.1-4.0 cm</a:t>
            </a:r>
          </a:p>
        </p:txBody>
      </p:sp>
      <p:cxnSp>
        <p:nvCxnSpPr>
          <p:cNvPr id="6" name="Straight Connector 5"/>
          <p:cNvCxnSpPr/>
          <p:nvPr/>
        </p:nvCxnSpPr>
        <p:spPr>
          <a:xfrm>
            <a:off x="2227263" y="2879725"/>
            <a:ext cx="636587"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227263" y="1965325"/>
            <a:ext cx="636587" cy="0"/>
          </a:xfrm>
          <a:prstGeom prst="line">
            <a:avLst/>
          </a:prstGeom>
          <a:ln w="19050">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27263" y="2270125"/>
            <a:ext cx="636587" cy="0"/>
          </a:xfrm>
          <a:prstGeom prst="line">
            <a:avLst/>
          </a:prstGeom>
          <a:ln w="19050">
            <a:solidFill>
              <a:srgbClr val="00FF00"/>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27263" y="2574925"/>
            <a:ext cx="636587" cy="0"/>
          </a:xfrm>
          <a:prstGeom prst="line">
            <a:avLst/>
          </a:prstGeom>
          <a:ln w="19050">
            <a:solidFill>
              <a:srgbClr val="FFFF00"/>
            </a:solidFill>
            <a:prstDash val="solid"/>
          </a:ln>
        </p:spPr>
        <p:style>
          <a:lnRef idx="1">
            <a:schemeClr val="accent1"/>
          </a:lnRef>
          <a:fillRef idx="0">
            <a:schemeClr val="accent1"/>
          </a:fillRef>
          <a:effectRef idx="0">
            <a:schemeClr val="accent1"/>
          </a:effectRef>
          <a:fontRef idx="minor">
            <a:schemeClr val="tx1"/>
          </a:fontRef>
        </p:style>
      </p:cxnSp>
      <p:sp>
        <p:nvSpPr>
          <p:cNvPr id="18" name="Freeform 6"/>
          <p:cNvSpPr>
            <a:spLocks/>
          </p:cNvSpPr>
          <p:nvPr/>
        </p:nvSpPr>
        <p:spPr bwMode="auto">
          <a:xfrm>
            <a:off x="1998663" y="4754563"/>
            <a:ext cx="6275387" cy="461962"/>
          </a:xfrm>
          <a:custGeom>
            <a:avLst/>
            <a:gdLst>
              <a:gd name="T0" fmla="*/ 0 w 3953"/>
              <a:gd name="T1" fmla="*/ 288 h 291"/>
              <a:gd name="T2" fmla="*/ 266 w 3953"/>
              <a:gd name="T3" fmla="*/ 288 h 291"/>
              <a:gd name="T4" fmla="*/ 529 w 3953"/>
              <a:gd name="T5" fmla="*/ 289 h 291"/>
              <a:gd name="T6" fmla="*/ 794 w 3953"/>
              <a:gd name="T7" fmla="*/ 291 h 291"/>
              <a:gd name="T8" fmla="*/ 1055 w 3953"/>
              <a:gd name="T9" fmla="*/ 267 h 291"/>
              <a:gd name="T10" fmla="*/ 1323 w 3953"/>
              <a:gd name="T11" fmla="*/ 251 h 291"/>
              <a:gd name="T12" fmla="*/ 1581 w 3953"/>
              <a:gd name="T13" fmla="*/ 217 h 291"/>
              <a:gd name="T14" fmla="*/ 1846 w 3953"/>
              <a:gd name="T15" fmla="*/ 214 h 291"/>
              <a:gd name="T16" fmla="*/ 2107 w 3953"/>
              <a:gd name="T17" fmla="*/ 223 h 291"/>
              <a:gd name="T18" fmla="*/ 2375 w 3953"/>
              <a:gd name="T19" fmla="*/ 212 h 291"/>
              <a:gd name="T20" fmla="*/ 2638 w 3953"/>
              <a:gd name="T21" fmla="*/ 219 h 291"/>
              <a:gd name="T22" fmla="*/ 2899 w 3953"/>
              <a:gd name="T23" fmla="*/ 197 h 291"/>
              <a:gd name="T24" fmla="*/ 3162 w 3953"/>
              <a:gd name="T25" fmla="*/ 81 h 291"/>
              <a:gd name="T26" fmla="*/ 3430 w 3953"/>
              <a:gd name="T27" fmla="*/ 31 h 291"/>
              <a:gd name="T28" fmla="*/ 3690 w 3953"/>
              <a:gd name="T29" fmla="*/ 0 h 291"/>
              <a:gd name="T30" fmla="*/ 3953 w 3953"/>
              <a:gd name="T31" fmla="*/ 4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53" h="291">
                <a:moveTo>
                  <a:pt x="0" y="288"/>
                </a:moveTo>
                <a:lnTo>
                  <a:pt x="266" y="288"/>
                </a:lnTo>
                <a:lnTo>
                  <a:pt x="529" y="289"/>
                </a:lnTo>
                <a:lnTo>
                  <a:pt x="794" y="291"/>
                </a:lnTo>
                <a:lnTo>
                  <a:pt x="1055" y="267"/>
                </a:lnTo>
                <a:lnTo>
                  <a:pt x="1323" y="251"/>
                </a:lnTo>
                <a:lnTo>
                  <a:pt x="1581" y="217"/>
                </a:lnTo>
                <a:lnTo>
                  <a:pt x="1846" y="214"/>
                </a:lnTo>
                <a:lnTo>
                  <a:pt x="2107" y="223"/>
                </a:lnTo>
                <a:lnTo>
                  <a:pt x="2375" y="212"/>
                </a:lnTo>
                <a:lnTo>
                  <a:pt x="2638" y="219"/>
                </a:lnTo>
                <a:lnTo>
                  <a:pt x="2899" y="197"/>
                </a:lnTo>
                <a:lnTo>
                  <a:pt x="3162" y="81"/>
                </a:lnTo>
                <a:lnTo>
                  <a:pt x="3430" y="31"/>
                </a:lnTo>
                <a:lnTo>
                  <a:pt x="3690" y="0"/>
                </a:lnTo>
                <a:lnTo>
                  <a:pt x="3953" y="46"/>
                </a:lnTo>
              </a:path>
            </a:pathLst>
          </a:custGeom>
          <a:ln w="28575">
            <a:solidFill>
              <a:srgbClr val="FFC000"/>
            </a:solidFill>
          </a:ln>
        </p:spPr>
        <p:style>
          <a:lnRef idx="1">
            <a:schemeClr val="accent1"/>
          </a:lnRef>
          <a:fillRef idx="0">
            <a:schemeClr val="accent1"/>
          </a:fillRef>
          <a:effectRef idx="0">
            <a:schemeClr val="accent1"/>
          </a:effectRef>
          <a:fontRef idx="minor">
            <a:schemeClr val="tx1"/>
          </a:fontRef>
        </p:style>
        <p:txBody>
          <a:bodyPr/>
          <a:lstStyle/>
          <a:p>
            <a:pPr>
              <a:defRPr/>
            </a:pPr>
            <a:endParaRPr lang="en-US"/>
          </a:p>
        </p:txBody>
      </p:sp>
      <p:sp>
        <p:nvSpPr>
          <p:cNvPr id="19" name="Freeform 7"/>
          <p:cNvSpPr>
            <a:spLocks/>
          </p:cNvSpPr>
          <p:nvPr/>
        </p:nvSpPr>
        <p:spPr bwMode="auto">
          <a:xfrm>
            <a:off x="1993900" y="3395663"/>
            <a:ext cx="6276975" cy="1552575"/>
          </a:xfrm>
          <a:custGeom>
            <a:avLst/>
            <a:gdLst>
              <a:gd name="T0" fmla="*/ 3954 w 3954"/>
              <a:gd name="T1" fmla="*/ 55 h 978"/>
              <a:gd name="T2" fmla="*/ 3693 w 3954"/>
              <a:gd name="T3" fmla="*/ 0 h 978"/>
              <a:gd name="T4" fmla="*/ 3428 w 3954"/>
              <a:gd name="T5" fmla="*/ 140 h 978"/>
              <a:gd name="T6" fmla="*/ 3165 w 3954"/>
              <a:gd name="T7" fmla="*/ 186 h 978"/>
              <a:gd name="T8" fmla="*/ 2902 w 3954"/>
              <a:gd name="T9" fmla="*/ 662 h 978"/>
              <a:gd name="T10" fmla="*/ 2636 w 3954"/>
              <a:gd name="T11" fmla="*/ 662 h 978"/>
              <a:gd name="T12" fmla="*/ 2378 w 3954"/>
              <a:gd name="T13" fmla="*/ 686 h 978"/>
              <a:gd name="T14" fmla="*/ 2112 w 3954"/>
              <a:gd name="T15" fmla="*/ 675 h 978"/>
              <a:gd name="T16" fmla="*/ 1847 w 3954"/>
              <a:gd name="T17" fmla="*/ 765 h 978"/>
              <a:gd name="T18" fmla="*/ 1584 w 3954"/>
              <a:gd name="T19" fmla="*/ 747 h 978"/>
              <a:gd name="T20" fmla="*/ 1323 w 3954"/>
              <a:gd name="T21" fmla="*/ 729 h 978"/>
              <a:gd name="T22" fmla="*/ 1058 w 3954"/>
              <a:gd name="T23" fmla="*/ 773 h 978"/>
              <a:gd name="T24" fmla="*/ 786 w 3954"/>
              <a:gd name="T25" fmla="*/ 924 h 978"/>
              <a:gd name="T26" fmla="*/ 526 w 3954"/>
              <a:gd name="T27" fmla="*/ 937 h 978"/>
              <a:gd name="T28" fmla="*/ 266 w 3954"/>
              <a:gd name="T29" fmla="*/ 939 h 978"/>
              <a:gd name="T30" fmla="*/ 0 w 3954"/>
              <a:gd name="T31" fmla="*/ 978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54" h="978">
                <a:moveTo>
                  <a:pt x="3954" y="55"/>
                </a:moveTo>
                <a:lnTo>
                  <a:pt x="3693" y="0"/>
                </a:lnTo>
                <a:lnTo>
                  <a:pt x="3428" y="140"/>
                </a:lnTo>
                <a:lnTo>
                  <a:pt x="3165" y="186"/>
                </a:lnTo>
                <a:lnTo>
                  <a:pt x="2902" y="662"/>
                </a:lnTo>
                <a:lnTo>
                  <a:pt x="2636" y="662"/>
                </a:lnTo>
                <a:lnTo>
                  <a:pt x="2378" y="686"/>
                </a:lnTo>
                <a:lnTo>
                  <a:pt x="2112" y="675"/>
                </a:lnTo>
                <a:lnTo>
                  <a:pt x="1847" y="765"/>
                </a:lnTo>
                <a:lnTo>
                  <a:pt x="1584" y="747"/>
                </a:lnTo>
                <a:lnTo>
                  <a:pt x="1323" y="729"/>
                </a:lnTo>
                <a:lnTo>
                  <a:pt x="1058" y="773"/>
                </a:lnTo>
                <a:lnTo>
                  <a:pt x="786" y="924"/>
                </a:lnTo>
                <a:lnTo>
                  <a:pt x="526" y="937"/>
                </a:lnTo>
                <a:lnTo>
                  <a:pt x="266" y="939"/>
                </a:lnTo>
                <a:lnTo>
                  <a:pt x="0" y="978"/>
                </a:lnTo>
              </a:path>
            </a:pathLst>
          </a:custGeom>
          <a:ln w="28575"/>
        </p:spPr>
        <p:style>
          <a:lnRef idx="1">
            <a:schemeClr val="accent2"/>
          </a:lnRef>
          <a:fillRef idx="0">
            <a:schemeClr val="accent2"/>
          </a:fillRef>
          <a:effectRef idx="0">
            <a:schemeClr val="accent2"/>
          </a:effectRef>
          <a:fontRef idx="minor">
            <a:schemeClr val="tx1"/>
          </a:fontRef>
        </p:style>
        <p:txBody>
          <a:bodyPr/>
          <a:lstStyle/>
          <a:p>
            <a:pPr>
              <a:defRPr/>
            </a:pPr>
            <a:endParaRPr lang="en-US"/>
          </a:p>
        </p:txBody>
      </p:sp>
      <p:sp>
        <p:nvSpPr>
          <p:cNvPr id="20" name="Freeform 8"/>
          <p:cNvSpPr>
            <a:spLocks/>
          </p:cNvSpPr>
          <p:nvPr/>
        </p:nvSpPr>
        <p:spPr bwMode="auto">
          <a:xfrm>
            <a:off x="1989138" y="3103563"/>
            <a:ext cx="6281737" cy="1752600"/>
          </a:xfrm>
          <a:custGeom>
            <a:avLst/>
            <a:gdLst>
              <a:gd name="T0" fmla="*/ 0 w 3957"/>
              <a:gd name="T1" fmla="*/ 1104 h 1104"/>
              <a:gd name="T2" fmla="*/ 272 w 3957"/>
              <a:gd name="T3" fmla="*/ 1025 h 1104"/>
              <a:gd name="T4" fmla="*/ 532 w 3957"/>
              <a:gd name="T5" fmla="*/ 1079 h 1104"/>
              <a:gd name="T6" fmla="*/ 795 w 3957"/>
              <a:gd name="T7" fmla="*/ 1034 h 1104"/>
              <a:gd name="T8" fmla="*/ 1058 w 3957"/>
              <a:gd name="T9" fmla="*/ 913 h 1104"/>
              <a:gd name="T10" fmla="*/ 1321 w 3957"/>
              <a:gd name="T11" fmla="*/ 962 h 1104"/>
              <a:gd name="T12" fmla="*/ 1587 w 3957"/>
              <a:gd name="T13" fmla="*/ 938 h 1104"/>
              <a:gd name="T14" fmla="*/ 1861 w 3957"/>
              <a:gd name="T15" fmla="*/ 837 h 1104"/>
              <a:gd name="T16" fmla="*/ 2115 w 3957"/>
              <a:gd name="T17" fmla="*/ 874 h 1104"/>
              <a:gd name="T18" fmla="*/ 2381 w 3957"/>
              <a:gd name="T19" fmla="*/ 870 h 1104"/>
              <a:gd name="T20" fmla="*/ 2644 w 3957"/>
              <a:gd name="T21" fmla="*/ 761 h 1104"/>
              <a:gd name="T22" fmla="*/ 2907 w 3957"/>
              <a:gd name="T23" fmla="*/ 813 h 1104"/>
              <a:gd name="T24" fmla="*/ 3165 w 3957"/>
              <a:gd name="T25" fmla="*/ 269 h 1104"/>
              <a:gd name="T26" fmla="*/ 3436 w 3957"/>
              <a:gd name="T27" fmla="*/ 193 h 1104"/>
              <a:gd name="T28" fmla="*/ 3699 w 3957"/>
              <a:gd name="T29" fmla="*/ 94 h 1104"/>
              <a:gd name="T30" fmla="*/ 3957 w 3957"/>
              <a:gd name="T31"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57" h="1104">
                <a:moveTo>
                  <a:pt x="0" y="1104"/>
                </a:moveTo>
                <a:lnTo>
                  <a:pt x="272" y="1025"/>
                </a:lnTo>
                <a:lnTo>
                  <a:pt x="532" y="1079"/>
                </a:lnTo>
                <a:lnTo>
                  <a:pt x="795" y="1034"/>
                </a:lnTo>
                <a:lnTo>
                  <a:pt x="1058" y="913"/>
                </a:lnTo>
                <a:lnTo>
                  <a:pt x="1321" y="962"/>
                </a:lnTo>
                <a:lnTo>
                  <a:pt x="1587" y="938"/>
                </a:lnTo>
                <a:lnTo>
                  <a:pt x="1861" y="837"/>
                </a:lnTo>
                <a:lnTo>
                  <a:pt x="2115" y="874"/>
                </a:lnTo>
                <a:lnTo>
                  <a:pt x="2381" y="870"/>
                </a:lnTo>
                <a:lnTo>
                  <a:pt x="2644" y="761"/>
                </a:lnTo>
                <a:lnTo>
                  <a:pt x="2907" y="813"/>
                </a:lnTo>
                <a:lnTo>
                  <a:pt x="3165" y="269"/>
                </a:lnTo>
                <a:lnTo>
                  <a:pt x="3436" y="193"/>
                </a:lnTo>
                <a:lnTo>
                  <a:pt x="3699" y="94"/>
                </a:lnTo>
                <a:lnTo>
                  <a:pt x="3957" y="0"/>
                </a:lnTo>
              </a:path>
            </a:pathLst>
          </a:custGeom>
          <a:ln w="28575">
            <a:solidFill>
              <a:srgbClr val="00FF00"/>
            </a:solidFill>
            <a:prstDash val="solid"/>
          </a:ln>
        </p:spPr>
        <p:style>
          <a:lnRef idx="1">
            <a:schemeClr val="accent1"/>
          </a:lnRef>
          <a:fillRef idx="0">
            <a:schemeClr val="accent1"/>
          </a:fillRef>
          <a:effectRef idx="0">
            <a:schemeClr val="accent1"/>
          </a:effectRef>
          <a:fontRef idx="minor">
            <a:schemeClr val="tx1"/>
          </a:fontRef>
        </p:style>
        <p:txBody>
          <a:bodyPr/>
          <a:lstStyle/>
          <a:p>
            <a:pPr>
              <a:defRPr/>
            </a:pPr>
            <a:endParaRPr lang="en-US"/>
          </a:p>
        </p:txBody>
      </p:sp>
      <p:sp>
        <p:nvSpPr>
          <p:cNvPr id="21" name="Freeform 9"/>
          <p:cNvSpPr>
            <a:spLocks/>
          </p:cNvSpPr>
          <p:nvPr/>
        </p:nvSpPr>
        <p:spPr bwMode="auto">
          <a:xfrm>
            <a:off x="1998663" y="3017838"/>
            <a:ext cx="6280150" cy="1973262"/>
          </a:xfrm>
          <a:custGeom>
            <a:avLst/>
            <a:gdLst>
              <a:gd name="T0" fmla="*/ 3956 w 3956"/>
              <a:gd name="T1" fmla="*/ 0 h 1243"/>
              <a:gd name="T2" fmla="*/ 3693 w 3956"/>
              <a:gd name="T3" fmla="*/ 74 h 1243"/>
              <a:gd name="T4" fmla="*/ 3430 w 3956"/>
              <a:gd name="T5" fmla="*/ 247 h 1243"/>
              <a:gd name="T6" fmla="*/ 3162 w 3956"/>
              <a:gd name="T7" fmla="*/ 312 h 1243"/>
              <a:gd name="T8" fmla="*/ 2896 w 3956"/>
              <a:gd name="T9" fmla="*/ 830 h 1243"/>
              <a:gd name="T10" fmla="*/ 2633 w 3956"/>
              <a:gd name="T11" fmla="*/ 909 h 1243"/>
              <a:gd name="T12" fmla="*/ 2375 w 3956"/>
              <a:gd name="T13" fmla="*/ 957 h 1243"/>
              <a:gd name="T14" fmla="*/ 2109 w 3956"/>
              <a:gd name="T15" fmla="*/ 978 h 1243"/>
              <a:gd name="T16" fmla="*/ 1844 w 3956"/>
              <a:gd name="T17" fmla="*/ 1003 h 1243"/>
              <a:gd name="T18" fmla="*/ 1581 w 3956"/>
              <a:gd name="T19" fmla="*/ 1015 h 1243"/>
              <a:gd name="T20" fmla="*/ 1315 w 3956"/>
              <a:gd name="T21" fmla="*/ 1051 h 1243"/>
              <a:gd name="T22" fmla="*/ 1052 w 3956"/>
              <a:gd name="T23" fmla="*/ 1046 h 1243"/>
              <a:gd name="T24" fmla="*/ 789 w 3956"/>
              <a:gd name="T25" fmla="*/ 1182 h 1243"/>
              <a:gd name="T26" fmla="*/ 526 w 3956"/>
              <a:gd name="T27" fmla="*/ 1201 h 1243"/>
              <a:gd name="T28" fmla="*/ 263 w 3956"/>
              <a:gd name="T29" fmla="*/ 1243 h 1243"/>
              <a:gd name="T30" fmla="*/ 0 w 3956"/>
              <a:gd name="T31" fmla="*/ 1243 h 1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56" h="1243">
                <a:moveTo>
                  <a:pt x="3956" y="0"/>
                </a:moveTo>
                <a:lnTo>
                  <a:pt x="3693" y="74"/>
                </a:lnTo>
                <a:lnTo>
                  <a:pt x="3430" y="247"/>
                </a:lnTo>
                <a:lnTo>
                  <a:pt x="3162" y="312"/>
                </a:lnTo>
                <a:lnTo>
                  <a:pt x="2896" y="830"/>
                </a:lnTo>
                <a:lnTo>
                  <a:pt x="2633" y="909"/>
                </a:lnTo>
                <a:lnTo>
                  <a:pt x="2375" y="957"/>
                </a:lnTo>
                <a:lnTo>
                  <a:pt x="2109" y="978"/>
                </a:lnTo>
                <a:lnTo>
                  <a:pt x="1844" y="1003"/>
                </a:lnTo>
                <a:lnTo>
                  <a:pt x="1581" y="1015"/>
                </a:lnTo>
                <a:lnTo>
                  <a:pt x="1315" y="1051"/>
                </a:lnTo>
                <a:lnTo>
                  <a:pt x="1052" y="1046"/>
                </a:lnTo>
                <a:lnTo>
                  <a:pt x="789" y="1182"/>
                </a:lnTo>
                <a:lnTo>
                  <a:pt x="526" y="1201"/>
                </a:lnTo>
                <a:lnTo>
                  <a:pt x="263" y="1243"/>
                </a:lnTo>
                <a:lnTo>
                  <a:pt x="0" y="1243"/>
                </a:lnTo>
              </a:path>
            </a:pathLst>
          </a:custGeom>
          <a:ln w="28575">
            <a:solidFill>
              <a:srgbClr val="00FFFF"/>
            </a:solidFill>
          </a:ln>
        </p:spPr>
        <p:style>
          <a:lnRef idx="1">
            <a:schemeClr val="accent1"/>
          </a:lnRef>
          <a:fillRef idx="0">
            <a:schemeClr val="accent1"/>
          </a:fillRef>
          <a:effectRef idx="0">
            <a:schemeClr val="accent1"/>
          </a:effectRef>
          <a:fontRef idx="minor">
            <a:schemeClr val="tx1"/>
          </a:fontRef>
        </p:style>
        <p:txBody>
          <a:bodyPr/>
          <a:lstStyle/>
          <a:p>
            <a:pPr>
              <a:defRPr/>
            </a:pPr>
            <a:endParaRPr lang="en-US"/>
          </a:p>
        </p:txBody>
      </p:sp>
    </p:spTree>
  </p:cSld>
  <p:clrMapOvr>
    <a:masterClrMapping/>
  </p:clrMapOvr>
  <p:transition xmlns:p14="http://schemas.microsoft.com/office/powerpoint/2010/main" advClick="0">
    <p:wipe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p:cNvGraphicFramePr>
            <a:graphicFrameLocks noGrp="1"/>
          </p:cNvGraphicFramePr>
          <p:nvPr>
            <p:ph idx="1"/>
          </p:nvPr>
        </p:nvGraphicFramePr>
        <p:xfrm>
          <a:off x="1203325" y="1673225"/>
          <a:ext cx="7378700" cy="404336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pPr>
              <a:defRPr/>
            </a:pPr>
            <a:r>
              <a:rPr lang="en-US" sz="2800" dirty="0" smtClean="0">
                <a:solidFill>
                  <a:schemeClr val="tx1"/>
                </a:solidFill>
              </a:rPr>
              <a:t>Papillary Thyroid Cancer per Year</a:t>
            </a:r>
            <a:br>
              <a:rPr lang="en-US" sz="2800" dirty="0" smtClean="0">
                <a:solidFill>
                  <a:schemeClr val="tx1"/>
                </a:solidFill>
              </a:rPr>
            </a:br>
            <a:r>
              <a:rPr lang="en-US" sz="2800" dirty="0" err="1" smtClean="0">
                <a:solidFill>
                  <a:schemeClr val="tx1"/>
                </a:solidFill>
              </a:rPr>
              <a:t>Pts</a:t>
            </a:r>
            <a:r>
              <a:rPr lang="en-US" sz="2800" dirty="0" smtClean="0">
                <a:solidFill>
                  <a:schemeClr val="tx1"/>
                </a:solidFill>
              </a:rPr>
              <a:t> </a:t>
            </a:r>
            <a:r>
              <a:rPr lang="en-US" sz="2800" dirty="0" smtClean="0">
                <a:solidFill>
                  <a:srgbClr val="FFFF00"/>
                </a:solidFill>
              </a:rPr>
              <a:t>Age &gt;45 </a:t>
            </a:r>
            <a:r>
              <a:rPr lang="en-US" sz="2800" dirty="0" smtClean="0">
                <a:solidFill>
                  <a:schemeClr val="tx1"/>
                </a:solidFill>
              </a:rPr>
              <a:t>in the United States, 1988-2003</a:t>
            </a:r>
            <a:endParaRPr lang="en-US" sz="2400" dirty="0">
              <a:solidFill>
                <a:schemeClr val="tx1"/>
              </a:solidFill>
            </a:endParaRPr>
          </a:p>
        </p:txBody>
      </p:sp>
      <p:sp>
        <p:nvSpPr>
          <p:cNvPr id="23556" name="Footer Placeholder 3"/>
          <p:cNvSpPr>
            <a:spLocks noGrp="1"/>
          </p:cNvSpPr>
          <p:nvPr>
            <p:ph type="ftr" sz="quarter" idx="4294967295"/>
          </p:nvPr>
        </p:nvSpPr>
        <p:spPr bwMode="auto">
          <a:xfrm>
            <a:off x="1984375" y="6172200"/>
            <a:ext cx="6510338"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eaLnBrk="1" hangingPunct="1">
              <a:spcBef>
                <a:spcPct val="0"/>
              </a:spcBef>
              <a:buClrTx/>
              <a:buSzTx/>
            </a:pPr>
            <a:r>
              <a:rPr lang="en-US" altLang="en-US" sz="1800" b="0">
                <a:solidFill>
                  <a:srgbClr val="00FF00"/>
                </a:solidFill>
              </a:rPr>
              <a:t>Hughes et al: Thyroid 21:231, 2011</a:t>
            </a:r>
          </a:p>
        </p:txBody>
      </p:sp>
      <p:sp>
        <p:nvSpPr>
          <p:cNvPr id="23557" name="TextBox 10"/>
          <p:cNvSpPr txBox="1">
            <a:spLocks noChangeArrowheads="1"/>
          </p:cNvSpPr>
          <p:nvPr/>
        </p:nvSpPr>
        <p:spPr bwMode="auto">
          <a:xfrm>
            <a:off x="4795838" y="5691188"/>
            <a:ext cx="703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algn="ctr" eaLnBrk="1" hangingPunct="1">
              <a:lnSpc>
                <a:spcPct val="90000"/>
              </a:lnSpc>
              <a:spcBef>
                <a:spcPct val="0"/>
              </a:spcBef>
              <a:buClrTx/>
              <a:buSzTx/>
            </a:pPr>
            <a:r>
              <a:rPr lang="en-US" altLang="en-US" sz="2000" b="0">
                <a:solidFill>
                  <a:schemeClr val="tx1"/>
                </a:solidFill>
              </a:rPr>
              <a:t>Year</a:t>
            </a:r>
          </a:p>
        </p:txBody>
      </p:sp>
      <p:sp>
        <p:nvSpPr>
          <p:cNvPr id="23558" name="TextBox 16"/>
          <p:cNvSpPr txBox="1">
            <a:spLocks noChangeArrowheads="1"/>
          </p:cNvSpPr>
          <p:nvPr/>
        </p:nvSpPr>
        <p:spPr bwMode="auto">
          <a:xfrm rot="-5400000">
            <a:off x="-931863" y="3238501"/>
            <a:ext cx="36560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algn="ctr" eaLnBrk="1" hangingPunct="1">
              <a:lnSpc>
                <a:spcPct val="90000"/>
              </a:lnSpc>
              <a:spcBef>
                <a:spcPct val="0"/>
              </a:spcBef>
              <a:buClrTx/>
              <a:buSzTx/>
            </a:pPr>
            <a:r>
              <a:rPr lang="en-US" altLang="en-US" sz="2000" b="0">
                <a:solidFill>
                  <a:schemeClr val="tx1"/>
                </a:solidFill>
              </a:rPr>
              <a:t>New cases of papillary thyroid</a:t>
            </a:r>
            <a:br>
              <a:rPr lang="en-US" altLang="en-US" sz="2000" b="0">
                <a:solidFill>
                  <a:schemeClr val="tx1"/>
                </a:solidFill>
              </a:rPr>
            </a:br>
            <a:r>
              <a:rPr lang="en-US" altLang="en-US" sz="2000" b="0">
                <a:solidFill>
                  <a:schemeClr val="tx1"/>
                </a:solidFill>
              </a:rPr>
              <a:t>cancer in the U.S. (no.)</a:t>
            </a:r>
          </a:p>
        </p:txBody>
      </p:sp>
      <p:sp>
        <p:nvSpPr>
          <p:cNvPr id="23559" name="TextBox 15"/>
          <p:cNvSpPr txBox="1">
            <a:spLocks noChangeArrowheads="1"/>
          </p:cNvSpPr>
          <p:nvPr/>
        </p:nvSpPr>
        <p:spPr bwMode="auto">
          <a:xfrm>
            <a:off x="2932113" y="2116138"/>
            <a:ext cx="9715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eaLnBrk="1" hangingPunct="1">
              <a:lnSpc>
                <a:spcPct val="90000"/>
              </a:lnSpc>
              <a:spcBef>
                <a:spcPct val="0"/>
              </a:spcBef>
              <a:buClrTx/>
              <a:buSzTx/>
            </a:pPr>
            <a:r>
              <a:rPr lang="en-US" altLang="en-US" sz="1600" b="0">
                <a:solidFill>
                  <a:srgbClr val="00FF00"/>
                </a:solidFill>
              </a:rPr>
              <a:t>1.1-2.0 cm</a:t>
            </a:r>
          </a:p>
        </p:txBody>
      </p:sp>
      <p:sp>
        <p:nvSpPr>
          <p:cNvPr id="23560" name="TextBox 30"/>
          <p:cNvSpPr txBox="1">
            <a:spLocks noChangeArrowheads="1"/>
          </p:cNvSpPr>
          <p:nvPr/>
        </p:nvSpPr>
        <p:spPr bwMode="auto">
          <a:xfrm>
            <a:off x="2932113" y="1812925"/>
            <a:ext cx="97155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eaLnBrk="1" hangingPunct="1">
              <a:lnSpc>
                <a:spcPct val="90000"/>
              </a:lnSpc>
              <a:spcBef>
                <a:spcPct val="0"/>
              </a:spcBef>
              <a:buClrTx/>
              <a:buSzTx/>
            </a:pPr>
            <a:r>
              <a:rPr lang="en-US" altLang="en-US" sz="1600" b="0">
                <a:solidFill>
                  <a:srgbClr val="00FFFF"/>
                </a:solidFill>
              </a:rPr>
              <a:t>0.1-1.0 cm</a:t>
            </a:r>
          </a:p>
        </p:txBody>
      </p:sp>
      <p:sp>
        <p:nvSpPr>
          <p:cNvPr id="23561" name="TextBox 8"/>
          <p:cNvSpPr txBox="1">
            <a:spLocks noChangeArrowheads="1"/>
          </p:cNvSpPr>
          <p:nvPr/>
        </p:nvSpPr>
        <p:spPr bwMode="auto">
          <a:xfrm>
            <a:off x="2932113" y="2724150"/>
            <a:ext cx="738187"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eaLnBrk="1" hangingPunct="1">
              <a:lnSpc>
                <a:spcPct val="90000"/>
              </a:lnSpc>
              <a:spcBef>
                <a:spcPct val="0"/>
              </a:spcBef>
              <a:buClrTx/>
              <a:buSzTx/>
            </a:pPr>
            <a:r>
              <a:rPr lang="en-US" altLang="en-US" sz="1600" b="0">
                <a:solidFill>
                  <a:srgbClr val="FFCC66"/>
                </a:solidFill>
              </a:rPr>
              <a:t>&gt;4.0 cm</a:t>
            </a:r>
          </a:p>
        </p:txBody>
      </p:sp>
      <p:sp>
        <p:nvSpPr>
          <p:cNvPr id="23562" name="TextBox 9"/>
          <p:cNvSpPr txBox="1">
            <a:spLocks noChangeArrowheads="1"/>
          </p:cNvSpPr>
          <p:nvPr/>
        </p:nvSpPr>
        <p:spPr bwMode="auto">
          <a:xfrm>
            <a:off x="2932113" y="2419350"/>
            <a:ext cx="9715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eaLnBrk="0" hangingPunct="0">
              <a:spcBef>
                <a:spcPct val="20000"/>
              </a:spcBef>
              <a:buClr>
                <a:schemeClr val="tx1"/>
              </a:buClr>
              <a:buSzPct val="100000"/>
              <a:defRPr sz="3200" b="1">
                <a:solidFill>
                  <a:schemeClr val="accent2"/>
                </a:solidFill>
                <a:latin typeface="Arial" charset="0"/>
                <a:ea typeface="ＭＳ Ｐゴシック" pitchFamily="34" charset="-128"/>
              </a:defRPr>
            </a:lvl1pPr>
            <a:lvl2pPr marL="742950" indent="-285750" eaLnBrk="0" hangingPunct="0">
              <a:spcBef>
                <a:spcPct val="20000"/>
              </a:spcBef>
              <a:buClr>
                <a:srgbClr val="00CCFF"/>
              </a:buClr>
              <a:buSzPct val="150000"/>
              <a:buChar char="•"/>
              <a:defRPr sz="2800" b="1">
                <a:solidFill>
                  <a:schemeClr val="tx1"/>
                </a:solidFill>
                <a:latin typeface="Arial" charset="0"/>
                <a:ea typeface="ＭＳ Ｐゴシック" pitchFamily="34" charset="-128"/>
              </a:defRPr>
            </a:lvl2pPr>
            <a:lvl3pPr marL="1143000" indent="-228600" eaLnBrk="0" hangingPunct="0">
              <a:spcBef>
                <a:spcPct val="20000"/>
              </a:spcBef>
              <a:buClr>
                <a:srgbClr val="00CCFF"/>
              </a:buClr>
              <a:buFont typeface="Wingdings" pitchFamily="2" charset="2"/>
              <a:buChar char="Ø"/>
              <a:defRPr sz="2400" b="1">
                <a:solidFill>
                  <a:schemeClr val="tx1"/>
                </a:solidFill>
                <a:latin typeface="Arial" charset="0"/>
                <a:ea typeface="ＭＳ Ｐゴシック" pitchFamily="34" charset="-128"/>
              </a:defRPr>
            </a:lvl3pPr>
            <a:lvl4pPr marL="1600200" indent="-228600" eaLnBrk="0" hangingPunct="0">
              <a:spcBef>
                <a:spcPct val="20000"/>
              </a:spcBef>
              <a:defRPr sz="2400" b="1">
                <a:solidFill>
                  <a:schemeClr val="tx1"/>
                </a:solidFill>
                <a:latin typeface="Arial" charset="0"/>
                <a:ea typeface="ＭＳ Ｐゴシック" pitchFamily="34" charset="-128"/>
              </a:defRPr>
            </a:lvl4pPr>
            <a:lvl5pPr marL="2057400" indent="-228600" eaLnBrk="0" hangingPunct="0">
              <a:spcBef>
                <a:spcPct val="20000"/>
              </a:spcBef>
              <a:defRPr sz="2400" b="1">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400" b="1">
                <a:solidFill>
                  <a:schemeClr val="tx1"/>
                </a:solidFill>
                <a:latin typeface="Arial" charset="0"/>
                <a:ea typeface="ＭＳ Ｐゴシック" pitchFamily="34" charset="-128"/>
              </a:defRPr>
            </a:lvl9pPr>
          </a:lstStyle>
          <a:p>
            <a:pPr eaLnBrk="1" hangingPunct="1">
              <a:lnSpc>
                <a:spcPct val="90000"/>
              </a:lnSpc>
              <a:spcBef>
                <a:spcPct val="0"/>
              </a:spcBef>
              <a:buClrTx/>
              <a:buSzTx/>
            </a:pPr>
            <a:r>
              <a:rPr lang="en-US" altLang="en-US" sz="1600" b="0">
                <a:solidFill>
                  <a:srgbClr val="FFFF00"/>
                </a:solidFill>
              </a:rPr>
              <a:t>2.1-4.0 cm</a:t>
            </a:r>
          </a:p>
        </p:txBody>
      </p:sp>
      <p:cxnSp>
        <p:nvCxnSpPr>
          <p:cNvPr id="6" name="Straight Connector 5"/>
          <p:cNvCxnSpPr/>
          <p:nvPr/>
        </p:nvCxnSpPr>
        <p:spPr>
          <a:xfrm>
            <a:off x="2227263" y="2879725"/>
            <a:ext cx="636587" cy="0"/>
          </a:xfrm>
          <a:prstGeom prst="line">
            <a:avLst/>
          </a:prstGeom>
          <a:ln w="28575">
            <a:solidFill>
              <a:srgbClr val="FFCC6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227263" y="1965325"/>
            <a:ext cx="636587" cy="0"/>
          </a:xfrm>
          <a:prstGeom prst="line">
            <a:avLst/>
          </a:prstGeom>
          <a:ln w="19050">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27263" y="2270125"/>
            <a:ext cx="636587" cy="0"/>
          </a:xfrm>
          <a:prstGeom prst="line">
            <a:avLst/>
          </a:prstGeom>
          <a:ln w="19050">
            <a:solidFill>
              <a:srgbClr val="00FF00"/>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27263" y="2574925"/>
            <a:ext cx="636587" cy="0"/>
          </a:xfrm>
          <a:prstGeom prst="line">
            <a:avLst/>
          </a:prstGeom>
          <a:ln w="19050">
            <a:solidFill>
              <a:srgbClr val="FFFF00"/>
            </a:solidFill>
            <a:prstDash val="solid"/>
          </a:ln>
        </p:spPr>
        <p:style>
          <a:lnRef idx="1">
            <a:schemeClr val="accent1"/>
          </a:lnRef>
          <a:fillRef idx="0">
            <a:schemeClr val="accent1"/>
          </a:fillRef>
          <a:effectRef idx="0">
            <a:schemeClr val="accent1"/>
          </a:effectRef>
          <a:fontRef idx="minor">
            <a:schemeClr val="tx1"/>
          </a:fontRef>
        </p:style>
      </p:cxnSp>
      <p:sp>
        <p:nvSpPr>
          <p:cNvPr id="8" name="Freeform 6"/>
          <p:cNvSpPr>
            <a:spLocks/>
          </p:cNvSpPr>
          <p:nvPr/>
        </p:nvSpPr>
        <p:spPr bwMode="auto">
          <a:xfrm>
            <a:off x="2014538" y="4549775"/>
            <a:ext cx="6281737" cy="669925"/>
          </a:xfrm>
          <a:custGeom>
            <a:avLst/>
            <a:gdLst>
              <a:gd name="T0" fmla="*/ 0 w 3957"/>
              <a:gd name="T1" fmla="*/ 422 h 422"/>
              <a:gd name="T2" fmla="*/ 266 w 3957"/>
              <a:gd name="T3" fmla="*/ 395 h 422"/>
              <a:gd name="T4" fmla="*/ 529 w 3957"/>
              <a:gd name="T5" fmla="*/ 409 h 422"/>
              <a:gd name="T6" fmla="*/ 789 w 3957"/>
              <a:gd name="T7" fmla="*/ 402 h 422"/>
              <a:gd name="T8" fmla="*/ 1058 w 3957"/>
              <a:gd name="T9" fmla="*/ 343 h 422"/>
              <a:gd name="T10" fmla="*/ 1313 w 3957"/>
              <a:gd name="T11" fmla="*/ 348 h 422"/>
              <a:gd name="T12" fmla="*/ 1588 w 3957"/>
              <a:gd name="T13" fmla="*/ 325 h 422"/>
              <a:gd name="T14" fmla="*/ 1848 w 3957"/>
              <a:gd name="T15" fmla="*/ 300 h 422"/>
              <a:gd name="T16" fmla="*/ 2112 w 3957"/>
              <a:gd name="T17" fmla="*/ 318 h 422"/>
              <a:gd name="T18" fmla="*/ 2375 w 3957"/>
              <a:gd name="T19" fmla="*/ 310 h 422"/>
              <a:gd name="T20" fmla="*/ 2638 w 3957"/>
              <a:gd name="T21" fmla="*/ 312 h 422"/>
              <a:gd name="T22" fmla="*/ 2904 w 3957"/>
              <a:gd name="T23" fmla="*/ 255 h 422"/>
              <a:gd name="T24" fmla="*/ 3170 w 3957"/>
              <a:gd name="T25" fmla="*/ 97 h 422"/>
              <a:gd name="T26" fmla="*/ 3428 w 3957"/>
              <a:gd name="T27" fmla="*/ 75 h 422"/>
              <a:gd name="T28" fmla="*/ 3691 w 3957"/>
              <a:gd name="T29" fmla="*/ 0 h 422"/>
              <a:gd name="T30" fmla="*/ 3957 w 3957"/>
              <a:gd name="T31"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57" h="422">
                <a:moveTo>
                  <a:pt x="0" y="422"/>
                </a:moveTo>
                <a:lnTo>
                  <a:pt x="266" y="395"/>
                </a:lnTo>
                <a:lnTo>
                  <a:pt x="529" y="409"/>
                </a:lnTo>
                <a:lnTo>
                  <a:pt x="789" y="402"/>
                </a:lnTo>
                <a:lnTo>
                  <a:pt x="1058" y="343"/>
                </a:lnTo>
                <a:lnTo>
                  <a:pt x="1313" y="348"/>
                </a:lnTo>
                <a:lnTo>
                  <a:pt x="1588" y="325"/>
                </a:lnTo>
                <a:lnTo>
                  <a:pt x="1848" y="300"/>
                </a:lnTo>
                <a:lnTo>
                  <a:pt x="2112" y="318"/>
                </a:lnTo>
                <a:lnTo>
                  <a:pt x="2375" y="310"/>
                </a:lnTo>
                <a:lnTo>
                  <a:pt x="2638" y="312"/>
                </a:lnTo>
                <a:lnTo>
                  <a:pt x="2904" y="255"/>
                </a:lnTo>
                <a:lnTo>
                  <a:pt x="3170" y="97"/>
                </a:lnTo>
                <a:lnTo>
                  <a:pt x="3428" y="75"/>
                </a:lnTo>
                <a:lnTo>
                  <a:pt x="3691" y="0"/>
                </a:lnTo>
                <a:lnTo>
                  <a:pt x="3957" y="0"/>
                </a:lnTo>
              </a:path>
            </a:pathLst>
          </a:custGeom>
          <a:ln w="28575">
            <a:solidFill>
              <a:srgbClr val="FFCC66"/>
            </a:solidFill>
          </a:ln>
        </p:spPr>
        <p:style>
          <a:lnRef idx="1">
            <a:schemeClr val="accent1"/>
          </a:lnRef>
          <a:fillRef idx="0">
            <a:schemeClr val="accent1"/>
          </a:fillRef>
          <a:effectRef idx="0">
            <a:schemeClr val="accent1"/>
          </a:effectRef>
          <a:fontRef idx="minor">
            <a:schemeClr val="tx1"/>
          </a:fontRef>
        </p:style>
        <p:txBody>
          <a:bodyPr/>
          <a:lstStyle/>
          <a:p>
            <a:pPr>
              <a:defRPr/>
            </a:pPr>
            <a:endParaRPr lang="en-US"/>
          </a:p>
        </p:txBody>
      </p:sp>
      <p:sp>
        <p:nvSpPr>
          <p:cNvPr id="12" name="Freeform 7"/>
          <p:cNvSpPr>
            <a:spLocks/>
          </p:cNvSpPr>
          <p:nvPr/>
        </p:nvSpPr>
        <p:spPr bwMode="auto">
          <a:xfrm>
            <a:off x="2005013" y="3417888"/>
            <a:ext cx="6291262" cy="1651000"/>
          </a:xfrm>
          <a:custGeom>
            <a:avLst/>
            <a:gdLst>
              <a:gd name="T0" fmla="*/ 3963 w 3963"/>
              <a:gd name="T1" fmla="*/ 0 h 1040"/>
              <a:gd name="T2" fmla="*/ 3703 w 3963"/>
              <a:gd name="T3" fmla="*/ 164 h 1040"/>
              <a:gd name="T4" fmla="*/ 3437 w 3963"/>
              <a:gd name="T5" fmla="*/ 207 h 1040"/>
              <a:gd name="T6" fmla="*/ 3173 w 3963"/>
              <a:gd name="T7" fmla="*/ 275 h 1040"/>
              <a:gd name="T8" fmla="*/ 2907 w 3963"/>
              <a:gd name="T9" fmla="*/ 704 h 1040"/>
              <a:gd name="T10" fmla="*/ 2644 w 3963"/>
              <a:gd name="T11" fmla="*/ 794 h 1040"/>
              <a:gd name="T12" fmla="*/ 2381 w 3963"/>
              <a:gd name="T13" fmla="*/ 769 h 1040"/>
              <a:gd name="T14" fmla="*/ 2115 w 3963"/>
              <a:gd name="T15" fmla="*/ 812 h 1040"/>
              <a:gd name="T16" fmla="*/ 1851 w 3963"/>
              <a:gd name="T17" fmla="*/ 848 h 1040"/>
              <a:gd name="T18" fmla="*/ 1591 w 3963"/>
              <a:gd name="T19" fmla="*/ 883 h 1040"/>
              <a:gd name="T20" fmla="*/ 1322 w 3963"/>
              <a:gd name="T21" fmla="*/ 848 h 1040"/>
              <a:gd name="T22" fmla="*/ 1062 w 3963"/>
              <a:gd name="T23" fmla="*/ 878 h 1040"/>
              <a:gd name="T24" fmla="*/ 793 w 3963"/>
              <a:gd name="T25" fmla="*/ 968 h 1040"/>
              <a:gd name="T26" fmla="*/ 538 w 3963"/>
              <a:gd name="T27" fmla="*/ 984 h 1040"/>
              <a:gd name="T28" fmla="*/ 272 w 3963"/>
              <a:gd name="T29" fmla="*/ 989 h 1040"/>
              <a:gd name="T30" fmla="*/ 0 w 3963"/>
              <a:gd name="T31" fmla="*/ 1040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63" h="1040">
                <a:moveTo>
                  <a:pt x="3963" y="0"/>
                </a:moveTo>
                <a:lnTo>
                  <a:pt x="3703" y="164"/>
                </a:lnTo>
                <a:lnTo>
                  <a:pt x="3437" y="207"/>
                </a:lnTo>
                <a:lnTo>
                  <a:pt x="3173" y="275"/>
                </a:lnTo>
                <a:lnTo>
                  <a:pt x="2907" y="704"/>
                </a:lnTo>
                <a:lnTo>
                  <a:pt x="2644" y="794"/>
                </a:lnTo>
                <a:lnTo>
                  <a:pt x="2381" y="769"/>
                </a:lnTo>
                <a:lnTo>
                  <a:pt x="2115" y="812"/>
                </a:lnTo>
                <a:lnTo>
                  <a:pt x="1851" y="848"/>
                </a:lnTo>
                <a:lnTo>
                  <a:pt x="1591" y="883"/>
                </a:lnTo>
                <a:lnTo>
                  <a:pt x="1322" y="848"/>
                </a:lnTo>
                <a:lnTo>
                  <a:pt x="1062" y="878"/>
                </a:lnTo>
                <a:lnTo>
                  <a:pt x="793" y="968"/>
                </a:lnTo>
                <a:lnTo>
                  <a:pt x="538" y="984"/>
                </a:lnTo>
                <a:lnTo>
                  <a:pt x="272" y="989"/>
                </a:lnTo>
                <a:lnTo>
                  <a:pt x="0" y="1040"/>
                </a:lnTo>
              </a:path>
            </a:pathLst>
          </a:custGeom>
          <a:ln w="28575">
            <a:solidFill>
              <a:srgbClr val="FFFF00"/>
            </a:solidFill>
            <a:prstDash val="solid"/>
          </a:ln>
        </p:spPr>
        <p:style>
          <a:lnRef idx="1">
            <a:schemeClr val="accent1"/>
          </a:lnRef>
          <a:fillRef idx="0">
            <a:schemeClr val="accent1"/>
          </a:fillRef>
          <a:effectRef idx="0">
            <a:schemeClr val="accent1"/>
          </a:effectRef>
          <a:fontRef idx="minor">
            <a:schemeClr val="tx1"/>
          </a:fontRef>
        </p:style>
        <p:txBody>
          <a:bodyPr/>
          <a:lstStyle/>
          <a:p>
            <a:pPr>
              <a:defRPr/>
            </a:pPr>
            <a:endParaRPr lang="en-US"/>
          </a:p>
        </p:txBody>
      </p:sp>
      <p:sp>
        <p:nvSpPr>
          <p:cNvPr id="18" name="Freeform 8"/>
          <p:cNvSpPr>
            <a:spLocks/>
          </p:cNvSpPr>
          <p:nvPr/>
        </p:nvSpPr>
        <p:spPr bwMode="auto">
          <a:xfrm>
            <a:off x="2014538" y="3198813"/>
            <a:ext cx="6276975" cy="1798637"/>
          </a:xfrm>
          <a:custGeom>
            <a:avLst/>
            <a:gdLst>
              <a:gd name="T0" fmla="*/ 0 w 3954"/>
              <a:gd name="T1" fmla="*/ 1127 h 1133"/>
              <a:gd name="T2" fmla="*/ 266 w 3954"/>
              <a:gd name="T3" fmla="*/ 1133 h 1133"/>
              <a:gd name="T4" fmla="*/ 532 w 3954"/>
              <a:gd name="T5" fmla="*/ 1122 h 1133"/>
              <a:gd name="T6" fmla="*/ 787 w 3954"/>
              <a:gd name="T7" fmla="*/ 1106 h 1133"/>
              <a:gd name="T8" fmla="*/ 1053 w 3954"/>
              <a:gd name="T9" fmla="*/ 1000 h 1133"/>
              <a:gd name="T10" fmla="*/ 1319 w 3954"/>
              <a:gd name="T11" fmla="*/ 1016 h 1133"/>
              <a:gd name="T12" fmla="*/ 1585 w 3954"/>
              <a:gd name="T13" fmla="*/ 986 h 1133"/>
              <a:gd name="T14" fmla="*/ 1845 w 3954"/>
              <a:gd name="T15" fmla="*/ 980 h 1133"/>
              <a:gd name="T16" fmla="*/ 2109 w 3954"/>
              <a:gd name="T17" fmla="*/ 950 h 1133"/>
              <a:gd name="T18" fmla="*/ 2375 w 3954"/>
              <a:gd name="T19" fmla="*/ 858 h 1133"/>
              <a:gd name="T20" fmla="*/ 2638 w 3954"/>
              <a:gd name="T21" fmla="*/ 878 h 1133"/>
              <a:gd name="T22" fmla="*/ 2901 w 3954"/>
              <a:gd name="T23" fmla="*/ 842 h 1133"/>
              <a:gd name="T24" fmla="*/ 3162 w 3954"/>
              <a:gd name="T25" fmla="*/ 350 h 1133"/>
              <a:gd name="T26" fmla="*/ 3428 w 3954"/>
              <a:gd name="T27" fmla="*/ 234 h 1133"/>
              <a:gd name="T28" fmla="*/ 3694 w 3954"/>
              <a:gd name="T29" fmla="*/ 43 h 1133"/>
              <a:gd name="T30" fmla="*/ 3954 w 3954"/>
              <a:gd name="T31" fmla="*/ 0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54" h="1133">
                <a:moveTo>
                  <a:pt x="0" y="1127"/>
                </a:moveTo>
                <a:lnTo>
                  <a:pt x="266" y="1133"/>
                </a:lnTo>
                <a:lnTo>
                  <a:pt x="532" y="1122"/>
                </a:lnTo>
                <a:lnTo>
                  <a:pt x="787" y="1106"/>
                </a:lnTo>
                <a:lnTo>
                  <a:pt x="1053" y="1000"/>
                </a:lnTo>
                <a:lnTo>
                  <a:pt x="1319" y="1016"/>
                </a:lnTo>
                <a:lnTo>
                  <a:pt x="1585" y="986"/>
                </a:lnTo>
                <a:lnTo>
                  <a:pt x="1845" y="980"/>
                </a:lnTo>
                <a:lnTo>
                  <a:pt x="2109" y="950"/>
                </a:lnTo>
                <a:lnTo>
                  <a:pt x="2375" y="858"/>
                </a:lnTo>
                <a:lnTo>
                  <a:pt x="2638" y="878"/>
                </a:lnTo>
                <a:lnTo>
                  <a:pt x="2901" y="842"/>
                </a:lnTo>
                <a:lnTo>
                  <a:pt x="3162" y="350"/>
                </a:lnTo>
                <a:lnTo>
                  <a:pt x="3428" y="234"/>
                </a:lnTo>
                <a:lnTo>
                  <a:pt x="3694" y="43"/>
                </a:lnTo>
                <a:lnTo>
                  <a:pt x="3954" y="0"/>
                </a:lnTo>
              </a:path>
            </a:pathLst>
          </a:custGeom>
          <a:ln w="28575">
            <a:solidFill>
              <a:srgbClr val="00FF00"/>
            </a:solidFill>
            <a:prstDash val="solid"/>
          </a:ln>
        </p:spPr>
        <p:style>
          <a:lnRef idx="1">
            <a:schemeClr val="accent1"/>
          </a:lnRef>
          <a:fillRef idx="0">
            <a:schemeClr val="accent1"/>
          </a:fillRef>
          <a:effectRef idx="0">
            <a:schemeClr val="accent1"/>
          </a:effectRef>
          <a:fontRef idx="minor">
            <a:schemeClr val="tx1"/>
          </a:fontRef>
        </p:style>
        <p:txBody>
          <a:bodyPr/>
          <a:lstStyle/>
          <a:p>
            <a:pPr>
              <a:defRPr/>
            </a:pPr>
            <a:endParaRPr lang="en-US"/>
          </a:p>
        </p:txBody>
      </p:sp>
      <p:sp>
        <p:nvSpPr>
          <p:cNvPr id="19" name="Freeform 9"/>
          <p:cNvSpPr>
            <a:spLocks/>
          </p:cNvSpPr>
          <p:nvPr/>
        </p:nvSpPr>
        <p:spPr bwMode="auto">
          <a:xfrm>
            <a:off x="2014538" y="1757363"/>
            <a:ext cx="6286500" cy="3208337"/>
          </a:xfrm>
          <a:custGeom>
            <a:avLst/>
            <a:gdLst>
              <a:gd name="T0" fmla="*/ 3960 w 3960"/>
              <a:gd name="T1" fmla="*/ 0 h 2021"/>
              <a:gd name="T2" fmla="*/ 3691 w 3960"/>
              <a:gd name="T3" fmla="*/ 241 h 2021"/>
              <a:gd name="T4" fmla="*/ 3428 w 3960"/>
              <a:gd name="T5" fmla="*/ 472 h 2021"/>
              <a:gd name="T6" fmla="*/ 3170 w 3960"/>
              <a:gd name="T7" fmla="*/ 766 h 2021"/>
              <a:gd name="T8" fmla="*/ 2901 w 3960"/>
              <a:gd name="T9" fmla="*/ 1459 h 2021"/>
              <a:gd name="T10" fmla="*/ 2635 w 3960"/>
              <a:gd name="T11" fmla="*/ 1565 h 2021"/>
              <a:gd name="T12" fmla="*/ 2375 w 3960"/>
              <a:gd name="T13" fmla="*/ 1626 h 2021"/>
              <a:gd name="T14" fmla="*/ 2109 w 3960"/>
              <a:gd name="T15" fmla="*/ 1728 h 2021"/>
              <a:gd name="T16" fmla="*/ 1843 w 3960"/>
              <a:gd name="T17" fmla="*/ 1719 h 2021"/>
              <a:gd name="T18" fmla="*/ 1585 w 3960"/>
              <a:gd name="T19" fmla="*/ 1761 h 2021"/>
              <a:gd name="T20" fmla="*/ 1319 w 3960"/>
              <a:gd name="T21" fmla="*/ 1849 h 2021"/>
              <a:gd name="T22" fmla="*/ 1053 w 3960"/>
              <a:gd name="T23" fmla="*/ 1850 h 2021"/>
              <a:gd name="T24" fmla="*/ 787 w 3960"/>
              <a:gd name="T25" fmla="*/ 1983 h 2021"/>
              <a:gd name="T26" fmla="*/ 529 w 3960"/>
              <a:gd name="T27" fmla="*/ 1920 h 2021"/>
              <a:gd name="T28" fmla="*/ 266 w 3960"/>
              <a:gd name="T29" fmla="*/ 1996 h 2021"/>
              <a:gd name="T30" fmla="*/ 0 w 3960"/>
              <a:gd name="T31" fmla="*/ 2021 h 2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60" h="2021">
                <a:moveTo>
                  <a:pt x="3960" y="0"/>
                </a:moveTo>
                <a:lnTo>
                  <a:pt x="3691" y="241"/>
                </a:lnTo>
                <a:lnTo>
                  <a:pt x="3428" y="472"/>
                </a:lnTo>
                <a:lnTo>
                  <a:pt x="3170" y="766"/>
                </a:lnTo>
                <a:lnTo>
                  <a:pt x="2901" y="1459"/>
                </a:lnTo>
                <a:lnTo>
                  <a:pt x="2635" y="1565"/>
                </a:lnTo>
                <a:lnTo>
                  <a:pt x="2375" y="1626"/>
                </a:lnTo>
                <a:lnTo>
                  <a:pt x="2109" y="1728"/>
                </a:lnTo>
                <a:lnTo>
                  <a:pt x="1843" y="1719"/>
                </a:lnTo>
                <a:lnTo>
                  <a:pt x="1585" y="1761"/>
                </a:lnTo>
                <a:lnTo>
                  <a:pt x="1319" y="1849"/>
                </a:lnTo>
                <a:lnTo>
                  <a:pt x="1053" y="1850"/>
                </a:lnTo>
                <a:lnTo>
                  <a:pt x="787" y="1983"/>
                </a:lnTo>
                <a:lnTo>
                  <a:pt x="529" y="1920"/>
                </a:lnTo>
                <a:lnTo>
                  <a:pt x="266" y="1996"/>
                </a:lnTo>
                <a:lnTo>
                  <a:pt x="0" y="2021"/>
                </a:lnTo>
              </a:path>
            </a:pathLst>
          </a:custGeom>
          <a:ln w="28575">
            <a:solidFill>
              <a:srgbClr val="00FFFF"/>
            </a:solidFill>
          </a:ln>
        </p:spPr>
        <p:style>
          <a:lnRef idx="1">
            <a:schemeClr val="accent1"/>
          </a:lnRef>
          <a:fillRef idx="0">
            <a:schemeClr val="accent1"/>
          </a:fillRef>
          <a:effectRef idx="0">
            <a:schemeClr val="accent1"/>
          </a:effectRef>
          <a:fontRef idx="minor">
            <a:schemeClr val="tx1"/>
          </a:fontRef>
        </p:style>
        <p:txBody>
          <a:bodyPr/>
          <a:lstStyle/>
          <a:p>
            <a:pPr>
              <a:defRPr/>
            </a:pPr>
            <a:endParaRPr lang="en-US"/>
          </a:p>
        </p:txBody>
      </p:sp>
    </p:spTree>
  </p:cSld>
  <p:clrMapOvr>
    <a:masterClrMapping/>
  </p:clrMapOvr>
  <p:transition xmlns:p14="http://schemas.microsoft.com/office/powerpoint/2010/main" advClick="0">
    <p:wipe dir="r"/>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defRPr/>
            </a:pPr>
            <a:r>
              <a:rPr lang="en-US" smtClean="0">
                <a:ea typeface="ＭＳ Ｐゴシック" pitchFamily="34" charset="-128"/>
              </a:rPr>
              <a:t>Surgical Management</a:t>
            </a:r>
            <a:br>
              <a:rPr lang="en-US" smtClean="0">
                <a:ea typeface="ＭＳ Ｐゴシック" pitchFamily="34" charset="-128"/>
              </a:rPr>
            </a:br>
            <a:r>
              <a:rPr lang="en-US" smtClean="0">
                <a:solidFill>
                  <a:schemeClr val="tx1"/>
                </a:solidFill>
                <a:ea typeface="ＭＳ Ｐゴシック" pitchFamily="34" charset="-128"/>
              </a:rPr>
              <a:t>Papillary Thyroid Cancer</a:t>
            </a:r>
          </a:p>
        </p:txBody>
      </p:sp>
      <p:sp>
        <p:nvSpPr>
          <p:cNvPr id="307203" name="Freeform 3"/>
          <p:cNvSpPr>
            <a:spLocks/>
          </p:cNvSpPr>
          <p:nvPr/>
        </p:nvSpPr>
        <p:spPr bwMode="auto">
          <a:xfrm>
            <a:off x="2517775" y="1947863"/>
            <a:ext cx="4108450" cy="4168775"/>
          </a:xfrm>
          <a:custGeom>
            <a:avLst/>
            <a:gdLst>
              <a:gd name="T0" fmla="*/ 2147483647 w 2603"/>
              <a:gd name="T1" fmla="*/ 2147483647 h 2661"/>
              <a:gd name="T2" fmla="*/ 2147483647 w 2603"/>
              <a:gd name="T3" fmla="*/ 2147483647 h 2661"/>
              <a:gd name="T4" fmla="*/ 2147483647 w 2603"/>
              <a:gd name="T5" fmla="*/ 2147483647 h 2661"/>
              <a:gd name="T6" fmla="*/ 2147483647 w 2603"/>
              <a:gd name="T7" fmla="*/ 2147483647 h 2661"/>
              <a:gd name="T8" fmla="*/ 2147483647 w 2603"/>
              <a:gd name="T9" fmla="*/ 2147483647 h 2661"/>
              <a:gd name="T10" fmla="*/ 2147483647 w 2603"/>
              <a:gd name="T11" fmla="*/ 2147483647 h 2661"/>
              <a:gd name="T12" fmla="*/ 2147483647 w 2603"/>
              <a:gd name="T13" fmla="*/ 2147483647 h 2661"/>
              <a:gd name="T14" fmla="*/ 2147483647 w 2603"/>
              <a:gd name="T15" fmla="*/ 2147483647 h 2661"/>
              <a:gd name="T16" fmla="*/ 2147483647 w 2603"/>
              <a:gd name="T17" fmla="*/ 2147483647 h 2661"/>
              <a:gd name="T18" fmla="*/ 2147483647 w 2603"/>
              <a:gd name="T19" fmla="*/ 2147483647 h 2661"/>
              <a:gd name="T20" fmla="*/ 2147483647 w 2603"/>
              <a:gd name="T21" fmla="*/ 2147483647 h 2661"/>
              <a:gd name="T22" fmla="*/ 2147483647 w 2603"/>
              <a:gd name="T23" fmla="*/ 2147483647 h 2661"/>
              <a:gd name="T24" fmla="*/ 2147483647 w 2603"/>
              <a:gd name="T25" fmla="*/ 2147483647 h 2661"/>
              <a:gd name="T26" fmla="*/ 2147483647 w 2603"/>
              <a:gd name="T27" fmla="*/ 2147483647 h 2661"/>
              <a:gd name="T28" fmla="*/ 2147483647 w 2603"/>
              <a:gd name="T29" fmla="*/ 2147483647 h 2661"/>
              <a:gd name="T30" fmla="*/ 2147483647 w 2603"/>
              <a:gd name="T31" fmla="*/ 2147483647 h 2661"/>
              <a:gd name="T32" fmla="*/ 2147483647 w 2603"/>
              <a:gd name="T33" fmla="*/ 2147483647 h 2661"/>
              <a:gd name="T34" fmla="*/ 2147483647 w 2603"/>
              <a:gd name="T35" fmla="*/ 2147483647 h 2661"/>
              <a:gd name="T36" fmla="*/ 2147483647 w 2603"/>
              <a:gd name="T37" fmla="*/ 2147483647 h 2661"/>
              <a:gd name="T38" fmla="*/ 2147483647 w 2603"/>
              <a:gd name="T39" fmla="*/ 2147483647 h 2661"/>
              <a:gd name="T40" fmla="*/ 2147483647 w 2603"/>
              <a:gd name="T41" fmla="*/ 2147483647 h 2661"/>
              <a:gd name="T42" fmla="*/ 2147483647 w 2603"/>
              <a:gd name="T43" fmla="*/ 2147483647 h 2661"/>
              <a:gd name="T44" fmla="*/ 2147483647 w 2603"/>
              <a:gd name="T45" fmla="*/ 2147483647 h 2661"/>
              <a:gd name="T46" fmla="*/ 2147483647 w 2603"/>
              <a:gd name="T47" fmla="*/ 2147483647 h 2661"/>
              <a:gd name="T48" fmla="*/ 2147483647 w 2603"/>
              <a:gd name="T49" fmla="*/ 2147483647 h 2661"/>
              <a:gd name="T50" fmla="*/ 2147483647 w 2603"/>
              <a:gd name="T51" fmla="*/ 2147483647 h 2661"/>
              <a:gd name="T52" fmla="*/ 2147483647 w 2603"/>
              <a:gd name="T53" fmla="*/ 2147483647 h 2661"/>
              <a:gd name="T54" fmla="*/ 2147483647 w 2603"/>
              <a:gd name="T55" fmla="*/ 2147483647 h 2661"/>
              <a:gd name="T56" fmla="*/ 2147483647 w 2603"/>
              <a:gd name="T57" fmla="*/ 2147483647 h 2661"/>
              <a:gd name="T58" fmla="*/ 2147483647 w 2603"/>
              <a:gd name="T59" fmla="*/ 2147483647 h 2661"/>
              <a:gd name="T60" fmla="*/ 2147483647 w 2603"/>
              <a:gd name="T61" fmla="*/ 2147483647 h 2661"/>
              <a:gd name="T62" fmla="*/ 2147483647 w 2603"/>
              <a:gd name="T63" fmla="*/ 2147483647 h 2661"/>
              <a:gd name="T64" fmla="*/ 2147483647 w 2603"/>
              <a:gd name="T65" fmla="*/ 2147483647 h 2661"/>
              <a:gd name="T66" fmla="*/ 2147483647 w 2603"/>
              <a:gd name="T67" fmla="*/ 2147483647 h 2661"/>
              <a:gd name="T68" fmla="*/ 2147483647 w 2603"/>
              <a:gd name="T69" fmla="*/ 2147483647 h 2661"/>
              <a:gd name="T70" fmla="*/ 2147483647 w 2603"/>
              <a:gd name="T71" fmla="*/ 2147483647 h 2661"/>
              <a:gd name="T72" fmla="*/ 2147483647 w 2603"/>
              <a:gd name="T73" fmla="*/ 2147483647 h 2661"/>
              <a:gd name="T74" fmla="*/ 2147483647 w 2603"/>
              <a:gd name="T75" fmla="*/ 2147483647 h 2661"/>
              <a:gd name="T76" fmla="*/ 2147483647 w 2603"/>
              <a:gd name="T77" fmla="*/ 2147483647 h 2661"/>
              <a:gd name="T78" fmla="*/ 2147483647 w 2603"/>
              <a:gd name="T79" fmla="*/ 2147483647 h 2661"/>
              <a:gd name="T80" fmla="*/ 2147483647 w 2603"/>
              <a:gd name="T81" fmla="*/ 2147483647 h 2661"/>
              <a:gd name="T82" fmla="*/ 2147483647 w 2603"/>
              <a:gd name="T83" fmla="*/ 2147483647 h 2661"/>
              <a:gd name="T84" fmla="*/ 2147483647 w 2603"/>
              <a:gd name="T85" fmla="*/ 2147483647 h 2661"/>
              <a:gd name="T86" fmla="*/ 2147483647 w 2603"/>
              <a:gd name="T87" fmla="*/ 2147483647 h 2661"/>
              <a:gd name="T88" fmla="*/ 2147483647 w 2603"/>
              <a:gd name="T89" fmla="*/ 2147483647 h 2661"/>
              <a:gd name="T90" fmla="*/ 2147483647 w 2603"/>
              <a:gd name="T91" fmla="*/ 2147483647 h 2661"/>
              <a:gd name="T92" fmla="*/ 2147483647 w 2603"/>
              <a:gd name="T93" fmla="*/ 2147483647 h 2661"/>
              <a:gd name="T94" fmla="*/ 2147483647 w 2603"/>
              <a:gd name="T95" fmla="*/ 2147483647 h 2661"/>
              <a:gd name="T96" fmla="*/ 2147483647 w 2603"/>
              <a:gd name="T97" fmla="*/ 2147483647 h 2661"/>
              <a:gd name="T98" fmla="*/ 2147483647 w 2603"/>
              <a:gd name="T99" fmla="*/ 2147483647 h 2661"/>
              <a:gd name="T100" fmla="*/ 2147483647 w 2603"/>
              <a:gd name="T101" fmla="*/ 0 h 2661"/>
              <a:gd name="T102" fmla="*/ 2147483647 w 2603"/>
              <a:gd name="T103" fmla="*/ 2147483647 h 2661"/>
              <a:gd name="T104" fmla="*/ 2147483647 w 2603"/>
              <a:gd name="T105" fmla="*/ 2147483647 h 2661"/>
              <a:gd name="T106" fmla="*/ 2147483647 w 2603"/>
              <a:gd name="T107" fmla="*/ 2147483647 h 2661"/>
              <a:gd name="T108" fmla="*/ 2147483647 w 2603"/>
              <a:gd name="T109" fmla="*/ 2147483647 h 2661"/>
              <a:gd name="T110" fmla="*/ 2147483647 w 2603"/>
              <a:gd name="T111" fmla="*/ 2147483647 h 2661"/>
              <a:gd name="T112" fmla="*/ 2147483647 w 2603"/>
              <a:gd name="T113" fmla="*/ 2147483647 h 2661"/>
              <a:gd name="T114" fmla="*/ 2147483647 w 2603"/>
              <a:gd name="T115" fmla="*/ 2147483647 h 2661"/>
              <a:gd name="T116" fmla="*/ 2147483647 w 2603"/>
              <a:gd name="T117" fmla="*/ 2147483647 h 2661"/>
              <a:gd name="T118" fmla="*/ 2147483647 w 2603"/>
              <a:gd name="T119" fmla="*/ 2147483647 h 266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603" h="2661">
                <a:moveTo>
                  <a:pt x="1223" y="1257"/>
                </a:moveTo>
                <a:lnTo>
                  <a:pt x="1223" y="1243"/>
                </a:lnTo>
                <a:lnTo>
                  <a:pt x="1270" y="1135"/>
                </a:lnTo>
                <a:lnTo>
                  <a:pt x="1322" y="1075"/>
                </a:lnTo>
                <a:lnTo>
                  <a:pt x="1365" y="1071"/>
                </a:lnTo>
                <a:lnTo>
                  <a:pt x="1413" y="1159"/>
                </a:lnTo>
                <a:lnTo>
                  <a:pt x="1468" y="1288"/>
                </a:lnTo>
                <a:lnTo>
                  <a:pt x="1500" y="1347"/>
                </a:lnTo>
                <a:lnTo>
                  <a:pt x="1589" y="1228"/>
                </a:lnTo>
                <a:lnTo>
                  <a:pt x="1627" y="1167"/>
                </a:lnTo>
                <a:lnTo>
                  <a:pt x="1655" y="1101"/>
                </a:lnTo>
                <a:lnTo>
                  <a:pt x="1670" y="1020"/>
                </a:lnTo>
                <a:lnTo>
                  <a:pt x="1697" y="856"/>
                </a:lnTo>
                <a:lnTo>
                  <a:pt x="1717" y="793"/>
                </a:lnTo>
                <a:lnTo>
                  <a:pt x="1768" y="710"/>
                </a:lnTo>
                <a:lnTo>
                  <a:pt x="1833" y="639"/>
                </a:lnTo>
                <a:lnTo>
                  <a:pt x="1838" y="479"/>
                </a:lnTo>
                <a:lnTo>
                  <a:pt x="1927" y="280"/>
                </a:lnTo>
                <a:lnTo>
                  <a:pt x="1967" y="210"/>
                </a:lnTo>
                <a:lnTo>
                  <a:pt x="2048" y="126"/>
                </a:lnTo>
                <a:lnTo>
                  <a:pt x="2129" y="109"/>
                </a:lnTo>
                <a:lnTo>
                  <a:pt x="2178" y="174"/>
                </a:lnTo>
                <a:lnTo>
                  <a:pt x="2214" y="246"/>
                </a:lnTo>
                <a:lnTo>
                  <a:pt x="2237" y="321"/>
                </a:lnTo>
                <a:lnTo>
                  <a:pt x="2284" y="405"/>
                </a:lnTo>
                <a:lnTo>
                  <a:pt x="2363" y="479"/>
                </a:lnTo>
                <a:lnTo>
                  <a:pt x="2416" y="586"/>
                </a:lnTo>
                <a:lnTo>
                  <a:pt x="2461" y="782"/>
                </a:lnTo>
                <a:lnTo>
                  <a:pt x="2471" y="850"/>
                </a:lnTo>
                <a:lnTo>
                  <a:pt x="2470" y="939"/>
                </a:lnTo>
                <a:lnTo>
                  <a:pt x="2466" y="1022"/>
                </a:lnTo>
                <a:lnTo>
                  <a:pt x="2506" y="1130"/>
                </a:lnTo>
                <a:lnTo>
                  <a:pt x="2558" y="1251"/>
                </a:lnTo>
                <a:lnTo>
                  <a:pt x="2576" y="1321"/>
                </a:lnTo>
                <a:lnTo>
                  <a:pt x="2603" y="1485"/>
                </a:lnTo>
                <a:lnTo>
                  <a:pt x="2602" y="1553"/>
                </a:lnTo>
                <a:lnTo>
                  <a:pt x="2587" y="1619"/>
                </a:lnTo>
                <a:lnTo>
                  <a:pt x="2560" y="1720"/>
                </a:lnTo>
                <a:lnTo>
                  <a:pt x="2539" y="1788"/>
                </a:lnTo>
                <a:lnTo>
                  <a:pt x="2496" y="1889"/>
                </a:lnTo>
                <a:lnTo>
                  <a:pt x="2465" y="1992"/>
                </a:lnTo>
                <a:lnTo>
                  <a:pt x="2444" y="2078"/>
                </a:lnTo>
                <a:lnTo>
                  <a:pt x="2423" y="2132"/>
                </a:lnTo>
                <a:lnTo>
                  <a:pt x="2385" y="2179"/>
                </a:lnTo>
                <a:lnTo>
                  <a:pt x="2368" y="2249"/>
                </a:lnTo>
                <a:lnTo>
                  <a:pt x="2292" y="2328"/>
                </a:lnTo>
                <a:lnTo>
                  <a:pt x="2263" y="2400"/>
                </a:lnTo>
                <a:lnTo>
                  <a:pt x="2230" y="2470"/>
                </a:lnTo>
                <a:lnTo>
                  <a:pt x="2142" y="2576"/>
                </a:lnTo>
                <a:lnTo>
                  <a:pt x="2077" y="2631"/>
                </a:lnTo>
                <a:lnTo>
                  <a:pt x="2008" y="2656"/>
                </a:lnTo>
                <a:lnTo>
                  <a:pt x="1943" y="2650"/>
                </a:lnTo>
                <a:lnTo>
                  <a:pt x="1881" y="2626"/>
                </a:lnTo>
                <a:lnTo>
                  <a:pt x="1790" y="2557"/>
                </a:lnTo>
                <a:lnTo>
                  <a:pt x="1685" y="2490"/>
                </a:lnTo>
                <a:lnTo>
                  <a:pt x="1605" y="2377"/>
                </a:lnTo>
                <a:lnTo>
                  <a:pt x="1571" y="2312"/>
                </a:lnTo>
                <a:lnTo>
                  <a:pt x="1516" y="2168"/>
                </a:lnTo>
                <a:lnTo>
                  <a:pt x="1469" y="2088"/>
                </a:lnTo>
                <a:lnTo>
                  <a:pt x="1388" y="2122"/>
                </a:lnTo>
                <a:lnTo>
                  <a:pt x="1313" y="2087"/>
                </a:lnTo>
                <a:lnTo>
                  <a:pt x="1254" y="2125"/>
                </a:lnTo>
                <a:lnTo>
                  <a:pt x="1162" y="2107"/>
                </a:lnTo>
                <a:lnTo>
                  <a:pt x="1152" y="2170"/>
                </a:lnTo>
                <a:lnTo>
                  <a:pt x="1129" y="2246"/>
                </a:lnTo>
                <a:lnTo>
                  <a:pt x="1086" y="2303"/>
                </a:lnTo>
                <a:lnTo>
                  <a:pt x="1027" y="2371"/>
                </a:lnTo>
                <a:lnTo>
                  <a:pt x="997" y="2430"/>
                </a:lnTo>
                <a:lnTo>
                  <a:pt x="938" y="2513"/>
                </a:lnTo>
                <a:lnTo>
                  <a:pt x="879" y="2545"/>
                </a:lnTo>
                <a:lnTo>
                  <a:pt x="810" y="2608"/>
                </a:lnTo>
                <a:lnTo>
                  <a:pt x="722" y="2644"/>
                </a:lnTo>
                <a:lnTo>
                  <a:pt x="600" y="2661"/>
                </a:lnTo>
                <a:lnTo>
                  <a:pt x="488" y="2631"/>
                </a:lnTo>
                <a:lnTo>
                  <a:pt x="410" y="2585"/>
                </a:lnTo>
                <a:lnTo>
                  <a:pt x="362" y="2525"/>
                </a:lnTo>
                <a:lnTo>
                  <a:pt x="322" y="2457"/>
                </a:lnTo>
                <a:lnTo>
                  <a:pt x="289" y="2379"/>
                </a:lnTo>
                <a:lnTo>
                  <a:pt x="256" y="2317"/>
                </a:lnTo>
                <a:lnTo>
                  <a:pt x="137" y="2171"/>
                </a:lnTo>
                <a:lnTo>
                  <a:pt x="81" y="2071"/>
                </a:lnTo>
                <a:lnTo>
                  <a:pt x="38" y="1981"/>
                </a:lnTo>
                <a:lnTo>
                  <a:pt x="18" y="1881"/>
                </a:lnTo>
                <a:lnTo>
                  <a:pt x="6" y="1793"/>
                </a:lnTo>
                <a:lnTo>
                  <a:pt x="13" y="1690"/>
                </a:lnTo>
                <a:lnTo>
                  <a:pt x="9" y="1588"/>
                </a:lnTo>
                <a:lnTo>
                  <a:pt x="0" y="1489"/>
                </a:lnTo>
                <a:lnTo>
                  <a:pt x="18" y="1287"/>
                </a:lnTo>
                <a:lnTo>
                  <a:pt x="46" y="1181"/>
                </a:lnTo>
                <a:lnTo>
                  <a:pt x="87" y="1102"/>
                </a:lnTo>
                <a:lnTo>
                  <a:pt x="134" y="1024"/>
                </a:lnTo>
                <a:lnTo>
                  <a:pt x="142" y="946"/>
                </a:lnTo>
                <a:lnTo>
                  <a:pt x="153" y="768"/>
                </a:lnTo>
                <a:lnTo>
                  <a:pt x="171" y="680"/>
                </a:lnTo>
                <a:lnTo>
                  <a:pt x="212" y="603"/>
                </a:lnTo>
                <a:lnTo>
                  <a:pt x="278" y="491"/>
                </a:lnTo>
                <a:lnTo>
                  <a:pt x="284" y="372"/>
                </a:lnTo>
                <a:lnTo>
                  <a:pt x="302" y="277"/>
                </a:lnTo>
                <a:lnTo>
                  <a:pt x="329" y="186"/>
                </a:lnTo>
                <a:lnTo>
                  <a:pt x="377" y="99"/>
                </a:lnTo>
                <a:lnTo>
                  <a:pt x="432" y="30"/>
                </a:lnTo>
                <a:lnTo>
                  <a:pt x="507" y="0"/>
                </a:lnTo>
                <a:lnTo>
                  <a:pt x="611" y="107"/>
                </a:lnTo>
                <a:lnTo>
                  <a:pt x="661" y="174"/>
                </a:lnTo>
                <a:lnTo>
                  <a:pt x="701" y="260"/>
                </a:lnTo>
                <a:lnTo>
                  <a:pt x="742" y="353"/>
                </a:lnTo>
                <a:lnTo>
                  <a:pt x="782" y="443"/>
                </a:lnTo>
                <a:lnTo>
                  <a:pt x="844" y="569"/>
                </a:lnTo>
                <a:lnTo>
                  <a:pt x="866" y="634"/>
                </a:lnTo>
                <a:lnTo>
                  <a:pt x="885" y="707"/>
                </a:lnTo>
                <a:lnTo>
                  <a:pt x="900" y="769"/>
                </a:lnTo>
                <a:lnTo>
                  <a:pt x="906" y="828"/>
                </a:lnTo>
                <a:lnTo>
                  <a:pt x="997" y="965"/>
                </a:lnTo>
                <a:lnTo>
                  <a:pt x="1043" y="1041"/>
                </a:lnTo>
                <a:lnTo>
                  <a:pt x="1067" y="1106"/>
                </a:lnTo>
                <a:lnTo>
                  <a:pt x="1074" y="1180"/>
                </a:lnTo>
                <a:lnTo>
                  <a:pt x="1131" y="1272"/>
                </a:lnTo>
                <a:lnTo>
                  <a:pt x="1134" y="1287"/>
                </a:lnTo>
                <a:lnTo>
                  <a:pt x="1178" y="1344"/>
                </a:lnTo>
                <a:lnTo>
                  <a:pt x="1223" y="1257"/>
                </a:lnTo>
                <a:close/>
              </a:path>
            </a:pathLst>
          </a:custGeom>
          <a:solidFill>
            <a:srgbClr val="930D27"/>
          </a:solidFill>
          <a:ln w="28575" cmpd="sng">
            <a:solidFill>
              <a:srgbClr val="000000"/>
            </a:solidFill>
            <a:round/>
            <a:headEnd/>
            <a:tailEnd/>
          </a:ln>
        </p:spPr>
        <p:txBody>
          <a:bodyPr/>
          <a:lstStyle/>
          <a:p>
            <a:endParaRPr lang="en-US"/>
          </a:p>
        </p:txBody>
      </p:sp>
      <p:sp>
        <p:nvSpPr>
          <p:cNvPr id="307204" name="Text Box 4"/>
          <p:cNvSpPr txBox="1">
            <a:spLocks noChangeArrowheads="1"/>
          </p:cNvSpPr>
          <p:nvPr/>
        </p:nvSpPr>
        <p:spPr bwMode="auto">
          <a:xfrm>
            <a:off x="1754188" y="3584575"/>
            <a:ext cx="5630862" cy="830263"/>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r>
              <a:rPr lang="en-US" sz="4800" b="1" smtClean="0">
                <a:solidFill>
                  <a:schemeClr val="tx2"/>
                </a:solidFill>
                <a:effectLst>
                  <a:outerShdw blurRad="38100" dist="38100" dir="2700000" algn="tl">
                    <a:srgbClr val="000000"/>
                  </a:outerShdw>
                </a:effectLst>
              </a:rPr>
              <a:t>Guiding Principles</a:t>
            </a:r>
          </a:p>
        </p:txBody>
      </p:sp>
    </p:spTree>
  </p:cSld>
  <p:clrMapOvr>
    <a:masterClrMapping/>
  </p:clrMapOvr>
  <p:transition xmlns:p14="http://schemas.microsoft.com/office/powerpoint/2010/main" advClick="0">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07203"/>
                                        </p:tgtEl>
                                        <p:attrNameLst>
                                          <p:attrName>style.visibility</p:attrName>
                                        </p:attrNameLst>
                                      </p:cBhvr>
                                      <p:to>
                                        <p:strVal val="visible"/>
                                      </p:to>
                                    </p:set>
                                    <p:animEffect transition="in" filter="strips(downRight)">
                                      <p:cBhvr>
                                        <p:cTn id="7" dur="500"/>
                                        <p:tgtEl>
                                          <p:spTgt spid="30720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204"/>
                                        </p:tgtEl>
                                        <p:attrNameLst>
                                          <p:attrName>style.visibility</p:attrName>
                                        </p:attrNameLst>
                                      </p:cBhvr>
                                      <p:to>
                                        <p:strVal val="visible"/>
                                      </p:to>
                                    </p:set>
                                    <p:animEffect transition="in" filter="wipe(left)">
                                      <p:cBhvr>
                                        <p:cTn id="11" dur="500"/>
                                        <p:tgtEl>
                                          <p:spTgt spid="307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3" grpId="0" animBg="1"/>
      <p:bldP spid="307204" grpId="0"/>
    </p:bld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ANSWERNOWTEXT" val="Answer Now"/>
  <p:tag name="RESPTABLESTYLE" val="-1"/>
  <p:tag name="ALLOWDUPLICATES" val="False"/>
  <p:tag name="AUTOADVANCE" val="False"/>
  <p:tag name="STDCHART" val="1"/>
  <p:tag name="SKIPREMAININGRACESLIDES" val="True"/>
  <p:tag name="BUBBLENAMEVISIBLE" val="True"/>
  <p:tag name="DEFAULTNUMTEAMS" val="5"/>
  <p:tag name="CUSTOMCELLBACKCOLOR2" val="-13395457"/>
  <p:tag name="DISPLAYNAME" val="True"/>
  <p:tag name="GRIDROTATIONINTERVAL" val="2"/>
  <p:tag name="POLLINGCYCLE" val="2"/>
  <p:tag name="INCLUDENONRESPONDERS" val="False"/>
  <p:tag name="ALLOWUSERFEEDBACK" val="True"/>
  <p:tag name="REALTIMEBACKUPPATH" val="(None)"/>
  <p:tag name="ADVANCEDSETTINGSVIEW" val="False"/>
  <p:tag name="FIBDISPLAYKEYWORDS" val="True"/>
  <p:tag name="PRRESPONSE4" val="7"/>
  <p:tag name="PRRESPONSE8" val="3"/>
  <p:tag name="TPVERSION" val="2008"/>
  <p:tag name="BULLETTYPE" val="3"/>
  <p:tag name="RESPCOUNTERFORMAT" val="0"/>
  <p:tag name="BACKUPSESSIONS" val="True"/>
  <p:tag name="ROTATIONINTERVAL" val="2"/>
  <p:tag name="RACEANIMATIONSPEED" val="3"/>
  <p:tag name="BUBBLESIZEVISIBLE" val="True"/>
  <p:tag name="CUSTOMCELLFORECOLOR" val="-16777216"/>
  <p:tag name="USESCHEMECOLORS" val="True"/>
  <p:tag name="AUTOSIZEGRID" val="True"/>
  <p:tag name="CHARTLABELS" val="1"/>
  <p:tag name="INCLUDEPPT" val="True"/>
  <p:tag name="ZEROBASED" val="False"/>
  <p:tag name="FIBNUMRESULTS" val="5"/>
  <p:tag name="PRRESPONSE3" val="8"/>
  <p:tag name="PRRESPONSE9" val="2"/>
  <p:tag name="SHOWBARVISIBLE" val="True"/>
  <p:tag name="RESPCOUNTERSTYLE" val="-1"/>
  <p:tag name="BACKUPMAINTENANCE" val="7"/>
  <p:tag name="RACEENDPOINTS" val="100"/>
  <p:tag name="MAXRESPONDERS" val="5"/>
  <p:tag name="CUSTOMCELLBACKCOLOR1" val="-657956"/>
  <p:tag name="DISPLAYDEVICEID" val="True"/>
  <p:tag name="CHARTCOLORS" val="0"/>
  <p:tag name="CORRECTPOINTVALUE" val="100"/>
  <p:tag name="CHARTSCALE" val="True"/>
  <p:tag name="PRRESPONSE2" val="9"/>
  <p:tag name="PRRESPONSE10" val="1"/>
  <p:tag name="ANSWERNOWSTYLE" val="-1"/>
  <p:tag name="NUMRESPONSES" val="1"/>
  <p:tag name="RACERSMAXDISPLAYED" val="5"/>
  <p:tag name="BUBBLEGROUPING" val="3"/>
  <p:tag name="DISPLAYDEVICENUMBER" val="True"/>
  <p:tag name="RESETCHARTS" val="True"/>
  <p:tag name="REALTIMEBACKUP" val="False"/>
  <p:tag name="PRRESPONSE1" val="10"/>
  <p:tag name="SHOWFLASHWARNING" val="True"/>
  <p:tag name="COUNTDOWNSECONDS" val="10"/>
  <p:tag name="AUTOUPDATEALIASES" val="True"/>
  <p:tag name="CUSTOMGRIDBACKCOLOR" val="-2830136"/>
  <p:tag name="GRIDSIZE" val="{Width=800, Height=600}"/>
  <p:tag name="INCORRECTPOINTVALUE" val="0"/>
  <p:tag name="PRRESPONSE5" val="6"/>
  <p:tag name="USESECONDARYMONITOR" val="True"/>
  <p:tag name="REVIEWONLY" val="False"/>
  <p:tag name="CUSTOMCELLBACKCOLOR3" val="-268652"/>
  <p:tag name="MULTIRESPDIVISOR" val="1"/>
  <p:tag name="FIBINCLUDEOTHER" val="True"/>
  <p:tag name="COUNTDOWNSTYLE" val="-1"/>
  <p:tag name="TEAMSINLEADERBOARD" val="5"/>
  <p:tag name="GRIDPOSITION" val="1"/>
  <p:tag name="PRRESPONSE6" val="5"/>
  <p:tag name="CHARTVALUEFORMAT" val="0%"/>
  <p:tag name="GRIDOPACITY" val="90"/>
  <p:tag name="PRRESPONSE7" val="4"/>
  <p:tag name="BUBBLEVALUEFORMAT" val="0.0"/>
  <p:tag name="FIBDISPLAYRESULTS" val="True"/>
  <p:tag name="CUSTOMCELLBACKCOLOR4" val="-8355712"/>
  <p:tag name="INPUTSOURCE" val="1"/>
  <p:tag name="POWERPOINTVERSION" val="11.0"/>
  <p:tag name="PARTICIPANTSINLEADERBOARD" val="5"/>
  <p:tag name="AUTOADJUSTPARTRANGE" val="True"/>
  <p:tag name="PARTLISTDEFAULT" val="1"/>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030">
  <a:themeElements>
    <a:clrScheme name="030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fontScheme name="03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030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030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030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030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030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030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030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030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030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030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030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030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030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030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030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030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MTC.bahamas">
  <a:themeElements>
    <a:clrScheme name="">
      <a:dk1>
        <a:srgbClr val="414141"/>
      </a:dk1>
      <a:lt1>
        <a:srgbClr val="FFFFFF"/>
      </a:lt1>
      <a:dk2>
        <a:srgbClr val="063DE9"/>
      </a:dk2>
      <a:lt2>
        <a:srgbClr val="FAFD00"/>
      </a:lt2>
      <a:accent1>
        <a:srgbClr val="0028A0"/>
      </a:accent1>
      <a:accent2>
        <a:srgbClr val="FAFD00"/>
      </a:accent2>
      <a:accent3>
        <a:srgbClr val="AAAFF2"/>
      </a:accent3>
      <a:accent4>
        <a:srgbClr val="DADADA"/>
      </a:accent4>
      <a:accent5>
        <a:srgbClr val="AAACCD"/>
      </a:accent5>
      <a:accent6>
        <a:srgbClr val="E3E500"/>
      </a:accent6>
      <a:hlink>
        <a:srgbClr val="FE9B03"/>
      </a:hlink>
      <a:folHlink>
        <a:srgbClr val="CECECE"/>
      </a:folHlink>
    </a:clrScheme>
    <a:fontScheme name="MTC.baham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MTC.baham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TC.baham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TC.baham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TC.baham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TC.baham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TC.baham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TC.baham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MTC.bahamas">
  <a:themeElements>
    <a:clrScheme name="">
      <a:dk1>
        <a:srgbClr val="414141"/>
      </a:dk1>
      <a:lt1>
        <a:srgbClr val="FFFFFF"/>
      </a:lt1>
      <a:dk2>
        <a:srgbClr val="063DE9"/>
      </a:dk2>
      <a:lt2>
        <a:srgbClr val="FAFD00"/>
      </a:lt2>
      <a:accent1>
        <a:srgbClr val="0028A0"/>
      </a:accent1>
      <a:accent2>
        <a:srgbClr val="FAFD00"/>
      </a:accent2>
      <a:accent3>
        <a:srgbClr val="AAAFF2"/>
      </a:accent3>
      <a:accent4>
        <a:srgbClr val="DADADA"/>
      </a:accent4>
      <a:accent5>
        <a:srgbClr val="AAACCD"/>
      </a:accent5>
      <a:accent6>
        <a:srgbClr val="E3E500"/>
      </a:accent6>
      <a:hlink>
        <a:srgbClr val="FE9B03"/>
      </a:hlink>
      <a:folHlink>
        <a:srgbClr val="CECECE"/>
      </a:folHlink>
    </a:clrScheme>
    <a:fontScheme name="1_MTC.baham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1_MTC.baham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MTC.baham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MTC.baham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MTC.baham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MTC.baham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MTC.baham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MTC.baham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Mayoblu2">
  <a:themeElements>
    <a:clrScheme name="">
      <a:dk1>
        <a:srgbClr val="414141"/>
      </a:dk1>
      <a:lt1>
        <a:srgbClr val="FFFFFF"/>
      </a:lt1>
      <a:dk2>
        <a:srgbClr val="004875"/>
      </a:dk2>
      <a:lt2>
        <a:srgbClr val="FAFD00"/>
      </a:lt2>
      <a:accent1>
        <a:srgbClr val="0028A0"/>
      </a:accent1>
      <a:accent2>
        <a:srgbClr val="FAFD00"/>
      </a:accent2>
      <a:accent3>
        <a:srgbClr val="AAB1BD"/>
      </a:accent3>
      <a:accent4>
        <a:srgbClr val="DADADA"/>
      </a:accent4>
      <a:accent5>
        <a:srgbClr val="AAACCD"/>
      </a:accent5>
      <a:accent6>
        <a:srgbClr val="E3E500"/>
      </a:accent6>
      <a:hlink>
        <a:srgbClr val="FE9B03"/>
      </a:hlink>
      <a:folHlink>
        <a:srgbClr val="CECECE"/>
      </a:folHlink>
    </a:clrScheme>
    <a:fontScheme name="1_Mayoblu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1_Mayoblu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Mayoblu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Mayoblu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Mayoblu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Mayoblu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Mayoblu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Mayoblu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olormaster">
  <a:themeElements>
    <a:clrScheme name="">
      <a:dk1>
        <a:srgbClr val="000000"/>
      </a:dk1>
      <a:lt1>
        <a:srgbClr val="6600CC"/>
      </a:lt1>
      <a:dk2>
        <a:srgbClr val="333399"/>
      </a:dk2>
      <a:lt2>
        <a:srgbClr val="C0C0C0"/>
      </a:lt2>
      <a:accent1>
        <a:srgbClr val="D60093"/>
      </a:accent1>
      <a:accent2>
        <a:srgbClr val="9999FF"/>
      </a:accent2>
      <a:accent3>
        <a:srgbClr val="B8AAE2"/>
      </a:accent3>
      <a:accent4>
        <a:srgbClr val="000000"/>
      </a:accent4>
      <a:accent5>
        <a:srgbClr val="E8AAC8"/>
      </a:accent5>
      <a:accent6>
        <a:srgbClr val="8A8AE7"/>
      </a:accent6>
      <a:hlink>
        <a:srgbClr val="008000"/>
      </a:hlink>
      <a:folHlink>
        <a:srgbClr val="FF9966"/>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
      <a:dk1>
        <a:srgbClr val="000000"/>
      </a:dk1>
      <a:lt1>
        <a:srgbClr val="6600CC"/>
      </a:lt1>
      <a:dk2>
        <a:srgbClr val="333399"/>
      </a:dk2>
      <a:lt2>
        <a:srgbClr val="C0C0C0"/>
      </a:lt2>
      <a:accent1>
        <a:srgbClr val="D60093"/>
      </a:accent1>
      <a:accent2>
        <a:srgbClr val="9999FF"/>
      </a:accent2>
      <a:accent3>
        <a:srgbClr val="B8AAE2"/>
      </a:accent3>
      <a:accent4>
        <a:srgbClr val="000000"/>
      </a:accent4>
      <a:accent5>
        <a:srgbClr val="E8AAC8"/>
      </a:accent5>
      <a:accent6>
        <a:srgbClr val="8A8AE7"/>
      </a:accent6>
      <a:hlink>
        <a:srgbClr val="008000"/>
      </a:hlink>
      <a:folHlink>
        <a:srgbClr val="FF9966"/>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
      <a:dk1>
        <a:srgbClr val="000000"/>
      </a:dk1>
      <a:lt1>
        <a:srgbClr val="000099"/>
      </a:lt1>
      <a:dk2>
        <a:srgbClr val="000066"/>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
      <a:dk1>
        <a:srgbClr val="000000"/>
      </a:dk1>
      <a:lt1>
        <a:srgbClr val="000099"/>
      </a:lt1>
      <a:dk2>
        <a:srgbClr val="000066"/>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olormaster">
  <a:themeElements>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Ki-67</Template>
  <TotalTime>13624</TotalTime>
  <Words>3474</Words>
  <Application>Microsoft Macintosh PowerPoint</Application>
  <PresentationFormat>On-screen Show (4:3)</PresentationFormat>
  <Paragraphs>566</Paragraphs>
  <Slides>63</Slides>
  <Notes>60</Notes>
  <HiddenSlides>0</HiddenSlides>
  <MMClips>0</MMClips>
  <ScaleCrop>false</ScaleCrop>
  <HeadingPairs>
    <vt:vector size="4" baseType="variant">
      <vt:variant>
        <vt:lpstr>Theme</vt:lpstr>
      </vt:variant>
      <vt:variant>
        <vt:i4>12</vt:i4>
      </vt:variant>
      <vt:variant>
        <vt:lpstr>Slide Titles</vt:lpstr>
      </vt:variant>
      <vt:variant>
        <vt:i4>63</vt:i4>
      </vt:variant>
    </vt:vector>
  </HeadingPairs>
  <TitlesOfParts>
    <vt:vector size="75" baseType="lpstr">
      <vt:lpstr>030</vt:lpstr>
      <vt:lpstr>1_colormaster</vt:lpstr>
      <vt:lpstr>2_colormaster</vt:lpstr>
      <vt:lpstr>3_colormaster</vt:lpstr>
      <vt:lpstr>4_colormaster</vt:lpstr>
      <vt:lpstr>5_colormaster</vt:lpstr>
      <vt:lpstr>6_colormaster</vt:lpstr>
      <vt:lpstr>7_colormaster</vt:lpstr>
      <vt:lpstr>8_colormaster</vt:lpstr>
      <vt:lpstr>MTC.bahamas</vt:lpstr>
      <vt:lpstr>1_MTC.bahamas</vt:lpstr>
      <vt:lpstr>1_Mayoblu2</vt:lpstr>
      <vt:lpstr>Papillary Thyroid Cancer:  Strategies for Optimal Individualized Surgical Management</vt:lpstr>
      <vt:lpstr>Surgical Management Tx Cancer</vt:lpstr>
      <vt:lpstr>Thyroid Cancer Incidence and Mortality 1973-2002</vt:lpstr>
      <vt:lpstr>Trends: Incidence of Tx Cancer (73-02) in U.S. All Thyroid Cancer</vt:lpstr>
      <vt:lpstr>Trends in Papillary Tumors by Size (88-02) in U.S. Papillary Thyroid Cancer</vt:lpstr>
      <vt:lpstr>Papillary Thyroid Cancer per Year  Patients in United States, 1973-2006</vt:lpstr>
      <vt:lpstr>Papillary Thyroid Cancer per Year   Pts Age &lt;45 in United States, 1988-2003</vt:lpstr>
      <vt:lpstr>Papillary Thyroid Cancer per Year Pts Age &gt;45 in the United States, 1988-2003</vt:lpstr>
      <vt:lpstr>Surgical Management Papillary Thyroid Cancer</vt:lpstr>
      <vt:lpstr>Surgical Management: PTC Framing the Discussion</vt:lpstr>
      <vt:lpstr>ATA Guidelines Overall Goals of Treatment</vt:lpstr>
      <vt:lpstr>Initial Surgical Management: PTC Surgical Goals of Therapy</vt:lpstr>
      <vt:lpstr>ATA Guidelines Surgical Goals</vt:lpstr>
      <vt:lpstr>Surgical Management: PTC Why Any Controversy?</vt:lpstr>
      <vt:lpstr>Surgical Management: PTC Current Hot Topic: Lymph Nodes!</vt:lpstr>
      <vt:lpstr>Compartments of Neck</vt:lpstr>
      <vt:lpstr>PTC: Rationale for C-VI Dissection </vt:lpstr>
      <vt:lpstr>PTC: Rationale for C-VI Dissection </vt:lpstr>
      <vt:lpstr>PTC: Rationale for C-VI Dissection </vt:lpstr>
      <vt:lpstr>Surgical Management: PTC</vt:lpstr>
      <vt:lpstr>Lymph Node Metastases Papillary Thyroid Cancer</vt:lpstr>
      <vt:lpstr>PTC LNMs Frequency of Spread</vt:lpstr>
      <vt:lpstr>MSKCC PTC: Recurrence Tuttle (’10); 588 pts; TTx, LN Diss, RRA</vt:lpstr>
      <vt:lpstr>MSKCC PTC: Recurrence Tuttle: Overall Results</vt:lpstr>
      <vt:lpstr>Surgical Management: PTC</vt:lpstr>
      <vt:lpstr>PTC OS, DFS, DDFS?</vt:lpstr>
      <vt:lpstr>PTC Economic Burden</vt:lpstr>
      <vt:lpstr>Surgical Response Compartment VI Lymph Nodes</vt:lpstr>
      <vt:lpstr>Compartment VI LNMs Surgeon Response (cont’d)</vt:lpstr>
      <vt:lpstr>CLND: Safety, Efficacy Surrogate Endpoint: Tg</vt:lpstr>
      <vt:lpstr>C-VI Recurrence-Free Survival Multi-Institutional Study (n=606)</vt:lpstr>
      <vt:lpstr>Disease-Specific Survival (n=640)</vt:lpstr>
      <vt:lpstr>Rate C-VI Reoperation  After Initial Surgery (n=246)</vt:lpstr>
      <vt:lpstr>Prophylactic C-VI Dissection Meta-analysis*</vt:lpstr>
      <vt:lpstr>Surgical Response Conservative Approach</vt:lpstr>
      <vt:lpstr>Optimized Surgical Approach Moderate Surgical Approach</vt:lpstr>
      <vt:lpstr>Surgical Response Aggressive* Surgical Approach</vt:lpstr>
      <vt:lpstr>Surgical Response Aggressive* Surgical Approach</vt:lpstr>
      <vt:lpstr>Surgical Management: PTC</vt:lpstr>
      <vt:lpstr>LNMs Prognostic Factor for Death Lundgren Study (&gt;5,000 pts)</vt:lpstr>
      <vt:lpstr>Papillary Thyroid Cancer Survival by MACIS Score</vt:lpstr>
      <vt:lpstr>Papillary Thyroid Cancer Risks Groups</vt:lpstr>
      <vt:lpstr>Cumulative Risk of Death Due to Papillary Thyroid Carcinoma</vt:lpstr>
      <vt:lpstr>PTC Stage III*</vt:lpstr>
      <vt:lpstr>Surgical Management: PTC</vt:lpstr>
      <vt:lpstr>LNMs Alternatives to LN Dissection</vt:lpstr>
      <vt:lpstr>PTC Radioactive Iodine</vt:lpstr>
      <vt:lpstr>Surgical Management: PTC</vt:lpstr>
      <vt:lpstr>Papillary Thyroid Cancer Lymph Node Metastasis</vt:lpstr>
      <vt:lpstr>Thyroidectomy Technique RLN, LNs, Parathyroids</vt:lpstr>
      <vt:lpstr>Thyroidectomy Technique RLN, Parathyroids, TTx</vt:lpstr>
      <vt:lpstr>Thyroidectomy Technique NTTx</vt:lpstr>
      <vt:lpstr>PTC: C-VI Lymphadenectomy Individualization: Surgeon and Pt</vt:lpstr>
      <vt:lpstr>Plan “B” No C-VI Dissection </vt:lpstr>
      <vt:lpstr>Lymph Node Metastases Papillary Thyroid Cancer</vt:lpstr>
      <vt:lpstr>Mayo Clinic: PTC Initial Operations 1999-2006</vt:lpstr>
      <vt:lpstr>Optimized Surgical Approach Moderate Approach</vt:lpstr>
      <vt:lpstr>Optimized Surgical Approach Mayo Clinic Demographics</vt:lpstr>
      <vt:lpstr>Operation</vt:lpstr>
      <vt:lpstr>Optimized Surgical Approach Mayo Clinic Results</vt:lpstr>
      <vt:lpstr>Optimized Surgical Approach Mayo Clinic Results</vt:lpstr>
      <vt:lpstr>Optimized Surgical Approach Summary</vt:lpstr>
      <vt:lpstr>Conclusion: Optimal Operation Design</vt:lpstr>
    </vt:vector>
  </TitlesOfParts>
  <Company>Mayo Foundation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Mayo Clinic, Rochester  Department of General Surgery</dc:title>
  <dc:creator>TMD04</dc:creator>
  <cp:lastModifiedBy>Clive Grant</cp:lastModifiedBy>
  <cp:revision>685</cp:revision>
  <cp:lastPrinted>2013-07-09T17:55:39Z</cp:lastPrinted>
  <dcterms:created xsi:type="dcterms:W3CDTF">2011-03-08T01:14:08Z</dcterms:created>
  <dcterms:modified xsi:type="dcterms:W3CDTF">2015-02-05T05:21:30Z</dcterms:modified>
</cp:coreProperties>
</file>