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68"/>
  </p:notesMasterIdLst>
  <p:sldIdLst>
    <p:sldId id="256" r:id="rId2"/>
    <p:sldId id="325" r:id="rId3"/>
    <p:sldId id="278" r:id="rId4"/>
    <p:sldId id="279" r:id="rId5"/>
    <p:sldId id="280" r:id="rId6"/>
    <p:sldId id="281" r:id="rId7"/>
    <p:sldId id="282" r:id="rId8"/>
    <p:sldId id="283" r:id="rId9"/>
    <p:sldId id="284" r:id="rId10"/>
    <p:sldId id="285" r:id="rId11"/>
    <p:sldId id="257" r:id="rId12"/>
    <p:sldId id="258" r:id="rId13"/>
    <p:sldId id="259"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1" r:id="rId29"/>
    <p:sldId id="302" r:id="rId30"/>
    <p:sldId id="303" r:id="rId31"/>
    <p:sldId id="304" r:id="rId32"/>
    <p:sldId id="307" r:id="rId33"/>
    <p:sldId id="306" r:id="rId34"/>
    <p:sldId id="309" r:id="rId35"/>
    <p:sldId id="312" r:id="rId36"/>
    <p:sldId id="313" r:id="rId37"/>
    <p:sldId id="314" r:id="rId38"/>
    <p:sldId id="315" r:id="rId39"/>
    <p:sldId id="316" r:id="rId40"/>
    <p:sldId id="317" r:id="rId41"/>
    <p:sldId id="318" r:id="rId42"/>
    <p:sldId id="274" r:id="rId43"/>
    <p:sldId id="319" r:id="rId44"/>
    <p:sldId id="320" r:id="rId45"/>
    <p:sldId id="275" r:id="rId46"/>
    <p:sldId id="331" r:id="rId47"/>
    <p:sldId id="332" r:id="rId48"/>
    <p:sldId id="321" r:id="rId49"/>
    <p:sldId id="273" r:id="rId50"/>
    <p:sldId id="330" r:id="rId51"/>
    <p:sldId id="322" r:id="rId52"/>
    <p:sldId id="260" r:id="rId53"/>
    <p:sldId id="326" r:id="rId54"/>
    <p:sldId id="261" r:id="rId55"/>
    <p:sldId id="262" r:id="rId56"/>
    <p:sldId id="263" r:id="rId57"/>
    <p:sldId id="333" r:id="rId58"/>
    <p:sldId id="264" r:id="rId59"/>
    <p:sldId id="265" r:id="rId60"/>
    <p:sldId id="327" r:id="rId61"/>
    <p:sldId id="266" r:id="rId62"/>
    <p:sldId id="268" r:id="rId63"/>
    <p:sldId id="323" r:id="rId64"/>
    <p:sldId id="269" r:id="rId65"/>
    <p:sldId id="329" r:id="rId66"/>
    <p:sldId id="328"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6E2CC4-4471-47F2-8329-C17754BB619C}" type="datetimeFigureOut">
              <a:rPr lang="en-US" smtClean="0"/>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B8A246-862C-4E18-B049-0774B013FAC0}" type="slidenum">
              <a:rPr lang="en-US" smtClean="0"/>
              <a:t>‹#›</a:t>
            </a:fld>
            <a:endParaRPr lang="en-US"/>
          </a:p>
        </p:txBody>
      </p:sp>
    </p:spTree>
    <p:extLst>
      <p:ext uri="{BB962C8B-B14F-4D97-AF65-F5344CB8AC3E}">
        <p14:creationId xmlns:p14="http://schemas.microsoft.com/office/powerpoint/2010/main" val="416885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3</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15</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16</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17</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18</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19</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Post-NT</a:t>
            </a:r>
            <a:r>
              <a:rPr lang="en-US" baseline="0" dirty="0" smtClean="0"/>
              <a:t> CA 19-9 offers a view of tumor biology that is far better than the starting value of CA 19-9.  </a:t>
            </a:r>
            <a:r>
              <a:rPr lang="en-US" baseline="0" dirty="0" err="1" smtClean="0"/>
              <a:t>Pts</a:t>
            </a:r>
            <a:r>
              <a:rPr lang="en-US" baseline="0" dirty="0" smtClean="0"/>
              <a:t> can be low, medium, or high producers at baseline.</a:t>
            </a:r>
            <a:endParaRPr lang="en-US" dirty="0" smtClean="0"/>
          </a:p>
          <a:p>
            <a:pPr>
              <a:spcBef>
                <a:spcPct val="0"/>
              </a:spcBef>
            </a:pPr>
            <a:endParaRPr lang="en-US" dirty="0" smtClean="0"/>
          </a:p>
          <a:p>
            <a:pPr>
              <a:spcBef>
                <a:spcPct val="0"/>
              </a:spcBef>
            </a:pPr>
            <a:r>
              <a:rPr lang="en-US" dirty="0" smtClean="0"/>
              <a:t>Shown graphically,</a:t>
            </a:r>
            <a:r>
              <a:rPr lang="en-US" baseline="0" dirty="0" smtClean="0"/>
              <a:t> you can see that among resected pts, those who had CA 19-9 normalization, not just a random cutoff and not just an absolute decrease, had better survival than their resected counterparts who never normalized. The difference in median OS is 38 vs. 26 mo. This suggests that CA 19-9 normalization stratifies pts based on their tumor biology and response to cytotoxic therapy.</a:t>
            </a:r>
          </a:p>
          <a:p>
            <a:pPr>
              <a:spcBef>
                <a:spcPct val="0"/>
              </a:spcBef>
            </a:pPr>
            <a:endParaRPr lang="en-US" baseline="0" dirty="0" smtClean="0"/>
          </a:p>
          <a:p>
            <a:pPr>
              <a:spcBef>
                <a:spcPct val="0"/>
              </a:spcBef>
            </a:pPr>
            <a:r>
              <a:rPr lang="en-US" baseline="0" dirty="0" smtClean="0"/>
              <a:t>Interesting this marker of tumor biology is even useful for unresected patients, in which CA 19-9 normalization was associated with  a median OS of 15 mo vs. 11 mo.  Of note, 15 months median OS for borderline resectable PC is probably as good as or better than surgery alone without multimodality therapy.</a:t>
            </a:r>
          </a:p>
          <a:p>
            <a:pPr>
              <a:spcBef>
                <a:spcPct val="0"/>
              </a:spcBef>
            </a:pP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20</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Post-NT</a:t>
            </a:r>
            <a:r>
              <a:rPr lang="en-US" baseline="0" dirty="0" smtClean="0"/>
              <a:t> CA 19-9 offers a view of tumor biology that is far better than the starting value of CA 19-9.  </a:t>
            </a:r>
            <a:r>
              <a:rPr lang="en-US" baseline="0" dirty="0" err="1" smtClean="0"/>
              <a:t>Pts</a:t>
            </a:r>
            <a:r>
              <a:rPr lang="en-US" baseline="0" dirty="0" smtClean="0"/>
              <a:t> can be low, medium, or high producers at baseline.</a:t>
            </a:r>
            <a:endParaRPr lang="en-US" dirty="0" smtClean="0"/>
          </a:p>
          <a:p>
            <a:pPr>
              <a:spcBef>
                <a:spcPct val="0"/>
              </a:spcBef>
            </a:pPr>
            <a:endParaRPr lang="en-US" dirty="0" smtClean="0"/>
          </a:p>
          <a:p>
            <a:pPr>
              <a:spcBef>
                <a:spcPct val="0"/>
              </a:spcBef>
            </a:pPr>
            <a:r>
              <a:rPr lang="en-US" dirty="0" smtClean="0"/>
              <a:t>Shown graphically,</a:t>
            </a:r>
            <a:r>
              <a:rPr lang="en-US" baseline="0" dirty="0" smtClean="0"/>
              <a:t> you can see that among resected pts, those who had CA 19-9 normalization, not just a random cutoff and not just an absolute decrease, had better survival than their resected counterparts who never normalized. The difference in median OS is 38 vs. 26 mo. This suggests that CA 19-9 normalization stratifies pts based on their tumor biology and response to cytotoxic therapy.</a:t>
            </a:r>
          </a:p>
          <a:p>
            <a:pPr>
              <a:spcBef>
                <a:spcPct val="0"/>
              </a:spcBef>
            </a:pPr>
            <a:endParaRPr lang="en-US" baseline="0" dirty="0" smtClean="0"/>
          </a:p>
          <a:p>
            <a:pPr>
              <a:spcBef>
                <a:spcPct val="0"/>
              </a:spcBef>
            </a:pPr>
            <a:r>
              <a:rPr lang="en-US" baseline="0" dirty="0" smtClean="0"/>
              <a:t>Interesting this marker of tumor biology is even useful for unresected patients, in which CA 19-9 normalization was associated with  a median OS of 15 mo vs. 11 mo.  Of note, 15 months median OS for borderline resectable PC is probably as good as or better than surgery alone without multimodality therapy.</a:t>
            </a:r>
          </a:p>
          <a:p>
            <a:pPr>
              <a:spcBef>
                <a:spcPct val="0"/>
              </a:spcBef>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21</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22</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23</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24</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4</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25</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Again, we need accurate CT staging</a:t>
            </a:r>
            <a:r>
              <a:rPr lang="en-US" baseline="0" dirty="0" smtClean="0"/>
              <a:t> and comprehensive clinical staging</a:t>
            </a:r>
          </a:p>
          <a:p>
            <a:pPr>
              <a:spcBef>
                <a:spcPct val="0"/>
              </a:spcBef>
            </a:pPr>
            <a:endParaRPr lang="en-US" baseline="0" dirty="0" smtClean="0"/>
          </a:p>
          <a:p>
            <a:pPr>
              <a:spcBef>
                <a:spcPct val="0"/>
              </a:spcBef>
            </a:pPr>
            <a:r>
              <a:rPr lang="en-US" baseline="0" dirty="0" smtClean="0"/>
              <a:t>Individualized sequencing depends on the above</a:t>
            </a:r>
          </a:p>
          <a:p>
            <a:pPr>
              <a:spcBef>
                <a:spcPct val="0"/>
              </a:spcBef>
            </a:pPr>
            <a:endParaRPr lang="en-US" baseline="0" dirty="0" smtClean="0"/>
          </a:p>
          <a:p>
            <a:pPr>
              <a:spcBef>
                <a:spcPct val="0"/>
              </a:spcBef>
            </a:pPr>
            <a:r>
              <a:rPr lang="en-US" baseline="0" dirty="0" smtClean="0"/>
              <a:t>Remember your goal as a surgeon is to help the patient complete MM </a:t>
            </a:r>
            <a:r>
              <a:rPr lang="en-US" baseline="0" dirty="0" err="1" smtClean="0"/>
              <a:t>tx</a:t>
            </a:r>
            <a:r>
              <a:rPr lang="en-US" baseline="0" dirty="0" smtClean="0"/>
              <a:t>, not just resection.</a:t>
            </a:r>
          </a:p>
          <a:p>
            <a:pPr>
              <a:spcBef>
                <a:spcPct val="0"/>
              </a:spcBef>
            </a:pPr>
            <a:endParaRPr lang="en-US" baseline="0" dirty="0" smtClean="0"/>
          </a:p>
          <a:p>
            <a:pPr>
              <a:spcBef>
                <a:spcPct val="0"/>
              </a:spcBef>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26</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27</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When resected NT patients suffered PMC, there was no significant decrease in median OS (no PMC 35.6 </a:t>
            </a:r>
            <a:r>
              <a:rPr lang="en-US" dirty="0" err="1"/>
              <a:t>mo</a:t>
            </a:r>
            <a:r>
              <a:rPr lang="en-US" dirty="0"/>
              <a:t>, 95% CI 29.5-41.7, vs. PMC 30.1 </a:t>
            </a:r>
            <a:r>
              <a:rPr lang="en-US" dirty="0" err="1"/>
              <a:t>mo</a:t>
            </a:r>
            <a:r>
              <a:rPr lang="en-US" dirty="0"/>
              <a:t>, 95% CI 24.1-36.1, p=0.936), in contrast to the negative effect of PMC in SF patients (no PMC 33.0 </a:t>
            </a:r>
            <a:r>
              <a:rPr lang="en-US" dirty="0" err="1"/>
              <a:t>mo</a:t>
            </a:r>
            <a:r>
              <a:rPr lang="en-US" dirty="0"/>
              <a:t>, 95% CI 20.8-45.2, vs. PMC 9.6 </a:t>
            </a:r>
            <a:r>
              <a:rPr lang="en-US" dirty="0" err="1"/>
              <a:t>mo</a:t>
            </a:r>
            <a:r>
              <a:rPr lang="en-US" dirty="0"/>
              <a:t>, 95% CI 0.001-22.6, p&lt;0.001) (Figure 3).  SF patients who had PMC had OS durations comparable to patients receiving only chemotherapy and/or chemoradiation without resection.</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28</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29</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30</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31</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dirty="0" smtClean="0">
                <a:solidFill>
                  <a:schemeClr val="tx1"/>
                </a:solidFill>
                <a:effectLst/>
                <a:latin typeface="+mn-lt"/>
                <a:ea typeface="+mn-ea"/>
                <a:cs typeface="+mn-cs"/>
              </a:rPr>
              <a:t>IMAGE</a:t>
            </a:r>
          </a:p>
          <a:p>
            <a:r>
              <a:rPr lang="en-US" sz="1200" b="0" i="0" kern="1200" dirty="0" smtClean="0">
                <a:solidFill>
                  <a:schemeClr val="tx1"/>
                </a:solidFill>
                <a:effectLst/>
                <a:latin typeface="+mn-lt"/>
                <a:ea typeface="+mn-ea"/>
                <a:cs typeface="+mn-cs"/>
              </a:rPr>
              <a:t>Diagnosis and Staging of Esophageal Carcinoma</a:t>
            </a:r>
          </a:p>
          <a:p>
            <a:r>
              <a:rPr lang="en-US" sz="1200" b="0" i="0" kern="1200" dirty="0" smtClean="0">
                <a:solidFill>
                  <a:schemeClr val="tx1"/>
                </a:solidFill>
                <a:effectLst/>
                <a:latin typeface="+mn-lt"/>
                <a:ea typeface="+mn-ea"/>
                <a:cs typeface="+mn-cs"/>
              </a:rPr>
              <a:t>Clinical Gastrointestinal Endoscopy.</a:t>
            </a:r>
          </a:p>
          <a:p>
            <a:r>
              <a:rPr lang="en-US" sz="1200" b="0" i="0" kern="1200" dirty="0" smtClean="0">
                <a:solidFill>
                  <a:schemeClr val="tx1"/>
                </a:solidFill>
                <a:effectLst/>
                <a:latin typeface="+mn-lt"/>
                <a:ea typeface="+mn-ea"/>
                <a:cs typeface="+mn-cs"/>
              </a:rPr>
              <a:t>Penman, Ian D.; Church, Nicholas I.. Published January 1, 2012. Pages 305-320. © 2012.</a:t>
            </a:r>
          </a:p>
          <a:p>
            <a:endParaRPr lang="en-US" dirty="0"/>
          </a:p>
        </p:txBody>
      </p:sp>
      <p:sp>
        <p:nvSpPr>
          <p:cNvPr id="4" name="Slide Number Placeholder 3"/>
          <p:cNvSpPr>
            <a:spLocks noGrp="1"/>
          </p:cNvSpPr>
          <p:nvPr>
            <p:ph type="sldNum" sz="quarter" idx="10"/>
          </p:nvPr>
        </p:nvSpPr>
        <p:spPr/>
        <p:txBody>
          <a:bodyPr/>
          <a:lstStyle/>
          <a:p>
            <a:fld id="{82CF38A3-583F-461E-8AC4-124C41F71202}" type="slidenum">
              <a:rPr lang="en-US" smtClean="0"/>
              <a:pPr/>
              <a:t>32</a:t>
            </a:fld>
            <a:endParaRPr lang="en-US"/>
          </a:p>
        </p:txBody>
      </p:sp>
    </p:spTree>
    <p:extLst>
      <p:ext uri="{BB962C8B-B14F-4D97-AF65-F5344CB8AC3E}">
        <p14:creationId xmlns:p14="http://schemas.microsoft.com/office/powerpoint/2010/main" val="162348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38</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39</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5</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40</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41</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B8A246-862C-4E18-B049-0774B013FAC0}" type="slidenum">
              <a:rPr lang="en-US" smtClean="0"/>
              <a:t>58</a:t>
            </a:fld>
            <a:endParaRPr lang="en-US"/>
          </a:p>
        </p:txBody>
      </p:sp>
    </p:spTree>
    <p:extLst>
      <p:ext uri="{BB962C8B-B14F-4D97-AF65-F5344CB8AC3E}">
        <p14:creationId xmlns:p14="http://schemas.microsoft.com/office/powerpoint/2010/main" val="77384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6</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7</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8</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9</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10</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897A49-9A31-404B-8F83-FA75869F62A9}" type="slidenum">
              <a:rPr lang="en-US"/>
              <a:pPr fontAlgn="base">
                <a:spcBef>
                  <a:spcPct val="0"/>
                </a:spcBef>
                <a:spcAft>
                  <a:spcPct val="0"/>
                </a:spcAft>
              </a:pPr>
              <a:t>14</a:t>
            </a:fld>
            <a:endParaRPr lang="en-US"/>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pPr>
            <a:r>
              <a:rPr lang="en-US" dirty="0" smtClean="0"/>
              <a:t>My objectives</a:t>
            </a:r>
            <a:r>
              <a:rPr lang="en-US" baseline="0" dirty="0" smtClean="0"/>
              <a:t> today include the following</a:t>
            </a:r>
          </a:p>
          <a:p>
            <a:pPr>
              <a:spcBef>
                <a:spcPct val="0"/>
              </a:spcBef>
            </a:pPr>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4924E3E1-4380-47F5-8CDA-6FFB2D19665F}" type="datetimeFigureOut">
              <a:rPr lang="en-US" smtClean="0"/>
              <a:t>2/3/2015</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D85173FF-F03C-42D5-ACCC-C03AD575BF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24E3E1-4380-47F5-8CDA-6FFB2D19665F}"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173FF-F03C-42D5-ACCC-C03AD575BF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24E3E1-4380-47F5-8CDA-6FFB2D19665F}"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173FF-F03C-42D5-ACCC-C03AD575BF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4924E3E1-4380-47F5-8CDA-6FFB2D19665F}" type="datetimeFigureOut">
              <a:rPr lang="en-US" smtClean="0"/>
              <a:t>2/3/2015</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D85173FF-F03C-42D5-ACCC-C03AD575BF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4924E3E1-4380-47F5-8CDA-6FFB2D19665F}" type="datetimeFigureOut">
              <a:rPr lang="en-US" smtClean="0"/>
              <a:t>2/3/2015</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D85173FF-F03C-42D5-ACCC-C03AD575BF2B}"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4924E3E1-4380-47F5-8CDA-6FFB2D19665F}" type="datetimeFigureOut">
              <a:rPr lang="en-US" smtClean="0"/>
              <a:t>2/3/2015</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D85173FF-F03C-42D5-ACCC-C03AD575BF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4924E3E1-4380-47F5-8CDA-6FFB2D19665F}" type="datetimeFigureOut">
              <a:rPr lang="en-US" smtClean="0"/>
              <a:t>2/3/2015</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D85173FF-F03C-42D5-ACCC-C03AD575BF2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24E3E1-4380-47F5-8CDA-6FFB2D19665F}" type="datetimeFigureOut">
              <a:rPr lang="en-US" smtClean="0"/>
              <a:t>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5173FF-F03C-42D5-ACCC-C03AD575BF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4924E3E1-4380-47F5-8CDA-6FFB2D19665F}" type="datetimeFigureOut">
              <a:rPr lang="en-US" smtClean="0"/>
              <a:t>2/3/2015</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D85173FF-F03C-42D5-ACCC-C03AD575BF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4924E3E1-4380-47F5-8CDA-6FFB2D19665F}" type="datetimeFigureOut">
              <a:rPr lang="en-US" smtClean="0"/>
              <a:t>2/3/2015</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D85173FF-F03C-42D5-ACCC-C03AD575BF2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4924E3E1-4380-47F5-8CDA-6FFB2D19665F}" type="datetimeFigureOut">
              <a:rPr lang="en-US" smtClean="0"/>
              <a:t>2/3/2015</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D85173FF-F03C-42D5-ACCC-C03AD575BF2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4924E3E1-4380-47F5-8CDA-6FFB2D19665F}" type="datetimeFigureOut">
              <a:rPr lang="en-US" smtClean="0"/>
              <a:t>2/3/2015</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D85173FF-F03C-42D5-ACCC-C03AD575BF2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Strategies for Treatment of Complex Malignancies</a:t>
            </a:r>
            <a:endParaRPr lang="en-US" dirty="0"/>
          </a:p>
        </p:txBody>
      </p:sp>
      <p:sp>
        <p:nvSpPr>
          <p:cNvPr id="3" name="Subtitle 2"/>
          <p:cNvSpPr>
            <a:spLocks noGrp="1"/>
          </p:cNvSpPr>
          <p:nvPr>
            <p:ph type="subTitle" idx="1"/>
          </p:nvPr>
        </p:nvSpPr>
        <p:spPr>
          <a:xfrm>
            <a:off x="540544" y="3505200"/>
            <a:ext cx="8062912" cy="2209800"/>
          </a:xfrm>
        </p:spPr>
        <p:txBody>
          <a:bodyPr>
            <a:normAutofit/>
          </a:bodyPr>
          <a:lstStyle/>
          <a:p>
            <a:pPr>
              <a:lnSpc>
                <a:spcPct val="80000"/>
              </a:lnSpc>
            </a:pPr>
            <a:r>
              <a:rPr lang="en-US" altLang="en-US" sz="3200" b="1" dirty="0">
                <a:solidFill>
                  <a:srgbClr val="FFFF00"/>
                </a:solidFill>
              </a:rPr>
              <a:t>Patrick C. McGrath, M.D., F.A.C.S.</a:t>
            </a:r>
          </a:p>
          <a:p>
            <a:pPr>
              <a:lnSpc>
                <a:spcPct val="80000"/>
              </a:lnSpc>
            </a:pPr>
            <a:r>
              <a:rPr lang="en-US" altLang="en-US" sz="2400" b="1" dirty="0">
                <a:solidFill>
                  <a:srgbClr val="FFFF00"/>
                </a:solidFill>
              </a:rPr>
              <a:t>Professor of Surgical Oncology</a:t>
            </a:r>
          </a:p>
          <a:p>
            <a:pPr>
              <a:lnSpc>
                <a:spcPct val="80000"/>
              </a:lnSpc>
            </a:pPr>
            <a:r>
              <a:rPr lang="en-US" altLang="en-US" sz="2400" b="1" dirty="0">
                <a:solidFill>
                  <a:srgbClr val="FFFF00"/>
                </a:solidFill>
              </a:rPr>
              <a:t>Ward </a:t>
            </a:r>
            <a:r>
              <a:rPr lang="en-US" altLang="en-US" sz="2400" b="1" dirty="0" smtClean="0">
                <a:solidFill>
                  <a:srgbClr val="FFFF00"/>
                </a:solidFill>
              </a:rPr>
              <a:t>O </a:t>
            </a:r>
            <a:r>
              <a:rPr lang="en-US" altLang="en-US" sz="2400" b="1" dirty="0" err="1" smtClean="0">
                <a:solidFill>
                  <a:srgbClr val="FFFF00"/>
                </a:solidFill>
              </a:rPr>
              <a:t>Griffen</a:t>
            </a:r>
            <a:r>
              <a:rPr lang="en-US" altLang="en-US" sz="2400" b="1" dirty="0" smtClean="0">
                <a:solidFill>
                  <a:srgbClr val="FFFF00"/>
                </a:solidFill>
              </a:rPr>
              <a:t> </a:t>
            </a:r>
            <a:r>
              <a:rPr lang="en-US" altLang="en-US" sz="2400" b="1" dirty="0">
                <a:solidFill>
                  <a:srgbClr val="FFFF00"/>
                </a:solidFill>
              </a:rPr>
              <a:t>Endowed Chair of Surgery</a:t>
            </a:r>
          </a:p>
          <a:p>
            <a:pPr>
              <a:lnSpc>
                <a:spcPct val="80000"/>
              </a:lnSpc>
            </a:pPr>
            <a:r>
              <a:rPr lang="en-US" altLang="en-US" sz="2400" b="1" dirty="0">
                <a:solidFill>
                  <a:srgbClr val="FFFF00"/>
                </a:solidFill>
              </a:rPr>
              <a:t>Chief of General and Vascular Surgery</a:t>
            </a:r>
          </a:p>
          <a:p>
            <a:pPr>
              <a:lnSpc>
                <a:spcPct val="80000"/>
              </a:lnSpc>
            </a:pPr>
            <a:r>
              <a:rPr lang="en-US" altLang="en-US" sz="2400" b="1" dirty="0">
                <a:solidFill>
                  <a:srgbClr val="FFFF00"/>
                </a:solidFill>
              </a:rPr>
              <a:t>University of Kentucky </a:t>
            </a:r>
            <a:r>
              <a:rPr lang="en-US" altLang="en-US" sz="2400" b="1" dirty="0" smtClean="0">
                <a:solidFill>
                  <a:srgbClr val="FFFF00"/>
                </a:solidFill>
              </a:rPr>
              <a:t>Chandler Medical </a:t>
            </a:r>
            <a:r>
              <a:rPr lang="en-US" altLang="en-US" sz="2400" b="1" dirty="0">
                <a:solidFill>
                  <a:srgbClr val="FFFF00"/>
                </a:solidFill>
              </a:rPr>
              <a:t>Center</a:t>
            </a:r>
          </a:p>
        </p:txBody>
      </p:sp>
    </p:spTree>
    <p:extLst>
      <p:ext uri="{BB962C8B-B14F-4D97-AF65-F5344CB8AC3E}">
        <p14:creationId xmlns:p14="http://schemas.microsoft.com/office/powerpoint/2010/main" val="1695571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Pathology</a:t>
            </a:r>
          </a:p>
        </p:txBody>
      </p:sp>
      <p:sp>
        <p:nvSpPr>
          <p:cNvPr id="3075" name="Rectangle 3"/>
          <p:cNvSpPr>
            <a:spLocks noGrp="1" noChangeArrowheads="1"/>
          </p:cNvSpPr>
          <p:nvPr>
            <p:ph idx="1"/>
          </p:nvPr>
        </p:nvSpPr>
        <p:spPr>
          <a:xfrm>
            <a:off x="457200" y="1524000"/>
            <a:ext cx="8686800" cy="4724400"/>
          </a:xfrm>
        </p:spPr>
        <p:txBody>
          <a:bodyPr>
            <a:normAutofit/>
          </a:bodyPr>
          <a:lstStyle/>
          <a:p>
            <a:pPr lvl="1">
              <a:spcBef>
                <a:spcPts val="0"/>
              </a:spcBef>
              <a:spcAft>
                <a:spcPts val="1800"/>
              </a:spcAft>
            </a:pPr>
            <a:r>
              <a:rPr lang="en-US" dirty="0" smtClean="0">
                <a:solidFill>
                  <a:srgbClr val="FFFF00"/>
                </a:solidFill>
                <a:latin typeface="Arial" panose="020B0604020202020204" pitchFamily="34" charset="0"/>
                <a:cs typeface="Arial" panose="020B0604020202020204" pitchFamily="34" charset="0"/>
              </a:rPr>
              <a:t>GASTRIC MASS, RESECTION AND PARTIAL GASTRECTOMY (A):</a:t>
            </a:r>
          </a:p>
          <a:p>
            <a:pPr lvl="1">
              <a:spcBef>
                <a:spcPts val="0"/>
              </a:spcBef>
              <a:spcAft>
                <a:spcPts val="1800"/>
              </a:spcAft>
            </a:pPr>
            <a:r>
              <a:rPr lang="en-US" dirty="0" smtClean="0">
                <a:solidFill>
                  <a:srgbClr val="FFFF00"/>
                </a:solidFill>
                <a:latin typeface="Arial" panose="020B0604020202020204" pitchFamily="34" charset="0"/>
                <a:cs typeface="Arial" panose="020B0604020202020204" pitchFamily="34" charset="0"/>
              </a:rPr>
              <a:t>     - HYALINIZATION AND OLD HEMORRHAGE, NO RESIDUAL VIABLE TUMOR IDENTIFIED</a:t>
            </a:r>
            <a:r>
              <a:rPr lang="en-US" dirty="0" smtClean="0">
                <a:latin typeface="Arial" panose="020B0604020202020204" pitchFamily="34" charset="0"/>
                <a:cs typeface="Arial" panose="020B0604020202020204" pitchFamily="34" charset="0"/>
              </a:rPr>
              <a:t>,</a:t>
            </a:r>
          </a:p>
          <a:p>
            <a:pPr lvl="1">
              <a:spcBef>
                <a:spcPts val="0"/>
              </a:spcBef>
              <a:spcAft>
                <a:spcPts val="1800"/>
              </a:spcAft>
            </a:pPr>
            <a:r>
              <a:rPr lang="en-US" dirty="0" smtClean="0">
                <a:solidFill>
                  <a:srgbClr val="FF0000"/>
                </a:solidFill>
                <a:latin typeface="Arial" panose="020B0604020202020204" pitchFamily="34" charset="0"/>
                <a:cs typeface="Arial" panose="020B0604020202020204" pitchFamily="34" charset="0"/>
              </a:rPr>
              <a:t>ypT0, yN0.</a:t>
            </a:r>
          </a:p>
          <a:p>
            <a:pPr lvl="1">
              <a:spcBef>
                <a:spcPts val="0"/>
              </a:spcBef>
              <a:spcAft>
                <a:spcPts val="1800"/>
              </a:spcAft>
            </a:pPr>
            <a:r>
              <a:rPr lang="en-US" dirty="0" smtClean="0">
                <a:solidFill>
                  <a:srgbClr val="FFFF00"/>
                </a:solidFill>
                <a:latin typeface="Arial" panose="020B0604020202020204" pitchFamily="34" charset="0"/>
                <a:cs typeface="Arial" panose="020B0604020202020204" pitchFamily="34" charset="0"/>
              </a:rPr>
              <a:t>     - MARGINS OF RESECTION NEGATIVE FOR TUMOR. </a:t>
            </a: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426984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Gastrointestinal Stromal Tumors</a:t>
            </a:r>
            <a:br>
              <a:rPr lang="en-US" dirty="0" smtClean="0"/>
            </a:br>
            <a:r>
              <a:rPr lang="en-US" dirty="0"/>
              <a:t>(</a:t>
            </a:r>
            <a:r>
              <a:rPr lang="en-US" dirty="0" smtClean="0"/>
              <a:t>GIST)</a:t>
            </a:r>
            <a:endParaRPr lang="en-US" dirty="0"/>
          </a:p>
        </p:txBody>
      </p:sp>
      <p:sp>
        <p:nvSpPr>
          <p:cNvPr id="5" name="Content Placeholder 4"/>
          <p:cNvSpPr>
            <a:spLocks noGrp="1"/>
          </p:cNvSpPr>
          <p:nvPr>
            <p:ph idx="1"/>
          </p:nvPr>
        </p:nvSpPr>
        <p:spPr/>
        <p:txBody>
          <a:bodyPr>
            <a:normAutofit/>
          </a:bodyPr>
          <a:lstStyle/>
          <a:p>
            <a:r>
              <a:rPr lang="en-US" dirty="0" smtClean="0">
                <a:solidFill>
                  <a:srgbClr val="FFFF00"/>
                </a:solidFill>
              </a:rPr>
              <a:t>Rare sarcoma</a:t>
            </a:r>
          </a:p>
          <a:p>
            <a:r>
              <a:rPr lang="en-US" dirty="0" smtClean="0">
                <a:solidFill>
                  <a:srgbClr val="FFFF00"/>
                </a:solidFill>
              </a:rPr>
              <a:t>Gain of function mutation in tyrosine kinase (c-KIT proto-oncogene)</a:t>
            </a:r>
          </a:p>
          <a:p>
            <a:r>
              <a:rPr lang="en-US" dirty="0" err="1" smtClean="0">
                <a:solidFill>
                  <a:srgbClr val="FFFF00"/>
                </a:solidFill>
              </a:rPr>
              <a:t>Gleevec</a:t>
            </a:r>
            <a:r>
              <a:rPr lang="en-US" dirty="0" smtClean="0">
                <a:solidFill>
                  <a:srgbClr val="FFFF00"/>
                </a:solidFill>
              </a:rPr>
              <a:t>- tyrosine-kinase inhibitor </a:t>
            </a:r>
          </a:p>
          <a:p>
            <a:r>
              <a:rPr lang="en-US" dirty="0" smtClean="0">
                <a:solidFill>
                  <a:srgbClr val="FFFF00"/>
                </a:solidFill>
              </a:rPr>
              <a:t>Prognosis	</a:t>
            </a:r>
          </a:p>
          <a:p>
            <a:pPr lvl="1"/>
            <a:r>
              <a:rPr lang="en-US" dirty="0" smtClean="0">
                <a:solidFill>
                  <a:srgbClr val="FFFF00"/>
                </a:solidFill>
              </a:rPr>
              <a:t>Mitotic rate</a:t>
            </a:r>
          </a:p>
          <a:p>
            <a:pPr lvl="1"/>
            <a:r>
              <a:rPr lang="en-US" dirty="0" smtClean="0">
                <a:solidFill>
                  <a:srgbClr val="FFFF00"/>
                </a:solidFill>
              </a:rPr>
              <a:t>Tumor size</a:t>
            </a:r>
          </a:p>
          <a:p>
            <a:pPr lvl="1"/>
            <a:r>
              <a:rPr lang="en-US" dirty="0" smtClean="0">
                <a:solidFill>
                  <a:srgbClr val="FFFF00"/>
                </a:solidFill>
              </a:rPr>
              <a:t>Tumor location</a:t>
            </a:r>
          </a:p>
        </p:txBody>
      </p:sp>
    </p:spTree>
    <p:extLst>
      <p:ext uri="{BB962C8B-B14F-4D97-AF65-F5344CB8AC3E}">
        <p14:creationId xmlns:p14="http://schemas.microsoft.com/office/powerpoint/2010/main" val="3154393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GIST- risk assessment</a:t>
            </a:r>
            <a:endParaRPr lang="en-US" dirty="0"/>
          </a:p>
        </p:txBody>
      </p:sp>
      <p:pic>
        <p:nvPicPr>
          <p:cNvPr id="5" name="Picture 4" descr="Screen Shot 2014-09-11 at 3.43.30 AM.png"/>
          <p:cNvPicPr>
            <a:picLocks noChangeAspect="1"/>
          </p:cNvPicPr>
          <p:nvPr/>
        </p:nvPicPr>
        <p:blipFill rotWithShape="1">
          <a:blip r:embed="rId2">
            <a:extLst>
              <a:ext uri="{28A0092B-C50C-407E-A947-70E740481C1C}">
                <a14:useLocalDpi xmlns:a14="http://schemas.microsoft.com/office/drawing/2010/main" val="0"/>
              </a:ext>
            </a:extLst>
          </a:blip>
          <a:srcRect b="48101"/>
          <a:stretch/>
        </p:blipFill>
        <p:spPr>
          <a:xfrm>
            <a:off x="237864" y="1217844"/>
            <a:ext cx="8683838" cy="2590524"/>
          </a:xfrm>
          <a:prstGeom prst="rect">
            <a:avLst/>
          </a:prstGeom>
        </p:spPr>
      </p:pic>
      <p:pic>
        <p:nvPicPr>
          <p:cNvPr id="7" name="Picture 6" descr="Screen Shot 2014-09-11 at 3.43.30 AM.png"/>
          <p:cNvPicPr>
            <a:picLocks noChangeAspect="1"/>
          </p:cNvPicPr>
          <p:nvPr/>
        </p:nvPicPr>
        <p:blipFill rotWithShape="1">
          <a:blip r:embed="rId2">
            <a:extLst>
              <a:ext uri="{28A0092B-C50C-407E-A947-70E740481C1C}">
                <a14:useLocalDpi xmlns:a14="http://schemas.microsoft.com/office/drawing/2010/main" val="0"/>
              </a:ext>
            </a:extLst>
          </a:blip>
          <a:srcRect t="50449" r="17372" b="39153"/>
          <a:stretch/>
        </p:blipFill>
        <p:spPr>
          <a:xfrm>
            <a:off x="1498843" y="3643718"/>
            <a:ext cx="7426109" cy="517179"/>
          </a:xfrm>
          <a:prstGeom prst="rect">
            <a:avLst/>
          </a:prstGeom>
        </p:spPr>
      </p:pic>
      <p:pic>
        <p:nvPicPr>
          <p:cNvPr id="8" name="Picture 7" descr="Screen Shot 2014-09-11 at 3.43.30 AM.png"/>
          <p:cNvPicPr>
            <a:picLocks noChangeAspect="1"/>
          </p:cNvPicPr>
          <p:nvPr/>
        </p:nvPicPr>
        <p:blipFill rotWithShape="1">
          <a:blip r:embed="rId2">
            <a:extLst>
              <a:ext uri="{28A0092B-C50C-407E-A947-70E740481C1C}">
                <a14:useLocalDpi xmlns:a14="http://schemas.microsoft.com/office/drawing/2010/main" val="0"/>
              </a:ext>
            </a:extLst>
          </a:blip>
          <a:srcRect t="59601"/>
          <a:stretch/>
        </p:blipFill>
        <p:spPr>
          <a:xfrm>
            <a:off x="290664" y="4160897"/>
            <a:ext cx="8683838" cy="1941523"/>
          </a:xfrm>
          <a:prstGeom prst="rect">
            <a:avLst/>
          </a:prstGeom>
        </p:spPr>
      </p:pic>
      <p:sp>
        <p:nvSpPr>
          <p:cNvPr id="9" name="TextBox 8"/>
          <p:cNvSpPr txBox="1"/>
          <p:nvPr/>
        </p:nvSpPr>
        <p:spPr>
          <a:xfrm>
            <a:off x="1498843" y="3809724"/>
            <a:ext cx="811878" cy="369332"/>
          </a:xfrm>
          <a:prstGeom prst="rect">
            <a:avLst/>
          </a:prstGeom>
          <a:noFill/>
          <a:ln w="25400">
            <a:solidFill>
              <a:srgbClr val="FF0000"/>
            </a:solidFill>
          </a:ln>
        </p:spPr>
        <p:txBody>
          <a:bodyPr wrap="square" rtlCol="0">
            <a:spAutoFit/>
          </a:bodyPr>
          <a:lstStyle/>
          <a:p>
            <a:endParaRPr lang="en-US" dirty="0"/>
          </a:p>
        </p:txBody>
      </p:sp>
      <p:sp>
        <p:nvSpPr>
          <p:cNvPr id="10" name="TextBox 9"/>
          <p:cNvSpPr txBox="1"/>
          <p:nvPr/>
        </p:nvSpPr>
        <p:spPr>
          <a:xfrm>
            <a:off x="306263" y="2590800"/>
            <a:ext cx="811878" cy="369332"/>
          </a:xfrm>
          <a:prstGeom prst="rect">
            <a:avLst/>
          </a:prstGeom>
          <a:noFill/>
          <a:ln w="25400">
            <a:solidFill>
              <a:srgbClr val="FF0000"/>
            </a:solidFill>
          </a:ln>
        </p:spPr>
        <p:txBody>
          <a:bodyPr wrap="square" rtlCol="0">
            <a:spAutoFit/>
          </a:bodyPr>
          <a:lstStyle/>
          <a:p>
            <a:endParaRPr lang="en-US" dirty="0"/>
          </a:p>
        </p:txBody>
      </p:sp>
      <p:sp>
        <p:nvSpPr>
          <p:cNvPr id="11" name="TextBox 10"/>
          <p:cNvSpPr txBox="1"/>
          <p:nvPr/>
        </p:nvSpPr>
        <p:spPr>
          <a:xfrm>
            <a:off x="2465350" y="1997735"/>
            <a:ext cx="1039850" cy="369332"/>
          </a:xfrm>
          <a:prstGeom prst="rect">
            <a:avLst/>
          </a:prstGeom>
          <a:noFill/>
          <a:ln w="25400">
            <a:solidFill>
              <a:srgbClr val="FF0000"/>
            </a:solidFill>
          </a:ln>
        </p:spPr>
        <p:txBody>
          <a:bodyPr wrap="square" rtlCol="0">
            <a:spAutoFit/>
          </a:bodyPr>
          <a:lstStyle/>
          <a:p>
            <a:endParaRPr lang="en-US" dirty="0"/>
          </a:p>
        </p:txBody>
      </p:sp>
      <p:sp>
        <p:nvSpPr>
          <p:cNvPr id="12" name="TextBox 11"/>
          <p:cNvSpPr txBox="1"/>
          <p:nvPr/>
        </p:nvSpPr>
        <p:spPr>
          <a:xfrm>
            <a:off x="2752213" y="3643717"/>
            <a:ext cx="1078046" cy="517179"/>
          </a:xfrm>
          <a:prstGeom prst="rect">
            <a:avLst/>
          </a:prstGeom>
          <a:noFill/>
          <a:ln w="2540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951515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GIST, </a:t>
            </a:r>
            <a:r>
              <a:rPr lang="en-US" dirty="0" err="1" smtClean="0"/>
              <a:t>Tx</a:t>
            </a:r>
            <a:endParaRPr lang="en-US" dirty="0"/>
          </a:p>
        </p:txBody>
      </p:sp>
      <p:sp>
        <p:nvSpPr>
          <p:cNvPr id="3" name="Content Placeholder 2"/>
          <p:cNvSpPr>
            <a:spLocks noGrp="1"/>
          </p:cNvSpPr>
          <p:nvPr>
            <p:ph idx="1"/>
          </p:nvPr>
        </p:nvSpPr>
        <p:spPr>
          <a:xfrm>
            <a:off x="424543" y="1600200"/>
            <a:ext cx="8686800" cy="5257800"/>
          </a:xfrm>
        </p:spPr>
        <p:txBody>
          <a:bodyPr>
            <a:normAutofit/>
          </a:bodyPr>
          <a:lstStyle/>
          <a:p>
            <a:pPr marL="0" indent="0">
              <a:buNone/>
            </a:pPr>
            <a:r>
              <a:rPr lang="en-US" dirty="0" smtClean="0">
                <a:solidFill>
                  <a:srgbClr val="FFFF00"/>
                </a:solidFill>
              </a:rPr>
              <a:t>Primary </a:t>
            </a:r>
            <a:r>
              <a:rPr lang="en-US" dirty="0" err="1" smtClean="0">
                <a:solidFill>
                  <a:srgbClr val="FFFF00"/>
                </a:solidFill>
              </a:rPr>
              <a:t>Dz</a:t>
            </a:r>
            <a:endParaRPr lang="en-US" dirty="0" smtClean="0">
              <a:solidFill>
                <a:srgbClr val="FFFF00"/>
              </a:solidFill>
            </a:endParaRPr>
          </a:p>
          <a:p>
            <a:r>
              <a:rPr lang="en-US" dirty="0" smtClean="0">
                <a:solidFill>
                  <a:srgbClr val="FFFF00"/>
                </a:solidFill>
              </a:rPr>
              <a:t>Surgery – all lesions &gt; 2 cm</a:t>
            </a:r>
          </a:p>
          <a:p>
            <a:r>
              <a:rPr lang="en-US" dirty="0" err="1" smtClean="0">
                <a:solidFill>
                  <a:srgbClr val="FFFF00"/>
                </a:solidFill>
              </a:rPr>
              <a:t>Gleevec</a:t>
            </a:r>
            <a:endParaRPr lang="en-US" dirty="0">
              <a:solidFill>
                <a:srgbClr val="FFFF00"/>
              </a:solidFill>
            </a:endParaRPr>
          </a:p>
          <a:p>
            <a:pPr lvl="1"/>
            <a:r>
              <a:rPr lang="en-US" dirty="0" smtClean="0">
                <a:solidFill>
                  <a:srgbClr val="FFFF00"/>
                </a:solidFill>
              </a:rPr>
              <a:t>Initially used for metastatic </a:t>
            </a:r>
            <a:r>
              <a:rPr lang="en-US" dirty="0" err="1" smtClean="0">
                <a:solidFill>
                  <a:srgbClr val="FFFF00"/>
                </a:solidFill>
              </a:rPr>
              <a:t>dz</a:t>
            </a:r>
            <a:r>
              <a:rPr lang="en-US" dirty="0" smtClean="0">
                <a:solidFill>
                  <a:srgbClr val="FFFF00"/>
                </a:solidFill>
              </a:rPr>
              <a:t> only</a:t>
            </a:r>
          </a:p>
          <a:p>
            <a:pPr lvl="1"/>
            <a:r>
              <a:rPr lang="en-US" dirty="0" smtClean="0">
                <a:solidFill>
                  <a:srgbClr val="FFFF00"/>
                </a:solidFill>
              </a:rPr>
              <a:t>Well-tolerated</a:t>
            </a:r>
          </a:p>
          <a:p>
            <a:pPr lvl="1"/>
            <a:r>
              <a:rPr lang="en-US" dirty="0" smtClean="0">
                <a:solidFill>
                  <a:srgbClr val="FFFF00"/>
                </a:solidFill>
              </a:rPr>
              <a:t>GIST – high incidence of recurrence</a:t>
            </a:r>
          </a:p>
          <a:p>
            <a:pPr lvl="1"/>
            <a:r>
              <a:rPr lang="en-US" dirty="0" err="1" smtClean="0">
                <a:solidFill>
                  <a:srgbClr val="FFFF00"/>
                </a:solidFill>
              </a:rPr>
              <a:t>Neoadjuvant</a:t>
            </a:r>
            <a:r>
              <a:rPr lang="en-US" dirty="0" smtClean="0">
                <a:solidFill>
                  <a:srgbClr val="FFFF00"/>
                </a:solidFill>
              </a:rPr>
              <a:t>- shrink tumor, </a:t>
            </a:r>
            <a:r>
              <a:rPr lang="en-US" dirty="0" err="1" smtClean="0">
                <a:solidFill>
                  <a:srgbClr val="FFFF00"/>
                </a:solidFill>
              </a:rPr>
              <a:t>tx</a:t>
            </a:r>
            <a:r>
              <a:rPr lang="en-US" dirty="0" smtClean="0">
                <a:solidFill>
                  <a:srgbClr val="FFFF00"/>
                </a:solidFill>
              </a:rPr>
              <a:t> to max response on CT</a:t>
            </a:r>
          </a:p>
          <a:p>
            <a:pPr lvl="1"/>
            <a:r>
              <a:rPr lang="en-US" dirty="0" smtClean="0">
                <a:solidFill>
                  <a:srgbClr val="FFFF00"/>
                </a:solidFill>
              </a:rPr>
              <a:t>Adjuvant- decrease recurrence (1,2,5 years)</a:t>
            </a:r>
          </a:p>
          <a:p>
            <a:pPr lvl="1"/>
            <a:r>
              <a:rPr lang="en-US" dirty="0" smtClean="0">
                <a:solidFill>
                  <a:srgbClr val="FFFF00"/>
                </a:solidFill>
              </a:rPr>
              <a:t>Recurrence free survival, 2 y= 83</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2578335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Pancreatic Ductal </a:t>
            </a:r>
            <a:r>
              <a:rPr lang="en-US" sz="3600" b="1" dirty="0" err="1" smtClean="0">
                <a:latin typeface="Arial" charset="0"/>
                <a:cs typeface="Arial" charset="0"/>
              </a:rPr>
              <a:t>AdenoCa</a:t>
            </a:r>
            <a:endParaRPr lang="en-US" sz="3600" b="1" dirty="0" smtClean="0">
              <a:latin typeface="Arial" charset="0"/>
              <a:cs typeface="Arial" charset="0"/>
            </a:endParaRPr>
          </a:p>
        </p:txBody>
      </p:sp>
      <p:sp>
        <p:nvSpPr>
          <p:cNvPr id="3075" name="Rectangle 3"/>
          <p:cNvSpPr>
            <a:spLocks noGrp="1" noChangeArrowheads="1"/>
          </p:cNvSpPr>
          <p:nvPr>
            <p:ph idx="1"/>
          </p:nvPr>
        </p:nvSpPr>
        <p:spPr>
          <a:xfrm>
            <a:off x="457200" y="1524000"/>
            <a:ext cx="8686800" cy="4724400"/>
          </a:xfrm>
        </p:spPr>
        <p:txBody>
          <a:bodyPr>
            <a:normAutofit fontScale="92500" lnSpcReduction="20000"/>
          </a:bodyPr>
          <a:lstStyle/>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34 HF presented w epigastric pain, no jaundice, but lap </a:t>
            </a:r>
            <a:r>
              <a:rPr lang="en-US" sz="3200" dirty="0" err="1" smtClean="0">
                <a:solidFill>
                  <a:srgbClr val="FFFF00"/>
                </a:solidFill>
                <a:latin typeface="Arial" panose="020B0604020202020204" pitchFamily="34" charset="0"/>
                <a:cs typeface="Arial" panose="020B0604020202020204" pitchFamily="34" charset="0"/>
              </a:rPr>
              <a:t>chole</a:t>
            </a:r>
            <a:r>
              <a:rPr lang="en-US" sz="3200" dirty="0" smtClean="0">
                <a:solidFill>
                  <a:srgbClr val="FFFF00"/>
                </a:solidFill>
                <a:latin typeface="Arial" panose="020B0604020202020204" pitchFamily="34" charset="0"/>
                <a:cs typeface="Arial" panose="020B0604020202020204" pitchFamily="34" charset="0"/>
              </a:rPr>
              <a:t> 6mo before… </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CT found </a:t>
            </a:r>
            <a:r>
              <a:rPr lang="en-US" sz="3200" dirty="0" err="1" smtClean="0">
                <a:solidFill>
                  <a:srgbClr val="FFFF00"/>
                </a:solidFill>
                <a:latin typeface="Arial" panose="020B0604020202020204" pitchFamily="34" charset="0"/>
                <a:cs typeface="Arial" panose="020B0604020202020204" pitchFamily="34" charset="0"/>
              </a:rPr>
              <a:t>panc</a:t>
            </a:r>
            <a:r>
              <a:rPr lang="en-US" sz="3200" dirty="0" smtClean="0">
                <a:solidFill>
                  <a:srgbClr val="FFFF00"/>
                </a:solidFill>
                <a:latin typeface="Arial" panose="020B0604020202020204" pitchFamily="34" charset="0"/>
                <a:cs typeface="Arial" panose="020B0604020202020204" pitchFamily="34" charset="0"/>
              </a:rPr>
              <a:t> head mass</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EUS confirmed dx</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CT staging: no </a:t>
            </a:r>
            <a:r>
              <a:rPr lang="en-US" sz="3200" dirty="0" err="1" smtClean="0">
                <a:solidFill>
                  <a:srgbClr val="FFFF00"/>
                </a:solidFill>
                <a:latin typeface="Arial" panose="020B0604020202020204" pitchFamily="34" charset="0"/>
                <a:cs typeface="Arial" panose="020B0604020202020204" pitchFamily="34" charset="0"/>
              </a:rPr>
              <a:t>mets</a:t>
            </a:r>
            <a:r>
              <a:rPr lang="en-US" sz="3200" dirty="0" smtClean="0">
                <a:solidFill>
                  <a:srgbClr val="FFFF00"/>
                </a:solidFill>
                <a:latin typeface="Arial" panose="020B0604020202020204" pitchFamily="34" charset="0"/>
                <a:cs typeface="Arial" panose="020B0604020202020204" pitchFamily="34" charset="0"/>
              </a:rPr>
              <a:t>, PV-SMV encasement</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GI </a:t>
            </a:r>
            <a:r>
              <a:rPr lang="en-US" sz="3200" dirty="0" err="1" smtClean="0">
                <a:solidFill>
                  <a:srgbClr val="FFFF00"/>
                </a:solidFill>
                <a:latin typeface="Arial" panose="020B0604020202020204" pitchFamily="34" charset="0"/>
                <a:cs typeface="Arial" panose="020B0604020202020204" pitchFamily="34" charset="0"/>
              </a:rPr>
              <a:t>Onc</a:t>
            </a:r>
            <a:r>
              <a:rPr lang="en-US" sz="3200" dirty="0" smtClean="0">
                <a:solidFill>
                  <a:srgbClr val="FFFF00"/>
                </a:solidFill>
                <a:latin typeface="Arial" panose="020B0604020202020204" pitchFamily="34" charset="0"/>
                <a:cs typeface="Arial" panose="020B0604020202020204" pitchFamily="34" charset="0"/>
              </a:rPr>
              <a:t> MDC: Borderline Resectable PDAC</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Pre-Therapy Procedures: metal stent</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Neoadjuvant Therapy before Surgery</a:t>
            </a: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103794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Presentation</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41719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349" y="1371600"/>
            <a:ext cx="4389247"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350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Presentation</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657600" cy="482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295400"/>
            <a:ext cx="3276600" cy="4802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365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Before and After NT</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3893755" cy="479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71600"/>
            <a:ext cx="3273425"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8728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normAutofit fontScale="90000"/>
          </a:bodyPr>
          <a:lstStyle/>
          <a:p>
            <a:r>
              <a:rPr lang="en-US" sz="3600" b="1" dirty="0" smtClean="0">
                <a:latin typeface="Arial" charset="0"/>
                <a:cs typeface="Arial" charset="0"/>
              </a:rPr>
              <a:t>BR PDAC Doesn’t </a:t>
            </a:r>
            <a:r>
              <a:rPr lang="en-US" sz="3600" b="1" dirty="0" err="1" smtClean="0">
                <a:latin typeface="Arial" charset="0"/>
                <a:cs typeface="Arial" charset="0"/>
              </a:rPr>
              <a:t>Radiographically</a:t>
            </a:r>
            <a:r>
              <a:rPr lang="en-US" sz="3600" b="1" dirty="0" smtClean="0">
                <a:latin typeface="Arial" charset="0"/>
                <a:cs typeface="Arial" charset="0"/>
              </a:rPr>
              <a:t> Respond - Can Use CA 19-9</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8743950" cy="265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52350"/>
            <a:ext cx="8591550" cy="216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472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23" y="2438400"/>
            <a:ext cx="8431753"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304800" y="213731"/>
            <a:ext cx="8686800" cy="776869"/>
          </a:xfrm>
        </p:spPr>
        <p:txBody>
          <a:bodyPr>
            <a:normAutofit fontScale="90000"/>
          </a:bodyPr>
          <a:lstStyle/>
          <a:p>
            <a:r>
              <a:rPr lang="en-US" sz="3600" b="1" dirty="0" smtClean="0">
                <a:latin typeface="Arial" charset="0"/>
                <a:cs typeface="Arial" charset="0"/>
              </a:rPr>
              <a:t>This Patient’s CA 19-9: 191 to 39 </a:t>
            </a:r>
            <a:r>
              <a:rPr lang="en-US" sz="3600" b="1" dirty="0" err="1" smtClean="0">
                <a:latin typeface="Arial" charset="0"/>
                <a:cs typeface="Arial" charset="0"/>
              </a:rPr>
              <a:t>Preop</a:t>
            </a:r>
            <a:endParaRPr lang="en-US" sz="3600" b="1" dirty="0" smtClean="0">
              <a:latin typeface="Arial" charset="0"/>
              <a:cs typeface="Arial" charset="0"/>
            </a:endParaRPr>
          </a:p>
        </p:txBody>
      </p:sp>
      <p:sp>
        <p:nvSpPr>
          <p:cNvPr id="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7924800" y="3738563"/>
            <a:ext cx="762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4919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Treatment of Complex Malignancies</a:t>
            </a:r>
          </a:p>
        </p:txBody>
      </p:sp>
      <p:sp>
        <p:nvSpPr>
          <p:cNvPr id="3" name="Content Placeholder 2"/>
          <p:cNvSpPr>
            <a:spLocks noGrp="1"/>
          </p:cNvSpPr>
          <p:nvPr>
            <p:ph idx="1"/>
          </p:nvPr>
        </p:nvSpPr>
        <p:spPr/>
        <p:txBody>
          <a:bodyPr/>
          <a:lstStyle/>
          <a:p>
            <a:r>
              <a:rPr lang="en-US" dirty="0" smtClean="0">
                <a:solidFill>
                  <a:srgbClr val="FFFF00"/>
                </a:solidFill>
              </a:rPr>
              <a:t>Discuss a series of scenarios where it may be beneficial to not proceed with surgery upfront</a:t>
            </a:r>
          </a:p>
          <a:p>
            <a:r>
              <a:rPr lang="en-US" dirty="0" smtClean="0">
                <a:solidFill>
                  <a:srgbClr val="FFFF00"/>
                </a:solidFill>
              </a:rPr>
              <a:t>Discuss value of multidisciplinary planning for complex malignancies prior to surgery</a:t>
            </a:r>
            <a:endParaRPr lang="en-US" dirty="0">
              <a:solidFill>
                <a:srgbClr val="FFFF00"/>
              </a:solidFill>
            </a:endParaRPr>
          </a:p>
        </p:txBody>
      </p:sp>
    </p:spTree>
    <p:extLst>
      <p:ext uri="{BB962C8B-B14F-4D97-AF65-F5344CB8AC3E}">
        <p14:creationId xmlns:p14="http://schemas.microsoft.com/office/powerpoint/2010/main" val="2426019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213731"/>
            <a:ext cx="8686800" cy="776869"/>
          </a:xfrm>
        </p:spPr>
        <p:txBody>
          <a:bodyPr/>
          <a:lstStyle/>
          <a:p>
            <a:r>
              <a:rPr lang="en-US" sz="3600" b="1" dirty="0" smtClean="0">
                <a:latin typeface="Arial" charset="0"/>
                <a:cs typeface="Arial" charset="0"/>
              </a:rPr>
              <a:t>CA 19-9 Normalization and Survival</a:t>
            </a:r>
          </a:p>
        </p:txBody>
      </p:sp>
      <p:sp>
        <p:nvSpPr>
          <p:cNvPr id="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914400"/>
            <a:ext cx="8496300" cy="5664200"/>
          </a:xfrm>
          <a:prstGeom prst="rect">
            <a:avLst/>
          </a:prstGeom>
        </p:spPr>
      </p:pic>
      <p:sp>
        <p:nvSpPr>
          <p:cNvPr id="3" name="Rectangle 2"/>
          <p:cNvSpPr/>
          <p:nvPr/>
        </p:nvSpPr>
        <p:spPr>
          <a:xfrm>
            <a:off x="4724400" y="2743200"/>
            <a:ext cx="34290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91400" y="6629400"/>
            <a:ext cx="1752600" cy="276999"/>
          </a:xfrm>
          <a:prstGeom prst="rect">
            <a:avLst/>
          </a:prstGeom>
          <a:noFill/>
        </p:spPr>
        <p:txBody>
          <a:bodyPr wrap="square" rtlCol="0">
            <a:spAutoFit/>
          </a:bodyPr>
          <a:lstStyle/>
          <a:p>
            <a:r>
              <a:rPr lang="en-US" sz="1200" dirty="0" smtClean="0"/>
              <a:t>Tzeng HPB 2013</a:t>
            </a:r>
          </a:p>
        </p:txBody>
      </p:sp>
    </p:spTree>
    <p:extLst>
      <p:ext uri="{BB962C8B-B14F-4D97-AF65-F5344CB8AC3E}">
        <p14:creationId xmlns:p14="http://schemas.microsoft.com/office/powerpoint/2010/main" val="1701451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228600"/>
            <a:ext cx="8153400" cy="838200"/>
          </a:xfrm>
        </p:spPr>
        <p:txBody>
          <a:bodyPr/>
          <a:lstStyle/>
          <a:p>
            <a:r>
              <a:rPr lang="en-US" sz="3600" b="1" dirty="0" smtClean="0">
                <a:latin typeface="Arial" charset="0"/>
                <a:cs typeface="Arial" charset="0"/>
              </a:rPr>
              <a:t>OR</a:t>
            </a:r>
          </a:p>
        </p:txBody>
      </p:sp>
      <p:sp>
        <p:nvSpPr>
          <p:cNvPr id="3075" name="Rectangle 3"/>
          <p:cNvSpPr>
            <a:spLocks noGrp="1" noChangeArrowheads="1"/>
          </p:cNvSpPr>
          <p:nvPr>
            <p:ph idx="1"/>
          </p:nvPr>
        </p:nvSpPr>
        <p:spPr>
          <a:xfrm>
            <a:off x="457200" y="1143000"/>
            <a:ext cx="7848600" cy="1676400"/>
          </a:xfrm>
        </p:spPr>
        <p:txBody>
          <a:bodyPr>
            <a:normAutofit fontScale="85000" lnSpcReduction="20000"/>
          </a:bodyPr>
          <a:lstStyle/>
          <a:p>
            <a:pPr lvl="1">
              <a:spcBef>
                <a:spcPts val="0"/>
              </a:spcBef>
              <a:spcAft>
                <a:spcPts val="1800"/>
              </a:spcAft>
              <a:buFont typeface="Arial" panose="020B0604020202020204" pitchFamily="34" charset="0"/>
              <a:buChar char="•"/>
            </a:pPr>
            <a:r>
              <a:rPr lang="en-US" sz="3200" dirty="0" smtClean="0">
                <a:latin typeface="Arial" panose="020B0604020202020204" pitchFamily="34" charset="0"/>
                <a:cs typeface="Arial" panose="020B0604020202020204" pitchFamily="34" charset="0"/>
              </a:rPr>
              <a:t>Whipple with PV-SMV-SV junction resection</a:t>
            </a:r>
          </a:p>
          <a:p>
            <a:pPr lvl="2">
              <a:spcBef>
                <a:spcPts val="0"/>
              </a:spcBef>
              <a:spcAft>
                <a:spcPts val="1800"/>
              </a:spcAft>
            </a:pPr>
            <a:r>
              <a:rPr lang="en-US" dirty="0" smtClean="0">
                <a:latin typeface="Arial" panose="020B0604020202020204" pitchFamily="34" charset="0"/>
                <a:cs typeface="Arial" panose="020B0604020202020204" pitchFamily="34" charset="0"/>
              </a:rPr>
              <a:t>Preserved </a:t>
            </a:r>
            <a:r>
              <a:rPr lang="en-US" dirty="0" err="1" smtClean="0">
                <a:latin typeface="Arial" panose="020B0604020202020204" pitchFamily="34" charset="0"/>
                <a:cs typeface="Arial" panose="020B0604020202020204" pitchFamily="34" charset="0"/>
              </a:rPr>
              <a:t>ileal</a:t>
            </a:r>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jejunal</a:t>
            </a:r>
            <a:r>
              <a:rPr lang="en-US" dirty="0" smtClean="0">
                <a:latin typeface="Arial" panose="020B0604020202020204" pitchFamily="34" charset="0"/>
                <a:cs typeface="Arial" panose="020B0604020202020204" pitchFamily="34" charset="0"/>
              </a:rPr>
              <a:t> trunks of SMV and IMV</a:t>
            </a:r>
          </a:p>
          <a:p>
            <a:pPr lvl="2">
              <a:spcBef>
                <a:spcPts val="0"/>
              </a:spcBef>
              <a:spcAft>
                <a:spcPts val="1800"/>
              </a:spcAft>
            </a:pPr>
            <a:r>
              <a:rPr lang="en-US" dirty="0" smtClean="0">
                <a:latin typeface="Arial" panose="020B0604020202020204" pitchFamily="34" charset="0"/>
                <a:cs typeface="Arial" panose="020B0604020202020204" pitchFamily="34" charset="0"/>
              </a:rPr>
              <a:t>Coronary vein saved since it entered high in PV</a:t>
            </a: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481263"/>
            <a:ext cx="6858000" cy="437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2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381000"/>
            <a:ext cx="8153400" cy="838200"/>
          </a:xfrm>
        </p:spPr>
        <p:txBody>
          <a:bodyPr/>
          <a:lstStyle/>
          <a:p>
            <a:r>
              <a:rPr lang="en-US" sz="3600" b="1" dirty="0" smtClean="0">
                <a:latin typeface="Arial" charset="0"/>
                <a:cs typeface="Arial" charset="0"/>
              </a:rPr>
              <a:t>Ready to Clamp PV-SMV</a:t>
            </a:r>
          </a:p>
        </p:txBody>
      </p:sp>
      <p:sp>
        <p:nvSpPr>
          <p:cNvPr id="2" name="Content Placeholder 1"/>
          <p:cNvSpPr>
            <a:spLocks noGrp="1"/>
          </p:cNvSpPr>
          <p:nvPr>
            <p:ph idx="1"/>
          </p:nvPr>
        </p:nvSpPr>
        <p:spPr/>
        <p:txBody>
          <a:bodyPr/>
          <a:lstStyle/>
          <a:p>
            <a:endParaRPr lang="en-US"/>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788" t="25071" r="8032" b="16949"/>
          <a:stretch/>
        </p:blipFill>
        <p:spPr bwMode="auto">
          <a:xfrm>
            <a:off x="762000" y="1143000"/>
            <a:ext cx="7391400" cy="562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99005" y="5122221"/>
            <a:ext cx="1219200"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Splenic</a:t>
            </a:r>
            <a:endParaRPr lang="en-US"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969806" y="4325103"/>
            <a:ext cx="1219200"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SMV-</a:t>
            </a:r>
            <a:r>
              <a:rPr lang="en-US" dirty="0" err="1" smtClean="0">
                <a:solidFill>
                  <a:schemeClr val="bg1"/>
                </a:solidFill>
                <a:latin typeface="Arial" panose="020B0604020202020204" pitchFamily="34" charset="0"/>
                <a:cs typeface="Arial" panose="020B0604020202020204" pitchFamily="34" charset="0"/>
              </a:rPr>
              <a:t>Ileal</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2438400" y="4845222"/>
            <a:ext cx="1219200" cy="646331"/>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SMV-</a:t>
            </a:r>
            <a:r>
              <a:rPr lang="en-US" dirty="0" err="1" smtClean="0">
                <a:solidFill>
                  <a:schemeClr val="bg1"/>
                </a:solidFill>
                <a:latin typeface="Arial" panose="020B0604020202020204" pitchFamily="34" charset="0"/>
                <a:cs typeface="Arial" panose="020B0604020202020204" pitchFamily="34" charset="0"/>
              </a:rPr>
              <a:t>Jejunal</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789405" y="4952828"/>
            <a:ext cx="1219200"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IMV</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5861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826" t="30381" r="19226" b="27610"/>
          <a:stretch/>
        </p:blipFill>
        <p:spPr bwMode="auto">
          <a:xfrm rot="10800000">
            <a:off x="1031119" y="1110192"/>
            <a:ext cx="7427752" cy="557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title"/>
          </p:nvPr>
        </p:nvSpPr>
        <p:spPr>
          <a:xfrm>
            <a:off x="609600" y="381000"/>
            <a:ext cx="8153400" cy="838200"/>
          </a:xfrm>
        </p:spPr>
        <p:txBody>
          <a:bodyPr/>
          <a:lstStyle/>
          <a:p>
            <a:r>
              <a:rPr lang="en-US" sz="3600" b="1" dirty="0" smtClean="0">
                <a:latin typeface="Arial" charset="0"/>
                <a:cs typeface="Arial" charset="0"/>
              </a:rPr>
              <a:t>End-to-End PV-SMV</a:t>
            </a:r>
          </a:p>
        </p:txBody>
      </p:sp>
      <p:sp>
        <p:nvSpPr>
          <p:cNvPr id="6" name="TextBox 5"/>
          <p:cNvSpPr txBox="1"/>
          <p:nvPr/>
        </p:nvSpPr>
        <p:spPr>
          <a:xfrm>
            <a:off x="3657600" y="3429000"/>
            <a:ext cx="1219200"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SMV-</a:t>
            </a:r>
            <a:r>
              <a:rPr lang="en-US" dirty="0" err="1" smtClean="0">
                <a:solidFill>
                  <a:schemeClr val="bg1"/>
                </a:solidFill>
                <a:latin typeface="Arial" panose="020B0604020202020204" pitchFamily="34" charset="0"/>
                <a:cs typeface="Arial" panose="020B0604020202020204" pitchFamily="34" charset="0"/>
              </a:rPr>
              <a:t>Ileal</a:t>
            </a: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135395" y="3899584"/>
            <a:ext cx="1219200" cy="646331"/>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SMV-</a:t>
            </a:r>
            <a:r>
              <a:rPr lang="en-US" dirty="0" err="1" smtClean="0">
                <a:solidFill>
                  <a:schemeClr val="bg1"/>
                </a:solidFill>
                <a:latin typeface="Arial" panose="020B0604020202020204" pitchFamily="34" charset="0"/>
                <a:cs typeface="Arial" panose="020B0604020202020204" pitchFamily="34" charset="0"/>
              </a:rPr>
              <a:t>Jejunal</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181600" y="3990374"/>
            <a:ext cx="1219200" cy="36933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IMV</a:t>
            </a:r>
            <a:endParaRPr lang="en-US" dirty="0">
              <a:solidFill>
                <a:schemeClr val="bg1"/>
              </a:solidFill>
              <a:latin typeface="Arial" panose="020B0604020202020204" pitchFamily="34" charset="0"/>
              <a:cs typeface="Arial" panose="020B0604020202020204" pitchFamily="34" charset="0"/>
            </a:endParaRPr>
          </a:p>
        </p:txBody>
      </p:sp>
      <p:sp>
        <p:nvSpPr>
          <p:cNvPr id="4" name="Down Arrow 3"/>
          <p:cNvSpPr/>
          <p:nvPr/>
        </p:nvSpPr>
        <p:spPr>
          <a:xfrm>
            <a:off x="4790302" y="2222157"/>
            <a:ext cx="325395" cy="10668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8624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Pathology</a:t>
            </a:r>
          </a:p>
        </p:txBody>
      </p:sp>
      <p:sp>
        <p:nvSpPr>
          <p:cNvPr id="3075" name="Rectangle 3"/>
          <p:cNvSpPr>
            <a:spLocks noGrp="1" noChangeArrowheads="1"/>
          </p:cNvSpPr>
          <p:nvPr>
            <p:ph idx="1"/>
          </p:nvPr>
        </p:nvSpPr>
        <p:spPr>
          <a:xfrm>
            <a:off x="457200" y="1524000"/>
            <a:ext cx="8686800" cy="4724400"/>
          </a:xfrm>
        </p:spPr>
        <p:txBody>
          <a:bodyPr>
            <a:normAutofit fontScale="77500" lnSpcReduction="20000"/>
          </a:bodyPr>
          <a:lstStyle/>
          <a:p>
            <a:r>
              <a:rPr lang="en-US" dirty="0">
                <a:solidFill>
                  <a:srgbClr val="FFFF00"/>
                </a:solidFill>
                <a:latin typeface="Arial" panose="020B0604020202020204" pitchFamily="34" charset="0"/>
                <a:cs typeface="Arial" panose="020B0604020202020204" pitchFamily="34" charset="0"/>
              </a:rPr>
              <a:t>HEAD OF PANCREAS, STOMACH, DUODENUM AND SUPERIOR MESENTERIC VEIN, WHIPPLE</a:t>
            </a:r>
            <a:endParaRPr lang="en-US" sz="4000"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RESECTION (A):</a:t>
            </a:r>
            <a:endParaRPr lang="en-US" sz="4000" dirty="0">
              <a:solidFill>
                <a:srgbClr val="FFFF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 PANCREATIC DUCTAL ADENOCARCINOMA, STATUS POST NEOADJUVANT THERAPY </a:t>
            </a:r>
            <a:endParaRPr lang="en-US" dirty="0" smtClean="0">
              <a:solidFill>
                <a:srgbClr val="FFFF00"/>
              </a:solidFill>
              <a:latin typeface="Arial" panose="020B0604020202020204" pitchFamily="34" charset="0"/>
              <a:cs typeface="Arial" panose="020B0604020202020204" pitchFamily="34" charset="0"/>
            </a:endParaRPr>
          </a:p>
          <a:p>
            <a:r>
              <a:rPr lang="en-US" dirty="0" smtClean="0">
                <a:solidFill>
                  <a:srgbClr val="FFFF00"/>
                </a:solidFill>
                <a:latin typeface="Arial" panose="020B0604020202020204" pitchFamily="34" charset="0"/>
                <a:cs typeface="Arial" panose="020B0604020202020204" pitchFamily="34" charset="0"/>
              </a:rPr>
              <a:t>(</a:t>
            </a:r>
            <a:r>
              <a:rPr lang="en-US" dirty="0" smtClean="0">
                <a:solidFill>
                  <a:srgbClr val="FF0000"/>
                </a:solidFill>
                <a:latin typeface="Arial" panose="020B0604020202020204" pitchFamily="34" charset="0"/>
                <a:cs typeface="Arial" panose="020B0604020202020204" pitchFamily="34" charset="0"/>
              </a:rPr>
              <a:t>yPT3,yN0</a:t>
            </a:r>
            <a:r>
              <a:rPr lang="en-US" dirty="0" smtClean="0">
                <a:solidFill>
                  <a:srgbClr val="FFFF00"/>
                </a:solidFill>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TUMOR EXTENDS INTO PERIPANCREATIC SOFT TISSUE AND INTO DUODENUM.</a:t>
            </a:r>
            <a:endParaRPr lang="en-US" sz="4000" dirty="0">
              <a:solidFill>
                <a:srgbClr val="FFFF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 </a:t>
            </a:r>
            <a:r>
              <a:rPr lang="en-US" dirty="0">
                <a:solidFill>
                  <a:srgbClr val="FF0000"/>
                </a:solidFill>
                <a:latin typeface="Arial" panose="020B0604020202020204" pitchFamily="34" charset="0"/>
                <a:cs typeface="Arial" panose="020B0604020202020204" pitchFamily="34" charset="0"/>
              </a:rPr>
              <a:t>MARGINS OF RESECTION FREE OF TUMOR </a:t>
            </a:r>
            <a:r>
              <a:rPr lang="en-US" dirty="0">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EXTENSIVE PERINEURAL INVASION.</a:t>
            </a:r>
            <a:endParaRPr lang="en-US" sz="4000" dirty="0">
              <a:solidFill>
                <a:srgbClr val="FFFF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 </a:t>
            </a:r>
            <a:r>
              <a:rPr lang="en-US" dirty="0">
                <a:solidFill>
                  <a:srgbClr val="FF0000"/>
                </a:solidFill>
                <a:latin typeface="Arial" panose="020B0604020202020204" pitchFamily="34" charset="0"/>
                <a:cs typeface="Arial" panose="020B0604020202020204" pitchFamily="34" charset="0"/>
              </a:rPr>
              <a:t>NO TUMOR SEEN IN TWENTY LYMPH NODES (0/20).</a:t>
            </a:r>
            <a:endParaRPr lang="en-US" sz="4000" dirty="0">
              <a:solidFill>
                <a:srgbClr val="FF0000"/>
              </a:solidFill>
              <a:latin typeface="Arial" panose="020B0604020202020204" pitchFamily="34" charset="0"/>
              <a:cs typeface="Arial" panose="020B0604020202020204" pitchFamily="34" charset="0"/>
            </a:endParaRPr>
          </a:p>
          <a:p>
            <a:r>
              <a:rPr lang="en-US" dirty="0" smtClean="0">
                <a:solidFill>
                  <a:srgbClr val="FFFF00"/>
                </a:solidFill>
                <a:latin typeface="Arial" panose="020B0604020202020204" pitchFamily="34" charset="0"/>
                <a:cs typeface="Arial" panose="020B0604020202020204" pitchFamily="34" charset="0"/>
              </a:rPr>
              <a:t>OMENTUM</a:t>
            </a:r>
            <a:r>
              <a:rPr lang="en-US" dirty="0">
                <a:solidFill>
                  <a:srgbClr val="FFFF00"/>
                </a:solidFill>
                <a:latin typeface="Arial" panose="020B0604020202020204" pitchFamily="34" charset="0"/>
                <a:cs typeface="Arial" panose="020B0604020202020204" pitchFamily="34" charset="0"/>
              </a:rPr>
              <a:t>, EXCISION (C):</a:t>
            </a:r>
            <a:endParaRPr lang="en-US" sz="4000"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   - NO TUMOR SEEN.</a:t>
            </a:r>
            <a:endParaRPr lang="en-US" sz="4000"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 </a:t>
            </a:r>
            <a:r>
              <a:rPr lang="en-US" dirty="0" smtClean="0">
                <a:solidFill>
                  <a:srgbClr val="FFFF00"/>
                </a:solidFill>
                <a:latin typeface="Arial" panose="020B0604020202020204" pitchFamily="34" charset="0"/>
                <a:cs typeface="Arial" panose="020B0604020202020204" pitchFamily="34" charset="0"/>
              </a:rPr>
              <a:t>LYMPH </a:t>
            </a:r>
            <a:r>
              <a:rPr lang="en-US" dirty="0">
                <a:solidFill>
                  <a:srgbClr val="FFFF00"/>
                </a:solidFill>
                <a:latin typeface="Arial" panose="020B0604020202020204" pitchFamily="34" charset="0"/>
                <a:cs typeface="Arial" panose="020B0604020202020204" pitchFamily="34" charset="0"/>
              </a:rPr>
              <a:t>NODE, AORTO-CAVAL, EXCISION (D):</a:t>
            </a:r>
            <a:endParaRPr lang="en-US" sz="4000"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   - NO TUMOR SEEN IN ONE LYMPH NODE (0/1</a:t>
            </a:r>
            <a:r>
              <a:rPr lang="en-US" dirty="0" smtClean="0">
                <a:solidFill>
                  <a:srgbClr val="FFFF00"/>
                </a:solidFill>
                <a:latin typeface="Arial" panose="020B0604020202020204" pitchFamily="34" charset="0"/>
                <a:cs typeface="Arial" panose="020B0604020202020204" pitchFamily="34" charset="0"/>
              </a:rPr>
              <a:t>).</a:t>
            </a:r>
            <a:endParaRPr lang="en-US" sz="4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864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33400" y="0"/>
            <a:ext cx="8153400" cy="838200"/>
          </a:xfrm>
        </p:spPr>
        <p:txBody>
          <a:bodyPr/>
          <a:lstStyle/>
          <a:p>
            <a:r>
              <a:rPr lang="en-US" sz="3600" b="1" dirty="0" smtClean="0">
                <a:latin typeface="Arial" charset="0"/>
                <a:cs typeface="Arial" charset="0"/>
              </a:rPr>
              <a:t>NT Provides Prognostic Info</a:t>
            </a:r>
          </a:p>
        </p:txBody>
      </p:sp>
      <p:sp>
        <p:nvSpPr>
          <p:cNvPr id="3075" name="Rectangle 3"/>
          <p:cNvSpPr>
            <a:spLocks noGrp="1" noChangeArrowheads="1"/>
          </p:cNvSpPr>
          <p:nvPr>
            <p:ph idx="1"/>
          </p:nvPr>
        </p:nvSpPr>
        <p:spPr>
          <a:xfrm>
            <a:off x="685800" y="1524000"/>
            <a:ext cx="8001000" cy="4724400"/>
          </a:xfrm>
        </p:spPr>
        <p:txBody>
          <a:bodyPr/>
          <a:lstStyle/>
          <a:p>
            <a:pPr marL="609600" indent="-609600"/>
            <a:endParaRPr lang="en-US" dirty="0" smtClean="0">
              <a:solidFill>
                <a:srgbClr val="FFFF00"/>
              </a:solidFill>
              <a:latin typeface="Arial" charset="0"/>
              <a:cs typeface="Arial" charset="0"/>
            </a:endParaRPr>
          </a:p>
          <a:p>
            <a:pPr marL="1009650" lvl="1"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
        <p:nvSpPr>
          <p:cNvPr id="4" name="TextBox 3"/>
          <p:cNvSpPr txBox="1"/>
          <p:nvPr/>
        </p:nvSpPr>
        <p:spPr>
          <a:xfrm>
            <a:off x="7010400" y="6581001"/>
            <a:ext cx="2133600" cy="276999"/>
          </a:xfrm>
          <a:prstGeom prst="rect">
            <a:avLst/>
          </a:prstGeom>
          <a:noFill/>
        </p:spPr>
        <p:txBody>
          <a:bodyPr wrap="square" rtlCol="0">
            <a:spAutoFit/>
          </a:bodyPr>
          <a:lstStyle/>
          <a:p>
            <a:r>
              <a:rPr lang="en-US" sz="1200" dirty="0" err="1" smtClean="0"/>
              <a:t>Estrella</a:t>
            </a:r>
            <a:r>
              <a:rPr lang="en-US" sz="1200" dirty="0" smtClean="0"/>
              <a:t> CANCER 2013</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799"/>
            <a:ext cx="7315200" cy="5930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0" y="1129018"/>
            <a:ext cx="533400" cy="369332"/>
          </a:xfrm>
          <a:prstGeom prst="rect">
            <a:avLst/>
          </a:prstGeom>
          <a:noFill/>
        </p:spPr>
        <p:txBody>
          <a:bodyPr wrap="square" rtlCol="0">
            <a:spAutoFit/>
          </a:bodyPr>
          <a:lstStyle/>
          <a:p>
            <a:r>
              <a:rPr lang="en-US" dirty="0" smtClean="0">
                <a:solidFill>
                  <a:srgbClr val="FF0000"/>
                </a:solidFill>
              </a:rPr>
              <a:t>OS</a:t>
            </a:r>
            <a:endParaRPr lang="en-US" dirty="0">
              <a:solidFill>
                <a:srgbClr val="FF0000"/>
              </a:solidFill>
            </a:endParaRPr>
          </a:p>
        </p:txBody>
      </p:sp>
      <p:sp>
        <p:nvSpPr>
          <p:cNvPr id="7" name="TextBox 6"/>
          <p:cNvSpPr txBox="1"/>
          <p:nvPr/>
        </p:nvSpPr>
        <p:spPr>
          <a:xfrm>
            <a:off x="3048000" y="1136708"/>
            <a:ext cx="838200" cy="369332"/>
          </a:xfrm>
          <a:prstGeom prst="rect">
            <a:avLst/>
          </a:prstGeom>
          <a:noFill/>
        </p:spPr>
        <p:txBody>
          <a:bodyPr wrap="square" rtlCol="0">
            <a:spAutoFit/>
          </a:bodyPr>
          <a:lstStyle/>
          <a:p>
            <a:r>
              <a:rPr lang="en-US" dirty="0" smtClean="0">
                <a:solidFill>
                  <a:srgbClr val="FF0000"/>
                </a:solidFill>
              </a:rPr>
              <a:t>DFS</a:t>
            </a:r>
            <a:endParaRPr lang="en-US" dirty="0">
              <a:solidFill>
                <a:srgbClr val="FF0000"/>
              </a:solidFill>
            </a:endParaRPr>
          </a:p>
        </p:txBody>
      </p:sp>
      <p:sp>
        <p:nvSpPr>
          <p:cNvPr id="8" name="TextBox 7"/>
          <p:cNvSpPr txBox="1"/>
          <p:nvPr/>
        </p:nvSpPr>
        <p:spPr>
          <a:xfrm>
            <a:off x="7391400" y="5562600"/>
            <a:ext cx="914400" cy="369332"/>
          </a:xfrm>
          <a:prstGeom prst="rect">
            <a:avLst/>
          </a:prstGeom>
          <a:noFill/>
        </p:spPr>
        <p:txBody>
          <a:bodyPr wrap="square" rtlCol="0">
            <a:spAutoFit/>
          </a:bodyPr>
          <a:lstStyle/>
          <a:p>
            <a:r>
              <a:rPr lang="en-US" dirty="0" smtClean="0">
                <a:solidFill>
                  <a:srgbClr val="FF0000"/>
                </a:solidFill>
              </a:rPr>
              <a:t>1-3 LN</a:t>
            </a:r>
            <a:endParaRPr lang="en-US" dirty="0">
              <a:solidFill>
                <a:srgbClr val="FF0000"/>
              </a:solidFill>
            </a:endParaRPr>
          </a:p>
        </p:txBody>
      </p:sp>
      <p:sp>
        <p:nvSpPr>
          <p:cNvPr id="3" name="Rectangle 2"/>
          <p:cNvSpPr/>
          <p:nvPr/>
        </p:nvSpPr>
        <p:spPr>
          <a:xfrm>
            <a:off x="7422969" y="6019800"/>
            <a:ext cx="806631" cy="369332"/>
          </a:xfrm>
          <a:prstGeom prst="rect">
            <a:avLst/>
          </a:prstGeom>
        </p:spPr>
        <p:txBody>
          <a:bodyPr wrap="none">
            <a:spAutoFit/>
          </a:bodyPr>
          <a:lstStyle/>
          <a:p>
            <a:r>
              <a:rPr lang="en-US" dirty="0" smtClean="0">
                <a:solidFill>
                  <a:srgbClr val="FF0000"/>
                </a:solidFill>
              </a:rPr>
              <a:t>4+ </a:t>
            </a:r>
            <a:r>
              <a:rPr lang="en-US" dirty="0">
                <a:solidFill>
                  <a:srgbClr val="FF0000"/>
                </a:solidFill>
              </a:rPr>
              <a:t>LN</a:t>
            </a:r>
          </a:p>
        </p:txBody>
      </p:sp>
    </p:spTree>
    <p:extLst>
      <p:ext uri="{BB962C8B-B14F-4D97-AF65-F5344CB8AC3E}">
        <p14:creationId xmlns:p14="http://schemas.microsoft.com/office/powerpoint/2010/main" val="1993649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381000"/>
            <a:ext cx="8686800" cy="776869"/>
          </a:xfrm>
        </p:spPr>
        <p:txBody>
          <a:bodyPr>
            <a:normAutofit fontScale="90000"/>
          </a:bodyPr>
          <a:lstStyle/>
          <a:p>
            <a:r>
              <a:rPr lang="en-US" sz="3600" b="1" dirty="0" smtClean="0">
                <a:latin typeface="Arial" charset="0"/>
                <a:cs typeface="Arial" charset="0"/>
              </a:rPr>
              <a:t>OS for Patients with PR PDAC: </a:t>
            </a:r>
            <a:br>
              <a:rPr lang="en-US" sz="3600" b="1" dirty="0" smtClean="0">
                <a:latin typeface="Arial" charset="0"/>
                <a:cs typeface="Arial" charset="0"/>
              </a:rPr>
            </a:br>
            <a:r>
              <a:rPr lang="en-US" sz="3600" b="1" dirty="0" smtClean="0">
                <a:latin typeface="Arial" charset="0"/>
                <a:cs typeface="Arial" charset="0"/>
              </a:rPr>
              <a:t>MMT vs. No MMT Completion</a:t>
            </a:r>
          </a:p>
        </p:txBody>
      </p:sp>
      <p:sp>
        <p:nvSpPr>
          <p:cNvPr id="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762000" y="1524000"/>
            <a:ext cx="7467600" cy="4267200"/>
          </a:xfrm>
          <a:prstGeom prst="rect">
            <a:avLst/>
          </a:prstGeom>
        </p:spPr>
      </p:pic>
      <p:sp>
        <p:nvSpPr>
          <p:cNvPr id="3" name="Rectangle 2"/>
          <p:cNvSpPr/>
          <p:nvPr/>
        </p:nvSpPr>
        <p:spPr>
          <a:xfrm>
            <a:off x="1066800" y="1600200"/>
            <a:ext cx="228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0" y="3149600"/>
            <a:ext cx="2895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86200" y="4343400"/>
            <a:ext cx="3124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0" y="3657600"/>
            <a:ext cx="2209800" cy="369332"/>
          </a:xfrm>
          <a:prstGeom prst="rect">
            <a:avLst/>
          </a:prstGeom>
          <a:noFill/>
        </p:spPr>
        <p:txBody>
          <a:bodyPr wrap="square" rtlCol="0">
            <a:spAutoFit/>
          </a:bodyPr>
          <a:lstStyle/>
          <a:p>
            <a:r>
              <a:rPr lang="en-US" dirty="0" smtClean="0">
                <a:solidFill>
                  <a:srgbClr val="FF0000"/>
                </a:solidFill>
              </a:rPr>
              <a:t>Median 36 months</a:t>
            </a:r>
            <a:endParaRPr lang="en-US" dirty="0">
              <a:solidFill>
                <a:srgbClr val="FF0000"/>
              </a:solidFill>
            </a:endParaRPr>
          </a:p>
        </p:txBody>
      </p:sp>
      <p:sp>
        <p:nvSpPr>
          <p:cNvPr id="9" name="TextBox 8"/>
          <p:cNvSpPr txBox="1"/>
          <p:nvPr/>
        </p:nvSpPr>
        <p:spPr>
          <a:xfrm>
            <a:off x="4343400" y="4724400"/>
            <a:ext cx="2209800" cy="369332"/>
          </a:xfrm>
          <a:prstGeom prst="rect">
            <a:avLst/>
          </a:prstGeom>
          <a:noFill/>
        </p:spPr>
        <p:txBody>
          <a:bodyPr wrap="square" rtlCol="0">
            <a:spAutoFit/>
          </a:bodyPr>
          <a:lstStyle/>
          <a:p>
            <a:r>
              <a:rPr lang="en-US" dirty="0" smtClean="0">
                <a:solidFill>
                  <a:srgbClr val="FF0000"/>
                </a:solidFill>
              </a:rPr>
              <a:t>Median 11 months</a:t>
            </a:r>
            <a:endParaRPr lang="en-US" dirty="0">
              <a:solidFill>
                <a:srgbClr val="FF0000"/>
              </a:solidFill>
            </a:endParaRPr>
          </a:p>
        </p:txBody>
      </p:sp>
      <p:sp>
        <p:nvSpPr>
          <p:cNvPr id="10" name="TextBox 9"/>
          <p:cNvSpPr txBox="1"/>
          <p:nvPr/>
        </p:nvSpPr>
        <p:spPr>
          <a:xfrm>
            <a:off x="6781801" y="6400579"/>
            <a:ext cx="2133600" cy="276999"/>
          </a:xfrm>
          <a:prstGeom prst="rect">
            <a:avLst/>
          </a:prstGeom>
          <a:noFill/>
        </p:spPr>
        <p:txBody>
          <a:bodyPr wrap="square" rtlCol="0">
            <a:spAutoFit/>
          </a:bodyPr>
          <a:lstStyle/>
          <a:p>
            <a:r>
              <a:rPr lang="en-US" sz="1200" dirty="0" smtClean="0"/>
              <a:t>Tzeng JOGS 2013</a:t>
            </a:r>
          </a:p>
        </p:txBody>
      </p:sp>
    </p:spTree>
    <p:extLst>
      <p:ext uri="{BB962C8B-B14F-4D97-AF65-F5344CB8AC3E}">
        <p14:creationId xmlns:p14="http://schemas.microsoft.com/office/powerpoint/2010/main" val="19680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04800" y="137531"/>
            <a:ext cx="8686800" cy="776869"/>
          </a:xfrm>
        </p:spPr>
        <p:txBody>
          <a:bodyPr>
            <a:normAutofit fontScale="90000"/>
          </a:bodyPr>
          <a:lstStyle/>
          <a:p>
            <a:r>
              <a:rPr lang="en-US" sz="3600" b="1" dirty="0" smtClean="0">
                <a:latin typeface="Arial" charset="0"/>
                <a:cs typeface="Arial" charset="0"/>
              </a:rPr>
              <a:t>OS Stratified by Sequencing and Postop Major Complications</a:t>
            </a:r>
          </a:p>
        </p:txBody>
      </p:sp>
      <p:sp>
        <p:nvSpPr>
          <p:cNvPr id="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80" r="971" b="2629"/>
          <a:stretch/>
        </p:blipFill>
        <p:spPr>
          <a:xfrm>
            <a:off x="415636" y="1027610"/>
            <a:ext cx="8231975" cy="5451567"/>
          </a:xfrm>
          <a:prstGeom prst="rect">
            <a:avLst/>
          </a:prstGeom>
        </p:spPr>
      </p:pic>
      <p:sp>
        <p:nvSpPr>
          <p:cNvPr id="5" name="Rectangle 4"/>
          <p:cNvSpPr/>
          <p:nvPr/>
        </p:nvSpPr>
        <p:spPr>
          <a:xfrm>
            <a:off x="4559298" y="1466850"/>
            <a:ext cx="3898901" cy="742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75942" y="3924300"/>
            <a:ext cx="744058"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0" y="2311400"/>
            <a:ext cx="3200400" cy="660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59300" y="5029200"/>
            <a:ext cx="685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010400" y="6581001"/>
            <a:ext cx="2133600" cy="276999"/>
          </a:xfrm>
          <a:prstGeom prst="rect">
            <a:avLst/>
          </a:prstGeom>
          <a:noFill/>
        </p:spPr>
        <p:txBody>
          <a:bodyPr wrap="square" rtlCol="0">
            <a:spAutoFit/>
          </a:bodyPr>
          <a:lstStyle/>
          <a:p>
            <a:r>
              <a:rPr lang="en-US" sz="1200" dirty="0" smtClean="0"/>
              <a:t>Tzeng JOGS 2013</a:t>
            </a:r>
          </a:p>
        </p:txBody>
      </p:sp>
    </p:spTree>
    <p:extLst>
      <p:ext uri="{BB962C8B-B14F-4D97-AF65-F5344CB8AC3E}">
        <p14:creationId xmlns:p14="http://schemas.microsoft.com/office/powerpoint/2010/main" val="293039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1219200"/>
          </a:xfrm>
        </p:spPr>
        <p:txBody>
          <a:bodyPr>
            <a:normAutofit/>
          </a:bodyPr>
          <a:lstStyle/>
          <a:p>
            <a:r>
              <a:rPr lang="en-US" sz="3600" b="1" dirty="0" smtClean="0">
                <a:latin typeface="Arial" charset="0"/>
                <a:cs typeface="Arial" charset="0"/>
              </a:rPr>
              <a:t>Siewert II GE Junction Cancer </a:t>
            </a:r>
            <a:br>
              <a:rPr lang="en-US" sz="3600" b="1" dirty="0" smtClean="0">
                <a:latin typeface="Arial" charset="0"/>
                <a:cs typeface="Arial" charset="0"/>
              </a:rPr>
            </a:br>
            <a:r>
              <a:rPr lang="en-US" sz="3600" b="1" dirty="0" smtClean="0">
                <a:latin typeface="Arial" charset="0"/>
                <a:cs typeface="Arial" charset="0"/>
              </a:rPr>
              <a:t>(Gastric Cardia Cancer)</a:t>
            </a:r>
          </a:p>
        </p:txBody>
      </p:sp>
      <p:sp>
        <p:nvSpPr>
          <p:cNvPr id="3075" name="Rectangle 3"/>
          <p:cNvSpPr>
            <a:spLocks noGrp="1" noChangeArrowheads="1"/>
          </p:cNvSpPr>
          <p:nvPr>
            <p:ph idx="1"/>
          </p:nvPr>
        </p:nvSpPr>
        <p:spPr>
          <a:xfrm>
            <a:off x="457200" y="2209800"/>
            <a:ext cx="8686800" cy="4038600"/>
          </a:xfrm>
        </p:spPr>
        <p:txBody>
          <a:bodyPr>
            <a:normAutofit lnSpcReduction="10000"/>
          </a:bodyPr>
          <a:lstStyle/>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66wm with “GEJ” mass – </a:t>
            </a:r>
            <a:r>
              <a:rPr lang="en-US" sz="3200" dirty="0" err="1" smtClean="0">
                <a:solidFill>
                  <a:srgbClr val="FFFF00"/>
                </a:solidFill>
                <a:latin typeface="Arial" panose="020B0604020202020204" pitchFamily="34" charset="0"/>
                <a:cs typeface="Arial" panose="020B0604020202020204" pitchFamily="34" charset="0"/>
              </a:rPr>
              <a:t>bx</a:t>
            </a:r>
            <a:r>
              <a:rPr lang="en-US" sz="3200" dirty="0" smtClean="0">
                <a:solidFill>
                  <a:srgbClr val="FFFF00"/>
                </a:solidFill>
                <a:latin typeface="Arial" panose="020B0604020202020204" pitchFamily="34" charset="0"/>
                <a:cs typeface="Arial" panose="020B0604020202020204" pitchFamily="34" charset="0"/>
              </a:rPr>
              <a:t> cancer</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Staging: T3/4 N1 by CT scan with proximal stomach totally involved</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GI </a:t>
            </a:r>
            <a:r>
              <a:rPr lang="en-US" sz="3200" dirty="0" err="1" smtClean="0">
                <a:solidFill>
                  <a:srgbClr val="FFFF00"/>
                </a:solidFill>
                <a:latin typeface="Arial" panose="020B0604020202020204" pitchFamily="34" charset="0"/>
                <a:cs typeface="Arial" panose="020B0604020202020204" pitchFamily="34" charset="0"/>
              </a:rPr>
              <a:t>Onc</a:t>
            </a:r>
            <a:r>
              <a:rPr lang="en-US" sz="3200" dirty="0" smtClean="0">
                <a:solidFill>
                  <a:srgbClr val="FFFF00"/>
                </a:solidFill>
                <a:latin typeface="Arial" panose="020B0604020202020204" pitchFamily="34" charset="0"/>
                <a:cs typeface="Arial" panose="020B0604020202020204" pitchFamily="34" charset="0"/>
              </a:rPr>
              <a:t> MDC Treatment Planning</a:t>
            </a:r>
          </a:p>
          <a:p>
            <a:pPr lvl="2">
              <a:spcBef>
                <a:spcPts val="0"/>
              </a:spcBef>
              <a:spcAft>
                <a:spcPts val="1800"/>
              </a:spcAft>
            </a:pPr>
            <a:r>
              <a:rPr lang="en-US" dirty="0" smtClean="0">
                <a:solidFill>
                  <a:srgbClr val="FFFF00"/>
                </a:solidFill>
                <a:latin typeface="Arial" panose="020B0604020202020204" pitchFamily="34" charset="0"/>
                <a:cs typeface="Arial" panose="020B0604020202020204" pitchFamily="34" charset="0"/>
              </a:rPr>
              <a:t>Neoadjuvant Therapy before planned resection after re-staging</a:t>
            </a:r>
          </a:p>
          <a:p>
            <a:pPr lvl="2">
              <a:spcBef>
                <a:spcPts val="0"/>
              </a:spcBef>
              <a:spcAft>
                <a:spcPts val="1800"/>
              </a:spcAft>
            </a:pPr>
            <a:r>
              <a:rPr lang="en-US" dirty="0" smtClean="0">
                <a:solidFill>
                  <a:srgbClr val="FFFF00"/>
                </a:solidFill>
                <a:latin typeface="Arial" panose="020B0604020202020204" pitchFamily="34" charset="0"/>
                <a:cs typeface="Arial" panose="020B0604020202020204" pitchFamily="34" charset="0"/>
              </a:rPr>
              <a:t>Chemo and XRT</a:t>
            </a: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2648613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576" y="1387190"/>
            <a:ext cx="6657975" cy="500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609600" y="533400"/>
            <a:ext cx="8153400" cy="914400"/>
          </a:xfrm>
        </p:spPr>
        <p:txBody>
          <a:bodyPr>
            <a:normAutofit fontScale="90000"/>
          </a:bodyPr>
          <a:lstStyle/>
          <a:p>
            <a:r>
              <a:rPr lang="en-US" sz="3600" b="1" dirty="0" smtClean="0">
                <a:latin typeface="Arial" charset="0"/>
                <a:cs typeface="Arial" charset="0"/>
              </a:rPr>
              <a:t>Gastric Cardia Cancer Presentation</a:t>
            </a:r>
          </a:p>
        </p:txBody>
      </p:sp>
      <p:sp>
        <p:nvSpPr>
          <p:cNvPr id="3075" name="Rectangle 3"/>
          <p:cNvSpPr>
            <a:spLocks noGrp="1" noChangeArrowheads="1"/>
          </p:cNvSpPr>
          <p:nvPr>
            <p:ph idx="1"/>
          </p:nvPr>
        </p:nvSpPr>
        <p:spPr>
          <a:xfrm>
            <a:off x="457200" y="1676400"/>
            <a:ext cx="8686800" cy="4572000"/>
          </a:xfrm>
        </p:spPr>
        <p:txBody>
          <a:bodyPr>
            <a:normAutofit/>
          </a:bodyPr>
          <a:lstStyle/>
          <a:p>
            <a:pPr marL="609600" indent="-609600">
              <a:buNone/>
            </a:pPr>
            <a:r>
              <a:rPr lang="en-US" sz="2400" dirty="0" smtClean="0">
                <a:latin typeface="Arial" charset="0"/>
                <a:cs typeface="Arial" charset="0"/>
              </a:rPr>
              <a:t>	</a:t>
            </a: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
        <p:nvSpPr>
          <p:cNvPr id="2" name="TextBox 1"/>
          <p:cNvSpPr txBox="1"/>
          <p:nvPr/>
        </p:nvSpPr>
        <p:spPr>
          <a:xfrm>
            <a:off x="5501666" y="4881037"/>
            <a:ext cx="2209800" cy="461665"/>
          </a:xfrm>
          <a:prstGeom prst="rect">
            <a:avLst/>
          </a:prstGeom>
          <a:noFill/>
        </p:spPr>
        <p:txBody>
          <a:bodyPr wrap="square" rtlCol="0">
            <a:spAutoFit/>
          </a:bodyPr>
          <a:lstStyle/>
          <a:p>
            <a:r>
              <a:rPr lang="en-US" sz="2400" dirty="0" smtClean="0">
                <a:solidFill>
                  <a:srgbClr val="FFFF00"/>
                </a:solidFill>
                <a:latin typeface="Arial" panose="020B0604020202020204" pitchFamily="34" charset="0"/>
                <a:cs typeface="Arial" panose="020B0604020202020204" pitchFamily="34" charset="0"/>
              </a:rPr>
              <a:t>Cardia origin</a:t>
            </a:r>
          </a:p>
        </p:txBody>
      </p:sp>
      <p:sp>
        <p:nvSpPr>
          <p:cNvPr id="3" name="Right Arrow 2"/>
          <p:cNvSpPr/>
          <p:nvPr/>
        </p:nvSpPr>
        <p:spPr>
          <a:xfrm rot="13964868">
            <a:off x="5226480" y="4519231"/>
            <a:ext cx="533897" cy="18603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24400" y="5638800"/>
            <a:ext cx="2209800" cy="461665"/>
          </a:xfrm>
          <a:prstGeom prst="rect">
            <a:avLst/>
          </a:prstGeom>
          <a:noFill/>
        </p:spPr>
        <p:txBody>
          <a:bodyPr wrap="square" rtlCol="0">
            <a:spAutoFit/>
          </a:bodyPr>
          <a:lstStyle/>
          <a:p>
            <a:r>
              <a:rPr lang="en-US" sz="2400" dirty="0" smtClean="0">
                <a:solidFill>
                  <a:srgbClr val="FFFF00"/>
                </a:solidFill>
                <a:latin typeface="Arial" panose="020B0604020202020204" pitchFamily="34" charset="0"/>
                <a:cs typeface="Arial" panose="020B0604020202020204" pitchFamily="34" charset="0"/>
              </a:rPr>
              <a:t>T3/4 N1 by CT</a:t>
            </a:r>
          </a:p>
        </p:txBody>
      </p:sp>
    </p:spTree>
    <p:extLst>
      <p:ext uri="{BB962C8B-B14F-4D97-AF65-F5344CB8AC3E}">
        <p14:creationId xmlns:p14="http://schemas.microsoft.com/office/powerpoint/2010/main" val="3984325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GIST</a:t>
            </a:r>
          </a:p>
        </p:txBody>
      </p:sp>
      <p:sp>
        <p:nvSpPr>
          <p:cNvPr id="3075" name="Rectangle 3"/>
          <p:cNvSpPr>
            <a:spLocks noGrp="1" noChangeArrowheads="1"/>
          </p:cNvSpPr>
          <p:nvPr>
            <p:ph idx="1"/>
          </p:nvPr>
        </p:nvSpPr>
        <p:spPr>
          <a:xfrm>
            <a:off x="457200" y="1524000"/>
            <a:ext cx="8686800" cy="4724400"/>
          </a:xfrm>
        </p:spPr>
        <p:txBody>
          <a:bodyPr>
            <a:normAutofit fontScale="92500" lnSpcReduction="10000"/>
          </a:bodyPr>
          <a:lstStyle/>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59 y/o BF 15cm LUQ mass, lesser sac possibly involving pancreatic body/tail</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CT staging</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EUS to see origin of tumor and involvement of pancreas</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Presented at Multidisciplinary GI Oncology Conference</a:t>
            </a:r>
          </a:p>
          <a:p>
            <a:pPr lvl="1">
              <a:spcBef>
                <a:spcPts val="0"/>
              </a:spcBef>
              <a:spcAft>
                <a:spcPts val="1800"/>
              </a:spcAft>
              <a:buFont typeface="Arial" panose="020B0604020202020204" pitchFamily="34" charset="0"/>
              <a:buChar char="•"/>
            </a:pPr>
            <a:r>
              <a:rPr lang="en-US" sz="3200" dirty="0" err="1" smtClean="0">
                <a:solidFill>
                  <a:srgbClr val="FFFF00"/>
                </a:solidFill>
                <a:latin typeface="Arial" panose="020B0604020202020204" pitchFamily="34" charset="0"/>
                <a:cs typeface="Arial" panose="020B0604020202020204" pitchFamily="34" charset="0"/>
              </a:rPr>
              <a:t>Gleevec</a:t>
            </a:r>
            <a:r>
              <a:rPr lang="en-US" sz="3200" dirty="0" smtClean="0">
                <a:solidFill>
                  <a:srgbClr val="FFFF00"/>
                </a:solidFill>
                <a:latin typeface="Arial" panose="020B0604020202020204" pitchFamily="34" charset="0"/>
                <a:cs typeface="Arial" panose="020B0604020202020204" pitchFamily="34" charset="0"/>
              </a:rPr>
              <a:t> (TK inhibitor) neoadjuvantly</a:t>
            </a: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6520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410325"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609600" y="533400"/>
            <a:ext cx="8153400" cy="914400"/>
          </a:xfrm>
        </p:spPr>
        <p:txBody>
          <a:bodyPr>
            <a:normAutofit/>
          </a:bodyPr>
          <a:lstStyle/>
          <a:p>
            <a:r>
              <a:rPr lang="en-US" sz="3600" b="1" dirty="0" smtClean="0">
                <a:latin typeface="Arial" charset="0"/>
                <a:cs typeface="Arial" charset="0"/>
              </a:rPr>
              <a:t>Gastric Cardia Cancer Re-Staging</a:t>
            </a:r>
          </a:p>
        </p:txBody>
      </p:sp>
      <p:sp>
        <p:nvSpPr>
          <p:cNvPr id="3075" name="Rectangle 3"/>
          <p:cNvSpPr>
            <a:spLocks noGrp="1" noChangeArrowheads="1"/>
          </p:cNvSpPr>
          <p:nvPr>
            <p:ph idx="1"/>
          </p:nvPr>
        </p:nvSpPr>
        <p:spPr>
          <a:xfrm>
            <a:off x="457200" y="1676400"/>
            <a:ext cx="8686800" cy="4572000"/>
          </a:xfrm>
        </p:spPr>
        <p:txBody>
          <a:bodyPr>
            <a:normAutofit/>
          </a:bodyPr>
          <a:lstStyle/>
          <a:p>
            <a:pPr marL="609600" indent="-609600">
              <a:buNone/>
            </a:pPr>
            <a:r>
              <a:rPr lang="en-US" sz="2400" dirty="0" smtClean="0">
                <a:latin typeface="Arial" charset="0"/>
                <a:cs typeface="Arial" charset="0"/>
              </a:rPr>
              <a:t>	</a:t>
            </a: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
        <p:nvSpPr>
          <p:cNvPr id="2" name="TextBox 1"/>
          <p:cNvSpPr txBox="1"/>
          <p:nvPr/>
        </p:nvSpPr>
        <p:spPr>
          <a:xfrm>
            <a:off x="1676400" y="3512459"/>
            <a:ext cx="2905125" cy="830997"/>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Less thickening in proximal stomach</a:t>
            </a:r>
          </a:p>
        </p:txBody>
      </p:sp>
      <p:sp>
        <p:nvSpPr>
          <p:cNvPr id="3" name="Right Arrow 2"/>
          <p:cNvSpPr/>
          <p:nvPr/>
        </p:nvSpPr>
        <p:spPr>
          <a:xfrm rot="1779420">
            <a:off x="4278256" y="4037522"/>
            <a:ext cx="533897" cy="18603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999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normAutofit fontScale="90000"/>
          </a:bodyPr>
          <a:lstStyle/>
          <a:p>
            <a:r>
              <a:rPr lang="en-US" sz="3600" b="1" dirty="0" smtClean="0">
                <a:latin typeface="Arial" charset="0"/>
                <a:cs typeface="Arial" charset="0"/>
              </a:rPr>
              <a:t>Esophagectomy vs. Total Gastrectomy?</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1676400"/>
            <a:ext cx="908321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118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5" name="TextBox 4"/>
          <p:cNvSpPr txBox="1"/>
          <p:nvPr/>
        </p:nvSpPr>
        <p:spPr>
          <a:xfrm>
            <a:off x="457200" y="1417638"/>
            <a:ext cx="7696200" cy="2554545"/>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Adenocarcinoma of the </a:t>
            </a:r>
            <a:r>
              <a:rPr lang="en-US" sz="2800" b="1" dirty="0" err="1" smtClean="0">
                <a:solidFill>
                  <a:srgbClr val="FFFF00"/>
                </a:solidFill>
                <a:effectLst>
                  <a:outerShdw blurRad="38100" dist="38100" dir="2700000" algn="tl">
                    <a:srgbClr val="000000">
                      <a:alpha val="43137"/>
                    </a:srgbClr>
                  </a:outerShdw>
                </a:effectLst>
              </a:rPr>
              <a:t>Esophagogastric</a:t>
            </a:r>
            <a:r>
              <a:rPr lang="en-US" sz="2800" b="1" dirty="0" smtClean="0">
                <a:solidFill>
                  <a:srgbClr val="FFFF00"/>
                </a:solidFill>
                <a:effectLst>
                  <a:outerShdw blurRad="38100" dist="38100" dir="2700000" algn="tl">
                    <a:srgbClr val="000000">
                      <a:alpha val="43137"/>
                    </a:srgbClr>
                  </a:outerShdw>
                </a:effectLst>
              </a:rPr>
              <a:t> Junction</a:t>
            </a:r>
          </a:p>
          <a:p>
            <a:r>
              <a:rPr lang="en-US" dirty="0" smtClean="0">
                <a:solidFill>
                  <a:srgbClr val="FFFF00"/>
                </a:solidFill>
                <a:effectLst>
                  <a:outerShdw blurRad="38100" dist="38100" dir="2700000" algn="tl">
                    <a:srgbClr val="000000">
                      <a:alpha val="43137"/>
                    </a:srgbClr>
                  </a:outerShdw>
                </a:effectLst>
              </a:rPr>
              <a:t>Results of Surgical Therapy Based on Anatomical/Topographic Classification in 1,002 Consecutive Patients</a:t>
            </a:r>
          </a:p>
          <a:p>
            <a:r>
              <a:rPr lang="en-US" b="1" u="sng" dirty="0" err="1" smtClean="0">
                <a:solidFill>
                  <a:srgbClr val="FFFF00"/>
                </a:solidFill>
                <a:effectLst>
                  <a:outerShdw blurRad="38100" dist="38100" dir="2700000" algn="tl">
                    <a:srgbClr val="000000">
                      <a:alpha val="43137"/>
                    </a:srgbClr>
                  </a:outerShdw>
                </a:effectLst>
              </a:rPr>
              <a:t>Siewert</a:t>
            </a:r>
            <a:r>
              <a:rPr lang="en-US" dirty="0" smtClean="0">
                <a:solidFill>
                  <a:srgbClr val="FFFF00"/>
                </a:solidFill>
                <a:effectLst>
                  <a:outerShdw blurRad="38100" dist="38100" dir="2700000" algn="tl">
                    <a:srgbClr val="000000">
                      <a:alpha val="43137"/>
                    </a:srgbClr>
                  </a:outerShdw>
                </a:effectLst>
              </a:rPr>
              <a:t>, </a:t>
            </a:r>
            <a:r>
              <a:rPr lang="en-US" dirty="0" err="1" smtClean="0">
                <a:solidFill>
                  <a:srgbClr val="FFFF00"/>
                </a:solidFill>
                <a:effectLst>
                  <a:outerShdw blurRad="38100" dist="38100" dir="2700000" algn="tl">
                    <a:srgbClr val="000000">
                      <a:alpha val="43137"/>
                    </a:srgbClr>
                  </a:outerShdw>
                </a:effectLst>
              </a:rPr>
              <a:t>Feith</a:t>
            </a:r>
            <a:r>
              <a:rPr lang="en-US" dirty="0" smtClean="0">
                <a:solidFill>
                  <a:srgbClr val="FFFF00"/>
                </a:solidFill>
                <a:effectLst>
                  <a:outerShdw blurRad="38100" dist="38100" dir="2700000" algn="tl">
                    <a:srgbClr val="000000">
                      <a:alpha val="43137"/>
                    </a:srgbClr>
                  </a:outerShdw>
                </a:effectLst>
              </a:rPr>
              <a:t>, Werner, Stein</a:t>
            </a:r>
            <a:br>
              <a:rPr lang="en-US" dirty="0" smtClean="0">
                <a:solidFill>
                  <a:srgbClr val="FFFF00"/>
                </a:solidFill>
                <a:effectLst>
                  <a:outerShdw blurRad="38100" dist="38100" dir="2700000" algn="tl">
                    <a:srgbClr val="000000">
                      <a:alpha val="43137"/>
                    </a:srgbClr>
                  </a:outerShdw>
                </a:effectLst>
              </a:rPr>
            </a:br>
            <a:r>
              <a:rPr lang="de-DE" sz="1400" dirty="0">
                <a:solidFill>
                  <a:srgbClr val="FFFF00"/>
                </a:solidFill>
                <a:effectLst>
                  <a:outerShdw blurRad="38100" dist="38100" dir="2700000" algn="tl">
                    <a:srgbClr val="000000">
                      <a:alpha val="43137"/>
                    </a:srgbClr>
                  </a:outerShdw>
                </a:effectLst>
              </a:rPr>
              <a:t>Ann Surg. 2000 Sep;232(3):353-61</a:t>
            </a:r>
            <a:endParaRPr lang="en-US" dirty="0">
              <a:solidFill>
                <a:srgbClr val="FFFF00"/>
              </a:solidFill>
              <a:effectLst>
                <a:outerShdw blurRad="38100" dist="38100" dir="2700000" algn="tl">
                  <a:srgbClr val="000000">
                    <a:alpha val="43137"/>
                  </a:srgbClr>
                </a:outerShdw>
              </a:effectLst>
            </a:endParaRPr>
          </a:p>
          <a:p>
            <a:endParaRPr lang="en-US" dirty="0" smtClean="0">
              <a:effectLst>
                <a:outerShdw blurRad="38100" dist="38100" dir="2700000" algn="tl">
                  <a:srgbClr val="000000">
                    <a:alpha val="43137"/>
                  </a:srgbClr>
                </a:outerShdw>
              </a:effectLst>
            </a:endParaRPr>
          </a:p>
          <a:p>
            <a:pPr marL="742950" lvl="1" indent="-285750">
              <a:buFont typeface="Arial" charset="0"/>
              <a:buChar char="•"/>
            </a:pPr>
            <a:endParaRPr lang="en-US" dirty="0">
              <a:effectLst>
                <a:outerShdw blurRad="38100" dist="38100" dir="2700000" algn="tl">
                  <a:srgbClr val="000000">
                    <a:alpha val="43137"/>
                  </a:srgbClr>
                </a:outerShdw>
              </a:effectLst>
            </a:endParaRPr>
          </a:p>
        </p:txBody>
      </p:sp>
      <p:pic>
        <p:nvPicPr>
          <p:cNvPr id="1026" name="Picture 2" descr="https://d1niluoi1dd30v.cloudfront.net/C20090554621/B9781437715293000257/f025-003-9781437715293.jpg?Expires=1417104981&amp;Key-Pair-Id=APKAICLNFGBCWWYGVIZQ&amp;Signature=EqHu1te8bss8B0L-Onrb3JCIOwtZc8sB7DpnWaKntVB-W7SyWnx-JgXw-MlfbeWHzB5aZqmvq2vqzMByicipNCJc4813QnUMR-wLpnElSwIJYGrvqVkcbb5ilGTKeMqBkJCTdQnlvZlMFWBh5NSAoZpzEoMXdEYUTjFANl0ZDhc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8781"/>
            <a:ext cx="3190875" cy="168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3264297"/>
            <a:ext cx="4572000" cy="1569660"/>
          </a:xfrm>
          <a:prstGeom prst="rect">
            <a:avLst/>
          </a:prstGeom>
        </p:spPr>
        <p:txBody>
          <a:bodyPr>
            <a:spAutoFit/>
          </a:bodyPr>
          <a:lstStyle/>
          <a:p>
            <a:pPr marL="285750" indent="-285750">
              <a:buFont typeface="Arial" charset="0"/>
              <a:buChar char="•"/>
            </a:pPr>
            <a:r>
              <a:rPr lang="en-US" sz="2400" b="1" dirty="0">
                <a:solidFill>
                  <a:srgbClr val="FFFF00"/>
                </a:solidFill>
                <a:effectLst>
                  <a:outerShdw blurRad="38100" dist="38100" dir="2700000" algn="tl">
                    <a:srgbClr val="000000">
                      <a:alpha val="43137"/>
                    </a:srgbClr>
                  </a:outerShdw>
                </a:effectLst>
              </a:rPr>
              <a:t>Type </a:t>
            </a:r>
            <a:r>
              <a:rPr lang="en-US" sz="2400" b="1" dirty="0" smtClean="0">
                <a:solidFill>
                  <a:srgbClr val="FFFF00"/>
                </a:solidFill>
                <a:effectLst>
                  <a:outerShdw blurRad="38100" dist="38100" dir="2700000" algn="tl">
                    <a:srgbClr val="000000">
                      <a:alpha val="43137"/>
                    </a:srgbClr>
                  </a:outerShdw>
                </a:effectLst>
              </a:rPr>
              <a:t>I</a:t>
            </a:r>
            <a:endParaRPr lang="en-US" sz="2400" b="1" dirty="0">
              <a:solidFill>
                <a:srgbClr val="FFFF00"/>
              </a:solidFill>
              <a:effectLst>
                <a:outerShdw blurRad="38100" dist="38100" dir="2700000" algn="tl">
                  <a:srgbClr val="000000">
                    <a:alpha val="43137"/>
                  </a:srgbClr>
                </a:outerShdw>
              </a:effectLst>
            </a:endParaRPr>
          </a:p>
          <a:p>
            <a:pPr lvl="1"/>
            <a:r>
              <a:rPr lang="en-US" sz="2400" dirty="0">
                <a:solidFill>
                  <a:srgbClr val="FFFF00"/>
                </a:solidFill>
                <a:effectLst>
                  <a:outerShdw blurRad="38100" dist="38100" dir="2700000" algn="tl">
                    <a:srgbClr val="000000">
                      <a:alpha val="43137"/>
                    </a:srgbClr>
                  </a:outerShdw>
                </a:effectLst>
              </a:rPr>
              <a:t>Esophagectomy</a:t>
            </a:r>
          </a:p>
          <a:p>
            <a:pPr marL="285750" indent="-285750">
              <a:buFont typeface="Arial" charset="0"/>
              <a:buChar char="•"/>
            </a:pPr>
            <a:r>
              <a:rPr lang="en-US" sz="2400" b="1" dirty="0">
                <a:solidFill>
                  <a:srgbClr val="FFFF00"/>
                </a:solidFill>
                <a:effectLst>
                  <a:outerShdw blurRad="38100" dist="38100" dir="2700000" algn="tl">
                    <a:srgbClr val="000000">
                      <a:alpha val="43137"/>
                    </a:srgbClr>
                  </a:outerShdw>
                </a:effectLst>
              </a:rPr>
              <a:t>Type </a:t>
            </a:r>
            <a:r>
              <a:rPr lang="en-US" sz="2400" b="1" dirty="0" smtClean="0">
                <a:solidFill>
                  <a:srgbClr val="FFFF00"/>
                </a:solidFill>
                <a:effectLst>
                  <a:outerShdw blurRad="38100" dist="38100" dir="2700000" algn="tl">
                    <a:srgbClr val="000000">
                      <a:alpha val="43137"/>
                    </a:srgbClr>
                  </a:outerShdw>
                </a:effectLst>
              </a:rPr>
              <a:t>II </a:t>
            </a:r>
            <a:r>
              <a:rPr lang="en-US" sz="2400" b="1" dirty="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III</a:t>
            </a:r>
            <a:endParaRPr lang="en-US" sz="2400" b="1" dirty="0">
              <a:solidFill>
                <a:srgbClr val="FFFF00"/>
              </a:solidFill>
              <a:effectLst>
                <a:outerShdw blurRad="38100" dist="38100" dir="2700000" algn="tl">
                  <a:srgbClr val="000000">
                    <a:alpha val="43137"/>
                  </a:srgbClr>
                </a:outerShdw>
              </a:effectLst>
            </a:endParaRPr>
          </a:p>
          <a:p>
            <a:pPr lvl="1"/>
            <a:r>
              <a:rPr lang="en-US" sz="2400" dirty="0">
                <a:solidFill>
                  <a:srgbClr val="FFFF00"/>
                </a:solidFill>
                <a:effectLst>
                  <a:outerShdw blurRad="38100" dist="38100" dir="2700000" algn="tl">
                    <a:srgbClr val="000000">
                      <a:alpha val="43137"/>
                    </a:srgbClr>
                  </a:outerShdw>
                </a:effectLst>
              </a:rPr>
              <a:t>Extended gastrectomy</a:t>
            </a:r>
          </a:p>
        </p:txBody>
      </p:sp>
      <p:sp>
        <p:nvSpPr>
          <p:cNvPr id="4" name="Rectangle 3"/>
          <p:cNvSpPr/>
          <p:nvPr/>
        </p:nvSpPr>
        <p:spPr>
          <a:xfrm>
            <a:off x="457200" y="5181600"/>
            <a:ext cx="7848600" cy="830997"/>
          </a:xfrm>
          <a:prstGeom prst="rect">
            <a:avLst/>
          </a:prstGeom>
        </p:spPr>
        <p:txBody>
          <a:bodyPr wrap="square">
            <a:spAutoFit/>
          </a:bodyPr>
          <a:lstStyle/>
          <a:p>
            <a:r>
              <a:rPr lang="en-US" sz="2400" dirty="0">
                <a:solidFill>
                  <a:srgbClr val="FFFF00"/>
                </a:solidFill>
                <a:effectLst>
                  <a:outerShdw blurRad="38100" dist="38100" dir="2700000" algn="tl">
                    <a:srgbClr val="000000">
                      <a:alpha val="43137"/>
                    </a:srgbClr>
                  </a:outerShdw>
                </a:effectLst>
              </a:rPr>
              <a:t>Postoperative mortality highest for esophagectomy</a:t>
            </a:r>
          </a:p>
          <a:p>
            <a:r>
              <a:rPr lang="en-US" sz="2400" dirty="0" smtClean="0">
                <a:solidFill>
                  <a:srgbClr val="FFFF00"/>
                </a:solidFill>
                <a:effectLst>
                  <a:outerShdw blurRad="38100" dist="38100" dir="2700000" algn="tl">
                    <a:srgbClr val="000000">
                      <a:alpha val="43137"/>
                    </a:srgbClr>
                  </a:outerShdw>
                </a:effectLst>
              </a:rPr>
              <a:t>Surgical </a:t>
            </a:r>
            <a:r>
              <a:rPr lang="en-US" sz="2400" dirty="0">
                <a:solidFill>
                  <a:srgbClr val="FFFF00"/>
                </a:solidFill>
                <a:effectLst>
                  <a:outerShdw blurRad="38100" dist="38100" dir="2700000" algn="tl">
                    <a:srgbClr val="000000">
                      <a:alpha val="43137"/>
                    </a:srgbClr>
                  </a:outerShdw>
                </a:effectLst>
              </a:rPr>
              <a:t>approach did not influence survival</a:t>
            </a:r>
          </a:p>
        </p:txBody>
      </p:sp>
    </p:spTree>
    <p:extLst>
      <p:ext uri="{BB962C8B-B14F-4D97-AF65-F5344CB8AC3E}">
        <p14:creationId xmlns:p14="http://schemas.microsoft.com/office/powerpoint/2010/main" val="213498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8229600" cy="3222625"/>
          </a:xfrm>
        </p:spPr>
        <p:txBody>
          <a:bodyPr>
            <a:noAutofit/>
          </a:bodyPr>
          <a:lstStyle/>
          <a:p>
            <a:r>
              <a:rPr lang="en-US" sz="3600" b="1" dirty="0"/>
              <a:t>Should Gastric Cardia Cancers Be Treated with </a:t>
            </a:r>
            <a:r>
              <a:rPr lang="en-US" sz="3600" b="1" dirty="0" smtClean="0"/>
              <a:t>Esophagectomy </a:t>
            </a:r>
            <a:br>
              <a:rPr lang="en-US" sz="3600" b="1" dirty="0" smtClean="0"/>
            </a:br>
            <a:r>
              <a:rPr lang="en-US" sz="3600" b="1" dirty="0" smtClean="0"/>
              <a:t>or </a:t>
            </a:r>
            <a:r>
              <a:rPr lang="en-US" sz="3600" b="1" dirty="0"/>
              <a:t>Total Gastrectomy</a:t>
            </a:r>
            <a:r>
              <a:rPr lang="en-US" sz="3600" b="1" dirty="0" smtClean="0"/>
              <a:t>:</a:t>
            </a:r>
            <a:r>
              <a:rPr lang="en-US" sz="3600" b="1" dirty="0"/>
              <a:t/>
            </a:r>
            <a:br>
              <a:rPr lang="en-US" sz="3600" b="1" dirty="0"/>
            </a:br>
            <a:r>
              <a:rPr lang="en-US" sz="3600" b="1" dirty="0"/>
              <a:t>A Comprehensive Analysis </a:t>
            </a:r>
            <a:r>
              <a:rPr lang="en-US" sz="3600" b="1" dirty="0" smtClean="0"/>
              <a:t/>
            </a:r>
            <a:br>
              <a:rPr lang="en-US" sz="3600" b="1" dirty="0" smtClean="0"/>
            </a:br>
            <a:r>
              <a:rPr lang="en-US" sz="3600" b="1" dirty="0" smtClean="0"/>
              <a:t>of </a:t>
            </a:r>
            <a:r>
              <a:rPr lang="en-US" sz="3600" b="1" dirty="0"/>
              <a:t>4,996 NSQIP/SEER </a:t>
            </a:r>
            <a:r>
              <a:rPr lang="en-US" sz="3600" b="1" dirty="0" smtClean="0"/>
              <a:t>Patients</a:t>
            </a:r>
            <a:endParaRPr lang="en-US" sz="3600" b="1" dirty="0"/>
          </a:p>
        </p:txBody>
      </p:sp>
      <p:sp>
        <p:nvSpPr>
          <p:cNvPr id="3" name="Subtitle 2"/>
          <p:cNvSpPr>
            <a:spLocks noGrp="1"/>
          </p:cNvSpPr>
          <p:nvPr>
            <p:ph type="subTitle" idx="1"/>
          </p:nvPr>
        </p:nvSpPr>
        <p:spPr>
          <a:xfrm>
            <a:off x="457200" y="3657600"/>
            <a:ext cx="7981844" cy="1676400"/>
          </a:xfrm>
        </p:spPr>
        <p:txBody>
          <a:bodyPr>
            <a:normAutofit fontScale="85000" lnSpcReduction="20000"/>
          </a:bodyPr>
          <a:lstStyle/>
          <a:p>
            <a:r>
              <a:rPr lang="en-US" b="1" dirty="0">
                <a:solidFill>
                  <a:srgbClr val="FFFF00"/>
                </a:solidFill>
              </a:rPr>
              <a:t>Jeremiah T. Martin, </a:t>
            </a:r>
            <a:r>
              <a:rPr lang="en-US" sz="2400" b="1" dirty="0" err="1">
                <a:solidFill>
                  <a:srgbClr val="FFFF00"/>
                </a:solidFill>
              </a:rPr>
              <a:t>MBBCh</a:t>
            </a:r>
            <a:r>
              <a:rPr lang="en-US" sz="2400" b="1" dirty="0">
                <a:solidFill>
                  <a:srgbClr val="FFFF00"/>
                </a:solidFill>
              </a:rPr>
              <a:t>, FRCSI, </a:t>
            </a:r>
            <a:r>
              <a:rPr lang="en-US" sz="2400" b="1" dirty="0" smtClean="0">
                <a:solidFill>
                  <a:srgbClr val="FFFF00"/>
                </a:solidFill>
              </a:rPr>
              <a:t>FACS</a:t>
            </a:r>
            <a:r>
              <a:rPr lang="en-US" b="1" dirty="0" smtClean="0">
                <a:solidFill>
                  <a:srgbClr val="FFFF00"/>
                </a:solidFill>
              </a:rPr>
              <a:t> </a:t>
            </a:r>
          </a:p>
          <a:p>
            <a:r>
              <a:rPr lang="en-US" b="1" dirty="0" smtClean="0">
                <a:solidFill>
                  <a:srgbClr val="FFFF00"/>
                </a:solidFill>
              </a:rPr>
              <a:t>Angela </a:t>
            </a:r>
            <a:r>
              <a:rPr lang="en-US" b="1" dirty="0">
                <a:solidFill>
                  <a:srgbClr val="FFFF00"/>
                </a:solidFill>
              </a:rPr>
              <a:t>Mahan, </a:t>
            </a:r>
            <a:r>
              <a:rPr lang="en-US" sz="2400" b="1" dirty="0" smtClean="0">
                <a:solidFill>
                  <a:srgbClr val="FFFF00"/>
                </a:solidFill>
              </a:rPr>
              <a:t>MD</a:t>
            </a:r>
            <a:r>
              <a:rPr lang="en-US" b="1" dirty="0" smtClean="0">
                <a:solidFill>
                  <a:srgbClr val="FFFF00"/>
                </a:solidFill>
              </a:rPr>
              <a:t> </a:t>
            </a:r>
            <a:br>
              <a:rPr lang="en-US" b="1" dirty="0" smtClean="0">
                <a:solidFill>
                  <a:srgbClr val="FFFF00"/>
                </a:solidFill>
              </a:rPr>
            </a:br>
            <a:r>
              <a:rPr lang="en-US" b="1" dirty="0" smtClean="0">
                <a:solidFill>
                  <a:srgbClr val="FFFF00"/>
                </a:solidFill>
              </a:rPr>
              <a:t>Joseph </a:t>
            </a:r>
            <a:r>
              <a:rPr lang="en-US" b="1" dirty="0">
                <a:solidFill>
                  <a:srgbClr val="FFFF00"/>
                </a:solidFill>
              </a:rPr>
              <a:t>B. Zwischenberger, </a:t>
            </a:r>
            <a:r>
              <a:rPr lang="en-US" sz="2400" b="1" dirty="0">
                <a:solidFill>
                  <a:srgbClr val="FFFF00"/>
                </a:solidFill>
              </a:rPr>
              <a:t>MD, </a:t>
            </a:r>
            <a:r>
              <a:rPr lang="en-US" sz="2400" b="1" dirty="0" smtClean="0">
                <a:solidFill>
                  <a:srgbClr val="FFFF00"/>
                </a:solidFill>
              </a:rPr>
              <a:t>FACS</a:t>
            </a:r>
            <a:r>
              <a:rPr lang="en-US" b="1" dirty="0" smtClean="0">
                <a:solidFill>
                  <a:srgbClr val="FFFF00"/>
                </a:solidFill>
              </a:rPr>
              <a:t> </a:t>
            </a:r>
            <a:br>
              <a:rPr lang="en-US" b="1" dirty="0" smtClean="0">
                <a:solidFill>
                  <a:srgbClr val="FFFF00"/>
                </a:solidFill>
              </a:rPr>
            </a:br>
            <a:r>
              <a:rPr lang="en-US" b="1" dirty="0" smtClean="0">
                <a:solidFill>
                  <a:srgbClr val="FFFF00"/>
                </a:solidFill>
              </a:rPr>
              <a:t>Patrick </a:t>
            </a:r>
            <a:r>
              <a:rPr lang="en-US" b="1" dirty="0">
                <a:solidFill>
                  <a:srgbClr val="FFFF00"/>
                </a:solidFill>
              </a:rPr>
              <a:t>C. McGrath, </a:t>
            </a:r>
            <a:r>
              <a:rPr lang="en-US" sz="2400" b="1" dirty="0">
                <a:solidFill>
                  <a:srgbClr val="FFFF00"/>
                </a:solidFill>
              </a:rPr>
              <a:t>MD, </a:t>
            </a:r>
            <a:r>
              <a:rPr lang="en-US" sz="2400" b="1" dirty="0" smtClean="0">
                <a:solidFill>
                  <a:srgbClr val="FFFF00"/>
                </a:solidFill>
              </a:rPr>
              <a:t>FACS</a:t>
            </a:r>
            <a:r>
              <a:rPr lang="en-US" b="1" dirty="0" smtClean="0">
                <a:solidFill>
                  <a:srgbClr val="FFFF00"/>
                </a:solidFill>
              </a:rPr>
              <a:t> </a:t>
            </a:r>
            <a:br>
              <a:rPr lang="en-US" b="1" dirty="0" smtClean="0">
                <a:solidFill>
                  <a:srgbClr val="FFFF00"/>
                </a:solidFill>
              </a:rPr>
            </a:br>
            <a:r>
              <a:rPr lang="en-US" b="1" dirty="0" smtClean="0">
                <a:solidFill>
                  <a:srgbClr val="FFFF00"/>
                </a:solidFill>
              </a:rPr>
              <a:t>Ching-Wei </a:t>
            </a:r>
            <a:r>
              <a:rPr lang="en-US" b="1" dirty="0">
                <a:solidFill>
                  <a:srgbClr val="FFFF00"/>
                </a:solidFill>
              </a:rPr>
              <a:t>D. Tzeng, </a:t>
            </a:r>
            <a:r>
              <a:rPr lang="en-US" sz="2400" b="1" dirty="0">
                <a:solidFill>
                  <a:srgbClr val="FFFF00"/>
                </a:solidFill>
              </a:rPr>
              <a:t>MD </a:t>
            </a:r>
          </a:p>
        </p:txBody>
      </p:sp>
      <p:sp>
        <p:nvSpPr>
          <p:cNvPr id="5" name="Rectangle 4"/>
          <p:cNvSpPr/>
          <p:nvPr/>
        </p:nvSpPr>
        <p:spPr>
          <a:xfrm>
            <a:off x="457200" y="5715000"/>
            <a:ext cx="5410200" cy="923330"/>
          </a:xfrm>
          <a:prstGeom prst="rect">
            <a:avLst/>
          </a:prstGeom>
        </p:spPr>
        <p:txBody>
          <a:bodyPr wrap="square">
            <a:spAutoFit/>
          </a:bodyPr>
          <a:lstStyle/>
          <a:p>
            <a:r>
              <a:rPr lang="en-US" b="1" dirty="0" smtClean="0">
                <a:solidFill>
                  <a:srgbClr val="FFFF00"/>
                </a:solidFill>
              </a:rPr>
              <a:t>Southern Surgical Association December 2014</a:t>
            </a:r>
          </a:p>
          <a:p>
            <a:r>
              <a:rPr lang="en-US" b="1" dirty="0" smtClean="0">
                <a:solidFill>
                  <a:srgbClr val="FFFF00"/>
                </a:solidFill>
              </a:rPr>
              <a:t>Department </a:t>
            </a:r>
            <a:r>
              <a:rPr lang="en-US" b="1" dirty="0">
                <a:solidFill>
                  <a:srgbClr val="FFFF00"/>
                </a:solidFill>
              </a:rPr>
              <a:t>of </a:t>
            </a:r>
            <a:r>
              <a:rPr lang="en-US" b="1" dirty="0" smtClean="0">
                <a:solidFill>
                  <a:srgbClr val="FFFF00"/>
                </a:solidFill>
              </a:rPr>
              <a:t>Surgery</a:t>
            </a:r>
            <a:r>
              <a:rPr lang="en-US" b="1" dirty="0">
                <a:solidFill>
                  <a:srgbClr val="FFFF00"/>
                </a:solidFill>
              </a:rPr>
              <a:t> </a:t>
            </a:r>
            <a:r>
              <a:rPr lang="en-US" b="1" dirty="0" smtClean="0">
                <a:solidFill>
                  <a:srgbClr val="FFFF00"/>
                </a:solidFill>
              </a:rPr>
              <a:t/>
            </a:r>
            <a:br>
              <a:rPr lang="en-US" b="1" dirty="0" smtClean="0">
                <a:solidFill>
                  <a:srgbClr val="FFFF00"/>
                </a:solidFill>
              </a:rPr>
            </a:br>
            <a:r>
              <a:rPr lang="en-US" b="1" dirty="0" smtClean="0">
                <a:solidFill>
                  <a:srgbClr val="FFFF00"/>
                </a:solidFill>
              </a:rPr>
              <a:t>The </a:t>
            </a:r>
            <a:r>
              <a:rPr lang="en-US" b="1" dirty="0">
                <a:solidFill>
                  <a:srgbClr val="FFFF00"/>
                </a:solidFill>
              </a:rPr>
              <a:t>University of Kentucky, Lexington, Kentucky</a:t>
            </a:r>
          </a:p>
        </p:txBody>
      </p:sp>
      <p:grpSp>
        <p:nvGrpSpPr>
          <p:cNvPr id="6" name="Group 5"/>
          <p:cNvGrpSpPr/>
          <p:nvPr/>
        </p:nvGrpSpPr>
        <p:grpSpPr>
          <a:xfrm>
            <a:off x="152400" y="3581401"/>
            <a:ext cx="2544981" cy="2133600"/>
            <a:chOff x="4826614" y="857250"/>
            <a:chExt cx="3231536" cy="3028950"/>
          </a:xfrm>
        </p:grpSpPr>
        <p:sp>
          <p:nvSpPr>
            <p:cNvPr id="7" name="Rectangle 6"/>
            <p:cNvSpPr/>
            <p:nvPr/>
          </p:nvSpPr>
          <p:spPr>
            <a:xfrm>
              <a:off x="4826614" y="2914650"/>
              <a:ext cx="3231536" cy="971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614" y="857250"/>
              <a:ext cx="3174386" cy="2114551"/>
            </a:xfrm>
            <a:prstGeom prst="rect">
              <a:avLst/>
            </a:prstGeom>
            <a:ln>
              <a:noFill/>
            </a:ln>
          </p:spPr>
        </p:pic>
        <p:pic>
          <p:nvPicPr>
            <p:cNvPr id="9" name="Picture 2" descr="NCI-badge-CTA-273x23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8116"/>
            <a:stretch/>
          </p:blipFill>
          <p:spPr bwMode="auto">
            <a:xfrm>
              <a:off x="4914900" y="3085404"/>
              <a:ext cx="1314450" cy="685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6343650" y="3200401"/>
              <a:ext cx="1480310" cy="400747"/>
            </a:xfrm>
            <a:prstGeom prst="rect">
              <a:avLst/>
            </a:prstGeom>
          </p:spPr>
        </p:pic>
      </p:grpSp>
    </p:spTree>
    <p:extLst>
      <p:ext uri="{BB962C8B-B14F-4D97-AF65-F5344CB8AC3E}">
        <p14:creationId xmlns:p14="http://schemas.microsoft.com/office/powerpoint/2010/main" val="1563271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NSQIP</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7017407"/>
              </p:ext>
            </p:extLst>
          </p:nvPr>
        </p:nvGraphicFramePr>
        <p:xfrm>
          <a:off x="762000" y="2286000"/>
          <a:ext cx="7638607" cy="2910840"/>
        </p:xfrm>
        <a:graphic>
          <a:graphicData uri="http://schemas.openxmlformats.org/drawingml/2006/table">
            <a:tbl>
              <a:tblPr firstRow="1" bandRow="1">
                <a:tableStyleId>{5C22544A-7EE6-4342-B048-85BDC9FD1C3A}</a:tableStyleId>
              </a:tblPr>
              <a:tblGrid>
                <a:gridCol w="2057400"/>
                <a:gridCol w="2315401"/>
                <a:gridCol w="2329498"/>
                <a:gridCol w="936308"/>
              </a:tblGrid>
              <a:tr h="370840">
                <a:tc>
                  <a:txBody>
                    <a:bodyPr/>
                    <a:lstStyle/>
                    <a:p>
                      <a:endParaRPr lang="en-US" dirty="0"/>
                    </a:p>
                  </a:txBody>
                  <a:tcPr anchor="ctr"/>
                </a:tc>
                <a:tc>
                  <a:txBody>
                    <a:bodyPr/>
                    <a:lstStyle/>
                    <a:p>
                      <a:r>
                        <a:rPr lang="en-US" dirty="0" smtClean="0"/>
                        <a:t>Gastrectomy</a:t>
                      </a:r>
                      <a:endParaRPr lang="en-US" dirty="0"/>
                    </a:p>
                  </a:txBody>
                  <a:tcPr anchor="ctr"/>
                </a:tc>
                <a:tc>
                  <a:txBody>
                    <a:bodyPr/>
                    <a:lstStyle/>
                    <a:p>
                      <a:r>
                        <a:rPr lang="en-US" dirty="0" smtClean="0"/>
                        <a:t>Esophagectomy</a:t>
                      </a:r>
                      <a:endParaRPr lang="en-US" dirty="0"/>
                    </a:p>
                  </a:txBody>
                  <a:tcPr anchor="ctr"/>
                </a:tc>
                <a:tc>
                  <a:txBody>
                    <a:bodyPr/>
                    <a:lstStyle/>
                    <a:p>
                      <a:r>
                        <a:rPr lang="en-US" dirty="0" smtClean="0"/>
                        <a:t>p-value</a:t>
                      </a:r>
                      <a:endParaRPr lang="en-US" dirty="0"/>
                    </a:p>
                  </a:txBody>
                  <a:tcPr anchor="ctr"/>
                </a:tc>
              </a:tr>
              <a:tr h="370840">
                <a:tc>
                  <a:txBody>
                    <a:bodyPr/>
                    <a:lstStyle/>
                    <a:p>
                      <a:r>
                        <a:rPr lang="en-US" dirty="0" smtClean="0"/>
                        <a:t>Operative Time </a:t>
                      </a:r>
                    </a:p>
                    <a:p>
                      <a:r>
                        <a:rPr lang="en-US" sz="1400" dirty="0" err="1" smtClean="0"/>
                        <a:t>mins</a:t>
                      </a:r>
                      <a:r>
                        <a:rPr lang="en-US" sz="1400" dirty="0" smtClean="0"/>
                        <a:t>, median (IQR)</a:t>
                      </a:r>
                    </a:p>
                  </a:txBody>
                  <a:tcPr anchor="ctr"/>
                </a:tc>
                <a:tc>
                  <a:txBody>
                    <a:bodyPr/>
                    <a:lstStyle/>
                    <a:p>
                      <a:pPr marL="0" marR="0">
                        <a:lnSpc>
                          <a:spcPct val="115000"/>
                        </a:lnSpc>
                        <a:spcBef>
                          <a:spcPts val="0"/>
                        </a:spcBef>
                        <a:spcAft>
                          <a:spcPts val="0"/>
                        </a:spcAft>
                      </a:pPr>
                      <a:r>
                        <a:rPr lang="en-US" dirty="0" smtClean="0"/>
                        <a:t>299 </a:t>
                      </a:r>
                      <a:r>
                        <a:rPr lang="en-US" dirty="0"/>
                        <a:t>  (</a:t>
                      </a:r>
                      <a:r>
                        <a:rPr lang="en-US" dirty="0" smtClean="0"/>
                        <a:t>231-405)</a:t>
                      </a:r>
                      <a:endParaRPr lang="en-US" dirty="0"/>
                    </a:p>
                  </a:txBody>
                  <a:tcPr marL="68580" marR="68580" marT="0" marB="0" anchor="ctr"/>
                </a:tc>
                <a:tc>
                  <a:txBody>
                    <a:bodyPr/>
                    <a:lstStyle/>
                    <a:p>
                      <a:pPr marL="0" marR="0">
                        <a:lnSpc>
                          <a:spcPct val="115000"/>
                        </a:lnSpc>
                        <a:spcBef>
                          <a:spcPts val="0"/>
                        </a:spcBef>
                        <a:spcAft>
                          <a:spcPts val="0"/>
                        </a:spcAft>
                      </a:pPr>
                      <a:r>
                        <a:rPr lang="en-US" dirty="0" smtClean="0"/>
                        <a:t>339 </a:t>
                      </a:r>
                      <a:r>
                        <a:rPr lang="en-US" dirty="0"/>
                        <a:t>  (</a:t>
                      </a:r>
                      <a:r>
                        <a:rPr lang="en-US" dirty="0" smtClean="0"/>
                        <a:t>238-446)</a:t>
                      </a:r>
                      <a:endParaRPr lang="en-US" dirty="0"/>
                    </a:p>
                  </a:txBody>
                  <a:tcPr marL="68580" marR="68580" marT="0" marB="0" anchor="ctr"/>
                </a:tc>
                <a:tc>
                  <a:txBody>
                    <a:bodyPr/>
                    <a:lstStyle/>
                    <a:p>
                      <a:pPr marL="0" marR="0">
                        <a:lnSpc>
                          <a:spcPct val="115000"/>
                        </a:lnSpc>
                        <a:spcBef>
                          <a:spcPts val="0"/>
                        </a:spcBef>
                        <a:spcAft>
                          <a:spcPts val="0"/>
                        </a:spcAft>
                      </a:pPr>
                      <a:r>
                        <a:rPr lang="en-US" dirty="0"/>
                        <a:t>0.168</a:t>
                      </a:r>
                    </a:p>
                  </a:txBody>
                  <a:tcPr marL="68580" marR="68580" marT="0" marB="0" anchor="ctr"/>
                </a:tc>
              </a:tr>
              <a:tr h="370840">
                <a:tc>
                  <a:txBody>
                    <a:bodyPr/>
                    <a:lstStyle/>
                    <a:p>
                      <a:r>
                        <a:rPr lang="en-US" dirty="0" smtClean="0"/>
                        <a:t>LOS</a:t>
                      </a:r>
                      <a:br>
                        <a:rPr lang="en-US" dirty="0" smtClean="0"/>
                      </a:br>
                      <a:r>
                        <a:rPr lang="en-US" sz="1400" dirty="0" smtClean="0"/>
                        <a:t>days, median (IQR)</a:t>
                      </a:r>
                      <a:endParaRPr lang="en-US" sz="1400" dirty="0"/>
                    </a:p>
                  </a:txBody>
                  <a:tcPr anchor="ctr"/>
                </a:tc>
                <a:tc>
                  <a:txBody>
                    <a:bodyPr/>
                    <a:lstStyle/>
                    <a:p>
                      <a:pPr marL="0" marR="0">
                        <a:lnSpc>
                          <a:spcPct val="115000"/>
                        </a:lnSpc>
                        <a:spcBef>
                          <a:spcPts val="0"/>
                        </a:spcBef>
                        <a:spcAft>
                          <a:spcPts val="0"/>
                        </a:spcAft>
                      </a:pPr>
                      <a:r>
                        <a:rPr lang="en-US" dirty="0"/>
                        <a:t>10.5   (</a:t>
                      </a:r>
                      <a:r>
                        <a:rPr lang="en-US" dirty="0" smtClean="0"/>
                        <a:t>8-16)</a:t>
                      </a:r>
                      <a:endParaRPr lang="en-US" dirty="0"/>
                    </a:p>
                  </a:txBody>
                  <a:tcPr marL="68580" marR="68580" marT="0" marB="0" anchor="ctr"/>
                </a:tc>
                <a:tc>
                  <a:txBody>
                    <a:bodyPr/>
                    <a:lstStyle/>
                    <a:p>
                      <a:pPr marL="0" marR="0">
                        <a:lnSpc>
                          <a:spcPct val="115000"/>
                        </a:lnSpc>
                        <a:spcBef>
                          <a:spcPts val="0"/>
                        </a:spcBef>
                        <a:spcAft>
                          <a:spcPts val="0"/>
                        </a:spcAft>
                      </a:pPr>
                      <a:r>
                        <a:rPr lang="en-US" dirty="0"/>
                        <a:t>10.0   (</a:t>
                      </a:r>
                      <a:r>
                        <a:rPr lang="en-US" dirty="0" smtClean="0"/>
                        <a:t>8-15)</a:t>
                      </a:r>
                      <a:endParaRPr lang="en-US" dirty="0"/>
                    </a:p>
                  </a:txBody>
                  <a:tcPr marL="68580" marR="68580" marT="0" marB="0" anchor="ctr"/>
                </a:tc>
                <a:tc>
                  <a:txBody>
                    <a:bodyPr/>
                    <a:lstStyle/>
                    <a:p>
                      <a:pPr marL="0" marR="0">
                        <a:lnSpc>
                          <a:spcPct val="115000"/>
                        </a:lnSpc>
                        <a:spcBef>
                          <a:spcPts val="0"/>
                        </a:spcBef>
                        <a:spcAft>
                          <a:spcPts val="0"/>
                        </a:spcAft>
                      </a:pPr>
                      <a:r>
                        <a:rPr lang="en-US" dirty="0" smtClean="0"/>
                        <a:t>0.409</a:t>
                      </a:r>
                      <a:endParaRPr lang="en-US" dirty="0"/>
                    </a:p>
                  </a:txBody>
                  <a:tcPr marL="68580" marR="68580" marT="0" marB="0" anchor="ctr"/>
                </a:tc>
              </a:tr>
              <a:tr h="370840">
                <a:tc>
                  <a:txBody>
                    <a:bodyPr/>
                    <a:lstStyle/>
                    <a:p>
                      <a:endParaRPr lang="en-US" dirty="0"/>
                    </a:p>
                  </a:txBody>
                  <a:tcPr anchor="ctr"/>
                </a:tc>
                <a:tc>
                  <a:txBody>
                    <a:bodyPr/>
                    <a:lstStyle/>
                    <a:p>
                      <a:endParaRPr lang="en-US"/>
                    </a:p>
                  </a:txBody>
                  <a:tcPr anchor="ctr"/>
                </a:tc>
                <a:tc>
                  <a:txBody>
                    <a:bodyPr/>
                    <a:lstStyle/>
                    <a:p>
                      <a:endParaRPr lang="en-US" dirty="0"/>
                    </a:p>
                  </a:txBody>
                  <a:tcPr anchor="ctr"/>
                </a:tc>
                <a:tc>
                  <a:txBody>
                    <a:bodyPr/>
                    <a:lstStyle/>
                    <a:p>
                      <a:endParaRPr lang="en-US" dirty="0"/>
                    </a:p>
                  </a:txBody>
                  <a:tcPr anchor="ctr"/>
                </a:tc>
              </a:tr>
              <a:tr h="370840">
                <a:tc>
                  <a:txBody>
                    <a:bodyPr/>
                    <a:lstStyle/>
                    <a:p>
                      <a:r>
                        <a:rPr lang="en-US" dirty="0" smtClean="0"/>
                        <a:t>Morbidity</a:t>
                      </a:r>
                      <a:endParaRPr lang="en-US" dirty="0"/>
                    </a:p>
                  </a:txBody>
                  <a:tcPr anchor="ctr"/>
                </a:tc>
                <a:tc>
                  <a:txBody>
                    <a:bodyPr/>
                    <a:lstStyle/>
                    <a:p>
                      <a:pPr marL="0" marR="0">
                        <a:lnSpc>
                          <a:spcPct val="115000"/>
                        </a:lnSpc>
                        <a:spcBef>
                          <a:spcPts val="0"/>
                        </a:spcBef>
                        <a:spcAft>
                          <a:spcPts val="0"/>
                        </a:spcAft>
                      </a:pPr>
                      <a:r>
                        <a:rPr lang="en-US" dirty="0"/>
                        <a:t>71 ( 33.2)</a:t>
                      </a:r>
                    </a:p>
                  </a:txBody>
                  <a:tcPr marL="68580" marR="68580" marT="0" marB="0" anchor="ctr"/>
                </a:tc>
                <a:tc>
                  <a:txBody>
                    <a:bodyPr/>
                    <a:lstStyle/>
                    <a:p>
                      <a:pPr marL="0" marR="0">
                        <a:lnSpc>
                          <a:spcPct val="115000"/>
                        </a:lnSpc>
                        <a:spcBef>
                          <a:spcPts val="0"/>
                        </a:spcBef>
                        <a:spcAft>
                          <a:spcPts val="0"/>
                        </a:spcAft>
                      </a:pPr>
                      <a:r>
                        <a:rPr lang="en-US"/>
                        <a:t>73 ( 34.1)</a:t>
                      </a:r>
                    </a:p>
                  </a:txBody>
                  <a:tcPr marL="68580" marR="68580" marT="0" marB="0" anchor="ctr"/>
                </a:tc>
                <a:tc>
                  <a:txBody>
                    <a:bodyPr/>
                    <a:lstStyle/>
                    <a:p>
                      <a:pPr marL="0" marR="0">
                        <a:lnSpc>
                          <a:spcPct val="115000"/>
                        </a:lnSpc>
                        <a:spcBef>
                          <a:spcPts val="0"/>
                        </a:spcBef>
                        <a:spcAft>
                          <a:spcPts val="0"/>
                        </a:spcAft>
                      </a:pPr>
                      <a:r>
                        <a:rPr lang="en-US" dirty="0" smtClean="0"/>
                        <a:t>0.838</a:t>
                      </a:r>
                      <a:endParaRPr lang="en-US" dirty="0"/>
                    </a:p>
                  </a:txBody>
                  <a:tcPr marL="68580" marR="68580" marT="0" marB="0" anchor="ctr"/>
                </a:tc>
              </a:tr>
              <a:tr h="370840">
                <a:tc>
                  <a:txBody>
                    <a:bodyPr/>
                    <a:lstStyle/>
                    <a:p>
                      <a:r>
                        <a:rPr lang="en-US" dirty="0" smtClean="0"/>
                        <a:t>Mortality</a:t>
                      </a:r>
                      <a:endParaRPr lang="en-US" dirty="0"/>
                    </a:p>
                  </a:txBody>
                  <a:tcPr anchor="ctr"/>
                </a:tc>
                <a:tc>
                  <a:txBody>
                    <a:bodyPr/>
                    <a:lstStyle/>
                    <a:p>
                      <a:pPr marL="0" marR="0">
                        <a:lnSpc>
                          <a:spcPct val="115000"/>
                        </a:lnSpc>
                        <a:spcBef>
                          <a:spcPts val="0"/>
                        </a:spcBef>
                        <a:spcAft>
                          <a:spcPts val="0"/>
                        </a:spcAft>
                      </a:pPr>
                      <a:r>
                        <a:rPr lang="en-US"/>
                        <a:t>8 ( 3.7)</a:t>
                      </a:r>
                    </a:p>
                  </a:txBody>
                  <a:tcPr marL="68580" marR="68580" marT="0" marB="0" anchor="ctr"/>
                </a:tc>
                <a:tc>
                  <a:txBody>
                    <a:bodyPr/>
                    <a:lstStyle/>
                    <a:p>
                      <a:pPr marL="0" marR="0">
                        <a:lnSpc>
                          <a:spcPct val="115000"/>
                        </a:lnSpc>
                        <a:spcBef>
                          <a:spcPts val="0"/>
                        </a:spcBef>
                        <a:spcAft>
                          <a:spcPts val="0"/>
                        </a:spcAft>
                      </a:pPr>
                      <a:r>
                        <a:rPr lang="en-US" dirty="0"/>
                        <a:t>4 ( 1.9)</a:t>
                      </a:r>
                    </a:p>
                  </a:txBody>
                  <a:tcPr marL="68580" marR="68580" marT="0" marB="0" anchor="ctr"/>
                </a:tc>
                <a:tc>
                  <a:txBody>
                    <a:bodyPr/>
                    <a:lstStyle/>
                    <a:p>
                      <a:pPr marL="0" marR="0">
                        <a:lnSpc>
                          <a:spcPct val="115000"/>
                        </a:lnSpc>
                        <a:spcBef>
                          <a:spcPts val="0"/>
                        </a:spcBef>
                        <a:spcAft>
                          <a:spcPts val="0"/>
                        </a:spcAft>
                      </a:pPr>
                      <a:r>
                        <a:rPr lang="en-US" dirty="0"/>
                        <a:t>0.242</a:t>
                      </a:r>
                    </a:p>
                  </a:txBody>
                  <a:tcPr marL="68580" marR="68580" marT="0" marB="0" anchor="ctr"/>
                </a:tc>
              </a:tr>
            </a:tbl>
          </a:graphicData>
        </a:graphic>
      </p:graphicFrame>
    </p:spTree>
    <p:extLst>
      <p:ext uri="{BB962C8B-B14F-4D97-AF65-F5344CB8AC3E}">
        <p14:creationId xmlns:p14="http://schemas.microsoft.com/office/powerpoint/2010/main" val="2057284657"/>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rial" panose="020B0604020202020204" pitchFamily="34" charset="0"/>
                <a:cs typeface="Arial" panose="020B0604020202020204" pitchFamily="34" charset="0"/>
              </a:rPr>
              <a:t>Conclusions</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400" dirty="0" smtClean="0">
                <a:solidFill>
                  <a:srgbClr val="FFFF00"/>
                </a:solidFill>
                <a:latin typeface="Arial" panose="020B0604020202020204" pitchFamily="34" charset="0"/>
                <a:cs typeface="Arial" panose="020B0604020202020204" pitchFamily="34" charset="0"/>
              </a:rPr>
              <a:t>Choice of operation for </a:t>
            </a:r>
            <a:r>
              <a:rPr lang="en-US" sz="2400" dirty="0" err="1" smtClean="0">
                <a:solidFill>
                  <a:srgbClr val="FFFF00"/>
                </a:solidFill>
                <a:latin typeface="Arial" panose="020B0604020202020204" pitchFamily="34" charset="0"/>
                <a:cs typeface="Arial" panose="020B0604020202020204" pitchFamily="34" charset="0"/>
              </a:rPr>
              <a:t>Siewert</a:t>
            </a:r>
            <a:r>
              <a:rPr lang="en-US" sz="2400" dirty="0" smtClean="0">
                <a:solidFill>
                  <a:srgbClr val="FFFF00"/>
                </a:solidFill>
                <a:latin typeface="Arial" panose="020B0604020202020204" pitchFamily="34" charset="0"/>
                <a:cs typeface="Arial" panose="020B0604020202020204" pitchFamily="34" charset="0"/>
              </a:rPr>
              <a:t> II Gastric Cardia Cancer</a:t>
            </a:r>
            <a:r>
              <a:rPr lang="en-US" dirty="0" smtClean="0">
                <a:solidFill>
                  <a:srgbClr val="FFFF00"/>
                </a:solidFill>
                <a:latin typeface="Arial" panose="020B0604020202020204" pitchFamily="34" charset="0"/>
                <a:cs typeface="Arial" panose="020B0604020202020204" pitchFamily="34" charset="0"/>
              </a:rPr>
              <a:t/>
            </a:r>
            <a:br>
              <a:rPr lang="en-US" dirty="0" smtClean="0">
                <a:solidFill>
                  <a:srgbClr val="FFFF00"/>
                </a:solidFill>
                <a:latin typeface="Arial" panose="020B0604020202020204" pitchFamily="34" charset="0"/>
                <a:cs typeface="Arial" panose="020B0604020202020204" pitchFamily="34" charset="0"/>
              </a:rPr>
            </a:br>
            <a:r>
              <a:rPr lang="en-US" b="1" dirty="0" smtClean="0">
                <a:solidFill>
                  <a:srgbClr val="FFFF00"/>
                </a:solidFill>
                <a:latin typeface="Arial" panose="020B0604020202020204" pitchFamily="34" charset="0"/>
                <a:cs typeface="Arial" panose="020B0604020202020204" pitchFamily="34" charset="0"/>
              </a:rPr>
              <a:t>Esophagectomy vs Total Gastrectomy</a:t>
            </a:r>
          </a:p>
          <a:p>
            <a:pPr lvl="1"/>
            <a:endParaRPr lang="en-US" dirty="0" smtClean="0">
              <a:solidFill>
                <a:srgbClr val="FFFF00"/>
              </a:solidFill>
              <a:latin typeface="Arial" panose="020B0604020202020204" pitchFamily="34" charset="0"/>
              <a:cs typeface="Arial" panose="020B0604020202020204" pitchFamily="34" charset="0"/>
            </a:endParaRPr>
          </a:p>
          <a:p>
            <a:pPr lvl="1">
              <a:lnSpc>
                <a:spcPct val="150000"/>
              </a:lnSpc>
            </a:pPr>
            <a:r>
              <a:rPr lang="en-US" b="1" dirty="0" smtClean="0">
                <a:solidFill>
                  <a:srgbClr val="FFFF00"/>
                </a:solidFill>
                <a:latin typeface="Arial" panose="020B0604020202020204" pitchFamily="34" charset="0"/>
                <a:cs typeface="Arial" panose="020B0604020202020204" pitchFamily="34" charset="0"/>
              </a:rPr>
              <a:t>Tumor anatomy (proximal / distal extent)</a:t>
            </a:r>
          </a:p>
          <a:p>
            <a:pPr lvl="1">
              <a:lnSpc>
                <a:spcPct val="150000"/>
              </a:lnSpc>
            </a:pPr>
            <a:r>
              <a:rPr lang="en-US" b="1" dirty="0" smtClean="0">
                <a:solidFill>
                  <a:srgbClr val="FFFF00"/>
                </a:solidFill>
                <a:latin typeface="Arial" panose="020B0604020202020204" pitchFamily="34" charset="0"/>
                <a:cs typeface="Arial" panose="020B0604020202020204" pitchFamily="34" charset="0"/>
              </a:rPr>
              <a:t>Surgeon and Hospital M/M Rate</a:t>
            </a:r>
          </a:p>
          <a:p>
            <a:pPr lvl="1">
              <a:lnSpc>
                <a:spcPct val="150000"/>
              </a:lnSpc>
            </a:pPr>
            <a:r>
              <a:rPr lang="en-US" b="1" dirty="0" smtClean="0">
                <a:solidFill>
                  <a:srgbClr val="FFFF00"/>
                </a:solidFill>
                <a:latin typeface="Arial" panose="020B0604020202020204" pitchFamily="34" charset="0"/>
                <a:cs typeface="Arial" panose="020B0604020202020204" pitchFamily="34" charset="0"/>
              </a:rPr>
              <a:t>Cancer Center MMT completion rate</a:t>
            </a:r>
          </a:p>
        </p:txBody>
      </p:sp>
    </p:spTree>
    <p:extLst>
      <p:ext uri="{BB962C8B-B14F-4D97-AF65-F5344CB8AC3E}">
        <p14:creationId xmlns:p14="http://schemas.microsoft.com/office/powerpoint/2010/main" val="32190011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Arial" panose="020B0604020202020204" pitchFamily="34" charset="0"/>
                <a:cs typeface="Arial" panose="020B0604020202020204" pitchFamily="34" charset="0"/>
              </a:rPr>
              <a:t>Workup and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Deciding Surgical Approach</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029200"/>
          </a:xfrm>
        </p:spPr>
        <p:txBody>
          <a:bodyPr>
            <a:normAutofit lnSpcReduction="10000"/>
          </a:bodyPr>
          <a:lstStyle/>
          <a:p>
            <a:r>
              <a:rPr lang="en-US" dirty="0" smtClean="0">
                <a:solidFill>
                  <a:srgbClr val="FFFF00"/>
                </a:solidFill>
              </a:rPr>
              <a:t>Tumor board with </a:t>
            </a:r>
            <a:r>
              <a:rPr lang="en-US" dirty="0" smtClean="0">
                <a:solidFill>
                  <a:srgbClr val="FF0000"/>
                </a:solidFill>
              </a:rPr>
              <a:t>both </a:t>
            </a:r>
            <a:r>
              <a:rPr lang="en-US" dirty="0" smtClean="0">
                <a:solidFill>
                  <a:srgbClr val="FFFF00"/>
                </a:solidFill>
              </a:rPr>
              <a:t>Thoracic and Abdominal Surgeons</a:t>
            </a:r>
          </a:p>
          <a:p>
            <a:r>
              <a:rPr lang="en-US" dirty="0" smtClean="0">
                <a:solidFill>
                  <a:srgbClr val="FFFF00"/>
                </a:solidFill>
              </a:rPr>
              <a:t>CT C/A/P– gastric distention protocol</a:t>
            </a:r>
          </a:p>
          <a:p>
            <a:r>
              <a:rPr lang="en-US" dirty="0" smtClean="0">
                <a:solidFill>
                  <a:srgbClr val="FFFF00"/>
                </a:solidFill>
              </a:rPr>
              <a:t>Repeat endoscopy (if referred from outside) to identify true location of tumor</a:t>
            </a:r>
          </a:p>
          <a:p>
            <a:pPr lvl="1"/>
            <a:r>
              <a:rPr lang="en-US" dirty="0" smtClean="0">
                <a:solidFill>
                  <a:srgbClr val="FFFF00"/>
                </a:solidFill>
              </a:rPr>
              <a:t>Use EUS if needed to identify proximal/distal extent</a:t>
            </a:r>
          </a:p>
          <a:p>
            <a:r>
              <a:rPr lang="en-US" dirty="0" smtClean="0">
                <a:solidFill>
                  <a:srgbClr val="FFFF00"/>
                </a:solidFill>
              </a:rPr>
              <a:t>Staging laparoscopy with peritoneal washings</a:t>
            </a:r>
          </a:p>
          <a:p>
            <a:r>
              <a:rPr lang="en-US" dirty="0" smtClean="0">
                <a:solidFill>
                  <a:srgbClr val="FFFF00"/>
                </a:solidFill>
              </a:rPr>
              <a:t>Decide </a:t>
            </a:r>
            <a:r>
              <a:rPr lang="en-US" u="sng" dirty="0" smtClean="0">
                <a:solidFill>
                  <a:srgbClr val="FFFF00"/>
                </a:solidFill>
              </a:rPr>
              <a:t>intended</a:t>
            </a:r>
            <a:r>
              <a:rPr lang="en-US" dirty="0" smtClean="0">
                <a:solidFill>
                  <a:srgbClr val="FFFF00"/>
                </a:solidFill>
              </a:rPr>
              <a:t> surgical approach after neoadjuvant therapy </a:t>
            </a:r>
          </a:p>
        </p:txBody>
      </p:sp>
    </p:spTree>
    <p:extLst>
      <p:ext uri="{BB962C8B-B14F-4D97-AF65-F5344CB8AC3E}">
        <p14:creationId xmlns:p14="http://schemas.microsoft.com/office/powerpoint/2010/main" val="407816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Lymphadenectomy: E vs. TG</a:t>
            </a:r>
            <a:endParaRPr lang="en-US" dirty="0"/>
          </a:p>
        </p:txBody>
      </p:sp>
      <p:sp>
        <p:nvSpPr>
          <p:cNvPr id="3" name="Content Placeholder 2"/>
          <p:cNvSpPr>
            <a:spLocks noGrp="1"/>
          </p:cNvSpPr>
          <p:nvPr>
            <p:ph idx="1"/>
          </p:nvPr>
        </p:nvSpPr>
        <p:spPr>
          <a:xfrm>
            <a:off x="457200" y="1371600"/>
            <a:ext cx="8229600" cy="5181600"/>
          </a:xfrm>
        </p:spPr>
        <p:txBody>
          <a:bodyPr>
            <a:normAutofit fontScale="85000" lnSpcReduction="10000"/>
          </a:bodyPr>
          <a:lstStyle/>
          <a:p>
            <a:r>
              <a:rPr lang="en-US" dirty="0" smtClean="0">
                <a:solidFill>
                  <a:srgbClr val="FFFF00"/>
                </a:solidFill>
              </a:rPr>
              <a:t>For </a:t>
            </a:r>
            <a:r>
              <a:rPr lang="en-US" dirty="0" err="1" smtClean="0">
                <a:solidFill>
                  <a:srgbClr val="FFFF00"/>
                </a:solidFill>
              </a:rPr>
              <a:t>Siewert</a:t>
            </a:r>
            <a:r>
              <a:rPr lang="en-US" dirty="0" smtClean="0">
                <a:solidFill>
                  <a:srgbClr val="FFFF00"/>
                </a:solidFill>
              </a:rPr>
              <a:t> II (true GCC), highest yield LND would be </a:t>
            </a:r>
            <a:r>
              <a:rPr lang="en-US" dirty="0" err="1" smtClean="0">
                <a:solidFill>
                  <a:srgbClr val="FFFF00"/>
                </a:solidFill>
              </a:rPr>
              <a:t>para-esoph</a:t>
            </a:r>
            <a:r>
              <a:rPr lang="en-US" dirty="0" smtClean="0">
                <a:solidFill>
                  <a:srgbClr val="FFFF00"/>
                </a:solidFill>
              </a:rPr>
              <a:t>, </a:t>
            </a:r>
            <a:r>
              <a:rPr lang="en-US" dirty="0" err="1" smtClean="0">
                <a:solidFill>
                  <a:srgbClr val="FFFF00"/>
                </a:solidFill>
              </a:rPr>
              <a:t>peri-cardial</a:t>
            </a:r>
            <a:r>
              <a:rPr lang="en-US" dirty="0" smtClean="0">
                <a:solidFill>
                  <a:srgbClr val="FFFF00"/>
                </a:solidFill>
              </a:rPr>
              <a:t>, lesser curve, and left gastric</a:t>
            </a:r>
          </a:p>
          <a:p>
            <a:pPr lvl="1"/>
            <a:r>
              <a:rPr lang="en-US" dirty="0" smtClean="0">
                <a:solidFill>
                  <a:srgbClr val="FFFF00"/>
                </a:solidFill>
              </a:rPr>
              <a:t>But LN’s also </a:t>
            </a:r>
            <a:r>
              <a:rPr lang="en-US" dirty="0">
                <a:solidFill>
                  <a:srgbClr val="FFFF00"/>
                </a:solidFill>
              </a:rPr>
              <a:t>a</a:t>
            </a:r>
            <a:r>
              <a:rPr lang="en-US" dirty="0" smtClean="0">
                <a:solidFill>
                  <a:srgbClr val="FFFF00"/>
                </a:solidFill>
              </a:rPr>
              <a:t>long </a:t>
            </a:r>
            <a:r>
              <a:rPr lang="en-US" dirty="0" smtClean="0">
                <a:solidFill>
                  <a:srgbClr val="FFFF00"/>
                </a:solidFill>
              </a:rPr>
              <a:t>greater curve (D1) and splenic artery (D2)</a:t>
            </a:r>
          </a:p>
          <a:p>
            <a:r>
              <a:rPr lang="en-US" dirty="0" err="1" smtClean="0">
                <a:solidFill>
                  <a:srgbClr val="FFFF00"/>
                </a:solidFill>
              </a:rPr>
              <a:t>Esoph</a:t>
            </a:r>
            <a:r>
              <a:rPr lang="en-US" dirty="0" smtClean="0">
                <a:solidFill>
                  <a:srgbClr val="FFFF00"/>
                </a:solidFill>
              </a:rPr>
              <a:t>: misses the greater curve (preserved as conduit) and no </a:t>
            </a:r>
            <a:r>
              <a:rPr lang="en-US" dirty="0" err="1" smtClean="0">
                <a:solidFill>
                  <a:srgbClr val="FFFF00"/>
                </a:solidFill>
              </a:rPr>
              <a:t>splenic</a:t>
            </a:r>
            <a:r>
              <a:rPr lang="en-US" dirty="0" smtClean="0">
                <a:solidFill>
                  <a:srgbClr val="FFFF00"/>
                </a:solidFill>
              </a:rPr>
              <a:t> artery LND</a:t>
            </a:r>
          </a:p>
          <a:p>
            <a:r>
              <a:rPr lang="en-US" dirty="0" smtClean="0">
                <a:solidFill>
                  <a:srgbClr val="FFFF00"/>
                </a:solidFill>
              </a:rPr>
              <a:t>Total </a:t>
            </a:r>
            <a:r>
              <a:rPr lang="en-US" dirty="0" err="1" smtClean="0">
                <a:solidFill>
                  <a:srgbClr val="FFFF00"/>
                </a:solidFill>
              </a:rPr>
              <a:t>Gastrectomy</a:t>
            </a:r>
            <a:r>
              <a:rPr lang="en-US" dirty="0" smtClean="0">
                <a:solidFill>
                  <a:srgbClr val="FFFF00"/>
                </a:solidFill>
              </a:rPr>
              <a:t>: misses chest LN</a:t>
            </a:r>
          </a:p>
          <a:p>
            <a:endParaRPr lang="en-US" dirty="0" smtClean="0">
              <a:solidFill>
                <a:srgbClr val="FFFF00"/>
              </a:solidFill>
            </a:endParaRPr>
          </a:p>
          <a:p>
            <a:r>
              <a:rPr lang="en-US" dirty="0" smtClean="0">
                <a:solidFill>
                  <a:srgbClr val="FFFF00"/>
                </a:solidFill>
              </a:rPr>
              <a:t>Our bias for GCC: combined approach using MIS technology – </a:t>
            </a:r>
            <a:r>
              <a:rPr lang="en-US" dirty="0" smtClean="0">
                <a:solidFill>
                  <a:srgbClr val="FF0000"/>
                </a:solidFill>
              </a:rPr>
              <a:t>R VATS </a:t>
            </a:r>
            <a:r>
              <a:rPr lang="en-US" dirty="0" err="1" smtClean="0">
                <a:solidFill>
                  <a:srgbClr val="FF0000"/>
                </a:solidFill>
              </a:rPr>
              <a:t>esoph</a:t>
            </a:r>
            <a:r>
              <a:rPr lang="en-US" dirty="0" smtClean="0">
                <a:solidFill>
                  <a:srgbClr val="FF0000"/>
                </a:solidFill>
              </a:rPr>
              <a:t> mobilization </a:t>
            </a:r>
            <a:r>
              <a:rPr lang="en-US" dirty="0" smtClean="0">
                <a:solidFill>
                  <a:srgbClr val="FFFF00"/>
                </a:solidFill>
              </a:rPr>
              <a:t>(to get chest LN)</a:t>
            </a:r>
            <a:r>
              <a:rPr lang="en-US" dirty="0" smtClean="0"/>
              <a:t> </a:t>
            </a:r>
            <a:r>
              <a:rPr lang="en-US" dirty="0" smtClean="0">
                <a:solidFill>
                  <a:srgbClr val="FF0000"/>
                </a:solidFill>
              </a:rPr>
              <a:t>plus extended TG </a:t>
            </a:r>
            <a:r>
              <a:rPr lang="en-US" dirty="0" smtClean="0">
                <a:solidFill>
                  <a:srgbClr val="FFFF00"/>
                </a:solidFill>
              </a:rPr>
              <a:t>(e.g. total </a:t>
            </a:r>
            <a:r>
              <a:rPr lang="en-US" dirty="0" err="1" smtClean="0">
                <a:solidFill>
                  <a:srgbClr val="FFFF00"/>
                </a:solidFill>
              </a:rPr>
              <a:t>gastrectomy</a:t>
            </a:r>
            <a:r>
              <a:rPr lang="en-US" dirty="0" smtClean="0">
                <a:solidFill>
                  <a:srgbClr val="FFFF00"/>
                </a:solidFill>
              </a:rPr>
              <a:t> + 6-8cm of esophagus)</a:t>
            </a:r>
          </a:p>
        </p:txBody>
      </p:sp>
    </p:spTree>
    <p:extLst>
      <p:ext uri="{BB962C8B-B14F-4D97-AF65-F5344CB8AC3E}">
        <p14:creationId xmlns:p14="http://schemas.microsoft.com/office/powerpoint/2010/main" val="8053023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OR</a:t>
            </a:r>
          </a:p>
        </p:txBody>
      </p:sp>
      <p:sp>
        <p:nvSpPr>
          <p:cNvPr id="3075" name="Rectangle 3"/>
          <p:cNvSpPr>
            <a:spLocks noGrp="1" noChangeArrowheads="1"/>
          </p:cNvSpPr>
          <p:nvPr>
            <p:ph idx="1"/>
          </p:nvPr>
        </p:nvSpPr>
        <p:spPr>
          <a:xfrm>
            <a:off x="457200" y="1524000"/>
            <a:ext cx="8686800" cy="4724400"/>
          </a:xfrm>
        </p:spPr>
        <p:txBody>
          <a:bodyPr/>
          <a:lstStyle/>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R VATS mobilization of esophagus and dissection of LN</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Extended gastrectomy with R-Y E-J</a:t>
            </a:r>
          </a:p>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Extended regional LND (distal </a:t>
            </a:r>
            <a:r>
              <a:rPr lang="en-US" sz="3200" dirty="0" err="1" smtClean="0">
                <a:solidFill>
                  <a:srgbClr val="FFFF00"/>
                </a:solidFill>
                <a:latin typeface="Arial" panose="020B0604020202020204" pitchFamily="34" charset="0"/>
                <a:cs typeface="Arial" panose="020B0604020202020204" pitchFamily="34" charset="0"/>
              </a:rPr>
              <a:t>esoph</a:t>
            </a:r>
            <a:r>
              <a:rPr lang="en-US" sz="3200" dirty="0" smtClean="0">
                <a:solidFill>
                  <a:srgbClr val="FFFF00"/>
                </a:solidFill>
                <a:latin typeface="Arial" panose="020B0604020202020204" pitchFamily="34" charset="0"/>
                <a:cs typeface="Arial" panose="020B0604020202020204" pitchFamily="34" charset="0"/>
              </a:rPr>
              <a:t> + modified D2)</a:t>
            </a:r>
            <a:endParaRPr lang="en-US" dirty="0" smtClean="0">
              <a:solidFill>
                <a:srgbClr val="FFFF00"/>
              </a:solidFill>
              <a:latin typeface="Arial" panose="020B0604020202020204" pitchFamily="34" charset="0"/>
              <a:cs typeface="Arial" panose="020B0604020202020204" pitchFamily="34" charset="0"/>
            </a:endParaRP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182743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Pathology Picture</a:t>
            </a:r>
          </a:p>
        </p:txBody>
      </p:sp>
      <p:pic>
        <p:nvPicPr>
          <p:cNvPr id="7170" name="Picture 2" descr="C:\Users\cdtz222\Dropbox\Photos\UK Operative Photos\Dotson 10-1-14 extended total gastrectomy R VATS\2014-10-01 13.25.0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2162176" y="733425"/>
            <a:ext cx="4743450" cy="632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259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How long on </a:t>
            </a:r>
            <a:r>
              <a:rPr lang="en-US" sz="3600" b="1" dirty="0" err="1" smtClean="0">
                <a:latin typeface="Arial" charset="0"/>
                <a:cs typeface="Arial" charset="0"/>
              </a:rPr>
              <a:t>Gleevec</a:t>
            </a:r>
            <a:r>
              <a:rPr lang="en-US" sz="3600" b="1" dirty="0" smtClean="0">
                <a:latin typeface="Arial" charset="0"/>
                <a:cs typeface="Arial" charset="0"/>
              </a:rPr>
              <a:t> </a:t>
            </a:r>
            <a:r>
              <a:rPr lang="en-US" sz="3600" b="1" dirty="0" err="1" smtClean="0">
                <a:latin typeface="Arial" charset="0"/>
                <a:cs typeface="Arial" charset="0"/>
              </a:rPr>
              <a:t>preop</a:t>
            </a:r>
            <a:r>
              <a:rPr lang="en-US" sz="3600" b="1" dirty="0" smtClean="0">
                <a:latin typeface="Arial" charset="0"/>
                <a:cs typeface="Arial" charset="0"/>
              </a:rPr>
              <a:t>?</a:t>
            </a:r>
          </a:p>
        </p:txBody>
      </p:sp>
      <p:sp>
        <p:nvSpPr>
          <p:cNvPr id="3075" name="Rectangle 3"/>
          <p:cNvSpPr>
            <a:spLocks noGrp="1" noChangeArrowheads="1"/>
          </p:cNvSpPr>
          <p:nvPr>
            <p:ph idx="1"/>
          </p:nvPr>
        </p:nvSpPr>
        <p:spPr>
          <a:xfrm>
            <a:off x="457200" y="1524000"/>
            <a:ext cx="8686800" cy="4724400"/>
          </a:xfrm>
        </p:spPr>
        <p:txBody>
          <a:bodyPr/>
          <a:lstStyle/>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Until point of maximal radiographic response.</a:t>
            </a: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270646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Pathology Picture</a:t>
            </a:r>
          </a:p>
        </p:txBody>
      </p:sp>
      <p:pic>
        <p:nvPicPr>
          <p:cNvPr id="8194" name="Picture 2" descr="C:\Users\cdtz222\Dropbox\Photos\UK Operative Photos\Dotson 10-1-14 extended total gastrectomy R VATS\2014-10-01 13.27.05.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3716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3429000" y="3302856"/>
            <a:ext cx="990600" cy="1143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2975401"/>
            <a:ext cx="1732005" cy="830997"/>
          </a:xfrm>
          <a:prstGeom prst="rect">
            <a:avLst/>
          </a:prstGeom>
          <a:noFill/>
        </p:spPr>
        <p:txBody>
          <a:bodyPr wrap="square" rtlCol="0">
            <a:spAutoFit/>
          </a:bodyPr>
          <a:lstStyle/>
          <a:p>
            <a:r>
              <a:rPr lang="en-US" sz="2400" b="1" dirty="0" smtClean="0">
                <a:solidFill>
                  <a:srgbClr val="FFFF00"/>
                </a:solidFill>
                <a:latin typeface="Arial" panose="020B0604020202020204" pitchFamily="34" charset="0"/>
                <a:cs typeface="Arial" panose="020B0604020202020204" pitchFamily="34" charset="0"/>
              </a:rPr>
              <a:t>Residual Primary</a:t>
            </a:r>
            <a:endParaRPr 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4023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Pathology</a:t>
            </a:r>
          </a:p>
        </p:txBody>
      </p:sp>
      <p:sp>
        <p:nvSpPr>
          <p:cNvPr id="3075" name="Rectangle 3"/>
          <p:cNvSpPr>
            <a:spLocks noGrp="1" noChangeArrowheads="1"/>
          </p:cNvSpPr>
          <p:nvPr>
            <p:ph idx="1"/>
          </p:nvPr>
        </p:nvSpPr>
        <p:spPr>
          <a:xfrm>
            <a:off x="457200" y="1524000"/>
            <a:ext cx="8686800" cy="4724400"/>
          </a:xfrm>
        </p:spPr>
        <p:txBody>
          <a:bodyPr>
            <a:normAutofit fontScale="92500" lnSpcReduction="10000"/>
          </a:bodyPr>
          <a:lstStyle/>
          <a:p>
            <a:r>
              <a:rPr lang="en-US" sz="2400" dirty="0">
                <a:solidFill>
                  <a:srgbClr val="FFFF00"/>
                </a:solidFill>
              </a:rPr>
              <a:t> - </a:t>
            </a:r>
            <a:r>
              <a:rPr lang="en-US" sz="2400" dirty="0" smtClean="0">
                <a:solidFill>
                  <a:srgbClr val="FFFF00"/>
                </a:solidFill>
              </a:rPr>
              <a:t>RESIDUAL </a:t>
            </a:r>
            <a:r>
              <a:rPr lang="en-US" sz="2400" dirty="0">
                <a:solidFill>
                  <a:srgbClr val="FFFF00"/>
                </a:solidFill>
              </a:rPr>
              <a:t>INVASIVE ADENOCARCINOMA (STATUS POST CHEMOTHERAPY AND</a:t>
            </a:r>
          </a:p>
          <a:p>
            <a:r>
              <a:rPr lang="en-US" sz="2400" dirty="0">
                <a:solidFill>
                  <a:srgbClr val="FFFF00"/>
                </a:solidFill>
              </a:rPr>
              <a:t>RADIATION) WITH </a:t>
            </a:r>
            <a:r>
              <a:rPr lang="en-US" sz="2400" dirty="0" smtClean="0">
                <a:solidFill>
                  <a:srgbClr val="FFFF00"/>
                </a:solidFill>
              </a:rPr>
              <a:t>EXTENSION </a:t>
            </a:r>
            <a:r>
              <a:rPr lang="en-US" sz="2400" dirty="0">
                <a:solidFill>
                  <a:srgbClr val="FFFF00"/>
                </a:solidFill>
              </a:rPr>
              <a:t>INTO THE SUBSEROSAL SOFT TISSUE [yPT3, </a:t>
            </a:r>
            <a:r>
              <a:rPr lang="en-US" sz="2400" dirty="0" smtClean="0">
                <a:solidFill>
                  <a:srgbClr val="FFFF00"/>
                </a:solidFill>
              </a:rPr>
              <a:t>pN0].</a:t>
            </a:r>
            <a:endParaRPr lang="en-US" sz="2400" dirty="0">
              <a:solidFill>
                <a:srgbClr val="FFFF00"/>
              </a:solidFill>
            </a:endParaRPr>
          </a:p>
          <a:p>
            <a:r>
              <a:rPr lang="en-US" sz="2400" dirty="0"/>
              <a:t>  - </a:t>
            </a:r>
            <a:r>
              <a:rPr lang="en-US" sz="2400" dirty="0">
                <a:solidFill>
                  <a:srgbClr val="FF0000"/>
                </a:solidFill>
              </a:rPr>
              <a:t>MARGINS FREE OF TUMOR</a:t>
            </a:r>
          </a:p>
          <a:p>
            <a:r>
              <a:rPr lang="en-US" sz="2400" dirty="0"/>
              <a:t>  </a:t>
            </a:r>
            <a:r>
              <a:rPr lang="en-US" sz="2400" dirty="0">
                <a:solidFill>
                  <a:srgbClr val="FFFF00"/>
                </a:solidFill>
              </a:rPr>
              <a:t>- PERINEURAL INVASION IDENTIFIED.</a:t>
            </a:r>
          </a:p>
          <a:p>
            <a:r>
              <a:rPr lang="en-US" sz="2400" dirty="0">
                <a:solidFill>
                  <a:srgbClr val="FFFF00"/>
                </a:solidFill>
              </a:rPr>
              <a:t>  - NO VIABLE TUMOR SEEN IN 20 </a:t>
            </a:r>
            <a:r>
              <a:rPr lang="en-US" sz="2400" dirty="0">
                <a:solidFill>
                  <a:srgbClr val="C00000"/>
                </a:solidFill>
              </a:rPr>
              <a:t>PERIGASTRIC LYMPH </a:t>
            </a:r>
            <a:r>
              <a:rPr lang="en-US" sz="2400" dirty="0">
                <a:solidFill>
                  <a:srgbClr val="FFFF00"/>
                </a:solidFill>
              </a:rPr>
              <a:t>NODES (</a:t>
            </a:r>
            <a:r>
              <a:rPr lang="en-US" sz="2400" dirty="0" smtClean="0">
                <a:solidFill>
                  <a:srgbClr val="FFFF00"/>
                </a:solidFill>
              </a:rPr>
              <a:t>0/20)</a:t>
            </a:r>
          </a:p>
          <a:p>
            <a:r>
              <a:rPr lang="fr-FR" sz="2400" dirty="0" smtClean="0">
                <a:solidFill>
                  <a:srgbClr val="FFFF00"/>
                </a:solidFill>
              </a:rPr>
              <a:t>, </a:t>
            </a:r>
            <a:r>
              <a:rPr lang="fr-FR" sz="2400" dirty="0">
                <a:solidFill>
                  <a:srgbClr val="C00000"/>
                </a:solidFill>
              </a:rPr>
              <a:t>CELIAC</a:t>
            </a:r>
            <a:r>
              <a:rPr lang="fr-FR" sz="2400" dirty="0">
                <a:solidFill>
                  <a:srgbClr val="FFFF00"/>
                </a:solidFill>
              </a:rPr>
              <a:t>, EXCISION (F</a:t>
            </a:r>
            <a:r>
              <a:rPr lang="fr-FR" sz="2400" dirty="0" smtClean="0">
                <a:solidFill>
                  <a:srgbClr val="FFFF00"/>
                </a:solidFill>
              </a:rPr>
              <a:t>): </a:t>
            </a:r>
            <a:r>
              <a:rPr lang="en-US" sz="2400" dirty="0" smtClean="0">
                <a:solidFill>
                  <a:srgbClr val="FFFF00"/>
                </a:solidFill>
              </a:rPr>
              <a:t>NO </a:t>
            </a:r>
            <a:r>
              <a:rPr lang="en-US" sz="2400" dirty="0">
                <a:solidFill>
                  <a:srgbClr val="FFFF00"/>
                </a:solidFill>
              </a:rPr>
              <a:t>TUMOR SEEN IN SIX LYMPH NODES (0/6</a:t>
            </a:r>
            <a:r>
              <a:rPr lang="en-US" sz="2400" dirty="0" smtClean="0">
                <a:solidFill>
                  <a:srgbClr val="FFFF00"/>
                </a:solidFill>
              </a:rPr>
              <a:t>).</a:t>
            </a:r>
          </a:p>
          <a:p>
            <a:pPr marL="64008" indent="0">
              <a:buNone/>
            </a:pPr>
            <a:endParaRPr lang="en-US" sz="2400" dirty="0"/>
          </a:p>
          <a:p>
            <a:pPr marL="64008" indent="0">
              <a:buNone/>
            </a:pPr>
            <a:r>
              <a:rPr lang="en-US" sz="2400" b="1" dirty="0" smtClean="0">
                <a:solidFill>
                  <a:srgbClr val="FFFF00"/>
                </a:solidFill>
                <a:latin typeface="Arial" charset="0"/>
                <a:cs typeface="Arial" charset="0"/>
              </a:rPr>
              <a:t>total 0/27 LN </a:t>
            </a:r>
            <a:r>
              <a:rPr lang="en-US" sz="2400" b="1" dirty="0" smtClean="0">
                <a:solidFill>
                  <a:srgbClr val="FFFF00"/>
                </a:solidFill>
                <a:latin typeface="Arial" charset="0"/>
                <a:cs typeface="Arial" charset="0"/>
              </a:rPr>
              <a:t>– good </a:t>
            </a:r>
            <a:r>
              <a:rPr lang="en-US" sz="2400" b="1" dirty="0" smtClean="0">
                <a:solidFill>
                  <a:srgbClr val="FFFF00"/>
                </a:solidFill>
                <a:latin typeface="Arial" charset="0"/>
                <a:cs typeface="Arial" charset="0"/>
              </a:rPr>
              <a:t>lymph node sampling from chest to pylorus</a:t>
            </a: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23465853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72000"/>
          </a:xfrm>
        </p:spPr>
        <p:txBody>
          <a:bodyPr>
            <a:normAutofit lnSpcReduction="10000"/>
          </a:bodyPr>
          <a:lstStyle/>
          <a:p>
            <a:r>
              <a:rPr lang="en-US" dirty="0" smtClean="0">
                <a:solidFill>
                  <a:srgbClr val="FFFF00"/>
                </a:solidFill>
              </a:rPr>
              <a:t>53 y/o WF with 6 month history of N&amp;V,  epigastric fullness and 30lb </a:t>
            </a:r>
            <a:r>
              <a:rPr lang="en-US" dirty="0" err="1" smtClean="0">
                <a:solidFill>
                  <a:srgbClr val="FFFF00"/>
                </a:solidFill>
              </a:rPr>
              <a:t>wt</a:t>
            </a:r>
            <a:r>
              <a:rPr lang="en-US" dirty="0" smtClean="0">
                <a:solidFill>
                  <a:srgbClr val="FFFF00"/>
                </a:solidFill>
              </a:rPr>
              <a:t> loss</a:t>
            </a:r>
          </a:p>
          <a:p>
            <a:r>
              <a:rPr lang="en-US" dirty="0" smtClean="0">
                <a:solidFill>
                  <a:srgbClr val="FFFF00"/>
                </a:solidFill>
              </a:rPr>
              <a:t>Endoscopy – large mass like lesion distal antrum, circumferential, significant necrosis</a:t>
            </a:r>
          </a:p>
          <a:p>
            <a:r>
              <a:rPr lang="en-US" dirty="0" smtClean="0">
                <a:solidFill>
                  <a:srgbClr val="FFFF00"/>
                </a:solidFill>
              </a:rPr>
              <a:t>Biopsy – inflammation, necrosis</a:t>
            </a:r>
          </a:p>
          <a:p>
            <a:r>
              <a:rPr lang="en-US" dirty="0" smtClean="0">
                <a:solidFill>
                  <a:srgbClr val="FFFF00"/>
                </a:solidFill>
              </a:rPr>
              <a:t>Flow cytometry done to r/o lymphoma however cytology from that suggested signet ring cells and OSH rendered dx of PD Gastric Cancer</a:t>
            </a:r>
            <a:endParaRPr lang="en-US" dirty="0">
              <a:solidFill>
                <a:srgbClr val="FFFF00"/>
              </a:solidFill>
            </a:endParaRPr>
          </a:p>
        </p:txBody>
      </p:sp>
    </p:spTree>
    <p:extLst>
      <p:ext uri="{BB962C8B-B14F-4D97-AF65-F5344CB8AC3E}">
        <p14:creationId xmlns:p14="http://schemas.microsoft.com/office/powerpoint/2010/main" val="3017075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713" t="66401" r="80247" b="-43923"/>
          <a:stretch/>
        </p:blipFill>
        <p:spPr bwMode="auto">
          <a:xfrm>
            <a:off x="468086" y="762000"/>
            <a:ext cx="8269353" cy="138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713" t="66401" r="80247" b="-43923"/>
          <a:stretch/>
        </p:blipFill>
        <p:spPr bwMode="auto">
          <a:xfrm>
            <a:off x="457199" y="381000"/>
            <a:ext cx="8269353" cy="138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25991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35" t="67339" r="81780" b="1199"/>
          <a:stretch/>
        </p:blipFill>
        <p:spPr bwMode="auto">
          <a:xfrm>
            <a:off x="533400" y="429634"/>
            <a:ext cx="8229600" cy="633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11252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828800"/>
            <a:ext cx="8229600" cy="4626008"/>
          </a:xfrm>
        </p:spPr>
        <p:txBody>
          <a:bodyPr/>
          <a:lstStyle/>
          <a:p>
            <a:r>
              <a:rPr lang="en-US" dirty="0">
                <a:solidFill>
                  <a:srgbClr val="FFFF00"/>
                </a:solidFill>
              </a:rPr>
              <a:t>Pathology review of </a:t>
            </a:r>
            <a:r>
              <a:rPr lang="en-US" dirty="0" smtClean="0">
                <a:solidFill>
                  <a:srgbClr val="FFFF00"/>
                </a:solidFill>
              </a:rPr>
              <a:t>OSH slides at UK could not confirm dx of malignancy</a:t>
            </a:r>
          </a:p>
          <a:p>
            <a:r>
              <a:rPr lang="en-US" dirty="0" smtClean="0">
                <a:solidFill>
                  <a:srgbClr val="FFFF00"/>
                </a:solidFill>
              </a:rPr>
              <a:t>Repeat endoscopy and </a:t>
            </a:r>
            <a:r>
              <a:rPr lang="en-US" dirty="0" err="1" smtClean="0">
                <a:solidFill>
                  <a:srgbClr val="FFFF00"/>
                </a:solidFill>
              </a:rPr>
              <a:t>bx</a:t>
            </a:r>
            <a:r>
              <a:rPr lang="en-US" dirty="0" smtClean="0">
                <a:solidFill>
                  <a:srgbClr val="FFFF00"/>
                </a:solidFill>
              </a:rPr>
              <a:t> again revealed only inflammation/necrosis</a:t>
            </a:r>
          </a:p>
          <a:p>
            <a:r>
              <a:rPr lang="en-US" dirty="0" smtClean="0">
                <a:solidFill>
                  <a:srgbClr val="FFFF00"/>
                </a:solidFill>
              </a:rPr>
              <a:t>Subtotal </a:t>
            </a:r>
            <a:r>
              <a:rPr lang="en-US" dirty="0" err="1" smtClean="0">
                <a:solidFill>
                  <a:srgbClr val="FFFF00"/>
                </a:solidFill>
              </a:rPr>
              <a:t>Gastrectomy</a:t>
            </a:r>
            <a:r>
              <a:rPr lang="en-US" dirty="0" smtClean="0">
                <a:solidFill>
                  <a:srgbClr val="FFFF00"/>
                </a:solidFill>
              </a:rPr>
              <a:t> </a:t>
            </a:r>
          </a:p>
        </p:txBody>
      </p:sp>
      <p:sp>
        <p:nvSpPr>
          <p:cNvPr id="4" name="Title 1"/>
          <p:cNvSpPr txBox="1">
            <a:spLocks/>
          </p:cNvSpPr>
          <p:nvPr/>
        </p:nvSpPr>
        <p:spPr>
          <a:xfrm>
            <a:off x="609600" y="419894"/>
            <a:ext cx="8229600" cy="1399032"/>
          </a:xfrm>
          <a:prstGeom prst="rect">
            <a:avLst/>
          </a:prstGeom>
        </p:spPr>
        <p:txBody>
          <a:bodyPr vert="horz" anchor="ctr">
            <a:normAutofit/>
          </a:bodyPr>
          <a:lst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r>
              <a:rPr lang="en-US" dirty="0" smtClean="0"/>
              <a:t>Multidisciplinary Review</a:t>
            </a:r>
            <a:endParaRPr lang="en-US" dirty="0"/>
          </a:p>
        </p:txBody>
      </p:sp>
    </p:spTree>
    <p:extLst>
      <p:ext uri="{BB962C8B-B14F-4D97-AF65-F5344CB8AC3E}">
        <p14:creationId xmlns:p14="http://schemas.microsoft.com/office/powerpoint/2010/main" val="1242052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Pathology</a:t>
            </a:r>
            <a:endParaRPr lang="en-US" dirty="0"/>
          </a:p>
        </p:txBody>
      </p:sp>
      <p:sp>
        <p:nvSpPr>
          <p:cNvPr id="3" name="Content Placeholder 2"/>
          <p:cNvSpPr>
            <a:spLocks noGrp="1"/>
          </p:cNvSpPr>
          <p:nvPr>
            <p:ph idx="1"/>
          </p:nvPr>
        </p:nvSpPr>
        <p:spPr/>
        <p:txBody>
          <a:bodyPr/>
          <a:lstStyle/>
          <a:p>
            <a:r>
              <a:rPr lang="en-US" dirty="0" smtClean="0">
                <a:solidFill>
                  <a:srgbClr val="FFFF00"/>
                </a:solidFill>
              </a:rPr>
              <a:t>Peptic </a:t>
            </a:r>
            <a:r>
              <a:rPr lang="en-US" dirty="0">
                <a:solidFill>
                  <a:srgbClr val="FFFF00"/>
                </a:solidFill>
              </a:rPr>
              <a:t>ulcer with involvement of </a:t>
            </a:r>
            <a:r>
              <a:rPr lang="en-US" dirty="0" err="1">
                <a:solidFill>
                  <a:srgbClr val="FFFF00"/>
                </a:solidFill>
              </a:rPr>
              <a:t>muscularis</a:t>
            </a:r>
            <a:r>
              <a:rPr lang="en-US" dirty="0">
                <a:solidFill>
                  <a:srgbClr val="FFFF00"/>
                </a:solidFill>
              </a:rPr>
              <a:t> </a:t>
            </a:r>
            <a:r>
              <a:rPr lang="en-US" dirty="0" err="1">
                <a:solidFill>
                  <a:srgbClr val="FFFF00"/>
                </a:solidFill>
              </a:rPr>
              <a:t>propria</a:t>
            </a:r>
            <a:endParaRPr lang="en-US" dirty="0">
              <a:solidFill>
                <a:srgbClr val="FFFF00"/>
              </a:solidFill>
            </a:endParaRPr>
          </a:p>
          <a:p>
            <a:endParaRPr lang="en-US" dirty="0"/>
          </a:p>
        </p:txBody>
      </p:sp>
    </p:spTree>
    <p:extLst>
      <p:ext uri="{BB962C8B-B14F-4D97-AF65-F5344CB8AC3E}">
        <p14:creationId xmlns:p14="http://schemas.microsoft.com/office/powerpoint/2010/main" val="25993162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Breast Cancer during Pregnancy</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163521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Cancer during Pregnancy</a:t>
            </a:r>
          </a:p>
        </p:txBody>
      </p:sp>
      <p:sp>
        <p:nvSpPr>
          <p:cNvPr id="3" name="Content Placeholder 2"/>
          <p:cNvSpPr>
            <a:spLocks noGrp="1"/>
          </p:cNvSpPr>
          <p:nvPr>
            <p:ph idx="1"/>
          </p:nvPr>
        </p:nvSpPr>
        <p:spPr/>
        <p:txBody>
          <a:bodyPr/>
          <a:lstStyle/>
          <a:p>
            <a:r>
              <a:rPr lang="en-US" dirty="0" smtClean="0">
                <a:solidFill>
                  <a:srgbClr val="FFFF00"/>
                </a:solidFill>
              </a:rPr>
              <a:t>VW 25 y/o WF presents 15 weeks pregnant with breast mass RUOQ</a:t>
            </a:r>
          </a:p>
          <a:p>
            <a:r>
              <a:rPr lang="en-US" dirty="0" smtClean="0">
                <a:solidFill>
                  <a:srgbClr val="FFFF00"/>
                </a:solidFill>
              </a:rPr>
              <a:t>Core needle </a:t>
            </a:r>
            <a:r>
              <a:rPr lang="en-US" dirty="0" err="1" smtClean="0">
                <a:solidFill>
                  <a:srgbClr val="FFFF00"/>
                </a:solidFill>
              </a:rPr>
              <a:t>bx</a:t>
            </a:r>
            <a:r>
              <a:rPr lang="en-US" dirty="0" smtClean="0">
                <a:solidFill>
                  <a:srgbClr val="FFFF00"/>
                </a:solidFill>
              </a:rPr>
              <a:t>: PD invasive ductal CA</a:t>
            </a:r>
            <a:endParaRPr lang="en-US" dirty="0">
              <a:solidFill>
                <a:srgbClr val="FFFF00"/>
              </a:solidFill>
            </a:endParaRPr>
          </a:p>
        </p:txBody>
      </p:sp>
    </p:spTree>
    <p:extLst>
      <p:ext uri="{BB962C8B-B14F-4D97-AF65-F5344CB8AC3E}">
        <p14:creationId xmlns:p14="http://schemas.microsoft.com/office/powerpoint/2010/main" val="34034223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Cancer during Pregnancy</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600" y="1658276"/>
            <a:ext cx="4114800" cy="5020997"/>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6394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Presentation:18 x 14 x 8cm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7072311" cy="507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96733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13951"/>
            <a:ext cx="6172199" cy="6105473"/>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671552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Cancer during Pregnancy</a:t>
            </a:r>
          </a:p>
        </p:txBody>
      </p:sp>
      <p:sp>
        <p:nvSpPr>
          <p:cNvPr id="3" name="Content Placeholder 2"/>
          <p:cNvSpPr>
            <a:spLocks noGrp="1"/>
          </p:cNvSpPr>
          <p:nvPr>
            <p:ph idx="1"/>
          </p:nvPr>
        </p:nvSpPr>
        <p:spPr/>
        <p:txBody>
          <a:bodyPr>
            <a:normAutofit lnSpcReduction="10000"/>
          </a:bodyPr>
          <a:lstStyle/>
          <a:p>
            <a:r>
              <a:rPr lang="en-US" dirty="0" smtClean="0">
                <a:solidFill>
                  <a:srgbClr val="FFFF00"/>
                </a:solidFill>
              </a:rPr>
              <a:t>Lumpectomy/SLN biopsy/port placement (2</a:t>
            </a:r>
            <a:r>
              <a:rPr lang="en-US" baseline="30000" dirty="0" smtClean="0">
                <a:solidFill>
                  <a:srgbClr val="FFFF00"/>
                </a:solidFill>
              </a:rPr>
              <a:t>nd</a:t>
            </a:r>
            <a:r>
              <a:rPr lang="en-US" dirty="0" smtClean="0">
                <a:solidFill>
                  <a:srgbClr val="FFFF00"/>
                </a:solidFill>
              </a:rPr>
              <a:t> trimester)</a:t>
            </a:r>
          </a:p>
          <a:p>
            <a:r>
              <a:rPr lang="en-US" dirty="0" smtClean="0">
                <a:solidFill>
                  <a:srgbClr val="FFFF00"/>
                </a:solidFill>
              </a:rPr>
              <a:t>3 cm invasive PD ductal CA, node negative, margins clear</a:t>
            </a:r>
          </a:p>
          <a:p>
            <a:r>
              <a:rPr lang="en-US" dirty="0" smtClean="0">
                <a:solidFill>
                  <a:srgbClr val="FFFF00"/>
                </a:solidFill>
              </a:rPr>
              <a:t>ER - , PR - , Her2 +++</a:t>
            </a:r>
          </a:p>
          <a:p>
            <a:r>
              <a:rPr lang="en-US" dirty="0" smtClean="0">
                <a:solidFill>
                  <a:srgbClr val="FFFF00"/>
                </a:solidFill>
              </a:rPr>
              <a:t>Chemotherapy: AC x 4 (q 3 weeks)</a:t>
            </a:r>
          </a:p>
          <a:p>
            <a:r>
              <a:rPr lang="en-US" dirty="0" smtClean="0">
                <a:solidFill>
                  <a:srgbClr val="FFFF00"/>
                </a:solidFill>
              </a:rPr>
              <a:t>Delivered healthy baby 34 weeks</a:t>
            </a:r>
          </a:p>
          <a:p>
            <a:r>
              <a:rPr lang="en-US" dirty="0" smtClean="0">
                <a:solidFill>
                  <a:srgbClr val="FFFF00"/>
                </a:solidFill>
              </a:rPr>
              <a:t>Adjuvant radiation therapy</a:t>
            </a:r>
          </a:p>
          <a:p>
            <a:r>
              <a:rPr lang="en-US" dirty="0" smtClean="0">
                <a:solidFill>
                  <a:srgbClr val="FFFF00"/>
                </a:solidFill>
              </a:rPr>
              <a:t>Herceptin post-partum -  1 </a:t>
            </a:r>
            <a:r>
              <a:rPr lang="en-US" dirty="0" err="1" smtClean="0">
                <a:solidFill>
                  <a:srgbClr val="FFFF00"/>
                </a:solidFill>
              </a:rPr>
              <a:t>yr</a:t>
            </a:r>
            <a:endParaRPr lang="en-US" dirty="0" smtClean="0">
              <a:solidFill>
                <a:srgbClr val="FFFF00"/>
              </a:solidFill>
            </a:endParaRPr>
          </a:p>
          <a:p>
            <a:endParaRPr lang="en-US" dirty="0"/>
          </a:p>
        </p:txBody>
      </p:sp>
    </p:spTree>
    <p:extLst>
      <p:ext uri="{BB962C8B-B14F-4D97-AF65-F5344CB8AC3E}">
        <p14:creationId xmlns:p14="http://schemas.microsoft.com/office/powerpoint/2010/main" val="36568698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Cancer during Pregnancy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FFFF00"/>
                </a:solidFill>
              </a:rPr>
              <a:t>44 </a:t>
            </a:r>
            <a:r>
              <a:rPr lang="en-US" dirty="0" err="1" smtClean="0">
                <a:solidFill>
                  <a:srgbClr val="FFFF00"/>
                </a:solidFill>
              </a:rPr>
              <a:t>yo</a:t>
            </a:r>
            <a:r>
              <a:rPr lang="en-US" dirty="0" smtClean="0">
                <a:solidFill>
                  <a:srgbClr val="FFFF00"/>
                </a:solidFill>
              </a:rPr>
              <a:t> WF presents with mammographic architectural distortion</a:t>
            </a:r>
          </a:p>
          <a:p>
            <a:r>
              <a:rPr lang="en-US" dirty="0" smtClean="0">
                <a:solidFill>
                  <a:srgbClr val="FFFF00"/>
                </a:solidFill>
              </a:rPr>
              <a:t>Well differentiated </a:t>
            </a:r>
            <a:r>
              <a:rPr lang="en-US" dirty="0" err="1" smtClean="0">
                <a:solidFill>
                  <a:srgbClr val="FFFF00"/>
                </a:solidFill>
              </a:rPr>
              <a:t>inv</a:t>
            </a:r>
            <a:r>
              <a:rPr lang="en-US" dirty="0" smtClean="0">
                <a:solidFill>
                  <a:srgbClr val="FFFF00"/>
                </a:solidFill>
              </a:rPr>
              <a:t> ductal ca with lobular features</a:t>
            </a:r>
          </a:p>
          <a:p>
            <a:r>
              <a:rPr lang="en-US" dirty="0" smtClean="0">
                <a:solidFill>
                  <a:srgbClr val="FFFF00"/>
                </a:solidFill>
              </a:rPr>
              <a:t>ER/PR +, Her2 </a:t>
            </a:r>
            <a:r>
              <a:rPr lang="en-US" dirty="0" err="1" smtClean="0">
                <a:solidFill>
                  <a:srgbClr val="FFFF00"/>
                </a:solidFill>
              </a:rPr>
              <a:t>neg</a:t>
            </a:r>
            <a:endParaRPr lang="en-US" dirty="0" smtClean="0">
              <a:solidFill>
                <a:srgbClr val="FFFF00"/>
              </a:solidFill>
            </a:endParaRPr>
          </a:p>
          <a:p>
            <a:r>
              <a:rPr lang="en-US" dirty="0" smtClean="0">
                <a:solidFill>
                  <a:srgbClr val="FFFF00"/>
                </a:solidFill>
              </a:rPr>
              <a:t>US of axilla negative</a:t>
            </a:r>
          </a:p>
          <a:p>
            <a:r>
              <a:rPr lang="en-US" dirty="0" smtClean="0">
                <a:solidFill>
                  <a:srgbClr val="FFFF00"/>
                </a:solidFill>
              </a:rPr>
              <a:t>Dense breast tissue with findings worrisome for multifocal disease</a:t>
            </a:r>
          </a:p>
          <a:p>
            <a:r>
              <a:rPr lang="en-US" dirty="0" smtClean="0">
                <a:solidFill>
                  <a:srgbClr val="FFFF00"/>
                </a:solidFill>
              </a:rPr>
              <a:t>Recommend MRI</a:t>
            </a:r>
            <a:endParaRPr lang="en-US" dirty="0">
              <a:solidFill>
                <a:srgbClr val="FFFF00"/>
              </a:solidFill>
            </a:endParaRPr>
          </a:p>
        </p:txBody>
      </p:sp>
    </p:spTree>
    <p:extLst>
      <p:ext uri="{BB962C8B-B14F-4D97-AF65-F5344CB8AC3E}">
        <p14:creationId xmlns:p14="http://schemas.microsoft.com/office/powerpoint/2010/main" val="25062182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Breast Cancer during Pregnancy</a:t>
            </a:r>
          </a:p>
        </p:txBody>
      </p:sp>
      <p:sp>
        <p:nvSpPr>
          <p:cNvPr id="3" name="Content Placeholder 2"/>
          <p:cNvSpPr>
            <a:spLocks noGrp="1"/>
          </p:cNvSpPr>
          <p:nvPr>
            <p:ph idx="1"/>
          </p:nvPr>
        </p:nvSpPr>
        <p:spPr/>
        <p:txBody>
          <a:bodyPr/>
          <a:lstStyle/>
          <a:p>
            <a:r>
              <a:rPr lang="en-US" dirty="0" smtClean="0">
                <a:solidFill>
                  <a:srgbClr val="FFFF00"/>
                </a:solidFill>
              </a:rPr>
              <a:t>Pregnancy test prior to MRI +</a:t>
            </a:r>
          </a:p>
          <a:p>
            <a:r>
              <a:rPr lang="en-US" dirty="0" smtClean="0">
                <a:solidFill>
                  <a:srgbClr val="FFFF00"/>
                </a:solidFill>
              </a:rPr>
              <a:t>Pt desires pregnancy</a:t>
            </a:r>
          </a:p>
          <a:p>
            <a:r>
              <a:rPr lang="en-US" dirty="0" smtClean="0">
                <a:solidFill>
                  <a:srgbClr val="FFFF00"/>
                </a:solidFill>
              </a:rPr>
              <a:t>High risk for miscarriage</a:t>
            </a:r>
          </a:p>
          <a:p>
            <a:r>
              <a:rPr lang="en-US" dirty="0" smtClean="0">
                <a:solidFill>
                  <a:srgbClr val="FFFF00"/>
                </a:solidFill>
              </a:rPr>
              <a:t>Pt elected to have total mx + </a:t>
            </a:r>
            <a:r>
              <a:rPr lang="en-US" dirty="0" err="1" smtClean="0">
                <a:solidFill>
                  <a:srgbClr val="FFFF00"/>
                </a:solidFill>
              </a:rPr>
              <a:t>sln</a:t>
            </a:r>
            <a:r>
              <a:rPr lang="en-US" dirty="0" smtClean="0">
                <a:solidFill>
                  <a:srgbClr val="FFFF00"/>
                </a:solidFill>
              </a:rPr>
              <a:t> </a:t>
            </a:r>
            <a:r>
              <a:rPr lang="en-US" dirty="0" err="1" smtClean="0">
                <a:solidFill>
                  <a:srgbClr val="FFFF00"/>
                </a:solidFill>
              </a:rPr>
              <a:t>bx</a:t>
            </a:r>
            <a:r>
              <a:rPr lang="en-US" dirty="0" smtClean="0">
                <a:solidFill>
                  <a:srgbClr val="FFFF00"/>
                </a:solidFill>
              </a:rPr>
              <a:t> in beginning of 2</a:t>
            </a:r>
            <a:r>
              <a:rPr lang="en-US" baseline="30000" dirty="0" smtClean="0">
                <a:solidFill>
                  <a:srgbClr val="FFFF00"/>
                </a:solidFill>
              </a:rPr>
              <a:t>nd</a:t>
            </a:r>
            <a:r>
              <a:rPr lang="en-US" dirty="0" smtClean="0">
                <a:solidFill>
                  <a:srgbClr val="FFFF00"/>
                </a:solidFill>
              </a:rPr>
              <a:t> trimester</a:t>
            </a:r>
          </a:p>
          <a:p>
            <a:r>
              <a:rPr lang="en-US" dirty="0" smtClean="0">
                <a:solidFill>
                  <a:srgbClr val="FFFF00"/>
                </a:solidFill>
              </a:rPr>
              <a:t>T1N0 multifocal WD </a:t>
            </a:r>
            <a:r>
              <a:rPr lang="en-US" dirty="0" err="1" smtClean="0">
                <a:solidFill>
                  <a:srgbClr val="FFFF00"/>
                </a:solidFill>
              </a:rPr>
              <a:t>inv</a:t>
            </a:r>
            <a:r>
              <a:rPr lang="en-US" dirty="0" smtClean="0">
                <a:solidFill>
                  <a:srgbClr val="FFFF00"/>
                </a:solidFill>
              </a:rPr>
              <a:t> ductal CA</a:t>
            </a:r>
          </a:p>
          <a:p>
            <a:r>
              <a:rPr lang="en-US" dirty="0" err="1" smtClean="0">
                <a:solidFill>
                  <a:srgbClr val="FFFF00"/>
                </a:solidFill>
              </a:rPr>
              <a:t>Tamoxifen</a:t>
            </a:r>
            <a:r>
              <a:rPr lang="en-US" dirty="0" smtClean="0">
                <a:solidFill>
                  <a:srgbClr val="FFFF00"/>
                </a:solidFill>
              </a:rPr>
              <a:t> after delivery</a:t>
            </a:r>
          </a:p>
          <a:p>
            <a:endParaRPr lang="en-US" dirty="0" smtClean="0"/>
          </a:p>
          <a:p>
            <a:endParaRPr lang="en-US" dirty="0"/>
          </a:p>
        </p:txBody>
      </p:sp>
    </p:spTree>
    <p:extLst>
      <p:ext uri="{BB962C8B-B14F-4D97-AF65-F5344CB8AC3E}">
        <p14:creationId xmlns:p14="http://schemas.microsoft.com/office/powerpoint/2010/main" val="1512780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NCCN- 2</a:t>
            </a:r>
            <a:r>
              <a:rPr lang="en-US" baseline="30000" dirty="0" smtClean="0"/>
              <a:t>nd</a:t>
            </a:r>
            <a:r>
              <a:rPr lang="en-US" dirty="0" smtClean="0"/>
              <a:t> trimester</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rgbClr val="FFFF00"/>
                </a:solidFill>
              </a:rPr>
              <a:t>Mastectomy or BCS + axillary staging </a:t>
            </a:r>
          </a:p>
          <a:p>
            <a:pPr marL="0" indent="0" algn="ctr">
              <a:buNone/>
            </a:pPr>
            <a:endParaRPr lang="en-US" dirty="0"/>
          </a:p>
          <a:p>
            <a:pPr marL="0" indent="0" algn="ctr">
              <a:buNone/>
            </a:pPr>
            <a:endParaRPr lang="en-US" dirty="0" smtClean="0"/>
          </a:p>
          <a:p>
            <a:pPr marL="0" indent="0" algn="ctr">
              <a:buNone/>
            </a:pPr>
            <a:r>
              <a:rPr lang="en-US" dirty="0" smtClean="0">
                <a:solidFill>
                  <a:srgbClr val="FFFF00"/>
                </a:solidFill>
              </a:rPr>
              <a:t>Neo/Adjuvant chemo</a:t>
            </a:r>
          </a:p>
          <a:p>
            <a:pPr marL="0" indent="0" algn="ctr">
              <a:buNone/>
            </a:pPr>
            <a:r>
              <a:rPr lang="en-US" dirty="0" smtClean="0">
                <a:solidFill>
                  <a:srgbClr val="FFFF00"/>
                </a:solidFill>
              </a:rPr>
              <a:t>+/- radiation post partum</a:t>
            </a:r>
          </a:p>
          <a:p>
            <a:pPr marL="0" indent="0" algn="ctr">
              <a:buNone/>
            </a:pPr>
            <a:r>
              <a:rPr lang="en-US" dirty="0" smtClean="0">
                <a:solidFill>
                  <a:srgbClr val="FFFF00"/>
                </a:solidFill>
              </a:rPr>
              <a:t>+/- endocrine therapy post partum</a:t>
            </a:r>
          </a:p>
          <a:p>
            <a:pPr marL="0" indent="0" algn="ctr">
              <a:buNone/>
            </a:pPr>
            <a:endParaRPr lang="en-US" dirty="0"/>
          </a:p>
        </p:txBody>
      </p:sp>
      <p:sp>
        <p:nvSpPr>
          <p:cNvPr id="4" name="Down Arrow 3"/>
          <p:cNvSpPr/>
          <p:nvPr/>
        </p:nvSpPr>
        <p:spPr>
          <a:xfrm>
            <a:off x="4343400" y="2557182"/>
            <a:ext cx="7620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163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Breast Cancer during Pregnancy</a:t>
            </a:r>
            <a:endParaRPr lang="en-US" dirty="0"/>
          </a:p>
        </p:txBody>
      </p:sp>
      <p:sp>
        <p:nvSpPr>
          <p:cNvPr id="5" name="Content Placeholder 4"/>
          <p:cNvSpPr>
            <a:spLocks noGrp="1"/>
          </p:cNvSpPr>
          <p:nvPr>
            <p:ph idx="1"/>
          </p:nvPr>
        </p:nvSpPr>
        <p:spPr/>
        <p:txBody>
          <a:bodyPr/>
          <a:lstStyle/>
          <a:p>
            <a:r>
              <a:rPr lang="en-US" dirty="0" smtClean="0">
                <a:solidFill>
                  <a:srgbClr val="FFFF00"/>
                </a:solidFill>
              </a:rPr>
              <a:t>Majority poorly differentiated, late stage</a:t>
            </a:r>
          </a:p>
          <a:p>
            <a:r>
              <a:rPr lang="en-US" dirty="0" smtClean="0">
                <a:solidFill>
                  <a:srgbClr val="FFFF00"/>
                </a:solidFill>
              </a:rPr>
              <a:t>W/U</a:t>
            </a:r>
          </a:p>
          <a:p>
            <a:pPr lvl="1"/>
            <a:r>
              <a:rPr lang="en-US" dirty="0" smtClean="0">
                <a:solidFill>
                  <a:srgbClr val="FFFF00"/>
                </a:solidFill>
              </a:rPr>
              <a:t>MMG ok</a:t>
            </a:r>
          </a:p>
          <a:p>
            <a:pPr lvl="1"/>
            <a:r>
              <a:rPr lang="en-US" dirty="0" smtClean="0">
                <a:solidFill>
                  <a:srgbClr val="FFFF00"/>
                </a:solidFill>
              </a:rPr>
              <a:t>MRI avoided in 1</a:t>
            </a:r>
            <a:r>
              <a:rPr lang="en-US" baseline="30000" dirty="0" smtClean="0">
                <a:solidFill>
                  <a:srgbClr val="FFFF00"/>
                </a:solidFill>
              </a:rPr>
              <a:t>st</a:t>
            </a:r>
            <a:r>
              <a:rPr lang="en-US" dirty="0" smtClean="0">
                <a:solidFill>
                  <a:srgbClr val="FFFF00"/>
                </a:solidFill>
              </a:rPr>
              <a:t> trimester</a:t>
            </a:r>
          </a:p>
          <a:p>
            <a:pPr lvl="1"/>
            <a:r>
              <a:rPr lang="en-US" dirty="0" smtClean="0">
                <a:solidFill>
                  <a:srgbClr val="FFFF00"/>
                </a:solidFill>
              </a:rPr>
              <a:t>Gadolinium contrast contraindicated</a:t>
            </a:r>
            <a:endParaRPr lang="en-US" dirty="0">
              <a:solidFill>
                <a:srgbClr val="FFFF00"/>
              </a:solidFill>
            </a:endParaRPr>
          </a:p>
        </p:txBody>
      </p:sp>
    </p:spTree>
    <p:extLst>
      <p:ext uri="{BB962C8B-B14F-4D97-AF65-F5344CB8AC3E}">
        <p14:creationId xmlns:p14="http://schemas.microsoft.com/office/powerpoint/2010/main" val="12950964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Cancer during Pregnancy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FFFF00"/>
                </a:solidFill>
              </a:rPr>
              <a:t>No chemo in 1</a:t>
            </a:r>
            <a:r>
              <a:rPr lang="en-US" baseline="30000" dirty="0" smtClean="0">
                <a:solidFill>
                  <a:srgbClr val="FFFF00"/>
                </a:solidFill>
              </a:rPr>
              <a:t>st</a:t>
            </a:r>
            <a:r>
              <a:rPr lang="en-US" dirty="0" smtClean="0">
                <a:solidFill>
                  <a:srgbClr val="FFFF00"/>
                </a:solidFill>
              </a:rPr>
              <a:t> trimester</a:t>
            </a:r>
          </a:p>
          <a:p>
            <a:r>
              <a:rPr lang="en-US" dirty="0" smtClean="0">
                <a:solidFill>
                  <a:srgbClr val="FFFF00"/>
                </a:solidFill>
              </a:rPr>
              <a:t>Ok for chemo in 2</a:t>
            </a:r>
            <a:r>
              <a:rPr lang="en-US" baseline="30000" dirty="0" smtClean="0">
                <a:solidFill>
                  <a:srgbClr val="FFFF00"/>
                </a:solidFill>
              </a:rPr>
              <a:t>nd</a:t>
            </a:r>
            <a:r>
              <a:rPr lang="en-US" dirty="0" smtClean="0">
                <a:solidFill>
                  <a:srgbClr val="FFFF00"/>
                </a:solidFill>
              </a:rPr>
              <a:t>, 3</a:t>
            </a:r>
            <a:r>
              <a:rPr lang="en-US" baseline="30000" dirty="0" smtClean="0">
                <a:solidFill>
                  <a:srgbClr val="FFFF00"/>
                </a:solidFill>
              </a:rPr>
              <a:t>rd</a:t>
            </a:r>
            <a:r>
              <a:rPr lang="en-US" dirty="0" smtClean="0">
                <a:solidFill>
                  <a:srgbClr val="FFFF00"/>
                </a:solidFill>
              </a:rPr>
              <a:t> trimester</a:t>
            </a:r>
          </a:p>
          <a:p>
            <a:r>
              <a:rPr lang="en-US" dirty="0" smtClean="0">
                <a:solidFill>
                  <a:srgbClr val="FFFF00"/>
                </a:solidFill>
              </a:rPr>
              <a:t>No radiation during pregnancy</a:t>
            </a:r>
          </a:p>
          <a:p>
            <a:r>
              <a:rPr lang="en-US" dirty="0" smtClean="0">
                <a:solidFill>
                  <a:srgbClr val="FFFF00"/>
                </a:solidFill>
              </a:rPr>
              <a:t>No blue dye, ok for radiolabeled sulfur colloid</a:t>
            </a:r>
          </a:p>
          <a:p>
            <a:r>
              <a:rPr lang="en-US" dirty="0" smtClean="0">
                <a:solidFill>
                  <a:srgbClr val="FFFF00"/>
                </a:solidFill>
              </a:rPr>
              <a:t>No Herceptin</a:t>
            </a:r>
          </a:p>
          <a:p>
            <a:r>
              <a:rPr lang="en-US" dirty="0" smtClean="0">
                <a:solidFill>
                  <a:srgbClr val="FFFF00"/>
                </a:solidFill>
              </a:rPr>
              <a:t>OK for mastectomy + Ax staging any trimester but prefer 2/3</a:t>
            </a:r>
          </a:p>
          <a:p>
            <a:r>
              <a:rPr lang="en-US" dirty="0" smtClean="0">
                <a:solidFill>
                  <a:srgbClr val="FFFF00"/>
                </a:solidFill>
              </a:rPr>
              <a:t>OK for BCS + Ax staging 2/3 with XRT post partum</a:t>
            </a:r>
          </a:p>
        </p:txBody>
      </p:sp>
    </p:spTree>
    <p:extLst>
      <p:ext uri="{BB962C8B-B14F-4D97-AF65-F5344CB8AC3E}">
        <p14:creationId xmlns:p14="http://schemas.microsoft.com/office/powerpoint/2010/main" val="29694842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Neoadjuvant</a:t>
            </a:r>
            <a:r>
              <a:rPr lang="en-US" dirty="0" smtClean="0"/>
              <a:t> Endocrine Therapy in Breast Cancer</a:t>
            </a:r>
            <a:endParaRPr lang="en-US" dirty="0"/>
          </a:p>
        </p:txBody>
      </p:sp>
      <p:sp>
        <p:nvSpPr>
          <p:cNvPr id="5" name="Content Placeholder 4"/>
          <p:cNvSpPr>
            <a:spLocks noGrp="1"/>
          </p:cNvSpPr>
          <p:nvPr>
            <p:ph idx="1"/>
          </p:nvPr>
        </p:nvSpPr>
        <p:spPr/>
        <p:txBody>
          <a:bodyPr/>
          <a:lstStyle/>
          <a:p>
            <a:r>
              <a:rPr lang="en-US" dirty="0" smtClean="0"/>
              <a:t>69 y/o W/F presents with 10 year </a:t>
            </a:r>
            <a:r>
              <a:rPr lang="en-US" dirty="0" err="1" smtClean="0"/>
              <a:t>hx</a:t>
            </a:r>
            <a:r>
              <a:rPr lang="en-US" dirty="0" smtClean="0"/>
              <a:t> of breast mass and axillary masses</a:t>
            </a:r>
            <a:endParaRPr lang="en-US" dirty="0"/>
          </a:p>
        </p:txBody>
      </p:sp>
    </p:spTree>
    <p:extLst>
      <p:ext uri="{BB962C8B-B14F-4D97-AF65-F5344CB8AC3E}">
        <p14:creationId xmlns:p14="http://schemas.microsoft.com/office/powerpoint/2010/main" val="36812475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6596"/>
            <a:ext cx="7391400" cy="639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249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93800" y="834572"/>
            <a:ext cx="6908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589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6 </a:t>
            </a:r>
            <a:r>
              <a:rPr lang="en-US" sz="3600" b="1" dirty="0">
                <a:latin typeface="Arial" charset="0"/>
                <a:cs typeface="Arial" charset="0"/>
              </a:rPr>
              <a:t>M</a:t>
            </a:r>
            <a:r>
              <a:rPr lang="en-US" sz="3600" b="1" dirty="0" smtClean="0">
                <a:latin typeface="Arial" charset="0"/>
                <a:cs typeface="Arial" charset="0"/>
              </a:rPr>
              <a:t>onths Later: 13 x 9 x 7cm</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086600" cy="4827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9136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Neoadjuvant</a:t>
            </a:r>
            <a:r>
              <a:rPr lang="en-US" dirty="0" smtClean="0"/>
              <a:t> </a:t>
            </a:r>
            <a:r>
              <a:rPr lang="en-US" dirty="0" smtClean="0"/>
              <a:t>Endocrine Therapy</a:t>
            </a:r>
            <a:endParaRPr lang="en-US" dirty="0"/>
          </a:p>
        </p:txBody>
      </p:sp>
      <p:sp>
        <p:nvSpPr>
          <p:cNvPr id="3" name="Content Placeholder 2"/>
          <p:cNvSpPr>
            <a:spLocks noGrp="1"/>
          </p:cNvSpPr>
          <p:nvPr>
            <p:ph idx="1"/>
          </p:nvPr>
        </p:nvSpPr>
        <p:spPr/>
        <p:txBody>
          <a:bodyPr/>
          <a:lstStyle/>
          <a:p>
            <a:r>
              <a:rPr lang="en-US" dirty="0" smtClean="0">
                <a:solidFill>
                  <a:srgbClr val="FFFF00"/>
                </a:solidFill>
              </a:rPr>
              <a:t>MWD invasive ductal </a:t>
            </a:r>
            <a:r>
              <a:rPr lang="en-US" dirty="0" smtClean="0">
                <a:solidFill>
                  <a:srgbClr val="FFFF00"/>
                </a:solidFill>
              </a:rPr>
              <a:t>carcinoma</a:t>
            </a:r>
          </a:p>
          <a:p>
            <a:r>
              <a:rPr lang="en-US" dirty="0" smtClean="0">
                <a:solidFill>
                  <a:srgbClr val="FFFF00"/>
                </a:solidFill>
              </a:rPr>
              <a:t>Strongly ER/PR +</a:t>
            </a:r>
            <a:endParaRPr lang="en-US" dirty="0" smtClean="0">
              <a:solidFill>
                <a:srgbClr val="FFFF00"/>
              </a:solidFill>
            </a:endParaRPr>
          </a:p>
          <a:p>
            <a:r>
              <a:rPr lang="en-US" dirty="0" smtClean="0">
                <a:solidFill>
                  <a:srgbClr val="FFFF00"/>
                </a:solidFill>
              </a:rPr>
              <a:t>Clinically positive nodes</a:t>
            </a:r>
          </a:p>
          <a:p>
            <a:r>
              <a:rPr lang="en-US" dirty="0" smtClean="0">
                <a:solidFill>
                  <a:srgbClr val="FFFF00"/>
                </a:solidFill>
              </a:rPr>
              <a:t>No evidence of distant </a:t>
            </a:r>
            <a:r>
              <a:rPr lang="en-US" dirty="0" err="1" smtClean="0">
                <a:solidFill>
                  <a:srgbClr val="FFFF00"/>
                </a:solidFill>
              </a:rPr>
              <a:t>mets</a:t>
            </a:r>
            <a:endParaRPr lang="en-US" dirty="0" smtClean="0">
              <a:solidFill>
                <a:srgbClr val="FFFF00"/>
              </a:solidFill>
            </a:endParaRPr>
          </a:p>
          <a:p>
            <a:r>
              <a:rPr lang="en-US" dirty="0" smtClean="0">
                <a:solidFill>
                  <a:srgbClr val="FFFF00"/>
                </a:solidFill>
              </a:rPr>
              <a:t>Debrided wound</a:t>
            </a:r>
          </a:p>
          <a:p>
            <a:r>
              <a:rPr lang="en-US" dirty="0" smtClean="0">
                <a:solidFill>
                  <a:srgbClr val="FFFF00"/>
                </a:solidFill>
              </a:rPr>
              <a:t>Started Aromatase Inhibitor x </a:t>
            </a:r>
            <a:r>
              <a:rPr lang="en-US" dirty="0" smtClean="0">
                <a:solidFill>
                  <a:srgbClr val="FFFF00"/>
                </a:solidFill>
              </a:rPr>
              <a:t>8 </a:t>
            </a:r>
            <a:r>
              <a:rPr lang="en-US" dirty="0" smtClean="0">
                <a:solidFill>
                  <a:srgbClr val="FFFF00"/>
                </a:solidFill>
              </a:rPr>
              <a:t>months</a:t>
            </a:r>
            <a:endParaRPr lang="en-US" dirty="0">
              <a:solidFill>
                <a:srgbClr val="FFFF00"/>
              </a:solidFill>
            </a:endParaRPr>
          </a:p>
        </p:txBody>
      </p:sp>
    </p:spTree>
    <p:extLst>
      <p:ext uri="{BB962C8B-B14F-4D97-AF65-F5344CB8AC3E}">
        <p14:creationId xmlns:p14="http://schemas.microsoft.com/office/powerpoint/2010/main" val="25193564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54100" y="901700"/>
            <a:ext cx="68072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0021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1450"/>
            <a:ext cx="8382000" cy="628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2482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9400"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360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pcmcgr0\Documents\blankenship OR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4349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3306"/>
            <a:ext cx="8617416" cy="6708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5096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Neoadjuvant</a:t>
            </a:r>
            <a:r>
              <a:rPr lang="en-US" dirty="0" smtClean="0"/>
              <a:t> Endocrine Therapy	</a:t>
            </a:r>
            <a:endParaRPr lang="en-US" dirty="0"/>
          </a:p>
        </p:txBody>
      </p:sp>
      <p:sp>
        <p:nvSpPr>
          <p:cNvPr id="3" name="Content Placeholder 2"/>
          <p:cNvSpPr>
            <a:spLocks noGrp="1"/>
          </p:cNvSpPr>
          <p:nvPr>
            <p:ph idx="1"/>
          </p:nvPr>
        </p:nvSpPr>
        <p:spPr/>
        <p:txBody>
          <a:bodyPr>
            <a:normAutofit fontScale="92500"/>
          </a:bodyPr>
          <a:lstStyle/>
          <a:p>
            <a:r>
              <a:rPr lang="en-US" dirty="0" smtClean="0">
                <a:solidFill>
                  <a:srgbClr val="FFFF00"/>
                </a:solidFill>
              </a:rPr>
              <a:t>Effective strategy for management of locally advanced ER+ tumors</a:t>
            </a:r>
          </a:p>
          <a:p>
            <a:r>
              <a:rPr lang="en-US" dirty="0" err="1">
                <a:solidFill>
                  <a:srgbClr val="FFFF00"/>
                </a:solidFill>
              </a:rPr>
              <a:t>p</a:t>
            </a:r>
            <a:r>
              <a:rPr lang="en-US" dirty="0" err="1" smtClean="0">
                <a:solidFill>
                  <a:srgbClr val="FFFF00"/>
                </a:solidFill>
              </a:rPr>
              <a:t>CR</a:t>
            </a:r>
            <a:r>
              <a:rPr lang="en-US" dirty="0" smtClean="0">
                <a:solidFill>
                  <a:srgbClr val="FFFF00"/>
                </a:solidFill>
              </a:rPr>
              <a:t> rare</a:t>
            </a:r>
          </a:p>
          <a:p>
            <a:r>
              <a:rPr lang="en-US" dirty="0" smtClean="0">
                <a:solidFill>
                  <a:srgbClr val="FFFF00"/>
                </a:solidFill>
              </a:rPr>
              <a:t>Downstage tumors and increase rates of breast-conservation therapy</a:t>
            </a:r>
          </a:p>
          <a:p>
            <a:r>
              <a:rPr lang="en-US" dirty="0" smtClean="0">
                <a:solidFill>
                  <a:srgbClr val="FFFF00"/>
                </a:solidFill>
              </a:rPr>
              <a:t>Aromatase Inhibitors superior to </a:t>
            </a:r>
            <a:r>
              <a:rPr lang="en-US" dirty="0" err="1" smtClean="0">
                <a:solidFill>
                  <a:srgbClr val="FFFF00"/>
                </a:solidFill>
              </a:rPr>
              <a:t>Tamoxifen</a:t>
            </a:r>
            <a:endParaRPr lang="en-US" dirty="0" smtClean="0">
              <a:solidFill>
                <a:srgbClr val="FFFF00"/>
              </a:solidFill>
            </a:endParaRPr>
          </a:p>
          <a:p>
            <a:r>
              <a:rPr lang="en-US" dirty="0" smtClean="0">
                <a:solidFill>
                  <a:srgbClr val="FFFF00"/>
                </a:solidFill>
              </a:rPr>
              <a:t>Ki-67 useful tool for assessing clinical benefit</a:t>
            </a:r>
          </a:p>
          <a:p>
            <a:r>
              <a:rPr lang="en-US" dirty="0" smtClean="0">
                <a:solidFill>
                  <a:srgbClr val="FFFF00"/>
                </a:solidFill>
              </a:rPr>
              <a:t>Treatment of at least 6 months most beneficial</a:t>
            </a:r>
            <a:endParaRPr lang="en-US" dirty="0">
              <a:solidFill>
                <a:srgbClr val="FFFF00"/>
              </a:solidFill>
            </a:endParaRPr>
          </a:p>
        </p:txBody>
      </p:sp>
    </p:spTree>
    <p:extLst>
      <p:ext uri="{BB962C8B-B14F-4D97-AF65-F5344CB8AC3E}">
        <p14:creationId xmlns:p14="http://schemas.microsoft.com/office/powerpoint/2010/main" val="2296069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9 Months Later: 12 x 9 x 7cm</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64286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62400" y="4267200"/>
            <a:ext cx="4483649" cy="830997"/>
          </a:xfrm>
          <a:prstGeom prst="rect">
            <a:avLst/>
          </a:prstGeom>
          <a:noFill/>
        </p:spPr>
        <p:txBody>
          <a:bodyPr wrap="square" rtlCol="0">
            <a:spAutoFit/>
          </a:bodyPr>
          <a:lstStyle/>
          <a:p>
            <a:r>
              <a:rPr lang="en-US" sz="2400" b="1" dirty="0" smtClean="0">
                <a:solidFill>
                  <a:srgbClr val="FFFF00"/>
                </a:solidFill>
                <a:latin typeface="Arial" panose="020B0604020202020204" pitchFamily="34" charset="0"/>
                <a:cs typeface="Arial" panose="020B0604020202020204" pitchFamily="34" charset="0"/>
              </a:rPr>
              <a:t>Maximal response:</a:t>
            </a:r>
          </a:p>
          <a:p>
            <a:r>
              <a:rPr lang="en-US" sz="2400" b="1" dirty="0" smtClean="0">
                <a:solidFill>
                  <a:srgbClr val="FFFF00"/>
                </a:solidFill>
                <a:latin typeface="Arial" panose="020B0604020202020204" pitchFamily="34" charset="0"/>
                <a:cs typeface="Arial" panose="020B0604020202020204" pitchFamily="34" charset="0"/>
              </a:rPr>
              <a:t>2 scans in a row similar size</a:t>
            </a:r>
            <a:endParaRPr 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801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OR</a:t>
            </a:r>
          </a:p>
        </p:txBody>
      </p:sp>
      <p:sp>
        <p:nvSpPr>
          <p:cNvPr id="3075" name="Rectangle 3"/>
          <p:cNvSpPr>
            <a:spLocks noGrp="1" noChangeArrowheads="1"/>
          </p:cNvSpPr>
          <p:nvPr>
            <p:ph idx="1"/>
          </p:nvPr>
        </p:nvSpPr>
        <p:spPr>
          <a:xfrm>
            <a:off x="457200" y="1524000"/>
            <a:ext cx="8686800" cy="4724400"/>
          </a:xfrm>
        </p:spPr>
        <p:txBody>
          <a:bodyPr/>
          <a:lstStyle/>
          <a:p>
            <a:pPr lvl="1">
              <a:spcBef>
                <a:spcPts val="0"/>
              </a:spcBef>
              <a:spcAft>
                <a:spcPts val="1800"/>
              </a:spcAft>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Open partial gastrectomy (posterior wall) with en bloc resection of GIST</a:t>
            </a:r>
          </a:p>
          <a:p>
            <a:pPr lvl="2">
              <a:spcBef>
                <a:spcPts val="0"/>
              </a:spcBef>
              <a:spcAft>
                <a:spcPts val="1800"/>
              </a:spcAft>
            </a:pPr>
            <a:r>
              <a:rPr lang="en-US" dirty="0" smtClean="0">
                <a:solidFill>
                  <a:srgbClr val="FFFF00"/>
                </a:solidFill>
                <a:latin typeface="Arial" panose="020B0604020202020204" pitchFamily="34" charset="0"/>
                <a:cs typeface="Arial" panose="020B0604020202020204" pitchFamily="34" charset="0"/>
              </a:rPr>
              <a:t>Primary repair of stomach wall</a:t>
            </a:r>
          </a:p>
          <a:p>
            <a:pPr lvl="2">
              <a:spcBef>
                <a:spcPts val="0"/>
              </a:spcBef>
              <a:spcAft>
                <a:spcPts val="1800"/>
              </a:spcAft>
            </a:pPr>
            <a:r>
              <a:rPr lang="en-US" dirty="0" smtClean="0">
                <a:solidFill>
                  <a:srgbClr val="FFFF00"/>
                </a:solidFill>
                <a:latin typeface="Arial" panose="020B0604020202020204" pitchFamily="34" charset="0"/>
                <a:cs typeface="Arial" panose="020B0604020202020204" pitchFamily="34" charset="0"/>
              </a:rPr>
              <a:t>Able to dissect tumor off the pancreas capsule (no invasion on EUS)</a:t>
            </a:r>
          </a:p>
          <a:p>
            <a:pPr marL="609600" indent="-609600">
              <a:buNone/>
            </a:pPr>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400" dirty="0" smtClean="0">
              <a:latin typeface="Arial" charset="0"/>
              <a:cs typeface="Arial" charset="0"/>
            </a:endParaRPr>
          </a:p>
          <a:p>
            <a:pPr marL="609600" indent="-609600"/>
            <a:endParaRPr lang="en-US" sz="2600" dirty="0" smtClean="0">
              <a:latin typeface="Times New Roman" pitchFamily="18" charset="0"/>
            </a:endParaRPr>
          </a:p>
        </p:txBody>
      </p:sp>
    </p:spTree>
    <p:extLst>
      <p:ext uri="{BB962C8B-B14F-4D97-AF65-F5344CB8AC3E}">
        <p14:creationId xmlns:p14="http://schemas.microsoft.com/office/powerpoint/2010/main" val="7945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533400"/>
            <a:ext cx="8153400" cy="838200"/>
          </a:xfrm>
        </p:spPr>
        <p:txBody>
          <a:bodyPr/>
          <a:lstStyle/>
          <a:p>
            <a:r>
              <a:rPr lang="en-US" sz="3600" b="1" dirty="0" smtClean="0">
                <a:latin typeface="Arial" charset="0"/>
                <a:cs typeface="Arial" charset="0"/>
              </a:rPr>
              <a:t>Pathology Picture</a:t>
            </a:r>
          </a:p>
        </p:txBody>
      </p:sp>
      <p:pic>
        <p:nvPicPr>
          <p:cNvPr id="4" name="Content Placeholder 3" descr="C:\Users\cdtz222\Dropbox\Photos\UK Operative Photos\Roundtree 7-25-14 gastric GIST\phot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3716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0042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9445</TotalTime>
  <Words>2033</Words>
  <Application>Microsoft Office PowerPoint</Application>
  <PresentationFormat>On-screen Show (4:3)</PresentationFormat>
  <Paragraphs>387</Paragraphs>
  <Slides>66</Slides>
  <Notes>32</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Verve</vt:lpstr>
      <vt:lpstr>Strategies for Treatment of Complex Malignancies</vt:lpstr>
      <vt:lpstr>Strategies for Treatment of Complex Malignancies</vt:lpstr>
      <vt:lpstr>GIST</vt:lpstr>
      <vt:lpstr>How long on Gleevec preop?</vt:lpstr>
      <vt:lpstr>Presentation:18 x 14 x 8cm</vt:lpstr>
      <vt:lpstr>6 Months Later: 13 x 9 x 7cm</vt:lpstr>
      <vt:lpstr>9 Months Later: 12 x 9 x 7cm</vt:lpstr>
      <vt:lpstr>OR</vt:lpstr>
      <vt:lpstr>Pathology Picture</vt:lpstr>
      <vt:lpstr>Pathology</vt:lpstr>
      <vt:lpstr>Gastrointestinal Stromal Tumors (GIST)</vt:lpstr>
      <vt:lpstr>GIST- risk assessment</vt:lpstr>
      <vt:lpstr>GIST, Tx</vt:lpstr>
      <vt:lpstr>Pancreatic Ductal AdenoCa</vt:lpstr>
      <vt:lpstr>Presentation</vt:lpstr>
      <vt:lpstr>Presentation</vt:lpstr>
      <vt:lpstr>Before and After NT</vt:lpstr>
      <vt:lpstr>BR PDAC Doesn’t Radiographically Respond - Can Use CA 19-9</vt:lpstr>
      <vt:lpstr>This Patient’s CA 19-9: 191 to 39 Preop</vt:lpstr>
      <vt:lpstr>CA 19-9 Normalization and Survival</vt:lpstr>
      <vt:lpstr>OR</vt:lpstr>
      <vt:lpstr>Ready to Clamp PV-SMV</vt:lpstr>
      <vt:lpstr>End-to-End PV-SMV</vt:lpstr>
      <vt:lpstr>Pathology</vt:lpstr>
      <vt:lpstr>NT Provides Prognostic Info</vt:lpstr>
      <vt:lpstr>OS for Patients with PR PDAC:  MMT vs. No MMT Completion</vt:lpstr>
      <vt:lpstr>OS Stratified by Sequencing and Postop Major Complications</vt:lpstr>
      <vt:lpstr>Siewert II GE Junction Cancer  (Gastric Cardia Cancer)</vt:lpstr>
      <vt:lpstr>Gastric Cardia Cancer Presentation</vt:lpstr>
      <vt:lpstr>Gastric Cardia Cancer Re-Staging</vt:lpstr>
      <vt:lpstr>Esophagectomy vs. Total Gastrectomy?</vt:lpstr>
      <vt:lpstr>Introduction</vt:lpstr>
      <vt:lpstr>Should Gastric Cardia Cancers Be Treated with Esophagectomy  or Total Gastrectomy: A Comprehensive Analysis  of 4,996 NSQIP/SEER Patients</vt:lpstr>
      <vt:lpstr>Results - NSQIP</vt:lpstr>
      <vt:lpstr>Conclusions</vt:lpstr>
      <vt:lpstr>Workup and  Deciding Surgical Approach</vt:lpstr>
      <vt:lpstr>Lymphadenectomy: E vs. TG</vt:lpstr>
      <vt:lpstr>OR</vt:lpstr>
      <vt:lpstr>Pathology Picture</vt:lpstr>
      <vt:lpstr>Pathology Picture</vt:lpstr>
      <vt:lpstr>Pathology</vt:lpstr>
      <vt:lpstr>PowerPoint Presentation</vt:lpstr>
      <vt:lpstr>PowerPoint Presentation</vt:lpstr>
      <vt:lpstr>PowerPoint Presentation</vt:lpstr>
      <vt:lpstr> </vt:lpstr>
      <vt:lpstr>Pathology</vt:lpstr>
      <vt:lpstr>Breast Cancer during Pregnancy</vt:lpstr>
      <vt:lpstr>Breast Cancer during Pregnancy</vt:lpstr>
      <vt:lpstr>Breast Cancer during Pregnancy</vt:lpstr>
      <vt:lpstr>PowerPoint Presentation</vt:lpstr>
      <vt:lpstr>Breast Cancer during Pregnancy</vt:lpstr>
      <vt:lpstr>Breast Cancer during Pregnancy</vt:lpstr>
      <vt:lpstr>Breast Cancer during Pregnancy</vt:lpstr>
      <vt:lpstr>NCCN- 2nd trimester</vt:lpstr>
      <vt:lpstr>Breast Cancer during Pregnancy</vt:lpstr>
      <vt:lpstr>Breast Cancer during Pregnancy</vt:lpstr>
      <vt:lpstr>Neoadjuvant Endocrine Therapy in Breast Cancer</vt:lpstr>
      <vt:lpstr>PowerPoint Presentation</vt:lpstr>
      <vt:lpstr>PowerPoint Presentation</vt:lpstr>
      <vt:lpstr>Neoadjuvant Endocrine Therapy</vt:lpstr>
      <vt:lpstr>PowerPoint Presentation</vt:lpstr>
      <vt:lpstr>PowerPoint Presentation</vt:lpstr>
      <vt:lpstr>PowerPoint Presentation</vt:lpstr>
      <vt:lpstr>PowerPoint Presentation</vt:lpstr>
      <vt:lpstr>PowerPoint Presentation</vt:lpstr>
      <vt:lpstr>Neoadjuvant Endocrine Therapy </vt:lpstr>
    </vt:vector>
  </TitlesOfParts>
  <Company>University of Kentucky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Treatment of Complex Malignancies</dc:title>
  <dc:creator>pcmcgr0</dc:creator>
  <cp:lastModifiedBy>pcmcgr0</cp:lastModifiedBy>
  <cp:revision>38</cp:revision>
  <dcterms:created xsi:type="dcterms:W3CDTF">2015-01-27T17:57:34Z</dcterms:created>
  <dcterms:modified xsi:type="dcterms:W3CDTF">2015-02-03T21:59:22Z</dcterms:modified>
</cp:coreProperties>
</file>