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81" r:id="rId12"/>
    <p:sldId id="273" r:id="rId13"/>
    <p:sldId id="282" r:id="rId14"/>
    <p:sldId id="279" r:id="rId15"/>
    <p:sldId id="256" r:id="rId16"/>
    <p:sldId id="258" r:id="rId17"/>
    <p:sldId id="334" r:id="rId18"/>
    <p:sldId id="280" r:id="rId19"/>
    <p:sldId id="274" r:id="rId20"/>
    <p:sldId id="275" r:id="rId21"/>
    <p:sldId id="260" r:id="rId22"/>
    <p:sldId id="259" r:id="rId23"/>
    <p:sldId id="332" r:id="rId24"/>
    <p:sldId id="333" r:id="rId25"/>
    <p:sldId id="283" r:id="rId26"/>
    <p:sldId id="284" r:id="rId27"/>
    <p:sldId id="285" r:id="rId28"/>
    <p:sldId id="286" r:id="rId29"/>
    <p:sldId id="289" r:id="rId30"/>
    <p:sldId id="290" r:id="rId31"/>
    <p:sldId id="325" r:id="rId32"/>
    <p:sldId id="326" r:id="rId33"/>
    <p:sldId id="331" r:id="rId34"/>
    <p:sldId id="293" r:id="rId35"/>
    <p:sldId id="328" r:id="rId36"/>
    <p:sldId id="329" r:id="rId37"/>
    <p:sldId id="327" r:id="rId38"/>
    <p:sldId id="330" r:id="rId39"/>
    <p:sldId id="291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21" r:id="rId62"/>
    <p:sldId id="322" r:id="rId63"/>
    <p:sldId id="323" r:id="rId64"/>
    <p:sldId id="324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D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F132D-7B17-4404-B26F-7D693EAF24C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0F9E24-443E-47D3-B29E-A83D02BFE455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Eligibility Criteria</a:t>
          </a:r>
          <a:r>
            <a:rPr lang="en-US" b="1" smtClean="0">
              <a:solidFill>
                <a:schemeClr val="tx2">
                  <a:lumMod val="50000"/>
                </a:schemeClr>
              </a:solidFill>
            </a:rPr>
            <a:t>:                                                              </a:t>
          </a:r>
          <a:r>
            <a:rPr lang="en-US" dirty="0" smtClean="0">
              <a:solidFill>
                <a:schemeClr val="tx2">
                  <a:lumMod val="50000"/>
                </a:schemeClr>
              </a:solidFill>
            </a:rPr>
            <a:t>T0-4, N1-2, M0 Breast </a:t>
          </a:r>
          <a:r>
            <a:rPr lang="en-US" smtClean="0">
              <a:solidFill>
                <a:schemeClr val="tx2">
                  <a:lumMod val="50000"/>
                </a:schemeClr>
              </a:solidFill>
            </a:rPr>
            <a:t>Cancer                                               Nodal </a:t>
          </a:r>
          <a:r>
            <a:rPr lang="en-US" dirty="0" smtClean="0">
              <a:solidFill>
                <a:schemeClr val="tx2">
                  <a:lumMod val="50000"/>
                </a:schemeClr>
              </a:solidFill>
            </a:rPr>
            <a:t>Metastasis confirmed by FNA 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2EE503E1-39F1-4359-B588-90D4A8ABB13A}" type="parTrans" cxnId="{869863F2-E0BB-453C-903D-79456D959C32}">
      <dgm:prSet/>
      <dgm:spPr/>
      <dgm:t>
        <a:bodyPr/>
        <a:lstStyle/>
        <a:p>
          <a:endParaRPr lang="en-US"/>
        </a:p>
      </dgm:t>
    </dgm:pt>
    <dgm:pt modelId="{8E41977E-6648-4CC8-B484-0E777691AF76}" type="sibTrans" cxnId="{869863F2-E0BB-453C-903D-79456D959C32}">
      <dgm:prSet/>
      <dgm:spPr/>
      <dgm:t>
        <a:bodyPr/>
        <a:lstStyle/>
        <a:p>
          <a:endParaRPr lang="en-US"/>
        </a:p>
      </dgm:t>
    </dgm:pt>
    <dgm:pt modelId="{FC1EAAA9-A3D3-49DE-860B-6C05493F477F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Sentinel Lymph Node Dissection Encouraged Technique:                                                    </a:t>
          </a:r>
          <a:r>
            <a:rPr lang="en-US" dirty="0" smtClean="0">
              <a:solidFill>
                <a:schemeClr val="tx2">
                  <a:lumMod val="50000"/>
                </a:schemeClr>
              </a:solidFill>
            </a:rPr>
            <a:t>Dual Tracer                                                                                  At least 2 SLN Retrieved                                                            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+ Axillary Lymph Node Dissection</a:t>
          </a:r>
          <a:endParaRPr 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49973BAA-D232-4EAD-9AF5-2759F6C4C1D4}" type="parTrans" cxnId="{2C203B38-4BF8-4FEA-8606-14AA32B706EE}">
      <dgm:prSet/>
      <dgm:spPr/>
      <dgm:t>
        <a:bodyPr/>
        <a:lstStyle/>
        <a:p>
          <a:endParaRPr lang="en-US"/>
        </a:p>
      </dgm:t>
    </dgm:pt>
    <dgm:pt modelId="{B1F769F2-A914-4440-95E6-7B0A8BDE489C}" type="sibTrans" cxnId="{2C203B38-4BF8-4FEA-8606-14AA32B706EE}">
      <dgm:prSet/>
      <dgm:spPr/>
      <dgm:t>
        <a:bodyPr/>
        <a:lstStyle/>
        <a:p>
          <a:endParaRPr lang="en-US"/>
        </a:p>
      </dgm:t>
    </dgm:pt>
    <dgm:pt modelId="{12DE4A46-8791-4F3C-B8AD-EBB1AD763E7B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Primary Endpoint: False-Negative Rate                                 </a:t>
          </a:r>
          <a:r>
            <a:rPr lang="en-US" dirty="0" smtClean="0">
              <a:solidFill>
                <a:schemeClr val="tx2">
                  <a:lumMod val="50000"/>
                </a:schemeClr>
              </a:solidFill>
            </a:rPr>
            <a:t>FNR = patients with a negative SLN but residual metastases seen in other lymph nodes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0595E862-5CEC-426A-AFD6-D2DCA5EE7BFB}" type="parTrans" cxnId="{598D149A-263A-4CCE-A214-FE20482B5EFB}">
      <dgm:prSet/>
      <dgm:spPr/>
      <dgm:t>
        <a:bodyPr/>
        <a:lstStyle/>
        <a:p>
          <a:endParaRPr lang="en-US"/>
        </a:p>
      </dgm:t>
    </dgm:pt>
    <dgm:pt modelId="{EC5B9FD8-D553-45AE-999D-CF0E33201E34}" type="sibTrans" cxnId="{598D149A-263A-4CCE-A214-FE20482B5EFB}">
      <dgm:prSet/>
      <dgm:spPr/>
      <dgm:t>
        <a:bodyPr/>
        <a:lstStyle/>
        <a:p>
          <a:endParaRPr lang="en-US"/>
        </a:p>
      </dgm:t>
    </dgm:pt>
    <dgm:pt modelId="{7C39A2C2-7AD3-4E36-99D5-3697B939D76E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Neoadjuvant Chemotherapy</a:t>
          </a:r>
          <a:endParaRPr 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83ECBEFA-DD94-40D9-9D72-86E9A198A49B}" type="parTrans" cxnId="{D2122C2A-8D45-4ED2-8D62-81E861841F80}">
      <dgm:prSet/>
      <dgm:spPr/>
      <dgm:t>
        <a:bodyPr/>
        <a:lstStyle/>
        <a:p>
          <a:endParaRPr lang="en-US"/>
        </a:p>
      </dgm:t>
    </dgm:pt>
    <dgm:pt modelId="{8FD84303-62B3-4DFB-A8A3-883C1035C240}" type="sibTrans" cxnId="{D2122C2A-8D45-4ED2-8D62-81E861841F80}">
      <dgm:prSet/>
      <dgm:spPr/>
      <dgm:t>
        <a:bodyPr/>
        <a:lstStyle/>
        <a:p>
          <a:endParaRPr lang="en-US"/>
        </a:p>
      </dgm:t>
    </dgm:pt>
    <dgm:pt modelId="{ECA11667-D746-417D-82A6-D09A9941FE13}" type="pres">
      <dgm:prSet presAssocID="{CB5F132D-7B17-4404-B26F-7D693EAF24C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B8AAEB-451F-4B8F-B1FE-C15B1AF9BD76}" type="pres">
      <dgm:prSet presAssocID="{CB5F132D-7B17-4404-B26F-7D693EAF24CA}" presName="dummyMaxCanvas" presStyleCnt="0">
        <dgm:presLayoutVars/>
      </dgm:prSet>
      <dgm:spPr/>
    </dgm:pt>
    <dgm:pt modelId="{D95E706F-2F85-4177-B354-949300E4E479}" type="pres">
      <dgm:prSet presAssocID="{CB5F132D-7B17-4404-B26F-7D693EAF24C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1555C-D103-4F1F-AE76-27151D59A08B}" type="pres">
      <dgm:prSet presAssocID="{CB5F132D-7B17-4404-B26F-7D693EAF24CA}" presName="FourNodes_2" presStyleLbl="node1" presStyleIdx="1" presStyleCnt="4" custLinFactNeighborX="1000" custLinFactNeighborY="-1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76491-ACC1-4B9A-BAE2-574FA993369D}" type="pres">
      <dgm:prSet presAssocID="{CB5F132D-7B17-4404-B26F-7D693EAF24CA}" presName="FourNodes_3" presStyleLbl="node1" presStyleIdx="2" presStyleCnt="4" custScaleX="104250" custLinFactNeighborX="-349" custLinFactNeighborY="8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330E4-86EC-4294-B5AA-936AAE5F3EFA}" type="pres">
      <dgm:prSet presAssocID="{CB5F132D-7B17-4404-B26F-7D693EAF24C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A8B1E-9CEC-4BB3-BF21-C8AB3DEDD0D8}" type="pres">
      <dgm:prSet presAssocID="{CB5F132D-7B17-4404-B26F-7D693EAF24C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B0511-F31C-48B0-884D-810CA12F4AC2}" type="pres">
      <dgm:prSet presAssocID="{CB5F132D-7B17-4404-B26F-7D693EAF24C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C79AE-87D6-460D-AA33-952C915D53D0}" type="pres">
      <dgm:prSet presAssocID="{CB5F132D-7B17-4404-B26F-7D693EAF24C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DD0D2-0FD8-4A5F-8BB3-BCAC509DF328}" type="pres">
      <dgm:prSet presAssocID="{CB5F132D-7B17-4404-B26F-7D693EAF24C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0ED15-530C-4804-90D8-696ABCD2CDCD}" type="pres">
      <dgm:prSet presAssocID="{CB5F132D-7B17-4404-B26F-7D693EAF24C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38342-9A3D-4785-ADE5-7A008CA81490}" type="pres">
      <dgm:prSet presAssocID="{CB5F132D-7B17-4404-B26F-7D693EAF24C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F484E-EF69-4C64-94B1-61A3495DD9D6}" type="pres">
      <dgm:prSet presAssocID="{CB5F132D-7B17-4404-B26F-7D693EAF24C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093262-894A-4ABE-8EBB-DE561DD867E2}" type="presOf" srcId="{12DE4A46-8791-4F3C-B8AD-EBB1AD763E7B}" destId="{CC0F484E-EF69-4C64-94B1-61A3495DD9D6}" srcOrd="1" destOrd="0" presId="urn:microsoft.com/office/officeart/2005/8/layout/vProcess5"/>
    <dgm:cxn modelId="{66869703-C9FA-4FD6-8B89-AC0D8359CF85}" type="presOf" srcId="{8FD84303-62B3-4DFB-A8A3-883C1035C240}" destId="{039B0511-F31C-48B0-884D-810CA12F4AC2}" srcOrd="0" destOrd="0" presId="urn:microsoft.com/office/officeart/2005/8/layout/vProcess5"/>
    <dgm:cxn modelId="{5EC6C116-1E8C-4267-9F86-7C6F955D237B}" type="presOf" srcId="{140F9E24-443E-47D3-B29E-A83D02BFE455}" destId="{512DD0D2-0FD8-4A5F-8BB3-BCAC509DF328}" srcOrd="1" destOrd="0" presId="urn:microsoft.com/office/officeart/2005/8/layout/vProcess5"/>
    <dgm:cxn modelId="{864842F4-3B61-4123-9C50-1D5BB614BDA1}" type="presOf" srcId="{140F9E24-443E-47D3-B29E-A83D02BFE455}" destId="{D95E706F-2F85-4177-B354-949300E4E479}" srcOrd="0" destOrd="0" presId="urn:microsoft.com/office/officeart/2005/8/layout/vProcess5"/>
    <dgm:cxn modelId="{D2122C2A-8D45-4ED2-8D62-81E861841F80}" srcId="{CB5F132D-7B17-4404-B26F-7D693EAF24CA}" destId="{7C39A2C2-7AD3-4E36-99D5-3697B939D76E}" srcOrd="1" destOrd="0" parTransId="{83ECBEFA-DD94-40D9-9D72-86E9A198A49B}" sibTransId="{8FD84303-62B3-4DFB-A8A3-883C1035C240}"/>
    <dgm:cxn modelId="{A6B1427E-B6C4-4F0D-9C0B-FBFE04DC19BA}" type="presOf" srcId="{8E41977E-6648-4CC8-B484-0E777691AF76}" destId="{8F9A8B1E-9CEC-4BB3-BF21-C8AB3DEDD0D8}" srcOrd="0" destOrd="0" presId="urn:microsoft.com/office/officeart/2005/8/layout/vProcess5"/>
    <dgm:cxn modelId="{BB600F81-D99C-4483-B7BD-70DDECB23DB2}" type="presOf" srcId="{CB5F132D-7B17-4404-B26F-7D693EAF24CA}" destId="{ECA11667-D746-417D-82A6-D09A9941FE13}" srcOrd="0" destOrd="0" presId="urn:microsoft.com/office/officeart/2005/8/layout/vProcess5"/>
    <dgm:cxn modelId="{C8E68B85-2F2A-42BB-BEC1-1DD1E0F4C341}" type="presOf" srcId="{7C39A2C2-7AD3-4E36-99D5-3697B939D76E}" destId="{0690ED15-530C-4804-90D8-696ABCD2CDCD}" srcOrd="1" destOrd="0" presId="urn:microsoft.com/office/officeart/2005/8/layout/vProcess5"/>
    <dgm:cxn modelId="{7A65FFF0-AFE4-45FC-B78B-6DFAD608A331}" type="presOf" srcId="{12DE4A46-8791-4F3C-B8AD-EBB1AD763E7B}" destId="{7E2330E4-86EC-4294-B5AA-936AAE5F3EFA}" srcOrd="0" destOrd="0" presId="urn:microsoft.com/office/officeart/2005/8/layout/vProcess5"/>
    <dgm:cxn modelId="{3269E3B3-8C63-4013-9C35-592E9F32CFB8}" type="presOf" srcId="{FC1EAAA9-A3D3-49DE-860B-6C05493F477F}" destId="{4CC38342-9A3D-4785-ADE5-7A008CA81490}" srcOrd="1" destOrd="0" presId="urn:microsoft.com/office/officeart/2005/8/layout/vProcess5"/>
    <dgm:cxn modelId="{F1FA8504-79C1-4FDC-A6F2-46FE17DD9942}" type="presOf" srcId="{FC1EAAA9-A3D3-49DE-860B-6C05493F477F}" destId="{65576491-ACC1-4B9A-BAE2-574FA993369D}" srcOrd="0" destOrd="0" presId="urn:microsoft.com/office/officeart/2005/8/layout/vProcess5"/>
    <dgm:cxn modelId="{2C203B38-4BF8-4FEA-8606-14AA32B706EE}" srcId="{CB5F132D-7B17-4404-B26F-7D693EAF24CA}" destId="{FC1EAAA9-A3D3-49DE-860B-6C05493F477F}" srcOrd="2" destOrd="0" parTransId="{49973BAA-D232-4EAD-9AF5-2759F6C4C1D4}" sibTransId="{B1F769F2-A914-4440-95E6-7B0A8BDE489C}"/>
    <dgm:cxn modelId="{A9070795-D891-4D10-A60B-2BA7386F9F6A}" type="presOf" srcId="{7C39A2C2-7AD3-4E36-99D5-3697B939D76E}" destId="{C201555C-D103-4F1F-AE76-27151D59A08B}" srcOrd="0" destOrd="0" presId="urn:microsoft.com/office/officeart/2005/8/layout/vProcess5"/>
    <dgm:cxn modelId="{598D149A-263A-4CCE-A214-FE20482B5EFB}" srcId="{CB5F132D-7B17-4404-B26F-7D693EAF24CA}" destId="{12DE4A46-8791-4F3C-B8AD-EBB1AD763E7B}" srcOrd="3" destOrd="0" parTransId="{0595E862-5CEC-426A-AFD6-D2DCA5EE7BFB}" sibTransId="{EC5B9FD8-D553-45AE-999D-CF0E33201E34}"/>
    <dgm:cxn modelId="{F02A95DA-C92B-40F3-9B62-31EFD88EB225}" type="presOf" srcId="{B1F769F2-A914-4440-95E6-7B0A8BDE489C}" destId="{9CEC79AE-87D6-460D-AA33-952C915D53D0}" srcOrd="0" destOrd="0" presId="urn:microsoft.com/office/officeart/2005/8/layout/vProcess5"/>
    <dgm:cxn modelId="{869863F2-E0BB-453C-903D-79456D959C32}" srcId="{CB5F132D-7B17-4404-B26F-7D693EAF24CA}" destId="{140F9E24-443E-47D3-B29E-A83D02BFE455}" srcOrd="0" destOrd="0" parTransId="{2EE503E1-39F1-4359-B588-90D4A8ABB13A}" sibTransId="{8E41977E-6648-4CC8-B484-0E777691AF76}"/>
    <dgm:cxn modelId="{DAF80BD2-40AC-4A5B-9F4F-5B99D4D1EA56}" type="presParOf" srcId="{ECA11667-D746-417D-82A6-D09A9941FE13}" destId="{95B8AAEB-451F-4B8F-B1FE-C15B1AF9BD76}" srcOrd="0" destOrd="0" presId="urn:microsoft.com/office/officeart/2005/8/layout/vProcess5"/>
    <dgm:cxn modelId="{802BE2D6-57D9-4CB9-BBC9-3442087989BE}" type="presParOf" srcId="{ECA11667-D746-417D-82A6-D09A9941FE13}" destId="{D95E706F-2F85-4177-B354-949300E4E479}" srcOrd="1" destOrd="0" presId="urn:microsoft.com/office/officeart/2005/8/layout/vProcess5"/>
    <dgm:cxn modelId="{9C9F950B-39C9-40A1-BE05-FD7A4661EA6E}" type="presParOf" srcId="{ECA11667-D746-417D-82A6-D09A9941FE13}" destId="{C201555C-D103-4F1F-AE76-27151D59A08B}" srcOrd="2" destOrd="0" presId="urn:microsoft.com/office/officeart/2005/8/layout/vProcess5"/>
    <dgm:cxn modelId="{38853E32-3D40-4E65-BFE5-2147EC49A1EF}" type="presParOf" srcId="{ECA11667-D746-417D-82A6-D09A9941FE13}" destId="{65576491-ACC1-4B9A-BAE2-574FA993369D}" srcOrd="3" destOrd="0" presId="urn:microsoft.com/office/officeart/2005/8/layout/vProcess5"/>
    <dgm:cxn modelId="{35B8F1EA-D714-4081-A33F-75C70B5A3B13}" type="presParOf" srcId="{ECA11667-D746-417D-82A6-D09A9941FE13}" destId="{7E2330E4-86EC-4294-B5AA-936AAE5F3EFA}" srcOrd="4" destOrd="0" presId="urn:microsoft.com/office/officeart/2005/8/layout/vProcess5"/>
    <dgm:cxn modelId="{864DC9BA-E309-4D4B-A0D4-ADC694F0DAEC}" type="presParOf" srcId="{ECA11667-D746-417D-82A6-D09A9941FE13}" destId="{8F9A8B1E-9CEC-4BB3-BF21-C8AB3DEDD0D8}" srcOrd="5" destOrd="0" presId="urn:microsoft.com/office/officeart/2005/8/layout/vProcess5"/>
    <dgm:cxn modelId="{58653CA9-A0B7-49B4-9C46-0E8F5D15BC72}" type="presParOf" srcId="{ECA11667-D746-417D-82A6-D09A9941FE13}" destId="{039B0511-F31C-48B0-884D-810CA12F4AC2}" srcOrd="6" destOrd="0" presId="urn:microsoft.com/office/officeart/2005/8/layout/vProcess5"/>
    <dgm:cxn modelId="{EDADA4F1-71B6-46B0-ACC1-6878BFE3F270}" type="presParOf" srcId="{ECA11667-D746-417D-82A6-D09A9941FE13}" destId="{9CEC79AE-87D6-460D-AA33-952C915D53D0}" srcOrd="7" destOrd="0" presId="urn:microsoft.com/office/officeart/2005/8/layout/vProcess5"/>
    <dgm:cxn modelId="{4750BCC7-CF35-4B26-8448-08C020E7254C}" type="presParOf" srcId="{ECA11667-D746-417D-82A6-D09A9941FE13}" destId="{512DD0D2-0FD8-4A5F-8BB3-BCAC509DF328}" srcOrd="8" destOrd="0" presId="urn:microsoft.com/office/officeart/2005/8/layout/vProcess5"/>
    <dgm:cxn modelId="{77C02D43-3851-4959-B8E3-9591E46E3FF4}" type="presParOf" srcId="{ECA11667-D746-417D-82A6-D09A9941FE13}" destId="{0690ED15-530C-4804-90D8-696ABCD2CDCD}" srcOrd="9" destOrd="0" presId="urn:microsoft.com/office/officeart/2005/8/layout/vProcess5"/>
    <dgm:cxn modelId="{3F3CA6C2-AA9A-479B-A448-A5FFBDE83DCE}" type="presParOf" srcId="{ECA11667-D746-417D-82A6-D09A9941FE13}" destId="{4CC38342-9A3D-4785-ADE5-7A008CA81490}" srcOrd="10" destOrd="0" presId="urn:microsoft.com/office/officeart/2005/8/layout/vProcess5"/>
    <dgm:cxn modelId="{DDB61C54-03E6-4C3C-B731-42C277D3D853}" type="presParOf" srcId="{ECA11667-D746-417D-82A6-D09A9941FE13}" destId="{CC0F484E-EF69-4C64-94B1-61A3495DD9D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E706F-2F85-4177-B354-949300E4E479}">
      <dsp:nvSpPr>
        <dsp:cNvPr id="0" name=""/>
        <dsp:cNvSpPr/>
      </dsp:nvSpPr>
      <dsp:spPr>
        <a:xfrm>
          <a:off x="0" y="0"/>
          <a:ext cx="3230880" cy="995711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2">
                  <a:lumMod val="50000"/>
                </a:schemeClr>
              </a:solidFill>
            </a:rPr>
            <a:t>Eligibility Criteria</a:t>
          </a:r>
          <a:r>
            <a:rPr lang="en-US" sz="1100" b="1" kern="1200" smtClean="0">
              <a:solidFill>
                <a:schemeClr val="tx2">
                  <a:lumMod val="50000"/>
                </a:schemeClr>
              </a:solidFill>
            </a:rPr>
            <a:t>:                                                              </a:t>
          </a:r>
          <a:r>
            <a:rPr lang="en-US" sz="1100" kern="1200" dirty="0" smtClean="0">
              <a:solidFill>
                <a:schemeClr val="tx2">
                  <a:lumMod val="50000"/>
                </a:schemeClr>
              </a:solidFill>
            </a:rPr>
            <a:t>T0-4, N1-2, M0 Breast </a:t>
          </a:r>
          <a:r>
            <a:rPr lang="en-US" sz="1100" kern="1200" smtClean="0">
              <a:solidFill>
                <a:schemeClr val="tx2">
                  <a:lumMod val="50000"/>
                </a:schemeClr>
              </a:solidFill>
            </a:rPr>
            <a:t>Cancer                                               Nodal </a:t>
          </a:r>
          <a:r>
            <a:rPr lang="en-US" sz="1100" kern="1200" dirty="0" smtClean="0">
              <a:solidFill>
                <a:schemeClr val="tx2">
                  <a:lumMod val="50000"/>
                </a:schemeClr>
              </a:solidFill>
            </a:rPr>
            <a:t>Metastasis confirmed by FNA </a:t>
          </a:r>
          <a:endParaRPr lang="en-US" sz="11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9163" y="29163"/>
        <a:ext cx="2072292" cy="937385"/>
      </dsp:txXfrm>
    </dsp:sp>
    <dsp:sp modelId="{C201555C-D103-4F1F-AE76-27151D59A08B}">
      <dsp:nvSpPr>
        <dsp:cNvPr id="0" name=""/>
        <dsp:cNvSpPr/>
      </dsp:nvSpPr>
      <dsp:spPr>
        <a:xfrm>
          <a:off x="302895" y="1159773"/>
          <a:ext cx="3230880" cy="995711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2">
                  <a:lumMod val="50000"/>
                </a:schemeClr>
              </a:solidFill>
            </a:rPr>
            <a:t>Neoadjuvant Chemotherapy</a:t>
          </a:r>
          <a:endParaRPr lang="en-US" sz="11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32058" y="1188936"/>
        <a:ext cx="2254755" cy="937385"/>
      </dsp:txXfrm>
    </dsp:sp>
    <dsp:sp modelId="{65576491-ACC1-4B9A-BAE2-574FA993369D}">
      <dsp:nvSpPr>
        <dsp:cNvPr id="0" name=""/>
        <dsp:cNvSpPr/>
      </dsp:nvSpPr>
      <dsp:spPr>
        <a:xfrm>
          <a:off x="457201" y="2362202"/>
          <a:ext cx="3368192" cy="995711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2">
                  <a:lumMod val="50000"/>
                </a:schemeClr>
              </a:solidFill>
            </a:rPr>
            <a:t>Sentinel Lymph Node Dissection Encouraged Technique:                                                    </a:t>
          </a:r>
          <a:r>
            <a:rPr lang="en-US" sz="1100" kern="1200" dirty="0" smtClean="0">
              <a:solidFill>
                <a:schemeClr val="tx2">
                  <a:lumMod val="50000"/>
                </a:schemeClr>
              </a:solidFill>
            </a:rPr>
            <a:t>Dual Tracer                                                                                  At least 2 SLN Retrieved                                                            </a:t>
          </a:r>
          <a:r>
            <a:rPr lang="en-US" sz="1100" b="1" kern="1200" dirty="0" smtClean="0">
              <a:solidFill>
                <a:schemeClr val="tx2">
                  <a:lumMod val="50000"/>
                </a:schemeClr>
              </a:solidFill>
            </a:rPr>
            <a:t>+ Axillary Lymph Node Dissection</a:t>
          </a:r>
          <a:endParaRPr lang="en-US" sz="11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86364" y="2391365"/>
        <a:ext cx="2357271" cy="937385"/>
      </dsp:txXfrm>
    </dsp:sp>
    <dsp:sp modelId="{7E2330E4-86EC-4294-B5AA-936AAE5F3EFA}">
      <dsp:nvSpPr>
        <dsp:cNvPr id="0" name=""/>
        <dsp:cNvSpPr/>
      </dsp:nvSpPr>
      <dsp:spPr>
        <a:xfrm>
          <a:off x="807720" y="3530250"/>
          <a:ext cx="3230880" cy="995711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2">
                  <a:lumMod val="50000"/>
                </a:schemeClr>
              </a:solidFill>
            </a:rPr>
            <a:t>Primary Endpoint: False-Negative Rate                                 </a:t>
          </a:r>
          <a:r>
            <a:rPr lang="en-US" sz="1100" kern="1200" dirty="0" smtClean="0">
              <a:solidFill>
                <a:schemeClr val="tx2">
                  <a:lumMod val="50000"/>
                </a:schemeClr>
              </a:solidFill>
            </a:rPr>
            <a:t>FNR = patients with a negative SLN but residual metastases seen in other lymph nodes</a:t>
          </a:r>
          <a:endParaRPr lang="en-US" sz="11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836883" y="3559413"/>
        <a:ext cx="2254755" cy="937385"/>
      </dsp:txXfrm>
    </dsp:sp>
    <dsp:sp modelId="{8F9A8B1E-9CEC-4BB3-BF21-C8AB3DEDD0D8}">
      <dsp:nvSpPr>
        <dsp:cNvPr id="0" name=""/>
        <dsp:cNvSpPr/>
      </dsp:nvSpPr>
      <dsp:spPr>
        <a:xfrm>
          <a:off x="25836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2729290" y="762624"/>
        <a:ext cx="355966" cy="487027"/>
      </dsp:txXfrm>
    </dsp:sp>
    <dsp:sp modelId="{039B0511-F31C-48B0-884D-810CA12F4AC2}">
      <dsp:nvSpPr>
        <dsp:cNvPr id="0" name=""/>
        <dsp:cNvSpPr/>
      </dsp:nvSpPr>
      <dsp:spPr>
        <a:xfrm>
          <a:off x="2854253" y="193937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2999876" y="1939374"/>
        <a:ext cx="355966" cy="487027"/>
      </dsp:txXfrm>
    </dsp:sp>
    <dsp:sp modelId="{9CEC79AE-87D6-460D-AA33-952C915D53D0}">
      <dsp:nvSpPr>
        <dsp:cNvPr id="0" name=""/>
        <dsp:cNvSpPr/>
      </dsp:nvSpPr>
      <dsp:spPr>
        <a:xfrm>
          <a:off x="3120801" y="31161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3266424" y="3116124"/>
        <a:ext cx="355966" cy="487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DD41F-1CB8-455A-BD0F-C7EB83CA7303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D9701-575C-41B7-9853-114DC883C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D9701-575C-41B7-9853-114DC883C5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4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8944323-D21D-4B53-AC31-A0A8A786976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5D37EBF-6E80-4BB1-A6C5-0323A05FC4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4323-D21D-4B53-AC31-A0A8A786976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7EBF-6E80-4BB1-A6C5-0323A05FC4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4323-D21D-4B53-AC31-A0A8A786976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7EBF-6E80-4BB1-A6C5-0323A05FC4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8944323-D21D-4B53-AC31-A0A8A786976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7EBF-6E80-4BB1-A6C5-0323A05FC4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8944323-D21D-4B53-AC31-A0A8A786976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5D37EBF-6E80-4BB1-A6C5-0323A05FC49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8944323-D21D-4B53-AC31-A0A8A786976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D37EBF-6E80-4BB1-A6C5-0323A05FC4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8944323-D21D-4B53-AC31-A0A8A786976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5D37EBF-6E80-4BB1-A6C5-0323A05FC4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4323-D21D-4B53-AC31-A0A8A786976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7EBF-6E80-4BB1-A6C5-0323A05FC4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8944323-D21D-4B53-AC31-A0A8A786976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D37EBF-6E80-4BB1-A6C5-0323A05FC4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8944323-D21D-4B53-AC31-A0A8A786976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5D37EBF-6E80-4BB1-A6C5-0323A05FC4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8944323-D21D-4B53-AC31-A0A8A786976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5D37EBF-6E80-4BB1-A6C5-0323A05FC4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8944323-D21D-4B53-AC31-A0A8A786976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5D37EBF-6E80-4BB1-A6C5-0323A05FC49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914400"/>
            <a:ext cx="8458200" cy="2686050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solidFill>
                  <a:schemeClr val="tx1"/>
                </a:solidFill>
                <a:latin typeface="Castellar" pitchFamily="18" charset="0"/>
              </a:rPr>
              <a:t>Surgical management of Breast cancer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95800"/>
            <a:ext cx="7620000" cy="182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FFFF00"/>
                </a:solidFill>
              </a:rPr>
              <a:t>Patrick C. McGrath, M.D., F.A.C.S.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FFFF00"/>
                </a:solidFill>
              </a:rPr>
              <a:t>Professor of Surgical Oncology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FFFF00"/>
                </a:solidFill>
              </a:rPr>
              <a:t>Ward O. </a:t>
            </a:r>
            <a:r>
              <a:rPr lang="en-US" altLang="en-US" sz="2400" b="1" dirty="0" err="1" smtClean="0">
                <a:solidFill>
                  <a:srgbClr val="FFFF00"/>
                </a:solidFill>
              </a:rPr>
              <a:t>Griffen</a:t>
            </a:r>
            <a:r>
              <a:rPr lang="en-US" altLang="en-US" sz="2400" b="1" dirty="0" smtClean="0">
                <a:solidFill>
                  <a:srgbClr val="FFFF00"/>
                </a:solidFill>
              </a:rPr>
              <a:t> Endowed Chair of Surgery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FFFF00"/>
                </a:solidFill>
              </a:rPr>
              <a:t>Chief of General and Vascular Surgery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FFFF00"/>
                </a:solidFill>
              </a:rPr>
              <a:t>University of Kentucky Chandler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15052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tx1"/>
                </a:solidFill>
              </a:rPr>
              <a:t>Improvements in Ipsilateral Breast Tumor Recurrence</a:t>
            </a:r>
            <a:r>
              <a:rPr lang="en-US" altLang="en-US" sz="4000" dirty="0" smtClean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Adjuvant systemic therapy for most patients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Improved mammographic and pathologic evaluation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Resulted in decreased incidence of local failures: </a:t>
            </a:r>
            <a:r>
              <a:rPr lang="en-US" altLang="en-US" dirty="0" smtClean="0">
                <a:solidFill>
                  <a:srgbClr val="FFFF00"/>
                </a:solidFill>
                <a:cs typeface="Arial" charset="0"/>
              </a:rPr>
              <a:t>&lt; 5% at 10 years</a:t>
            </a:r>
          </a:p>
          <a:p>
            <a:pPr eaLnBrk="1" hangingPunct="1">
              <a:buFontTx/>
              <a:buNone/>
            </a:pPr>
            <a:endParaRPr lang="en-US" altLang="en-US" dirty="0" smtClean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15716" name="Line 1028"/>
          <p:cNvSpPr>
            <a:spLocks noChangeShapeType="1"/>
          </p:cNvSpPr>
          <p:nvPr/>
        </p:nvSpPr>
        <p:spPr bwMode="auto">
          <a:xfrm>
            <a:off x="838200" y="1828800"/>
            <a:ext cx="72390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2206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Current Status Of Breast Conservation Surgery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>Applicable in up to 80% of patients</a:t>
            </a:r>
          </a:p>
          <a:p>
            <a:r>
              <a:rPr lang="en-US" altLang="en-US" smtClean="0">
                <a:solidFill>
                  <a:srgbClr val="FFFF00"/>
                </a:solidFill>
              </a:rPr>
              <a:t>60% of patients undergo BCS</a:t>
            </a:r>
          </a:p>
          <a:p>
            <a:r>
              <a:rPr lang="en-US" altLang="en-US" smtClean="0">
                <a:solidFill>
                  <a:srgbClr val="FFFF00"/>
                </a:solidFill>
              </a:rPr>
              <a:t>Local recurrence &lt;5%</a:t>
            </a:r>
          </a:p>
          <a:p>
            <a:r>
              <a:rPr lang="en-US" altLang="en-US" smtClean="0">
                <a:solidFill>
                  <a:srgbClr val="FFFF00"/>
                </a:solidFill>
              </a:rPr>
              <a:t>Boderline cases can be downstaged with neoadjuvant chemotherapy</a:t>
            </a:r>
          </a:p>
          <a:p>
            <a:r>
              <a:rPr lang="en-US" altLang="en-US" smtClean="0">
                <a:solidFill>
                  <a:srgbClr val="FFFF00"/>
                </a:solidFill>
              </a:rPr>
              <a:t>Informed patient decision</a:t>
            </a:r>
          </a:p>
        </p:txBody>
      </p:sp>
    </p:spTree>
    <p:extLst>
      <p:ext uri="{BB962C8B-B14F-4D97-AF65-F5344CB8AC3E}">
        <p14:creationId xmlns:p14="http://schemas.microsoft.com/office/powerpoint/2010/main" val="174831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u="sng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Surgical Techniques in Breast Conservation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Proper incision placement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Clear surgical margins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Do not close dead space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Keep lumpectomy separate from </a:t>
            </a:r>
            <a:r>
              <a:rPr lang="en-US" altLang="en-US" dirty="0" smtClean="0">
                <a:solidFill>
                  <a:srgbClr val="FFFF00"/>
                </a:solidFill>
              </a:rPr>
              <a:t>complete axillary </a:t>
            </a:r>
            <a:r>
              <a:rPr lang="en-US" altLang="en-US" dirty="0" smtClean="0">
                <a:solidFill>
                  <a:srgbClr val="FFFF00"/>
                </a:solidFill>
              </a:rPr>
              <a:t>dissection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Meticulous hemostasis</a:t>
            </a:r>
          </a:p>
        </p:txBody>
      </p:sp>
    </p:spTree>
    <p:extLst>
      <p:ext uri="{BB962C8B-B14F-4D97-AF65-F5344CB8AC3E}">
        <p14:creationId xmlns:p14="http://schemas.microsoft.com/office/powerpoint/2010/main" val="11893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Why Not Breast Conservation?</a:t>
            </a:r>
          </a:p>
        </p:txBody>
      </p:sp>
      <p:sp>
        <p:nvSpPr>
          <p:cNvPr id="22531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rgbClr val="FFFF00"/>
                </a:solidFill>
              </a:rPr>
              <a:t>Common Reasons for not Offering Breast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rgbClr val="FFFF00"/>
                </a:solidFill>
              </a:rPr>
              <a:t>Conservation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rgbClr val="FFFF00"/>
                </a:solidFill>
              </a:rPr>
              <a:t>			* Breast too large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rgbClr val="FFFF00"/>
                </a:solidFill>
              </a:rPr>
              <a:t>			* Breast too small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rgbClr val="FFFF00"/>
                </a:solidFill>
              </a:rPr>
              <a:t>			* Young age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rgbClr val="FFFF00"/>
                </a:solidFill>
              </a:rPr>
              <a:t>			* Old age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rgbClr val="FFFF00"/>
                </a:solidFill>
              </a:rPr>
              <a:t>			* Poor cosmetic results </a:t>
            </a:r>
          </a:p>
        </p:txBody>
      </p:sp>
    </p:spTree>
    <p:extLst>
      <p:ext uri="{BB962C8B-B14F-4D97-AF65-F5344CB8AC3E}">
        <p14:creationId xmlns:p14="http://schemas.microsoft.com/office/powerpoint/2010/main" val="7691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Why Not Breast Conservation?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FFFF00"/>
                </a:solidFill>
              </a:rPr>
              <a:t>Common Reasons for not Offering Breast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FFFF00"/>
                </a:solidFill>
              </a:rPr>
              <a:t>Conservation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FFFF00"/>
                </a:solidFill>
              </a:rPr>
              <a:t>			*  Tumor close to nipple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FFFF00"/>
                </a:solidFill>
              </a:rPr>
              <a:t>			*  </a:t>
            </a:r>
            <a:r>
              <a:rPr lang="en-US" altLang="en-US" dirty="0" err="1" smtClean="0">
                <a:solidFill>
                  <a:srgbClr val="FFFF00"/>
                </a:solidFill>
              </a:rPr>
              <a:t>Intraductal</a:t>
            </a:r>
            <a:r>
              <a:rPr lang="en-US" altLang="en-US" dirty="0" smtClean="0">
                <a:solidFill>
                  <a:srgbClr val="FFFF00"/>
                </a:solidFill>
              </a:rPr>
              <a:t> component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FFFF00"/>
                </a:solidFill>
              </a:rPr>
              <a:t>			*  Aggressive histology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FFFF00"/>
                </a:solidFill>
              </a:rPr>
              <a:t>			*  Imaging issues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FFFF00"/>
                </a:solidFill>
              </a:rPr>
              <a:t>			*  Positive nodes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FFFF00"/>
                </a:solidFill>
              </a:rPr>
              <a:t>	</a:t>
            </a:r>
            <a:r>
              <a:rPr lang="en-US" altLang="en-US" dirty="0" smtClean="0">
                <a:solidFill>
                  <a:srgbClr val="FFFF00"/>
                </a:solidFill>
              </a:rPr>
              <a:t>		* </a:t>
            </a:r>
            <a:r>
              <a:rPr lang="en-US" altLang="en-US" b="1" dirty="0" smtClean="0">
                <a:solidFill>
                  <a:srgbClr val="FFFF00"/>
                </a:solidFill>
              </a:rPr>
              <a:t>Close Margins</a:t>
            </a:r>
          </a:p>
        </p:txBody>
      </p:sp>
    </p:spTree>
    <p:extLst>
      <p:ext uri="{BB962C8B-B14F-4D97-AF65-F5344CB8AC3E}">
        <p14:creationId xmlns:p14="http://schemas.microsoft.com/office/powerpoint/2010/main" val="13825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Conservation - Margin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Goal:  Remove the primary tumor with negative margins while preserving shape and size of breast for optimal cosmetic outcome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68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SSO &amp; ASTRO Guideline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Systematic review of 33 studies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Positive margin:  two-fold increase of IBTR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Negative margin (no ink on tumor): No benefit from wider excision on IBTR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78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Reasons to Consider Re-Excision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Tumor at the inked margin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Significant discrepancy between radiographic and pathologic tumor size with multiple close margins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Scattered foci of DCIS or invasive cancer near multiple margins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Cautery artifact within ductal tissue at the margin with foci of DCIS or invasive cancer approaching the margin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68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Real Contradictions to Breast Conservation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Inability to excise the entire tumor leaving a cosmetically acceptable result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Patient’s inability to receive radiotherapy (prior RT, collagen-vascular disease)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Two or more cancers in separate quadrants within the breast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Diffuse malignant-appears calcifications</a:t>
            </a:r>
          </a:p>
        </p:txBody>
      </p:sp>
    </p:spTree>
    <p:extLst>
      <p:ext uri="{BB962C8B-B14F-4D97-AF65-F5344CB8AC3E}">
        <p14:creationId xmlns:p14="http://schemas.microsoft.com/office/powerpoint/2010/main" val="16185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Increasing Trend of Contralateral Prophylactic Mastectomy</a:t>
            </a:r>
          </a:p>
        </p:txBody>
      </p:sp>
      <p:sp>
        <p:nvSpPr>
          <p:cNvPr id="5325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Incidence of Contralateral BC ~ 1%/</a:t>
            </a:r>
            <a:r>
              <a:rPr lang="en-US" altLang="en-US" dirty="0" err="1" smtClean="0">
                <a:solidFill>
                  <a:srgbClr val="FFFF00"/>
                </a:solidFill>
              </a:rPr>
              <a:t>yr</a:t>
            </a:r>
            <a:endParaRPr lang="en-US" altLang="en-US" dirty="0" smtClean="0">
              <a:solidFill>
                <a:srgbClr val="FFFF00"/>
              </a:solidFill>
            </a:endParaRPr>
          </a:p>
          <a:p>
            <a:r>
              <a:rPr lang="en-US" altLang="en-US" dirty="0" smtClean="0">
                <a:solidFill>
                  <a:srgbClr val="FFFF00"/>
                </a:solidFill>
              </a:rPr>
              <a:t>ER + tumors </a:t>
            </a:r>
            <a:r>
              <a:rPr lang="en-US" altLang="en-US" dirty="0" err="1" smtClean="0">
                <a:solidFill>
                  <a:srgbClr val="FFFF00"/>
                </a:solidFill>
              </a:rPr>
              <a:t>Rx’d</a:t>
            </a:r>
            <a:r>
              <a:rPr lang="en-US" altLang="en-US" dirty="0" smtClean="0">
                <a:solidFill>
                  <a:srgbClr val="FFFF00"/>
                </a:solidFill>
              </a:rPr>
              <a:t> with Hormone ~ 0.5%/</a:t>
            </a:r>
            <a:r>
              <a:rPr lang="en-US" altLang="en-US" dirty="0" err="1" smtClean="0">
                <a:solidFill>
                  <a:srgbClr val="FFFF00"/>
                </a:solidFill>
              </a:rPr>
              <a:t>yr</a:t>
            </a:r>
            <a:endParaRPr lang="en-US" altLang="en-US" dirty="0" smtClean="0">
              <a:solidFill>
                <a:srgbClr val="FFFF00"/>
              </a:solidFill>
            </a:endParaRPr>
          </a:p>
          <a:p>
            <a:r>
              <a:rPr lang="en-US" altLang="en-US" dirty="0" smtClean="0">
                <a:solidFill>
                  <a:srgbClr val="FFFF00"/>
                </a:solidFill>
              </a:rPr>
              <a:t>Second primary tumors detected earlier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Incidence CPM: 1999-6.5% , 2007-16.1%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Pts younger, educated, family </a:t>
            </a:r>
            <a:r>
              <a:rPr lang="en-US" altLang="en-US" dirty="0" err="1" smtClean="0">
                <a:solidFill>
                  <a:srgbClr val="FFFF00"/>
                </a:solidFill>
              </a:rPr>
              <a:t>hx</a:t>
            </a:r>
            <a:endParaRPr lang="en-US" altLang="en-US" dirty="0" smtClean="0">
              <a:solidFill>
                <a:srgbClr val="FFFF00"/>
              </a:solidFill>
            </a:endParaRPr>
          </a:p>
          <a:p>
            <a:r>
              <a:rPr lang="en-US" altLang="en-US" dirty="0" smtClean="0">
                <a:solidFill>
                  <a:srgbClr val="FFFF00"/>
                </a:solidFill>
              </a:rPr>
              <a:t>No improvement in Survival</a:t>
            </a:r>
          </a:p>
        </p:txBody>
      </p:sp>
    </p:spTree>
    <p:extLst>
      <p:ext uri="{BB962C8B-B14F-4D97-AF65-F5344CB8AC3E}">
        <p14:creationId xmlns:p14="http://schemas.microsoft.com/office/powerpoint/2010/main" val="1027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52650" y="266700"/>
          <a:ext cx="4838700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Image" r:id="rId3" imgW="6455348" imgH="8437699" progId="Photoshop.Image.4">
                  <p:embed/>
                </p:oleObj>
              </mc:Choice>
              <mc:Fallback>
                <p:oleObj name="Image" r:id="rId3" imgW="6455348" imgH="8437699" progId="Photoshop.Image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48000"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266700"/>
                        <a:ext cx="4838700" cy="632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08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Increasing Trend of Contralateral Prophylactic Mastectomy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SEER database 1998-2003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107,106 mastectomy, 8902 CPM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Improved survival: younger women(18-49) with early stage (I-II) ER – tumors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5 </a:t>
            </a:r>
            <a:r>
              <a:rPr lang="en-US" altLang="en-US" dirty="0" err="1" smtClean="0">
                <a:solidFill>
                  <a:srgbClr val="FFFF00"/>
                </a:solidFill>
              </a:rPr>
              <a:t>yr</a:t>
            </a:r>
            <a:r>
              <a:rPr lang="en-US" altLang="en-US" dirty="0" smtClean="0">
                <a:solidFill>
                  <a:srgbClr val="FFFF00"/>
                </a:solidFill>
              </a:rPr>
              <a:t> survival 88.5% vs 83.7%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38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Reduce risk of developing contralateral breast cancer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 improvement on disease-specific survival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NSQIP data:  1.9 times increase complications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87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CPM: Factors Associated with Patients Pursuing CPM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Younger age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Caucasian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Private Insurance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Family History of Breast Cancer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Lobular Histology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Breast MRI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Option for Immediate Reconstruction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0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Emerging Role of MRI in Breast Imaging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</a:rPr>
              <a:t>To determine extent of disease</a:t>
            </a: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</a:rPr>
              <a:t>Useful in extremely dense breast tissue</a:t>
            </a: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</a:rPr>
              <a:t>Axillary node metastasis with normal mammogram and ultrasound</a:t>
            </a: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</a:rPr>
              <a:t>Screening in high risk young patients</a:t>
            </a: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</a:rPr>
              <a:t>Too sensitive?</a:t>
            </a: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</a:rPr>
              <a:t>Biopsy techniques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 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5060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Changes in Surgical Management of Breast Cancer Based on MRI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133600"/>
            <a:ext cx="7086600" cy="28194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FFFF00"/>
                </a:solidFill>
              </a:rPr>
              <a:t>Retrospective Review 267 Patients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FFFF00"/>
                </a:solidFill>
              </a:rPr>
              <a:t>MRI Sensitivity – 95%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FFFF00"/>
                </a:solidFill>
              </a:rPr>
              <a:t>Planned Surgery Altered in 26%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FFFF00"/>
                </a:solidFill>
              </a:rPr>
              <a:t>71% Specificity (Pathologic Verification)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FFFF00"/>
                </a:solidFill>
              </a:rPr>
              <a:t>16.5% Conversion to Mastectomy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FFFF00"/>
                </a:solidFill>
              </a:rPr>
              <a:t>Management Altered 46% Lobular, 24%     Ductal</a:t>
            </a:r>
          </a:p>
        </p:txBody>
      </p:sp>
    </p:spTree>
    <p:extLst>
      <p:ext uri="{BB962C8B-B14F-4D97-AF65-F5344CB8AC3E}">
        <p14:creationId xmlns:p14="http://schemas.microsoft.com/office/powerpoint/2010/main" val="21132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4602162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rgbClr val="FFFF00"/>
                </a:solidFill>
              </a:rPr>
              <a:t>The Role of Axillary Node Dissection in the Management of Invasive Breast Cancer</a:t>
            </a:r>
          </a:p>
        </p:txBody>
      </p:sp>
    </p:spTree>
    <p:extLst>
      <p:ext uri="{BB962C8B-B14F-4D97-AF65-F5344CB8AC3E}">
        <p14:creationId xmlns:p14="http://schemas.microsoft.com/office/powerpoint/2010/main" val="20040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Most powerful prognostic indicator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Level I-II ALND provides accurate staging information &amp; is associated with &lt;3% rate of axillary recurrence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Morbidity significant: chronic lymphedema 20 – 30%</a:t>
            </a:r>
          </a:p>
          <a:p>
            <a:pPr eaLnBrk="1" hangingPunct="1">
              <a:buFontTx/>
              <a:buNone/>
            </a:pPr>
            <a:endParaRPr lang="en-US" altLang="en-US" smtClean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990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Axillary Nodal Status &amp; Breast Cancer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711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Axillary Nodal Status &amp; Breast Cancer</a:t>
            </a:r>
          </a:p>
        </p:txBody>
      </p:sp>
      <p:sp>
        <p:nvSpPr>
          <p:cNvPr id="6758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Ideal:  accurate staging with minimal morbidity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Sentinel Node Hypothesis:  The tumor bearing status of the first node in the regional nodal basin draining a primary tumor reflects the tumor status of the entire nodal basin</a:t>
            </a:r>
          </a:p>
        </p:txBody>
      </p:sp>
    </p:spTree>
    <p:extLst>
      <p:ext uri="{BB962C8B-B14F-4D97-AF65-F5344CB8AC3E}">
        <p14:creationId xmlns:p14="http://schemas.microsoft.com/office/powerpoint/2010/main" val="38508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Sentinel Lymph Node Technique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FF00"/>
                </a:solidFill>
              </a:rPr>
              <a:t>Technetium Sulfur Colloid (Tc</a:t>
            </a:r>
            <a:r>
              <a:rPr lang="en-US" altLang="en-US" baseline="30000" dirty="0" smtClean="0">
                <a:solidFill>
                  <a:srgbClr val="FFFF00"/>
                </a:solidFill>
              </a:rPr>
              <a:t>99</a:t>
            </a:r>
            <a:r>
              <a:rPr lang="en-US" altLang="en-US" dirty="0" smtClean="0">
                <a:solidFill>
                  <a:srgbClr val="FFFF00"/>
                </a:solidFill>
              </a:rPr>
              <a:t>)or </a:t>
            </a:r>
            <a:r>
              <a:rPr lang="en-US" altLang="en-US" dirty="0" err="1" smtClean="0">
                <a:solidFill>
                  <a:srgbClr val="FFFF00"/>
                </a:solidFill>
              </a:rPr>
              <a:t>Lymphoseek</a:t>
            </a:r>
            <a:r>
              <a:rPr lang="en-US" altLang="en-US" dirty="0">
                <a:solidFill>
                  <a:srgbClr val="FFFF00"/>
                </a:solidFill>
              </a:rPr>
              <a:t>™</a:t>
            </a:r>
            <a:r>
              <a:rPr lang="en-US" altLang="en-US" dirty="0" smtClean="0">
                <a:solidFill>
                  <a:srgbClr val="FFFF00"/>
                </a:solidFill>
              </a:rPr>
              <a:t> Injection: 1mCi (1ml), filtered, intradermal (alone or in combination with blue dye)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FF00"/>
                </a:solidFill>
              </a:rPr>
              <a:t>Preoperative </a:t>
            </a:r>
            <a:r>
              <a:rPr lang="en-US" altLang="en-US" dirty="0" err="1" smtClean="0">
                <a:solidFill>
                  <a:srgbClr val="FFFF00"/>
                </a:solidFill>
              </a:rPr>
              <a:t>lymphoscintigraphy</a:t>
            </a:r>
            <a:r>
              <a:rPr lang="en-US" altLang="en-US" dirty="0" smtClean="0">
                <a:solidFill>
                  <a:srgbClr val="FFFF00"/>
                </a:solidFill>
              </a:rPr>
              <a:t> not routine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FF00"/>
                </a:solidFill>
              </a:rPr>
              <a:t>Successful SN procedure: ability to identify inked or radioactive node which accurately reflects status of remainder of axilla</a:t>
            </a:r>
          </a:p>
        </p:txBody>
      </p:sp>
    </p:spTree>
    <p:extLst>
      <p:ext uri="{BB962C8B-B14F-4D97-AF65-F5344CB8AC3E}">
        <p14:creationId xmlns:p14="http://schemas.microsoft.com/office/powerpoint/2010/main" val="22187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Sentinal Node Biopsy </a:t>
            </a:r>
            <a:br>
              <a:rPr lang="en-US" altLang="en-US" sz="4000" smtClean="0"/>
            </a:br>
            <a:r>
              <a:rPr lang="en-US" altLang="en-US" sz="4000" smtClean="0"/>
              <a:t>Technical Considerations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Method of injection</a:t>
            </a:r>
          </a:p>
          <a:p>
            <a:pPr lvl="1" eaLnBrk="1" hangingPunct="1"/>
            <a:r>
              <a:rPr lang="en-US" altLang="en-US" dirty="0" smtClean="0">
                <a:solidFill>
                  <a:srgbClr val="FFFF00"/>
                </a:solidFill>
              </a:rPr>
              <a:t>intradermal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Location of injection</a:t>
            </a:r>
          </a:p>
          <a:p>
            <a:pPr lvl="1" eaLnBrk="1" hangingPunct="1"/>
            <a:r>
              <a:rPr lang="en-US" altLang="en-US" dirty="0" err="1" smtClean="0">
                <a:solidFill>
                  <a:srgbClr val="FFFF00"/>
                </a:solidFill>
              </a:rPr>
              <a:t>Periareolar</a:t>
            </a:r>
            <a:r>
              <a:rPr lang="en-US" altLang="en-US" dirty="0" smtClean="0">
                <a:solidFill>
                  <a:srgbClr val="FFFF00"/>
                </a:solidFill>
              </a:rPr>
              <a:t> vs skin overlying tumor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Timing of Injection</a:t>
            </a:r>
          </a:p>
          <a:p>
            <a:pPr lvl="1" eaLnBrk="1" hangingPunct="1"/>
            <a:r>
              <a:rPr lang="en-US" altLang="en-US" dirty="0" smtClean="0">
                <a:solidFill>
                  <a:srgbClr val="FFFF00"/>
                </a:solidFill>
              </a:rPr>
              <a:t>Need at least 20-30 minutes</a:t>
            </a:r>
          </a:p>
        </p:txBody>
      </p:sp>
    </p:spTree>
    <p:extLst>
      <p:ext uri="{BB962C8B-B14F-4D97-AF65-F5344CB8AC3E}">
        <p14:creationId xmlns:p14="http://schemas.microsoft.com/office/powerpoint/2010/main" val="9123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04800" y="1676400"/>
          <a:ext cx="8477250" cy="334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Image" r:id="rId3" imgW="10420049" imgH="4117190" progId="Photoshop.Image.4">
                  <p:embed/>
                </p:oleObj>
              </mc:Choice>
              <mc:Fallback>
                <p:oleObj name="Image" r:id="rId3" imgW="10420049" imgH="4117190" progId="Photoshop.Image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8477250" cy="334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461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Sentinal Node Biopsy </a:t>
            </a:r>
            <a:br>
              <a:rPr lang="en-US" altLang="en-US" sz="4000" smtClean="0"/>
            </a:br>
            <a:endParaRPr lang="en-US" altLang="en-US" sz="400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Poor uptake of radioactive particles 	</a:t>
            </a:r>
          </a:p>
          <a:p>
            <a:pPr lvl="1" eaLnBrk="1" hangingPunct="1"/>
            <a:r>
              <a:rPr lang="en-US" altLang="en-US" smtClean="0">
                <a:solidFill>
                  <a:srgbClr val="FFFF00"/>
                </a:solidFill>
              </a:rPr>
              <a:t>SLN totally replaced by tumor</a:t>
            </a:r>
          </a:p>
          <a:p>
            <a:pPr lvl="1" eaLnBrk="1" hangingPunct="1"/>
            <a:r>
              <a:rPr lang="en-US" altLang="en-US" smtClean="0">
                <a:solidFill>
                  <a:srgbClr val="FFFF00"/>
                </a:solidFill>
              </a:rPr>
              <a:t>Previous breast irradiation</a:t>
            </a:r>
          </a:p>
          <a:p>
            <a:pPr lvl="1" eaLnBrk="1" hangingPunct="1"/>
            <a:r>
              <a:rPr lang="en-US" altLang="en-US" smtClean="0">
                <a:solidFill>
                  <a:srgbClr val="FFFF00"/>
                </a:solidFill>
              </a:rPr>
              <a:t>Elderly patients</a:t>
            </a:r>
          </a:p>
          <a:p>
            <a:pPr lvl="1" eaLnBrk="1" hangingPunct="1"/>
            <a:r>
              <a:rPr lang="en-US" altLang="en-US" smtClean="0">
                <a:solidFill>
                  <a:srgbClr val="FFFF00"/>
                </a:solidFill>
              </a:rPr>
              <a:t>Preoperative chemotherapy ?</a:t>
            </a:r>
          </a:p>
        </p:txBody>
      </p:sp>
    </p:spTree>
    <p:extLst>
      <p:ext uri="{BB962C8B-B14F-4D97-AF65-F5344CB8AC3E}">
        <p14:creationId xmlns:p14="http://schemas.microsoft.com/office/powerpoint/2010/main" val="28451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SLN biopsy standard approach for axillary staging in clinically node-negative patients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SLN identified 93 – 99% patients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False negative rate 5 – 10%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If SLN (-), no further axillary dissection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31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SLN-positive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Old standard complete AND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SEER data (1998-2004) 16% did not have completion AND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 pts with </a:t>
            </a:r>
            <a:r>
              <a:rPr lang="en-US" dirty="0" err="1" smtClean="0">
                <a:solidFill>
                  <a:srgbClr val="FFFF00"/>
                </a:solidFill>
              </a:rPr>
              <a:t>micrometastases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marL="64008" indent="0"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38% no completion AND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195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65993" y="1409700"/>
            <a:ext cx="23622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u="sng" dirty="0" smtClean="0">
                <a:solidFill>
                  <a:schemeClr val="tx2">
                    <a:lumMod val="50000"/>
                  </a:schemeClr>
                </a:solidFill>
              </a:rPr>
              <a:t>Eligibility Requirements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:     Clinically Node Negative                 T1 or T2 Tumor                          Breast Conservation Therapy              1 or 2 positive SLN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061193" y="2705100"/>
            <a:ext cx="990600" cy="762000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966193" y="2705100"/>
            <a:ext cx="990600" cy="685800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823193" y="3009900"/>
            <a:ext cx="1447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Randomization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5306" y="3543300"/>
            <a:ext cx="22860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Axillary Lymph Node Dissection          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            N=420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65306" y="4639322"/>
            <a:ext cx="22860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5 y Overall Survival = 91.8%           5 y Disease-Free Survival = 82.2%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65306" y="5676900"/>
            <a:ext cx="22860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Local Recurrence = 3.6%          Axillary Recurrence = 0.9%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89488" y="5676900"/>
            <a:ext cx="22860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Local Recurrence = 1.8%     Axillary Recurrence = 0.5%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61376" y="4642281"/>
            <a:ext cx="22860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5 y Overall Survival = 92.5%          5 y Disease-Free Survival = 83.9%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70993" y="3517037"/>
            <a:ext cx="22860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Sentinel Lymph Node Dissection Alone </a:t>
            </a:r>
          </a:p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N=436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708306" y="4457700"/>
            <a:ext cx="0" cy="15240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02388" y="5480481"/>
            <a:ext cx="0" cy="15240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98458" y="4457700"/>
            <a:ext cx="0" cy="15240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436927" y="5524500"/>
            <a:ext cx="0" cy="15240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422481" y="304800"/>
            <a:ext cx="42947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200" dirty="0">
                <a:ln w="6350">
                  <a:solidFill>
                    <a:srgbClr val="629DD1">
                      <a:shade val="43000"/>
                    </a:srgbClr>
                  </a:solidFill>
                </a:ln>
                <a:solidFill>
                  <a:srgbClr val="629DD1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ACOSOG Z0011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ACOSOG Z0011</a:t>
            </a:r>
          </a:p>
        </p:txBody>
      </p:sp>
      <p:sp>
        <p:nvSpPr>
          <p:cNvPr id="90115" name="Content Placeholder 3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445 complete AND, 446 SLNB alone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Trial closed due to low accrual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Patients followed median 6.2 years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No significant difference in:</a:t>
            </a:r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 in-breast recurrence (3.7% v 2.1%)</a:t>
            </a:r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nodal recurrence (0.6% v 1.3%) </a:t>
            </a:r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Overall survival (91.9% v 92.5%)</a:t>
            </a:r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Disease free survival (82.2% v 83.8%)</a:t>
            </a:r>
          </a:p>
        </p:txBody>
      </p:sp>
    </p:spTree>
    <p:extLst>
      <p:ext uri="{BB962C8B-B14F-4D97-AF65-F5344CB8AC3E}">
        <p14:creationId xmlns:p14="http://schemas.microsoft.com/office/powerpoint/2010/main" val="2835511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SLN-positive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EROTC AMAROS trial (ALND vs Axillary RT) no difference axillary recurrence (0.5 vs 1%) or OS (93.3 vs 92.5%)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IBCSG – </a:t>
            </a:r>
            <a:r>
              <a:rPr lang="en-US" dirty="0" err="1" smtClean="0">
                <a:solidFill>
                  <a:srgbClr val="FFFF00"/>
                </a:solidFill>
              </a:rPr>
              <a:t>micromets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Randomized ALND vs no ALND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No difference in Ax recurrence (2.4 vs 2.8%)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No difference in 5 year DFS (84.4 vs 87.8 %)</a:t>
            </a:r>
          </a:p>
        </p:txBody>
      </p:sp>
    </p:spTree>
    <p:extLst>
      <p:ext uri="{BB962C8B-B14F-4D97-AF65-F5344CB8AC3E}">
        <p14:creationId xmlns:p14="http://schemas.microsoft.com/office/powerpoint/2010/main" val="318095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Effect of ACOSOG Z0011 on Management of Axilla in SLN-positive Patients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MD Andersen Experience: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ALND dropped 85% to 24%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Intraoperative frozen section:  69% to 26%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Operative time:  92 minutes to 79 minutes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092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SLN in Node Positive Patients</a:t>
            </a:r>
            <a:br>
              <a:rPr lang="en-US" dirty="0" smtClean="0"/>
            </a:br>
            <a:r>
              <a:rPr lang="en-US" sz="2400" dirty="0" smtClean="0"/>
              <a:t>ACOSOG Z1071 Trial</a:t>
            </a:r>
            <a:endParaRPr lang="en-US" sz="24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52574165"/>
              </p:ext>
            </p:extLst>
          </p:nvPr>
        </p:nvGraphicFramePr>
        <p:xfrm>
          <a:off x="2438400" y="16764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4716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SLN in Node-positive Patients Receiving Neoadjuvant Chemotherapy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ACOSOG Z1071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SLN identified 92.5%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If at least 2 SLNs examined false-negative 12.8%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SENTINA Study (Four-arm trial)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SLN detected 99.1% before NCT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Second SLN procedure successful only 60.8%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In FNA-confirmed (+) node patients        false-negative rate ~ 19%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466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Use of Ultrasound to Assess Axillary Nodes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Avoids time, cost and discomfort of SLN injection and biopsy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Used in clinically negative node patients with tumors with unfavorable characteristics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If U/S shows abnormal node, proceed with U/S guided FNA</a:t>
            </a:r>
          </a:p>
        </p:txBody>
      </p:sp>
    </p:spTree>
    <p:extLst>
      <p:ext uri="{BB962C8B-B14F-4D97-AF65-F5344CB8AC3E}">
        <p14:creationId xmlns:p14="http://schemas.microsoft.com/office/powerpoint/2010/main" val="195131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74625" y="358775"/>
          <a:ext cx="8794750" cy="613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Image" r:id="rId3" imgW="8793505" imgH="6137663" progId="Photoshop.Image.4">
                  <p:embed/>
                </p:oleObj>
              </mc:Choice>
              <mc:Fallback>
                <p:oleObj name="Image" r:id="rId3" imgW="8793505" imgH="6137663" progId="Photoshop.Image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358775"/>
                        <a:ext cx="8794750" cy="613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37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DCIS Statistics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solidFill>
                  <a:srgbClr val="FFFF00"/>
                </a:solidFill>
              </a:rPr>
              <a:t>Incidence has increased more than any other stage of cancer over the last 25 years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9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solidFill>
                  <a:srgbClr val="FFFF00"/>
                </a:solidFill>
              </a:rPr>
              <a:t>12%-15% of all new breast cancers diagnosed in the US annually are DCIS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9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solidFill>
                  <a:srgbClr val="FFFF00"/>
                </a:solidFill>
              </a:rPr>
              <a:t>Of cancers detected by screening mammography, DCIS accounts for 30%-50% in women </a:t>
            </a:r>
            <a:r>
              <a:rPr lang="en-US" altLang="en-US" sz="2800" dirty="0" smtClean="0">
                <a:solidFill>
                  <a:srgbClr val="FFFF00"/>
                </a:solidFill>
                <a:cs typeface="Arial" charset="0"/>
              </a:rPr>
              <a:t>&lt;50 years and 15%-25% in women &gt;50 years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900" dirty="0" smtClean="0">
              <a:solidFill>
                <a:srgbClr val="FFFF00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solidFill>
                  <a:srgbClr val="FFFF00"/>
                </a:solidFill>
                <a:cs typeface="Arial" charset="0"/>
              </a:rPr>
              <a:t>Median age for women with DCIS is 45-65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900" dirty="0" smtClean="0">
              <a:solidFill>
                <a:srgbClr val="FFFF00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solidFill>
                  <a:srgbClr val="FFFF00"/>
                </a:solidFill>
                <a:cs typeface="Arial" charset="0"/>
              </a:rPr>
              <a:t>Risk of breast cancer death is low</a:t>
            </a:r>
          </a:p>
        </p:txBody>
      </p:sp>
    </p:spTree>
    <p:extLst>
      <p:ext uri="{BB962C8B-B14F-4D97-AF65-F5344CB8AC3E}">
        <p14:creationId xmlns:p14="http://schemas.microsoft.com/office/powerpoint/2010/main" val="6163783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DCIS:  Patterns of Practice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National Cancer Data Base of 19,924 patients with DCIS (1985-1991)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 Modified Radical Mastectomy - 42%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Other mastectomies - 8%</a:t>
            </a:r>
          </a:p>
        </p:txBody>
      </p:sp>
    </p:spTree>
    <p:extLst>
      <p:ext uri="{BB962C8B-B14F-4D97-AF65-F5344CB8AC3E}">
        <p14:creationId xmlns:p14="http://schemas.microsoft.com/office/powerpoint/2010/main" val="21537336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20932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Breast Recurrence Rates in Patients Undergoing Breast Conservation for DCIS or Invasive CA</a:t>
            </a: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endParaRPr lang="en-US" alt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  <a:tabLst>
                <a:tab pos="5029200" algn="r"/>
                <a:tab pos="7315200" algn="r"/>
              </a:tabLst>
            </a:pPr>
            <a:r>
              <a:rPr lang="en-US" altLang="en-US" dirty="0" smtClean="0">
                <a:solidFill>
                  <a:srgbClr val="FFFF00"/>
                </a:solidFill>
              </a:rPr>
              <a:t>5 </a:t>
            </a:r>
            <a:r>
              <a:rPr lang="en-US" altLang="en-US" dirty="0" err="1" smtClean="0">
                <a:solidFill>
                  <a:srgbClr val="FFFF00"/>
                </a:solidFill>
              </a:rPr>
              <a:t>yr</a:t>
            </a:r>
            <a:r>
              <a:rPr lang="en-US" altLang="en-US" dirty="0" smtClean="0">
                <a:solidFill>
                  <a:srgbClr val="FFFF00"/>
                </a:solidFill>
              </a:rPr>
              <a:t> Breast Recurrence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5029200" algn="r"/>
                <a:tab pos="7315200" algn="r"/>
              </a:tabLst>
            </a:pPr>
            <a:r>
              <a:rPr lang="en-US" altLang="en-US" dirty="0" smtClean="0">
                <a:solidFill>
                  <a:srgbClr val="FFFF00"/>
                </a:solidFill>
              </a:rPr>
              <a:t>	</a:t>
            </a:r>
            <a:r>
              <a:rPr lang="en-US" altLang="en-US" u="sng" dirty="0" smtClean="0">
                <a:solidFill>
                  <a:srgbClr val="FFFF00"/>
                </a:solidFill>
              </a:rPr>
              <a:t>DCIS	Invasive</a:t>
            </a:r>
            <a:endParaRPr lang="en-US" altLang="en-US" dirty="0" smtClean="0">
              <a:solidFill>
                <a:srgbClr val="FFFF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5029200" algn="r"/>
                <a:tab pos="7315200" algn="r"/>
              </a:tabLst>
            </a:pPr>
            <a:r>
              <a:rPr lang="en-US" altLang="en-US" sz="2800" dirty="0" smtClean="0">
                <a:solidFill>
                  <a:srgbClr val="FFFF00"/>
                </a:solidFill>
              </a:rPr>
              <a:t>NSABP B-06	7%	7.7%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5029200" algn="r"/>
                <a:tab pos="7315200" algn="r"/>
              </a:tabLst>
            </a:pPr>
            <a:r>
              <a:rPr lang="en-US" altLang="en-US" sz="2800" dirty="0" smtClean="0">
                <a:solidFill>
                  <a:srgbClr val="FFFF00"/>
                </a:solidFill>
              </a:rPr>
              <a:t>JCRT	10%	10%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5029200" algn="r"/>
                <a:tab pos="7315200" algn="r"/>
              </a:tabLst>
            </a:pPr>
            <a:r>
              <a:rPr lang="en-US" altLang="en-US" sz="2800" dirty="0" smtClean="0">
                <a:solidFill>
                  <a:srgbClr val="FFFF00"/>
                </a:solidFill>
              </a:rPr>
              <a:t>Univ. Penn	8%	6%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5029200" algn="r"/>
                <a:tab pos="7315200" algn="r"/>
              </a:tabLst>
            </a:pPr>
            <a:r>
              <a:rPr lang="en-US" altLang="en-US" sz="2800" dirty="0" smtClean="0">
                <a:solidFill>
                  <a:srgbClr val="FFFF00"/>
                </a:solidFill>
              </a:rPr>
              <a:t>Marseilles	4%	7%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5029200" algn="r"/>
                <a:tab pos="7315200" algn="r"/>
              </a:tabLst>
            </a:pPr>
            <a:r>
              <a:rPr lang="en-US" altLang="en-US" sz="2800" dirty="0" err="1" smtClean="0">
                <a:solidFill>
                  <a:srgbClr val="FFFF00"/>
                </a:solidFill>
              </a:rPr>
              <a:t>Charlebourg</a:t>
            </a:r>
            <a:r>
              <a:rPr lang="en-US" altLang="en-US" sz="2800" dirty="0" smtClean="0">
                <a:solidFill>
                  <a:srgbClr val="FFFF00"/>
                </a:solidFill>
              </a:rPr>
              <a:t>	5%	9.7%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5029200" algn="r"/>
                <a:tab pos="7315200" algn="r"/>
              </a:tabLst>
            </a:pPr>
            <a:r>
              <a:rPr lang="en-US" altLang="en-US" sz="2800" dirty="0" smtClean="0">
                <a:solidFill>
                  <a:srgbClr val="FFFF00"/>
                </a:solidFill>
              </a:rPr>
              <a:t>Curie Institute	5%	6.5%</a:t>
            </a:r>
          </a:p>
        </p:txBody>
      </p:sp>
    </p:spTree>
    <p:extLst>
      <p:ext uri="{BB962C8B-B14F-4D97-AF65-F5344CB8AC3E}">
        <p14:creationId xmlns:p14="http://schemas.microsoft.com/office/powerpoint/2010/main" val="18641445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NSABP B-17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818 pts with localized DCIS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Lx  vs  Lx + </a:t>
            </a:r>
            <a:r>
              <a:rPr lang="en-US" altLang="en-US" dirty="0" err="1" smtClean="0">
                <a:solidFill>
                  <a:srgbClr val="FFFF00"/>
                </a:solidFill>
              </a:rPr>
              <a:t>Rt</a:t>
            </a:r>
            <a:endParaRPr lang="en-US" alt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Margins of resection free</a:t>
            </a:r>
          </a:p>
          <a:p>
            <a:pPr eaLnBrk="1" hangingPunct="1">
              <a:buFontTx/>
              <a:buNone/>
            </a:pPr>
            <a:endParaRPr lang="en-US" alt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046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NSABP B-17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tabLst>
                <a:tab pos="1371600" algn="l"/>
                <a:tab pos="3429000" algn="ctr"/>
                <a:tab pos="6400800" algn="ctr"/>
              </a:tabLst>
            </a:pPr>
            <a:r>
              <a:rPr lang="en-US" altLang="en-US" dirty="0" smtClean="0"/>
              <a:t>		</a:t>
            </a:r>
            <a:r>
              <a:rPr lang="en-US" altLang="en-US" dirty="0" smtClean="0">
                <a:solidFill>
                  <a:srgbClr val="FFFF00"/>
                </a:solidFill>
              </a:rPr>
              <a:t>First Site of Treatment Failure (12yrs)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1371600" algn="l"/>
                <a:tab pos="3429000" algn="ctr"/>
                <a:tab pos="6400800" algn="ctr"/>
              </a:tabLst>
            </a:pPr>
            <a:r>
              <a:rPr lang="en-US" altLang="en-US" sz="2800" u="sng" dirty="0" smtClean="0">
                <a:solidFill>
                  <a:srgbClr val="FFFF00"/>
                </a:solidFill>
              </a:rPr>
              <a:t>Failure		Surgery	Surgery + RT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1371600" algn="l"/>
                <a:tab pos="3429000" algn="ctr"/>
                <a:tab pos="6400800" algn="ctr"/>
              </a:tabLst>
            </a:pPr>
            <a:r>
              <a:rPr lang="en-US" altLang="en-US" sz="2600" dirty="0" smtClean="0">
                <a:solidFill>
                  <a:srgbClr val="FFFF00"/>
                </a:solidFill>
              </a:rPr>
              <a:t>IBTR		31%	15%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1371600" algn="l"/>
                <a:tab pos="3429000" algn="ctr"/>
                <a:tab pos="6400800" algn="ctr"/>
              </a:tabLst>
            </a:pPr>
            <a:r>
              <a:rPr lang="en-US" altLang="en-US" sz="2600" dirty="0" smtClean="0">
                <a:solidFill>
                  <a:srgbClr val="FFFF00"/>
                </a:solidFill>
              </a:rPr>
              <a:t>Distant		1%	1%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1371600" algn="l"/>
                <a:tab pos="3429000" algn="ctr"/>
                <a:tab pos="6400800" algn="ctr"/>
              </a:tabLst>
            </a:pPr>
            <a:endParaRPr lang="en-US" altLang="en-US" sz="26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371600" algn="l"/>
                <a:tab pos="3429000" algn="ctr"/>
                <a:tab pos="6400800" algn="ctr"/>
              </a:tabLst>
            </a:pPr>
            <a:r>
              <a:rPr lang="en-US" altLang="en-US" sz="2600" dirty="0" smtClean="0">
                <a:solidFill>
                  <a:srgbClr val="FFFF00"/>
                </a:solidFill>
              </a:rPr>
              <a:t>Recurrence - 60% DCIS, 40% DCIS + Invasive</a:t>
            </a:r>
          </a:p>
          <a:p>
            <a:pPr eaLnBrk="1" hangingPunct="1">
              <a:lnSpc>
                <a:spcPct val="90000"/>
              </a:lnSpc>
              <a:tabLst>
                <a:tab pos="1371600" algn="l"/>
                <a:tab pos="3429000" algn="ctr"/>
                <a:tab pos="6400800" algn="ctr"/>
              </a:tabLst>
            </a:pPr>
            <a:r>
              <a:rPr lang="en-US" altLang="en-US" sz="2600" dirty="0" smtClean="0">
                <a:solidFill>
                  <a:srgbClr val="FFFF00"/>
                </a:solidFill>
              </a:rPr>
              <a:t>Commonly occurs within 4 yrs.</a:t>
            </a:r>
          </a:p>
          <a:p>
            <a:pPr eaLnBrk="1" hangingPunct="1">
              <a:lnSpc>
                <a:spcPct val="90000"/>
              </a:lnSpc>
              <a:tabLst>
                <a:tab pos="1371600" algn="l"/>
                <a:tab pos="3429000" algn="ctr"/>
                <a:tab pos="6400800" algn="ctr"/>
              </a:tabLst>
            </a:pPr>
            <a:r>
              <a:rPr lang="en-US" altLang="en-US" sz="2600" dirty="0" smtClean="0">
                <a:solidFill>
                  <a:srgbClr val="FFFF00"/>
                </a:solidFill>
              </a:rPr>
              <a:t>87% within same quadrant</a:t>
            </a:r>
          </a:p>
          <a:p>
            <a:pPr eaLnBrk="1" hangingPunct="1">
              <a:lnSpc>
                <a:spcPct val="90000"/>
              </a:lnSpc>
              <a:tabLst>
                <a:tab pos="1371600" algn="l"/>
                <a:tab pos="3429000" algn="ctr"/>
                <a:tab pos="6400800" algn="ctr"/>
              </a:tabLst>
            </a:pPr>
            <a:r>
              <a:rPr lang="en-US" altLang="en-US" sz="2600" dirty="0" err="1" smtClean="0">
                <a:solidFill>
                  <a:srgbClr val="FFFF00"/>
                </a:solidFill>
              </a:rPr>
              <a:t>Comedonecrosis</a:t>
            </a:r>
            <a:r>
              <a:rPr lang="en-US" altLang="en-US" sz="2600" dirty="0" smtClean="0">
                <a:solidFill>
                  <a:srgbClr val="FFFF00"/>
                </a:solidFill>
              </a:rPr>
              <a:t> only significant factor</a:t>
            </a:r>
            <a:endParaRPr lang="en-US" altLang="en-US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204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NSABP B-24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1295400" y="2286000"/>
            <a:ext cx="6477000" cy="116998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0" dirty="0" smtClean="0">
                <a:solidFill>
                  <a:srgbClr val="FFFF00"/>
                </a:solidFill>
              </a:rPr>
              <a:t>1804 Eligible </a:t>
            </a:r>
            <a:r>
              <a:rPr lang="en-US" altLang="en-US" sz="2800" b="0" dirty="0">
                <a:solidFill>
                  <a:srgbClr val="FFFF00"/>
                </a:solidFill>
              </a:rPr>
              <a:t>Patients with DCIS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0" dirty="0">
                <a:solidFill>
                  <a:srgbClr val="FFFF00"/>
                </a:solidFill>
              </a:rPr>
              <a:t>Treated by Lumpectomy and XRT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438400" y="4038600"/>
            <a:ext cx="3962400" cy="116998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0" u="sng">
                <a:solidFill>
                  <a:srgbClr val="FFFF00"/>
                </a:solidFill>
              </a:rPr>
              <a:t>Stratification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0">
                <a:solidFill>
                  <a:srgbClr val="FFFF00"/>
                </a:solidFill>
              </a:rPr>
              <a:t>• Age (</a:t>
            </a:r>
            <a:r>
              <a:rPr lang="en-US" altLang="en-US" sz="2800" b="0" u="sng">
                <a:solidFill>
                  <a:srgbClr val="FFFF00"/>
                </a:solidFill>
              </a:rPr>
              <a:t>&lt;</a:t>
            </a:r>
            <a:r>
              <a:rPr lang="en-US" altLang="en-US" sz="2800" b="0">
                <a:solidFill>
                  <a:srgbClr val="FFFF00"/>
                </a:solidFill>
              </a:rPr>
              <a:t> 49, </a:t>
            </a:r>
            <a:r>
              <a:rPr lang="en-US" altLang="en-US" sz="2800" b="0" u="sng">
                <a:solidFill>
                  <a:srgbClr val="FFFF00"/>
                </a:solidFill>
              </a:rPr>
              <a:t>&gt;</a:t>
            </a:r>
            <a:r>
              <a:rPr lang="en-US" altLang="en-US" sz="2800" b="0">
                <a:solidFill>
                  <a:srgbClr val="FFFF00"/>
                </a:solidFill>
              </a:rPr>
              <a:t> 50)</a:t>
            </a:r>
            <a:endParaRPr lang="en-US" altLang="en-US" sz="3600" b="0" u="sng">
              <a:solidFill>
                <a:srgbClr val="FFFF00"/>
              </a:solidFill>
            </a:endParaRPr>
          </a:p>
        </p:txBody>
      </p:sp>
      <p:sp>
        <p:nvSpPr>
          <p:cNvPr id="101381" name="Line 5"/>
          <p:cNvSpPr>
            <a:spLocks noChangeShapeType="1"/>
          </p:cNvSpPr>
          <p:nvPr/>
        </p:nvSpPr>
        <p:spPr bwMode="auto">
          <a:xfrm>
            <a:off x="2438400" y="5715000"/>
            <a:ext cx="4038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82" name="Line 6"/>
          <p:cNvSpPr>
            <a:spLocks noChangeShapeType="1"/>
          </p:cNvSpPr>
          <p:nvPr/>
        </p:nvSpPr>
        <p:spPr bwMode="auto">
          <a:xfrm>
            <a:off x="2438400" y="5715000"/>
            <a:ext cx="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>
            <a:off x="6477000" y="5715000"/>
            <a:ext cx="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1752600" y="60198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0">
                <a:solidFill>
                  <a:srgbClr val="FFFF00"/>
                </a:solidFill>
              </a:rPr>
              <a:t>Placebo</a:t>
            </a: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6096000" y="601980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0">
                <a:solidFill>
                  <a:srgbClr val="FFFF00"/>
                </a:solidFill>
              </a:rPr>
              <a:t>TAM</a:t>
            </a:r>
          </a:p>
        </p:txBody>
      </p:sp>
      <p:sp>
        <p:nvSpPr>
          <p:cNvPr id="101386" name="Line 10"/>
          <p:cNvSpPr>
            <a:spLocks noChangeShapeType="1"/>
          </p:cNvSpPr>
          <p:nvPr/>
        </p:nvSpPr>
        <p:spPr bwMode="auto">
          <a:xfrm>
            <a:off x="4419600" y="3505200"/>
            <a:ext cx="0" cy="5334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>
            <a:off x="4419600" y="5181600"/>
            <a:ext cx="0" cy="5334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2347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NSABP B-24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b="1" u="sng" smtClean="0">
                <a:solidFill>
                  <a:srgbClr val="FFFF00"/>
                </a:solidFill>
              </a:rPr>
              <a:t>Background</a:t>
            </a:r>
            <a:endParaRPr lang="en-US" altLang="en-US" smtClean="0">
              <a:solidFill>
                <a:srgbClr val="FFFF00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mtClean="0">
              <a:solidFill>
                <a:srgbClr val="FFFF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en-US" smtClean="0">
                <a:solidFill>
                  <a:srgbClr val="FFFF00"/>
                </a:solidFill>
              </a:rPr>
              <a:t>Differs from B-17 in that patients with microscopic margin involvement and/or residual scattered calcifications are eligible.</a:t>
            </a:r>
            <a:endParaRPr lang="en-US" altLang="en-US" b="1" u="sng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5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066800" y="304800"/>
          <a:ext cx="68580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Worksheet" r:id="rId3" imgW="4439101" imgH="4038841" progId="Excel.Sheet.8">
                  <p:embed/>
                </p:oleObj>
              </mc:Choice>
              <mc:Fallback>
                <p:oleObj name="Worksheet" r:id="rId3" imgW="4439101" imgH="403884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04800"/>
                        <a:ext cx="6858000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96742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143000" y="304800"/>
          <a:ext cx="68580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Worksheet" r:id="rId3" imgW="4439101" imgH="4038841" progId="Excel.Sheet.8">
                  <p:embed/>
                </p:oleObj>
              </mc:Choice>
              <mc:Fallback>
                <p:oleObj name="Worksheet" r:id="rId3" imgW="4439101" imgH="403884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04800"/>
                        <a:ext cx="685800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47988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990600" y="228600"/>
          <a:ext cx="7010400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Worksheet" r:id="rId3" imgW="4439101" imgH="4038841" progId="Excel.Sheet.8">
                  <p:embed/>
                </p:oleObj>
              </mc:Choice>
              <mc:Fallback>
                <p:oleObj name="Worksheet" r:id="rId3" imgW="4439101" imgH="403884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8600"/>
                        <a:ext cx="7010400" cy="632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1119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133600" y="381000"/>
          <a:ext cx="4856163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Image" r:id="rId3" imgW="8386869" imgH="10572538" progId="Photoshop.Image.4">
                  <p:embed/>
                </p:oleObj>
              </mc:Choice>
              <mc:Fallback>
                <p:oleObj name="Image" r:id="rId3" imgW="8386869" imgH="10572538" progId="Photoshop.Image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3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42"/>
                      <a:stretch>
                        <a:fillRect/>
                      </a:stretch>
                    </p:blipFill>
                    <p:spPr bwMode="auto">
                      <a:xfrm>
                        <a:off x="2133600" y="381000"/>
                        <a:ext cx="4856163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703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NSABP B-24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b="1" u="sng" smtClean="0">
                <a:solidFill>
                  <a:srgbClr val="FFFF00"/>
                </a:solidFill>
              </a:rPr>
              <a:t>Conclusions</a:t>
            </a:r>
            <a:endParaRPr lang="en-US" altLang="en-US" smtClean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2800" smtClean="0">
                <a:solidFill>
                  <a:srgbClr val="FFFF00"/>
                </a:solidFill>
              </a:rPr>
              <a:t>Combination of lumpectomy, RT, and tamoxifen effective in the prevention of invasive cancer</a:t>
            </a:r>
          </a:p>
          <a:p>
            <a:pPr eaLnBrk="1" hangingPunct="1"/>
            <a:r>
              <a:rPr lang="en-US" altLang="en-US" sz="2800" smtClean="0">
                <a:solidFill>
                  <a:srgbClr val="FFFF00"/>
                </a:solidFill>
              </a:rPr>
              <a:t>Addition of tamoxifen in pts with positive margins reduces risk of developing invasive cancer to a level comparable to negative margins</a:t>
            </a:r>
          </a:p>
          <a:p>
            <a:pPr eaLnBrk="1" hangingPunct="1"/>
            <a:r>
              <a:rPr lang="en-US" altLang="en-US" sz="2800" smtClean="0">
                <a:solidFill>
                  <a:srgbClr val="FFFF00"/>
                </a:solidFill>
              </a:rPr>
              <a:t>Only 23% of pts in study had positive margins</a:t>
            </a:r>
          </a:p>
          <a:p>
            <a:pPr eaLnBrk="1" hangingPunct="1"/>
            <a:endParaRPr lang="en-US" altLang="en-US" b="1" u="sng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845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Surgical Management of DCIS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Risk of dying of breast cancer with breast conservation for DCIS is only 1 – 2%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Longer f/u needed in current studies due to long natural history of DCIS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Commitment from patient and physician to long-term f/u with mammography and exam</a:t>
            </a:r>
          </a:p>
        </p:txBody>
      </p:sp>
    </p:spTree>
    <p:extLst>
      <p:ext uri="{BB962C8B-B14F-4D97-AF65-F5344CB8AC3E}">
        <p14:creationId xmlns:p14="http://schemas.microsoft.com/office/powerpoint/2010/main" val="12543326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DCIS</a:t>
            </a:r>
            <a:br>
              <a:rPr lang="en-US" alt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alt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INDICATIONS FOR MASTECTOMY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Extent of Disease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Pattern of Spread: Multicentric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Inability to Obtain Clear Margins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Patient Preference</a:t>
            </a:r>
          </a:p>
        </p:txBody>
      </p:sp>
    </p:spTree>
    <p:extLst>
      <p:ext uri="{BB962C8B-B14F-4D97-AF65-F5344CB8AC3E}">
        <p14:creationId xmlns:p14="http://schemas.microsoft.com/office/powerpoint/2010/main" val="9617152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DCIS </a:t>
            </a:r>
            <a:br>
              <a:rPr lang="en-US" alt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alt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MASTECTOMY CONSIDERATIONS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Skin-sparing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Sentinel Lymph Node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Excellent Candidates for Immediate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21774679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772400" cy="1143000"/>
          </a:xfrm>
        </p:spPr>
        <p:txBody>
          <a:bodyPr/>
          <a:lstStyle/>
          <a:p>
            <a:r>
              <a:rPr lang="en-US" altLang="en-US" smtClean="0"/>
              <a:t>SKIN-SPARING MASTECTOMY</a:t>
            </a:r>
          </a:p>
        </p:txBody>
      </p:sp>
      <p:pic>
        <p:nvPicPr>
          <p:cNvPr id="55299" name="Picture 5" descr="File0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" r="16327"/>
          <a:stretch>
            <a:fillRect/>
          </a:stretch>
        </p:blipFill>
        <p:spPr>
          <a:xfrm>
            <a:off x="762000" y="1905000"/>
            <a:ext cx="3352800" cy="2971800"/>
          </a:xfrm>
          <a:noFill/>
        </p:spPr>
      </p:pic>
      <p:pic>
        <p:nvPicPr>
          <p:cNvPr id="55300" name="Picture 7" descr="File0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2"/>
          <a:stretch>
            <a:fillRect/>
          </a:stretch>
        </p:blipFill>
        <p:spPr>
          <a:xfrm>
            <a:off x="4876800" y="1905000"/>
            <a:ext cx="3352800" cy="2971800"/>
          </a:xfrm>
          <a:noFill/>
        </p:spPr>
      </p:pic>
      <p:sp>
        <p:nvSpPr>
          <p:cNvPr id="55301" name="Text Box 9"/>
          <p:cNvSpPr txBox="1">
            <a:spLocks noChangeArrowheads="1"/>
          </p:cNvSpPr>
          <p:nvPr/>
        </p:nvSpPr>
        <p:spPr bwMode="auto">
          <a:xfrm>
            <a:off x="2667000" y="4953000"/>
            <a:ext cx="3733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/>
              <a:t>SSM and immediate TRAM flap breast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270619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Ziv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r="12991"/>
          <a:stretch>
            <a:fillRect/>
          </a:stretch>
        </p:blipFill>
        <p:spPr bwMode="auto">
          <a:xfrm>
            <a:off x="203200" y="1295400"/>
            <a:ext cx="28241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 descr="Ziv final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6" r="18794" b="4688"/>
          <a:stretch>
            <a:fillRect/>
          </a:stretch>
        </p:blipFill>
        <p:spPr bwMode="auto">
          <a:xfrm>
            <a:off x="6172200" y="1295400"/>
            <a:ext cx="26860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Ziv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2" r="10992"/>
          <a:stretch>
            <a:fillRect/>
          </a:stretch>
        </p:blipFill>
        <p:spPr bwMode="auto">
          <a:xfrm>
            <a:off x="3251200" y="1295400"/>
            <a:ext cx="27590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SKIN-SPARING MASTECTOMY</a:t>
            </a:r>
          </a:p>
        </p:txBody>
      </p:sp>
    </p:spTree>
    <p:extLst>
      <p:ext uri="{BB962C8B-B14F-4D97-AF65-F5344CB8AC3E}">
        <p14:creationId xmlns:p14="http://schemas.microsoft.com/office/powerpoint/2010/main" val="7164833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DSC01219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3848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DSC01220"/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427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Nipple Sparing Mastectomy</a:t>
            </a:r>
          </a:p>
        </p:txBody>
      </p:sp>
      <p:pic>
        <p:nvPicPr>
          <p:cNvPr id="59395" name="Content Placeholder 6" descr="DSC_0063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73447"/>
            <a:ext cx="3810000" cy="2530305"/>
          </a:xfrm>
        </p:spPr>
      </p:pic>
      <p:pic>
        <p:nvPicPr>
          <p:cNvPr id="59396" name="Content Placeholder 7" descr="DSC_0023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73447"/>
            <a:ext cx="3810000" cy="2530305"/>
          </a:xfrm>
        </p:spPr>
      </p:pic>
    </p:spTree>
    <p:extLst>
      <p:ext uri="{BB962C8B-B14F-4D97-AF65-F5344CB8AC3E}">
        <p14:creationId xmlns:p14="http://schemas.microsoft.com/office/powerpoint/2010/main" val="9882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Nipple Sparing Mastectomy</a:t>
            </a:r>
          </a:p>
        </p:txBody>
      </p:sp>
      <p:pic>
        <p:nvPicPr>
          <p:cNvPr id="60419" name="Content Placeholder 4" descr="EM-20100419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73447"/>
            <a:ext cx="3810000" cy="2530305"/>
          </a:xfrm>
        </p:spPr>
      </p:pic>
      <p:pic>
        <p:nvPicPr>
          <p:cNvPr id="60420" name="Content Placeholder 5" descr="DSC_0045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73447"/>
            <a:ext cx="3810000" cy="2530305"/>
          </a:xfrm>
        </p:spPr>
      </p:pic>
    </p:spTree>
    <p:extLst>
      <p:ext uri="{BB962C8B-B14F-4D97-AF65-F5344CB8AC3E}">
        <p14:creationId xmlns:p14="http://schemas.microsoft.com/office/powerpoint/2010/main" val="29872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NSABP B-06</a:t>
            </a:r>
          </a:p>
        </p:txBody>
      </p:sp>
      <p:sp>
        <p:nvSpPr>
          <p:cNvPr id="16387" name="Rectangle 307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2163 pts breast cancer &lt; 4 cm </a:t>
            </a:r>
            <a:r>
              <a:rPr lang="en-US" altLang="en-US" sz="2800" dirty="0" smtClean="0">
                <a:solidFill>
                  <a:srgbClr val="FFFF00"/>
                </a:solidFill>
              </a:rPr>
              <a:t>(1976-1984)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Randomized:  MRM vs </a:t>
            </a:r>
            <a:r>
              <a:rPr lang="en-US" altLang="en-US" dirty="0" err="1" smtClean="0">
                <a:solidFill>
                  <a:srgbClr val="FFFF00"/>
                </a:solidFill>
              </a:rPr>
              <a:t>Lx+AxD+RT</a:t>
            </a:r>
            <a:r>
              <a:rPr lang="en-US" altLang="en-US" dirty="0" smtClean="0">
                <a:solidFill>
                  <a:srgbClr val="FFFF00"/>
                </a:solidFill>
              </a:rPr>
              <a:t> vs </a:t>
            </a:r>
            <a:r>
              <a:rPr lang="en-US" altLang="en-US" dirty="0" err="1" smtClean="0">
                <a:solidFill>
                  <a:srgbClr val="FFFF00"/>
                </a:solidFill>
              </a:rPr>
              <a:t>Lx+AxD</a:t>
            </a:r>
            <a:endParaRPr lang="en-US" alt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Margins free, RT 5000cGy</a:t>
            </a:r>
          </a:p>
        </p:txBody>
      </p:sp>
    </p:spTree>
    <p:extLst>
      <p:ext uri="{BB962C8B-B14F-4D97-AF65-F5344CB8AC3E}">
        <p14:creationId xmlns:p14="http://schemas.microsoft.com/office/powerpoint/2010/main" val="296873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NIPPLE-SPARING MASTECTOMY</a:t>
            </a:r>
          </a:p>
        </p:txBody>
      </p:sp>
      <p:pic>
        <p:nvPicPr>
          <p:cNvPr id="61443" name="Picture Placeholder 8" descr="DSC_0049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" r="5675"/>
          <a:stretch>
            <a:fillRect/>
          </a:stretch>
        </p:blipFill>
        <p:spPr/>
      </p:pic>
      <p:sp>
        <p:nvSpPr>
          <p:cNvPr id="61444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788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Nipple Sparing Mastectomy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Inclusion criteria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Smaller tumors not centrally located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Prophylactic mastectomies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Including BRCA gene mutations</a:t>
            </a:r>
          </a:p>
        </p:txBody>
      </p:sp>
    </p:spTree>
    <p:extLst>
      <p:ext uri="{BB962C8B-B14F-4D97-AF65-F5344CB8AC3E}">
        <p14:creationId xmlns:p14="http://schemas.microsoft.com/office/powerpoint/2010/main" val="11962655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Nipple Sparing Mastectomy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Factors that predict occult nipple involvement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Poorly-differentiated; </a:t>
            </a:r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&gt;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Arial"/>
              </a:rPr>
              <a:t>2 cm and centrally located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Multicentric</a:t>
            </a:r>
            <a:r>
              <a:rPr lang="en-US" dirty="0" smtClean="0">
                <a:solidFill>
                  <a:srgbClr val="FFFF00"/>
                </a:solidFill>
              </a:rPr>
              <a:t> tumors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Lymphovascular</a:t>
            </a:r>
            <a:r>
              <a:rPr lang="en-US" dirty="0" smtClean="0">
                <a:solidFill>
                  <a:srgbClr val="FFFF00"/>
                </a:solidFill>
              </a:rPr>
              <a:t> invasion &amp; nodal involvement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632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Nipple Sparing Mastectomy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Exclusion Criteria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Extensive DCIS ( </a:t>
            </a:r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&gt;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Arial"/>
              </a:rPr>
              <a:t>3 cm)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+mj-lt"/>
                <a:cs typeface="Arial"/>
              </a:rPr>
              <a:t>History of radiation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  <a:latin typeface="+mj-lt"/>
                <a:cs typeface="Arial"/>
              </a:rPr>
              <a:t>Multicentric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Arial"/>
              </a:rPr>
              <a:t> tumors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+mj-lt"/>
                <a:cs typeface="Arial"/>
              </a:rPr>
              <a:t>Invasive CA </a:t>
            </a:r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&gt;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Arial"/>
              </a:rPr>
              <a:t>3 cm or within 2 cm areolar or posterior aspect of base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+mj-lt"/>
                <a:cs typeface="Arial"/>
              </a:rPr>
              <a:t>Nodal involvement</a:t>
            </a:r>
            <a:endParaRPr lang="en-US" dirty="0" smtClean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42626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Nipple Sparing Mastectomy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Relative contraindications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Heavy smoking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Diabetes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Very </a:t>
            </a:r>
            <a:r>
              <a:rPr lang="en-US" dirty="0" err="1" smtClean="0">
                <a:solidFill>
                  <a:srgbClr val="FFFF00"/>
                </a:solidFill>
              </a:rPr>
              <a:t>ptotic</a:t>
            </a:r>
            <a:r>
              <a:rPr lang="en-US" dirty="0" smtClean="0">
                <a:solidFill>
                  <a:srgbClr val="FFFF00"/>
                </a:solidFill>
              </a:rPr>
              <a:t> breasts (nipple below inframammary fold)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BMI </a:t>
            </a:r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&gt;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Arial"/>
              </a:rPr>
              <a:t>25 kg/m</a:t>
            </a:r>
            <a:r>
              <a:rPr lang="en-US" baseline="30000" dirty="0" smtClean="0">
                <a:solidFill>
                  <a:srgbClr val="FFFF00"/>
                </a:solidFill>
                <a:latin typeface="+mj-lt"/>
                <a:cs typeface="Arial"/>
              </a:rPr>
              <a:t>2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Arial"/>
              </a:rPr>
              <a:t> </a:t>
            </a:r>
            <a:endParaRPr lang="en-US" baseline="30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75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Fig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57200"/>
            <a:ext cx="5562600" cy="6016279"/>
          </a:xfrm>
          <a:noFill/>
        </p:spPr>
      </p:pic>
    </p:spTree>
    <p:extLst>
      <p:ext uri="{BB962C8B-B14F-4D97-AF65-F5344CB8AC3E}">
        <p14:creationId xmlns:p14="http://schemas.microsoft.com/office/powerpoint/2010/main" val="91564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27" descr="Fig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43163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20384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tx1"/>
                </a:solidFill>
              </a:rPr>
              <a:t>Ipsilateral Breast Tumor Recurrence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Fisher:  14.3% at 20 years</a:t>
            </a:r>
          </a:p>
          <a:p>
            <a:pPr eaLnBrk="1" hangingPunct="1"/>
            <a:r>
              <a:rPr lang="en-US" altLang="en-US" dirty="0" err="1" smtClean="0">
                <a:solidFill>
                  <a:srgbClr val="FFFF00"/>
                </a:solidFill>
              </a:rPr>
              <a:t>Veronisi</a:t>
            </a:r>
            <a:r>
              <a:rPr lang="en-US" altLang="en-US" dirty="0" smtClean="0">
                <a:solidFill>
                  <a:srgbClr val="FFFF00"/>
                </a:solidFill>
              </a:rPr>
              <a:t>:  8.8% at 20 years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Incidence of recurrence in node (+) women receiving adjuvant chemotherapy was ½ node (-) counterparts who did not receive systemic therapy</a:t>
            </a:r>
          </a:p>
        </p:txBody>
      </p:sp>
      <p:sp>
        <p:nvSpPr>
          <p:cNvPr id="114692" name="Line 4"/>
          <p:cNvSpPr>
            <a:spLocks noChangeShapeType="1"/>
          </p:cNvSpPr>
          <p:nvPr/>
        </p:nvSpPr>
        <p:spPr bwMode="auto">
          <a:xfrm>
            <a:off x="838200" y="1676400"/>
            <a:ext cx="72390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3451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13816</TotalTime>
  <Words>1620</Words>
  <Application>Microsoft Office PowerPoint</Application>
  <PresentationFormat>On-screen Show (4:3)</PresentationFormat>
  <Paragraphs>282</Paragraphs>
  <Slides>64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67" baseType="lpstr">
      <vt:lpstr>Verve</vt:lpstr>
      <vt:lpstr>Image</vt:lpstr>
      <vt:lpstr>Worksheet</vt:lpstr>
      <vt:lpstr>Surgical management of Breast cancer</vt:lpstr>
      <vt:lpstr>PowerPoint Presentation</vt:lpstr>
      <vt:lpstr>PowerPoint Presentation</vt:lpstr>
      <vt:lpstr>PowerPoint Presentation</vt:lpstr>
      <vt:lpstr>PowerPoint Presentation</vt:lpstr>
      <vt:lpstr>NSABP B-06</vt:lpstr>
      <vt:lpstr>PowerPoint Presentation</vt:lpstr>
      <vt:lpstr>PowerPoint Presentation</vt:lpstr>
      <vt:lpstr>Ipsilateral Breast Tumor Recurrence</vt:lpstr>
      <vt:lpstr>Improvements in Ipsilateral Breast Tumor Recurrence </vt:lpstr>
      <vt:lpstr>Current Status Of Breast Conservation Surgery</vt:lpstr>
      <vt:lpstr>Surgical Techniques in Breast Conservation</vt:lpstr>
      <vt:lpstr>Why Not Breast Conservation?</vt:lpstr>
      <vt:lpstr>Why Not Breast Conservation?</vt:lpstr>
      <vt:lpstr>Breast Conservation - Margin</vt:lpstr>
      <vt:lpstr>SSO &amp; ASTRO Guideline</vt:lpstr>
      <vt:lpstr>Reasons to Consider Re-Excision</vt:lpstr>
      <vt:lpstr>Real Contradictions to Breast Conservation</vt:lpstr>
      <vt:lpstr>Increasing Trend of Contralateral Prophylactic Mastectomy</vt:lpstr>
      <vt:lpstr>Increasing Trend of Contralateral Prophylactic Mastectomy</vt:lpstr>
      <vt:lpstr>CPM</vt:lpstr>
      <vt:lpstr>CPM: Factors Associated with Patients Pursuing CPM</vt:lpstr>
      <vt:lpstr>Emerging Role of MRI in Breast Imaging</vt:lpstr>
      <vt:lpstr>Changes in Surgical Management of Breast Cancer Based on MRI</vt:lpstr>
      <vt:lpstr>The Role of Axillary Node Dissection in the Management of Invasive Breast Cancer</vt:lpstr>
      <vt:lpstr>Axillary Nodal Status &amp; Breast Cancer</vt:lpstr>
      <vt:lpstr>Axillary Nodal Status &amp; Breast Cancer</vt:lpstr>
      <vt:lpstr>Sentinel Lymph Node Technique</vt:lpstr>
      <vt:lpstr>Sentinal Node Biopsy  Technical Considerations</vt:lpstr>
      <vt:lpstr>Sentinal Node Biopsy  </vt:lpstr>
      <vt:lpstr>SLN Results</vt:lpstr>
      <vt:lpstr>SLN-positive Patients</vt:lpstr>
      <vt:lpstr>PowerPoint Presentation</vt:lpstr>
      <vt:lpstr>ACOSOG Z0011</vt:lpstr>
      <vt:lpstr>SLN-positive</vt:lpstr>
      <vt:lpstr>Effect of ACOSOG Z0011 on Management of Axilla in SLN-positive Patients</vt:lpstr>
      <vt:lpstr>SLN in Node Positive Patients ACOSOG Z1071 Trial</vt:lpstr>
      <vt:lpstr>SLN in Node-positive Patients Receiving Neoadjuvant Chemotherapy</vt:lpstr>
      <vt:lpstr>Use of Ultrasound to Assess Axillary Nodes</vt:lpstr>
      <vt:lpstr>DCIS Statistics</vt:lpstr>
      <vt:lpstr>DCIS:  Patterns of Practice</vt:lpstr>
      <vt:lpstr>Breast Recurrence Rates in Patients Undergoing Breast Conservation for DCIS or Invasive CA </vt:lpstr>
      <vt:lpstr>NSABP B-17</vt:lpstr>
      <vt:lpstr>NSABP B-17</vt:lpstr>
      <vt:lpstr>NSABP B-24</vt:lpstr>
      <vt:lpstr>NSABP B-24</vt:lpstr>
      <vt:lpstr>PowerPoint Presentation</vt:lpstr>
      <vt:lpstr>PowerPoint Presentation</vt:lpstr>
      <vt:lpstr>PowerPoint Presentation</vt:lpstr>
      <vt:lpstr>NSABP B-24</vt:lpstr>
      <vt:lpstr>Surgical Management of DCIS </vt:lpstr>
      <vt:lpstr>DCIS INDICATIONS FOR MASTECTOMY</vt:lpstr>
      <vt:lpstr>DCIS  MASTECTOMY CONSIDERATIONS</vt:lpstr>
      <vt:lpstr>SKIN-SPARING MASTECTOMY</vt:lpstr>
      <vt:lpstr>SKIN-SPARING MASTECTOMY</vt:lpstr>
      <vt:lpstr>PowerPoint Presentation</vt:lpstr>
      <vt:lpstr>PowerPoint Presentation</vt:lpstr>
      <vt:lpstr>Nipple Sparing Mastectomy</vt:lpstr>
      <vt:lpstr>Nipple Sparing Mastectomy</vt:lpstr>
      <vt:lpstr>NIPPLE-SPARING MASTECTOMY</vt:lpstr>
      <vt:lpstr>Nipple Sparing Mastectomy</vt:lpstr>
      <vt:lpstr>Nipple Sparing Mastectomy</vt:lpstr>
      <vt:lpstr>Nipple Sparing Mastectomy</vt:lpstr>
      <vt:lpstr>Nipple Sparing Mastectomy</vt:lpstr>
    </vt:vector>
  </TitlesOfParts>
  <Company>University of Kentucky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 Conservation - Margin</dc:title>
  <dc:creator>Greenwell, Lee C</dc:creator>
  <cp:lastModifiedBy>pcmcgr0</cp:lastModifiedBy>
  <cp:revision>30</cp:revision>
  <dcterms:created xsi:type="dcterms:W3CDTF">2015-01-22T18:50:31Z</dcterms:created>
  <dcterms:modified xsi:type="dcterms:W3CDTF">2015-02-03T21:59:06Z</dcterms:modified>
</cp:coreProperties>
</file>