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5.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38" r:id="rId2"/>
  </p:sldMasterIdLst>
  <p:notesMasterIdLst>
    <p:notesMasterId r:id="rId140"/>
  </p:notesMasterIdLst>
  <p:sldIdLst>
    <p:sldId id="366" r:id="rId3"/>
    <p:sldId id="460" r:id="rId4"/>
    <p:sldId id="314" r:id="rId5"/>
    <p:sldId id="322" r:id="rId6"/>
    <p:sldId id="369" r:id="rId7"/>
    <p:sldId id="323" r:id="rId8"/>
    <p:sldId id="368" r:id="rId9"/>
    <p:sldId id="326" r:id="rId10"/>
    <p:sldId id="327" r:id="rId11"/>
    <p:sldId id="328" r:id="rId12"/>
    <p:sldId id="329" r:id="rId13"/>
    <p:sldId id="330" r:id="rId14"/>
    <p:sldId id="331" r:id="rId15"/>
    <p:sldId id="332" r:id="rId16"/>
    <p:sldId id="333" r:id="rId17"/>
    <p:sldId id="334" r:id="rId18"/>
    <p:sldId id="335" r:id="rId19"/>
    <p:sldId id="336" r:id="rId20"/>
    <p:sldId id="337" r:id="rId21"/>
    <p:sldId id="424" r:id="rId22"/>
    <p:sldId id="259" r:id="rId23"/>
    <p:sldId id="260" r:id="rId24"/>
    <p:sldId id="370" r:id="rId25"/>
    <p:sldId id="261" r:id="rId26"/>
    <p:sldId id="301" r:id="rId27"/>
    <p:sldId id="371" r:id="rId28"/>
    <p:sldId id="302" r:id="rId29"/>
    <p:sldId id="303" r:id="rId30"/>
    <p:sldId id="304" r:id="rId31"/>
    <p:sldId id="305" r:id="rId32"/>
    <p:sldId id="306" r:id="rId33"/>
    <p:sldId id="307" r:id="rId34"/>
    <p:sldId id="308" r:id="rId35"/>
    <p:sldId id="309" r:id="rId36"/>
    <p:sldId id="311" r:id="rId37"/>
    <p:sldId id="339" r:id="rId38"/>
    <p:sldId id="340" r:id="rId39"/>
    <p:sldId id="341" r:id="rId40"/>
    <p:sldId id="342" r:id="rId41"/>
    <p:sldId id="343" r:id="rId42"/>
    <p:sldId id="344" r:id="rId43"/>
    <p:sldId id="345" r:id="rId44"/>
    <p:sldId id="346" r:id="rId45"/>
    <p:sldId id="347" r:id="rId46"/>
    <p:sldId id="348" r:id="rId47"/>
    <p:sldId id="349" r:id="rId48"/>
    <p:sldId id="350" r:id="rId49"/>
    <p:sldId id="351" r:id="rId50"/>
    <p:sldId id="352" r:id="rId51"/>
    <p:sldId id="353" r:id="rId52"/>
    <p:sldId id="355" r:id="rId53"/>
    <p:sldId id="356" r:id="rId54"/>
    <p:sldId id="358" r:id="rId55"/>
    <p:sldId id="360" r:id="rId56"/>
    <p:sldId id="359" r:id="rId57"/>
    <p:sldId id="362" r:id="rId58"/>
    <p:sldId id="363" r:id="rId59"/>
    <p:sldId id="462" r:id="rId60"/>
    <p:sldId id="312" r:id="rId61"/>
    <p:sldId id="324" r:id="rId62"/>
    <p:sldId id="319" r:id="rId63"/>
    <p:sldId id="320" r:id="rId64"/>
    <p:sldId id="321" r:id="rId65"/>
    <p:sldId id="372" r:id="rId66"/>
    <p:sldId id="373" r:id="rId67"/>
    <p:sldId id="385" r:id="rId68"/>
    <p:sldId id="454" r:id="rId69"/>
    <p:sldId id="383" r:id="rId70"/>
    <p:sldId id="374" r:id="rId71"/>
    <p:sldId id="375" r:id="rId72"/>
    <p:sldId id="376" r:id="rId73"/>
    <p:sldId id="377" r:id="rId74"/>
    <p:sldId id="379" r:id="rId75"/>
    <p:sldId id="380" r:id="rId76"/>
    <p:sldId id="381" r:id="rId77"/>
    <p:sldId id="425" r:id="rId78"/>
    <p:sldId id="273" r:id="rId79"/>
    <p:sldId id="382" r:id="rId80"/>
    <p:sldId id="275" r:id="rId81"/>
    <p:sldId id="276" r:id="rId82"/>
    <p:sldId id="277" r:id="rId83"/>
    <p:sldId id="278" r:id="rId84"/>
    <p:sldId id="279" r:id="rId85"/>
    <p:sldId id="280" r:id="rId86"/>
    <p:sldId id="281" r:id="rId87"/>
    <p:sldId id="282" r:id="rId88"/>
    <p:sldId id="283" r:id="rId89"/>
    <p:sldId id="284" r:id="rId90"/>
    <p:sldId id="285" r:id="rId91"/>
    <p:sldId id="298" r:id="rId92"/>
    <p:sldId id="426" r:id="rId93"/>
    <p:sldId id="410" r:id="rId94"/>
    <p:sldId id="411" r:id="rId95"/>
    <p:sldId id="412" r:id="rId96"/>
    <p:sldId id="413" r:id="rId97"/>
    <p:sldId id="414" r:id="rId98"/>
    <p:sldId id="415" r:id="rId99"/>
    <p:sldId id="416" r:id="rId100"/>
    <p:sldId id="417" r:id="rId101"/>
    <p:sldId id="418" r:id="rId102"/>
    <p:sldId id="419" r:id="rId103"/>
    <p:sldId id="420" r:id="rId104"/>
    <p:sldId id="421" r:id="rId105"/>
    <p:sldId id="422" r:id="rId106"/>
    <p:sldId id="423" r:id="rId107"/>
    <p:sldId id="387" r:id="rId108"/>
    <p:sldId id="388" r:id="rId109"/>
    <p:sldId id="389" r:id="rId110"/>
    <p:sldId id="390" r:id="rId111"/>
    <p:sldId id="391" r:id="rId112"/>
    <p:sldId id="392" r:id="rId113"/>
    <p:sldId id="393" r:id="rId114"/>
    <p:sldId id="394" r:id="rId115"/>
    <p:sldId id="397" r:id="rId116"/>
    <p:sldId id="398" r:id="rId117"/>
    <p:sldId id="399" r:id="rId118"/>
    <p:sldId id="400" r:id="rId119"/>
    <p:sldId id="401" r:id="rId120"/>
    <p:sldId id="402" r:id="rId121"/>
    <p:sldId id="403" r:id="rId122"/>
    <p:sldId id="404" r:id="rId123"/>
    <p:sldId id="405" r:id="rId124"/>
    <p:sldId id="453" r:id="rId125"/>
    <p:sldId id="455" r:id="rId126"/>
    <p:sldId id="456" r:id="rId127"/>
    <p:sldId id="457" r:id="rId128"/>
    <p:sldId id="445" r:id="rId129"/>
    <p:sldId id="446" r:id="rId130"/>
    <p:sldId id="447" r:id="rId131"/>
    <p:sldId id="448" r:id="rId132"/>
    <p:sldId id="449" r:id="rId133"/>
    <p:sldId id="465" r:id="rId134"/>
    <p:sldId id="466" r:id="rId135"/>
    <p:sldId id="467" r:id="rId136"/>
    <p:sldId id="458" r:id="rId137"/>
    <p:sldId id="459" r:id="rId138"/>
    <p:sldId id="464" r:id="rId13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062"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170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s>
</file>

<file path=ppt/charts/_rels/chart1.xml.rels><?xml version="1.0" encoding="UTF-8" standalone="yes"?>
<Relationships xmlns="http://schemas.openxmlformats.org/package/2006/relationships"><Relationship Id="rId2" Type="http://schemas.openxmlformats.org/officeDocument/2006/relationships/oleObject" Target="file:///E:\Breast%20Research\lms%20SCORE%20FOR%20ONCOTYPE.xls" TargetMode="External"/><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175" b="1" i="0" u="none" strike="noStrike" baseline="0">
                <a:solidFill>
                  <a:srgbClr val="000000"/>
                </a:solidFill>
                <a:latin typeface="Arial"/>
                <a:ea typeface="Arial"/>
                <a:cs typeface="Arial"/>
              </a:defRPr>
            </a:pPr>
            <a:r>
              <a:rPr lang="en-US" sz="1400" dirty="0"/>
              <a:t>RS by Tumor Grade, Mitotic Index and Hormonal  Status </a:t>
            </a:r>
          </a:p>
        </c:rich>
      </c:tx>
      <c:layout>
        <c:manualLayout>
          <c:xMode val="edge"/>
          <c:yMode val="edge"/>
          <c:x val="0.17117154765701467"/>
          <c:y val="3.4268017024487202E-2"/>
        </c:manualLayout>
      </c:layout>
      <c:overlay val="0"/>
      <c:spPr>
        <a:noFill/>
        <a:ln w="25400">
          <a:noFill/>
        </a:ln>
      </c:spPr>
    </c:title>
    <c:autoTitleDeleted val="0"/>
    <c:plotArea>
      <c:layout>
        <c:manualLayout>
          <c:layoutTarget val="inner"/>
          <c:xMode val="edge"/>
          <c:yMode val="edge"/>
          <c:x val="0.14639671839086779"/>
          <c:y val="0.27414413619589728"/>
          <c:w val="0.80180356534075259"/>
          <c:h val="0.51090498109235216"/>
        </c:manualLayout>
      </c:layout>
      <c:scatterChart>
        <c:scatterStyle val="lineMarker"/>
        <c:varyColors val="0"/>
        <c:ser>
          <c:idx val="0"/>
          <c:order val="0"/>
          <c:tx>
            <c:strRef>
              <c:f>'oredered by lms score'!$T$1</c:f>
              <c:strCache>
                <c:ptCount val="1"/>
                <c:pt idx="0">
                  <c:v>Recurrence Score</c:v>
                </c:pt>
              </c:strCache>
            </c:strRef>
          </c:tx>
          <c:spPr>
            <a:ln w="28575">
              <a:noFill/>
            </a:ln>
          </c:spPr>
          <c:marker>
            <c:symbol val="diamond"/>
            <c:size val="5"/>
            <c:spPr>
              <a:solidFill>
                <a:srgbClr val="000080"/>
              </a:solidFill>
              <a:ln>
                <a:solidFill>
                  <a:srgbClr val="000080"/>
                </a:solidFill>
                <a:prstDash val="solid"/>
              </a:ln>
            </c:spPr>
          </c:marker>
          <c:xVal>
            <c:numRef>
              <c:f>'oredered by lms score'!$R$2:$R$185</c:f>
              <c:numCache>
                <c:formatCode>General</c:formatCode>
                <c:ptCount val="184"/>
                <c:pt idx="0">
                  <c:v>4</c:v>
                </c:pt>
                <c:pt idx="1">
                  <c:v>4</c:v>
                </c:pt>
                <c:pt idx="2">
                  <c:v>4</c:v>
                </c:pt>
                <c:pt idx="3">
                  <c:v>4</c:v>
                </c:pt>
                <c:pt idx="4">
                  <c:v>4</c:v>
                </c:pt>
                <c:pt idx="5">
                  <c:v>4</c:v>
                </c:pt>
                <c:pt idx="6">
                  <c:v>4</c:v>
                </c:pt>
                <c:pt idx="7">
                  <c:v>4</c:v>
                </c:pt>
                <c:pt idx="8">
                  <c:v>4</c:v>
                </c:pt>
                <c:pt idx="9">
                  <c:v>4</c:v>
                </c:pt>
                <c:pt idx="10">
                  <c:v>5</c:v>
                </c:pt>
                <c:pt idx="11">
                  <c:v>5</c:v>
                </c:pt>
                <c:pt idx="12">
                  <c:v>5</c:v>
                </c:pt>
                <c:pt idx="13">
                  <c:v>5</c:v>
                </c:pt>
                <c:pt idx="14">
                  <c:v>5</c:v>
                </c:pt>
                <c:pt idx="15">
                  <c:v>5</c:v>
                </c:pt>
                <c:pt idx="16">
                  <c:v>5</c:v>
                </c:pt>
                <c:pt idx="17">
                  <c:v>5</c:v>
                </c:pt>
                <c:pt idx="18">
                  <c:v>5</c:v>
                </c:pt>
                <c:pt idx="19">
                  <c:v>5</c:v>
                </c:pt>
                <c:pt idx="20">
                  <c:v>5</c:v>
                </c:pt>
                <c:pt idx="21">
                  <c:v>5</c:v>
                </c:pt>
                <c:pt idx="22">
                  <c:v>5</c:v>
                </c:pt>
                <c:pt idx="23">
                  <c:v>5</c:v>
                </c:pt>
                <c:pt idx="24">
                  <c:v>6</c:v>
                </c:pt>
                <c:pt idx="25">
                  <c:v>6</c:v>
                </c:pt>
                <c:pt idx="26">
                  <c:v>6</c:v>
                </c:pt>
                <c:pt idx="27">
                  <c:v>6</c:v>
                </c:pt>
                <c:pt idx="28">
                  <c:v>6</c:v>
                </c:pt>
                <c:pt idx="29">
                  <c:v>6</c:v>
                </c:pt>
                <c:pt idx="30">
                  <c:v>6</c:v>
                </c:pt>
                <c:pt idx="31">
                  <c:v>6</c:v>
                </c:pt>
                <c:pt idx="32">
                  <c:v>7</c:v>
                </c:pt>
                <c:pt idx="33">
                  <c:v>7</c:v>
                </c:pt>
                <c:pt idx="34">
                  <c:v>7</c:v>
                </c:pt>
                <c:pt idx="35">
                  <c:v>7</c:v>
                </c:pt>
                <c:pt idx="36">
                  <c:v>7</c:v>
                </c:pt>
                <c:pt idx="37">
                  <c:v>7</c:v>
                </c:pt>
                <c:pt idx="38">
                  <c:v>7</c:v>
                </c:pt>
                <c:pt idx="39">
                  <c:v>7</c:v>
                </c:pt>
                <c:pt idx="40">
                  <c:v>7</c:v>
                </c:pt>
                <c:pt idx="41">
                  <c:v>7</c:v>
                </c:pt>
                <c:pt idx="42">
                  <c:v>7</c:v>
                </c:pt>
                <c:pt idx="43">
                  <c:v>8</c:v>
                </c:pt>
                <c:pt idx="44">
                  <c:v>8</c:v>
                </c:pt>
                <c:pt idx="45">
                  <c:v>8</c:v>
                </c:pt>
                <c:pt idx="46">
                  <c:v>8</c:v>
                </c:pt>
                <c:pt idx="47">
                  <c:v>8</c:v>
                </c:pt>
                <c:pt idx="48">
                  <c:v>8</c:v>
                </c:pt>
                <c:pt idx="49">
                  <c:v>8</c:v>
                </c:pt>
                <c:pt idx="50">
                  <c:v>8</c:v>
                </c:pt>
                <c:pt idx="51">
                  <c:v>8</c:v>
                </c:pt>
                <c:pt idx="52">
                  <c:v>8</c:v>
                </c:pt>
                <c:pt idx="53">
                  <c:v>8</c:v>
                </c:pt>
                <c:pt idx="54">
                  <c:v>9</c:v>
                </c:pt>
                <c:pt idx="55">
                  <c:v>9</c:v>
                </c:pt>
                <c:pt idx="56">
                  <c:v>9</c:v>
                </c:pt>
                <c:pt idx="57">
                  <c:v>9</c:v>
                </c:pt>
                <c:pt idx="58">
                  <c:v>9</c:v>
                </c:pt>
                <c:pt idx="59">
                  <c:v>9</c:v>
                </c:pt>
                <c:pt idx="60">
                  <c:v>9</c:v>
                </c:pt>
                <c:pt idx="61">
                  <c:v>9</c:v>
                </c:pt>
                <c:pt idx="62">
                  <c:v>9</c:v>
                </c:pt>
                <c:pt idx="63">
                  <c:v>10</c:v>
                </c:pt>
                <c:pt idx="64">
                  <c:v>10</c:v>
                </c:pt>
                <c:pt idx="65">
                  <c:v>10</c:v>
                </c:pt>
                <c:pt idx="66">
                  <c:v>10</c:v>
                </c:pt>
                <c:pt idx="67">
                  <c:v>11</c:v>
                </c:pt>
                <c:pt idx="68">
                  <c:v>11</c:v>
                </c:pt>
                <c:pt idx="69">
                  <c:v>12</c:v>
                </c:pt>
                <c:pt idx="70">
                  <c:v>12</c:v>
                </c:pt>
              </c:numCache>
            </c:numRef>
          </c:xVal>
          <c:yVal>
            <c:numRef>
              <c:f>'oredered by lms score'!$T$2:$T$185</c:f>
              <c:numCache>
                <c:formatCode>General</c:formatCode>
                <c:ptCount val="184"/>
                <c:pt idx="0">
                  <c:v>9</c:v>
                </c:pt>
                <c:pt idx="1">
                  <c:v>12</c:v>
                </c:pt>
                <c:pt idx="2">
                  <c:v>13</c:v>
                </c:pt>
                <c:pt idx="3">
                  <c:v>13</c:v>
                </c:pt>
                <c:pt idx="4">
                  <c:v>13</c:v>
                </c:pt>
                <c:pt idx="5">
                  <c:v>15</c:v>
                </c:pt>
                <c:pt idx="6">
                  <c:v>16</c:v>
                </c:pt>
                <c:pt idx="7">
                  <c:v>17</c:v>
                </c:pt>
                <c:pt idx="8">
                  <c:v>17</c:v>
                </c:pt>
                <c:pt idx="9">
                  <c:v>18</c:v>
                </c:pt>
                <c:pt idx="10">
                  <c:v>6</c:v>
                </c:pt>
                <c:pt idx="11">
                  <c:v>8</c:v>
                </c:pt>
                <c:pt idx="12">
                  <c:v>8</c:v>
                </c:pt>
                <c:pt idx="13">
                  <c:v>8</c:v>
                </c:pt>
                <c:pt idx="14">
                  <c:v>9</c:v>
                </c:pt>
                <c:pt idx="15">
                  <c:v>13</c:v>
                </c:pt>
                <c:pt idx="16">
                  <c:v>13</c:v>
                </c:pt>
                <c:pt idx="17">
                  <c:v>13</c:v>
                </c:pt>
                <c:pt idx="18">
                  <c:v>13</c:v>
                </c:pt>
                <c:pt idx="19">
                  <c:v>14</c:v>
                </c:pt>
                <c:pt idx="20">
                  <c:v>15</c:v>
                </c:pt>
                <c:pt idx="21">
                  <c:v>15</c:v>
                </c:pt>
                <c:pt idx="22">
                  <c:v>19</c:v>
                </c:pt>
                <c:pt idx="23">
                  <c:v>20</c:v>
                </c:pt>
                <c:pt idx="24">
                  <c:v>8</c:v>
                </c:pt>
                <c:pt idx="25">
                  <c:v>15</c:v>
                </c:pt>
                <c:pt idx="26">
                  <c:v>15</c:v>
                </c:pt>
                <c:pt idx="27">
                  <c:v>16</c:v>
                </c:pt>
                <c:pt idx="28">
                  <c:v>17</c:v>
                </c:pt>
                <c:pt idx="29">
                  <c:v>20</c:v>
                </c:pt>
                <c:pt idx="30">
                  <c:v>21</c:v>
                </c:pt>
                <c:pt idx="31">
                  <c:v>21</c:v>
                </c:pt>
                <c:pt idx="32">
                  <c:v>0</c:v>
                </c:pt>
                <c:pt idx="33">
                  <c:v>9</c:v>
                </c:pt>
                <c:pt idx="34">
                  <c:v>11</c:v>
                </c:pt>
                <c:pt idx="35">
                  <c:v>11</c:v>
                </c:pt>
                <c:pt idx="36">
                  <c:v>14</c:v>
                </c:pt>
                <c:pt idx="37">
                  <c:v>14</c:v>
                </c:pt>
                <c:pt idx="38">
                  <c:v>16</c:v>
                </c:pt>
                <c:pt idx="39">
                  <c:v>17</c:v>
                </c:pt>
                <c:pt idx="40">
                  <c:v>20</c:v>
                </c:pt>
                <c:pt idx="41">
                  <c:v>21</c:v>
                </c:pt>
                <c:pt idx="42">
                  <c:v>21</c:v>
                </c:pt>
                <c:pt idx="43">
                  <c:v>12</c:v>
                </c:pt>
                <c:pt idx="44">
                  <c:v>14</c:v>
                </c:pt>
                <c:pt idx="45">
                  <c:v>17</c:v>
                </c:pt>
                <c:pt idx="46">
                  <c:v>18</c:v>
                </c:pt>
                <c:pt idx="47">
                  <c:v>19</c:v>
                </c:pt>
                <c:pt idx="48">
                  <c:v>19</c:v>
                </c:pt>
                <c:pt idx="49">
                  <c:v>24</c:v>
                </c:pt>
                <c:pt idx="50">
                  <c:v>28</c:v>
                </c:pt>
                <c:pt idx="51">
                  <c:v>35</c:v>
                </c:pt>
                <c:pt idx="52">
                  <c:v>37</c:v>
                </c:pt>
                <c:pt idx="53">
                  <c:v>43</c:v>
                </c:pt>
                <c:pt idx="54">
                  <c:v>9</c:v>
                </c:pt>
                <c:pt idx="55">
                  <c:v>13</c:v>
                </c:pt>
                <c:pt idx="56">
                  <c:v>14</c:v>
                </c:pt>
                <c:pt idx="57">
                  <c:v>22</c:v>
                </c:pt>
                <c:pt idx="58">
                  <c:v>24</c:v>
                </c:pt>
                <c:pt idx="59">
                  <c:v>28</c:v>
                </c:pt>
                <c:pt idx="60">
                  <c:v>28</c:v>
                </c:pt>
                <c:pt idx="61">
                  <c:v>31</c:v>
                </c:pt>
                <c:pt idx="62">
                  <c:v>32</c:v>
                </c:pt>
                <c:pt idx="63">
                  <c:v>22</c:v>
                </c:pt>
                <c:pt idx="64">
                  <c:v>24</c:v>
                </c:pt>
                <c:pt idx="65">
                  <c:v>30</c:v>
                </c:pt>
                <c:pt idx="66">
                  <c:v>47</c:v>
                </c:pt>
                <c:pt idx="67">
                  <c:v>29</c:v>
                </c:pt>
                <c:pt idx="68">
                  <c:v>39</c:v>
                </c:pt>
                <c:pt idx="69">
                  <c:v>30</c:v>
                </c:pt>
                <c:pt idx="70">
                  <c:v>50</c:v>
                </c:pt>
              </c:numCache>
            </c:numRef>
          </c:yVal>
          <c:smooth val="0"/>
        </c:ser>
        <c:dLbls>
          <c:showLegendKey val="0"/>
          <c:showVal val="0"/>
          <c:showCatName val="0"/>
          <c:showSerName val="0"/>
          <c:showPercent val="0"/>
          <c:showBubbleSize val="0"/>
        </c:dLbls>
        <c:axId val="138640768"/>
        <c:axId val="305756032"/>
      </c:scatterChart>
      <c:valAx>
        <c:axId val="138640768"/>
        <c:scaling>
          <c:orientation val="minMax"/>
        </c:scaling>
        <c:delete val="0"/>
        <c:axPos val="b"/>
        <c:title>
          <c:tx>
            <c:rich>
              <a:bodyPr/>
              <a:lstStyle/>
              <a:p>
                <a:pPr>
                  <a:defRPr sz="975" b="1" i="0" u="none" strike="noStrike" baseline="0">
                    <a:solidFill>
                      <a:srgbClr val="000000"/>
                    </a:solidFill>
                    <a:latin typeface="Arial"/>
                    <a:ea typeface="Arial"/>
                    <a:cs typeface="Arial"/>
                  </a:defRPr>
                </a:pPr>
                <a:r>
                  <a:rPr lang="en-US" sz="1400" dirty="0" smtClean="0"/>
                  <a:t>University </a:t>
                </a:r>
                <a:r>
                  <a:rPr lang="en-US" sz="1400" dirty="0"/>
                  <a:t>of Kentucky</a:t>
                </a:r>
                <a:r>
                  <a:rPr lang="en-US" sz="1400" baseline="0" dirty="0"/>
                  <a:t> Score</a:t>
                </a:r>
                <a:endParaRPr lang="en-US" sz="1400" dirty="0"/>
              </a:p>
            </c:rich>
          </c:tx>
          <c:layout>
            <c:manualLayout>
              <c:xMode val="edge"/>
              <c:yMode val="edge"/>
              <c:x val="0.35237577547124888"/>
              <c:y val="0.89187906319402521"/>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975" b="0" i="0" u="none" strike="noStrike" baseline="0">
                <a:solidFill>
                  <a:srgbClr val="000000"/>
                </a:solidFill>
                <a:latin typeface="Arial"/>
                <a:ea typeface="Arial"/>
                <a:cs typeface="Arial"/>
              </a:defRPr>
            </a:pPr>
            <a:endParaRPr lang="en-US"/>
          </a:p>
        </c:txPr>
        <c:crossAx val="305756032"/>
        <c:crosses val="autoZero"/>
        <c:crossBetween val="midCat"/>
      </c:valAx>
      <c:valAx>
        <c:axId val="305756032"/>
        <c:scaling>
          <c:orientation val="minMax"/>
        </c:scaling>
        <c:delete val="0"/>
        <c:axPos val="l"/>
        <c:majorGridlines>
          <c:spPr>
            <a:ln w="3175">
              <a:solidFill>
                <a:srgbClr val="000000"/>
              </a:solidFill>
              <a:prstDash val="solid"/>
            </a:ln>
          </c:spPr>
        </c:majorGridlines>
        <c:title>
          <c:tx>
            <c:rich>
              <a:bodyPr/>
              <a:lstStyle/>
              <a:p>
                <a:pPr>
                  <a:defRPr sz="1600" b="1" i="0" u="none" strike="noStrike" baseline="0">
                    <a:solidFill>
                      <a:srgbClr val="000000"/>
                    </a:solidFill>
                    <a:latin typeface="Arial"/>
                    <a:ea typeface="Arial"/>
                    <a:cs typeface="Arial"/>
                  </a:defRPr>
                </a:pPr>
                <a:r>
                  <a:rPr lang="en-US" sz="1400" dirty="0" err="1"/>
                  <a:t>Oncotype</a:t>
                </a:r>
                <a:r>
                  <a:rPr lang="en-US" sz="1400" dirty="0"/>
                  <a:t> DX </a:t>
                </a:r>
                <a:r>
                  <a:rPr lang="en-US" sz="1400" baseline="30000" dirty="0" smtClean="0"/>
                  <a:t>TM</a:t>
                </a:r>
                <a:r>
                  <a:rPr lang="en-US" sz="1400" dirty="0" smtClean="0"/>
                  <a:t>RS</a:t>
                </a:r>
                <a:endParaRPr lang="en-US" sz="1400" dirty="0"/>
              </a:p>
            </c:rich>
          </c:tx>
          <c:layout>
            <c:manualLayout>
              <c:xMode val="edge"/>
              <c:yMode val="edge"/>
              <c:x val="3.60361152962137E-2"/>
              <c:y val="0.36137181589459294"/>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975" b="0" i="0" u="none" strike="noStrike" baseline="0">
                <a:solidFill>
                  <a:srgbClr val="000000"/>
                </a:solidFill>
                <a:latin typeface="Arial"/>
                <a:ea typeface="Arial"/>
                <a:cs typeface="Arial"/>
              </a:defRPr>
            </a:pPr>
            <a:endParaRPr lang="en-US"/>
          </a:p>
        </c:txPr>
        <c:crossAx val="138640768"/>
        <c:crosses val="autoZero"/>
        <c:crossBetween val="midCat"/>
      </c:valAx>
      <c:spPr>
        <a:solidFill>
          <a:srgbClr val="C0C0C0"/>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975" b="0" i="0" u="none" strike="noStrike" baseline="0">
          <a:solidFill>
            <a:srgbClr val="000000"/>
          </a:solidFill>
          <a:latin typeface="Arial"/>
          <a:ea typeface="Arial"/>
          <a:cs typeface="Arial"/>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F0F36498-D3E7-47D3-8E68-692B31FC1B74}" type="datetimeFigureOut">
              <a:rPr lang="en-US"/>
              <a:pPr>
                <a:defRPr/>
              </a:pPr>
              <a:t>2/3/2015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13D714E1-3535-449C-BF2D-614C88D57E74}" type="slidenum">
              <a:rPr lang="en-US"/>
              <a:pPr>
                <a:defRPr/>
              </a:pPr>
              <a:t>‹#›</a:t>
            </a:fld>
            <a:endParaRPr lang="en-US"/>
          </a:p>
        </p:txBody>
      </p:sp>
    </p:spTree>
    <p:extLst>
      <p:ext uri="{BB962C8B-B14F-4D97-AF65-F5344CB8AC3E}">
        <p14:creationId xmlns:p14="http://schemas.microsoft.com/office/powerpoint/2010/main" val="24409541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EED7E7B-013A-4C29-A159-3F3A3389B933}" type="slidenum">
              <a:rPr lang="en-US"/>
              <a:pPr>
                <a:defRPr/>
              </a:pPr>
              <a:t>39</a:t>
            </a:fld>
            <a:endParaRPr lang="en-US"/>
          </a:p>
        </p:txBody>
      </p:sp>
      <p:sp>
        <p:nvSpPr>
          <p:cNvPr id="154627" name="Rectangle 2"/>
          <p:cNvSpPr>
            <a:spLocks noChangeArrowheads="1" noTextEdit="1"/>
          </p:cNvSpPr>
          <p:nvPr>
            <p:ph type="sldImg"/>
          </p:nvPr>
        </p:nvSpPr>
        <p:spPr bwMode="auto">
          <a:solidFill>
            <a:srgbClr val="FFFFFF"/>
          </a:solidFill>
          <a:ln>
            <a:solidFill>
              <a:srgbClr val="000000"/>
            </a:solidFill>
            <a:miter lim="800000"/>
            <a:headEnd/>
            <a:tailEnd/>
          </a:ln>
        </p:spPr>
      </p:sp>
      <p:sp>
        <p:nvSpPr>
          <p:cNvPr id="154628" name="Rectangle 3"/>
          <p:cNvSpPr>
            <a:spLocks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DE855B0-AC60-486C-9F52-0362FDD19F70}" type="slidenum">
              <a:rPr lang="es-ES_tradnl"/>
              <a:pPr>
                <a:defRPr/>
              </a:pPr>
              <a:t>75</a:t>
            </a:fld>
            <a:endParaRPr lang="es-ES_tradnl"/>
          </a:p>
        </p:txBody>
      </p:sp>
      <p:sp>
        <p:nvSpPr>
          <p:cNvPr id="164867"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smtClean="0"/>
              <a:t>These are the patients that will probably benefit the most if we could preoperatively identified </a:t>
            </a:r>
          </a:p>
          <a:p>
            <a:r>
              <a:rPr lang="es-ES_tradnl" altLang="en-US" smtClean="0"/>
              <a:t>And also if er (+); her2 (-) candidates for Oncotype and therefore determine need for Chemotherapy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F82577F-ED6B-42BA-A4BD-63CA4C27F290}" type="slidenum">
              <a:rPr lang="en-US"/>
              <a:pPr>
                <a:defRPr/>
              </a:pPr>
              <a:t>43</a:t>
            </a:fld>
            <a:endParaRPr lang="en-US"/>
          </a:p>
        </p:txBody>
      </p:sp>
      <p:sp>
        <p:nvSpPr>
          <p:cNvPr id="155651" name="Rectangle 2"/>
          <p:cNvSpPr>
            <a:spLocks noChangeArrowheads="1" noTextEdit="1"/>
          </p:cNvSpPr>
          <p:nvPr>
            <p:ph type="sldImg"/>
          </p:nvPr>
        </p:nvSpPr>
        <p:spPr bwMode="auto">
          <a:solidFill>
            <a:srgbClr val="FFFFFF"/>
          </a:solidFill>
          <a:ln>
            <a:solidFill>
              <a:srgbClr val="000000"/>
            </a:solidFill>
            <a:miter lim="800000"/>
            <a:headEnd/>
            <a:tailEnd/>
          </a:ln>
        </p:spPr>
      </p:sp>
      <p:sp>
        <p:nvSpPr>
          <p:cNvPr id="155652" name="Rectangle 3"/>
          <p:cNvSpPr>
            <a:spLocks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394B63C-FE4A-423E-84B1-0A8CD384BF6F}" type="slidenum">
              <a:rPr lang="es-ES_tradnl"/>
              <a:pPr>
                <a:defRPr/>
              </a:pPr>
              <a:t>64</a:t>
            </a:fld>
            <a:endParaRPr lang="es-ES_tradnl"/>
          </a:p>
        </p:txBody>
      </p:sp>
      <p:sp>
        <p:nvSpPr>
          <p:cNvPr id="15667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DBCFBA9-9A3D-41AA-A65A-1908B9C5CBB3}" type="slidenum">
              <a:rPr lang="es-ES_tradnl"/>
              <a:pPr>
                <a:defRPr/>
              </a:pPr>
              <a:t>65</a:t>
            </a:fld>
            <a:endParaRPr lang="es-ES_tradnl"/>
          </a:p>
        </p:txBody>
      </p:sp>
      <p:sp>
        <p:nvSpPr>
          <p:cNvPr id="157699"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7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Oncotype DXTM (offered by Genomic Health Inc, Redwood City, CA) is a multi-analyte reverse transcriptase polymerase chain reaction (RT-PCR) genomic test available for predicting recurrence of breast cancer in tumors that are estrogen receptor positive and node negative.  The assay is performed on RNA pooled from formalin fixed paraffin embedded tissue.  A 21 gene panel is evaluated for the expression of sixteen cancer-related genes and five reference genes generating a Recurrence ScoreTM (RS).  Patients are divided into low (RS &lt;18), intermediate (RS  ≥18, &lt;31) and high risk (RS ≥31) groups based on RS.  RS is used to guide further therapy.  Patients who fall into the high risk category have been shown to benefit from chemotherapy; whereas, patients who fall into the low risk category have been shown not to benefit from chemotherapy.  It is unclear whether patients who fall into the intermediate risk category will benefit from chemotherapy.1,2,3,4,5</a:t>
            </a:r>
            <a:endParaRPr lang="es-ES_tradnl"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&gt; 1000 pts over 15 years</a:t>
            </a:r>
          </a:p>
          <a:p>
            <a:pPr eaLnBrk="1" hangingPunct="1"/>
            <a:r>
              <a:rPr lang="en-US" altLang="en-US" smtClean="0"/>
              <a:t>6 publications, 15 Abstracts</a:t>
            </a:r>
          </a:p>
          <a:p>
            <a:pPr eaLnBrk="1" hangingPunct="1"/>
            <a:r>
              <a:rPr lang="en-US" altLang="en-US" smtClean="0"/>
              <a:t>Develop &amp; refine approach to axilla in clinically node negative pts</a:t>
            </a:r>
          </a:p>
          <a:p>
            <a:endParaRPr lang="en-US" altLang="en-US" smtClean="0"/>
          </a:p>
        </p:txBody>
      </p:sp>
      <p:sp>
        <p:nvSpPr>
          <p:cNvPr id="4" name="Slide Number Placeholder 3"/>
          <p:cNvSpPr>
            <a:spLocks noGrp="1"/>
          </p:cNvSpPr>
          <p:nvPr>
            <p:ph type="sldNum" sz="quarter" idx="5"/>
          </p:nvPr>
        </p:nvSpPr>
        <p:spPr/>
        <p:txBody>
          <a:bodyPr/>
          <a:lstStyle/>
          <a:p>
            <a:pPr>
              <a:defRPr/>
            </a:pPr>
            <a:fld id="{3AF2733B-E3BA-4B37-9C37-9D3663F6A88E}" type="slidenum">
              <a:rPr lang="en-US" smtClean="0"/>
              <a:pPr>
                <a:defRPr/>
              </a:pPr>
              <a:t>68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23487AD-1343-4354-A608-1861863D2CD1}" type="slidenum">
              <a:rPr lang="es-ES_tradnl"/>
              <a:pPr>
                <a:defRPr/>
              </a:pPr>
              <a:t>69</a:t>
            </a:fld>
            <a:endParaRPr lang="es-ES_tradnl"/>
          </a:p>
        </p:txBody>
      </p:sp>
      <p:sp>
        <p:nvSpPr>
          <p:cNvPr id="16077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E8EDC9C-92E9-4B2B-BF1A-C4B98768459D}" type="slidenum">
              <a:rPr lang="es-ES_tradnl"/>
              <a:pPr>
                <a:defRPr/>
              </a:pPr>
              <a:t>70</a:t>
            </a:fld>
            <a:endParaRPr lang="es-ES_tradnl"/>
          </a:p>
        </p:txBody>
      </p:sp>
      <p:sp>
        <p:nvSpPr>
          <p:cNvPr id="16179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44FD362-6A5F-42E1-99FE-CB115946B920}" type="slidenum">
              <a:rPr lang="es-ES_tradnl"/>
              <a:pPr>
                <a:defRPr/>
              </a:pPr>
              <a:t>71</a:t>
            </a:fld>
            <a:endParaRPr lang="es-ES_tradnl"/>
          </a:p>
        </p:txBody>
      </p:sp>
      <p:sp>
        <p:nvSpPr>
          <p:cNvPr id="162819"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62FC025-AA25-4A82-9A8E-42BBDE7958C4}" type="slidenum">
              <a:rPr lang="es-ES_tradnl"/>
              <a:pPr>
                <a:defRPr/>
              </a:pPr>
              <a:t>74</a:t>
            </a:fld>
            <a:endParaRPr lang="es-ES_tradnl"/>
          </a:p>
        </p:txBody>
      </p:sp>
      <p:sp>
        <p:nvSpPr>
          <p:cNvPr id="163843"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hemeOverride" Target="../theme/themeOverride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hemeOverride" Target="../theme/themeOverride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fld id="{8861BD11-A199-4DD2-B73D-FC4E879D388D}" type="datetimeFigureOut">
              <a:rPr lang="en-US"/>
              <a:pPr>
                <a:defRPr/>
              </a:pPr>
              <a:t>2/3/2015</a:t>
            </a:fld>
            <a:endParaRPr lang="en-US"/>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a:lvl1pPr>
          </a:lstStyle>
          <a:p>
            <a:pPr>
              <a:defRPr/>
            </a:pPr>
            <a:fld id="{15BF7B7E-21A1-41F4-8937-26EFD2AF8923}" type="slidenum">
              <a:rPr lang="en-US"/>
              <a:pPr>
                <a:defRPr/>
              </a:pPr>
              <a:t>‹#›</a:t>
            </a:fld>
            <a:endParaRPr lang="en-US"/>
          </a:p>
        </p:txBody>
      </p:sp>
    </p:spTree>
    <p:extLst>
      <p:ext uri="{BB962C8B-B14F-4D97-AF65-F5344CB8AC3E}">
        <p14:creationId xmlns:p14="http://schemas.microsoft.com/office/powerpoint/2010/main" val="115966104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A0291DF8-2626-4E1F-93B9-47169EEF138C}" type="datetimeFigureOut">
              <a:rPr lang="en-US"/>
              <a:pPr>
                <a:defRPr/>
              </a:pPr>
              <a:t>2/3/2015</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B08964ED-E634-4337-8759-C625A6861D71}" type="slidenum">
              <a:rPr lang="en-US"/>
              <a:pPr>
                <a:defRPr/>
              </a:pPr>
              <a:t>‹#›</a:t>
            </a:fld>
            <a:endParaRPr lang="en-US"/>
          </a:p>
        </p:txBody>
      </p:sp>
    </p:spTree>
    <p:extLst>
      <p:ext uri="{BB962C8B-B14F-4D97-AF65-F5344CB8AC3E}">
        <p14:creationId xmlns:p14="http://schemas.microsoft.com/office/powerpoint/2010/main" val="3386936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E90FADB9-E714-4F37-B29F-312724954B88}" type="datetimeFigureOut">
              <a:rPr lang="en-US"/>
              <a:pPr>
                <a:defRPr/>
              </a:pPr>
              <a:t>2/3/2015</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692FDD34-F28E-4E77-878E-8A315AC0C16C}" type="slidenum">
              <a:rPr lang="en-US"/>
              <a:pPr>
                <a:defRPr/>
              </a:pPr>
              <a:t>‹#›</a:t>
            </a:fld>
            <a:endParaRPr lang="en-US"/>
          </a:p>
        </p:txBody>
      </p:sp>
    </p:spTree>
    <p:extLst>
      <p:ext uri="{BB962C8B-B14F-4D97-AF65-F5344CB8AC3E}">
        <p14:creationId xmlns:p14="http://schemas.microsoft.com/office/powerpoint/2010/main" val="2402844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9"/>
          <p:cNvSpPr>
            <a:spLocks noGrp="1" noChangeArrowheads="1"/>
          </p:cNvSpPr>
          <p:nvPr>
            <p:ph type="dt" sz="half" idx="10"/>
          </p:nvPr>
        </p:nvSpPr>
        <p:spPr/>
        <p:txBody>
          <a:bodyPr/>
          <a:lstStyle>
            <a:lvl1pPr>
              <a:defRPr/>
            </a:lvl1pPr>
          </a:lstStyle>
          <a:p>
            <a:pPr>
              <a:defRPr/>
            </a:pPr>
            <a:endParaRPr lang="en-US"/>
          </a:p>
        </p:txBody>
      </p:sp>
      <p:sp>
        <p:nvSpPr>
          <p:cNvPr id="4" name="Rectangle 70"/>
          <p:cNvSpPr>
            <a:spLocks noGrp="1" noChangeArrowheads="1"/>
          </p:cNvSpPr>
          <p:nvPr>
            <p:ph type="ftr" sz="quarter" idx="11"/>
          </p:nvPr>
        </p:nvSpPr>
        <p:spPr/>
        <p:txBody>
          <a:bodyPr/>
          <a:lstStyle>
            <a:lvl1pPr>
              <a:defRPr/>
            </a:lvl1pPr>
          </a:lstStyle>
          <a:p>
            <a:pPr>
              <a:defRPr/>
            </a:pPr>
            <a:endParaRPr lang="en-US"/>
          </a:p>
        </p:txBody>
      </p:sp>
      <p:sp>
        <p:nvSpPr>
          <p:cNvPr id="5" name="Rectangle 71"/>
          <p:cNvSpPr>
            <a:spLocks noGrp="1" noChangeArrowheads="1"/>
          </p:cNvSpPr>
          <p:nvPr>
            <p:ph type="sldNum" sz="quarter" idx="12"/>
          </p:nvPr>
        </p:nvSpPr>
        <p:spPr/>
        <p:txBody>
          <a:bodyPr/>
          <a:lstStyle>
            <a:lvl1pPr>
              <a:defRPr/>
            </a:lvl1pPr>
          </a:lstStyle>
          <a:p>
            <a:pPr>
              <a:defRPr/>
            </a:pPr>
            <a:fld id="{6017FA3E-ABC0-435D-AA86-33E76122010A}" type="slidenum">
              <a:rPr lang="en-US"/>
              <a:pPr>
                <a:defRPr/>
              </a:pPr>
              <a:t>‹#›</a:t>
            </a:fld>
            <a:endParaRPr lang="en-US"/>
          </a:p>
        </p:txBody>
      </p:sp>
    </p:spTree>
    <p:extLst>
      <p:ext uri="{BB962C8B-B14F-4D97-AF65-F5344CB8AC3E}">
        <p14:creationId xmlns:p14="http://schemas.microsoft.com/office/powerpoint/2010/main" val="3739592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fld id="{A62D787E-6D5D-4F7F-B62A-356E9EB66696}" type="datetimeFigureOut">
              <a:rPr lang="en-US"/>
              <a:pPr>
                <a:defRPr/>
              </a:pPr>
              <a:t>2/3/2015</a:t>
            </a:fld>
            <a:endParaRPr lang="en-US"/>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a:lvl1pPr>
          </a:lstStyle>
          <a:p>
            <a:pPr>
              <a:defRPr/>
            </a:pPr>
            <a:fld id="{CC1934EA-00E5-4203-9720-96AFE7AD85C1}" type="slidenum">
              <a:rPr lang="en-US"/>
              <a:pPr>
                <a:defRPr/>
              </a:pPr>
              <a:t>‹#›</a:t>
            </a:fld>
            <a:endParaRPr lang="en-US"/>
          </a:p>
        </p:txBody>
      </p:sp>
    </p:spTree>
    <p:extLst>
      <p:ext uri="{BB962C8B-B14F-4D97-AF65-F5344CB8AC3E}">
        <p14:creationId xmlns:p14="http://schemas.microsoft.com/office/powerpoint/2010/main" val="24137174"/>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09555541-6E01-401B-8A13-6D393B29C0D8}" type="datetimeFigureOut">
              <a:rPr lang="en-US"/>
              <a:pPr>
                <a:defRPr/>
              </a:pPr>
              <a:t>2/3/2015</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9FFFC565-1CB2-4466-A555-748FE0336EF2}" type="slidenum">
              <a:rPr lang="en-US"/>
              <a:pPr>
                <a:defRPr/>
              </a:pPr>
              <a:t>‹#›</a:t>
            </a:fld>
            <a:endParaRPr lang="en-US"/>
          </a:p>
        </p:txBody>
      </p:sp>
    </p:spTree>
    <p:extLst>
      <p:ext uri="{BB962C8B-B14F-4D97-AF65-F5344CB8AC3E}">
        <p14:creationId xmlns:p14="http://schemas.microsoft.com/office/powerpoint/2010/main" val="36279333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225E333-E39A-4C38-92C7-03B1897D1CBC}" type="datetimeFigureOut">
              <a:rPr lang="en-US"/>
              <a:pPr>
                <a:defRPr/>
              </a:pPr>
              <a:t>2/3/2015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64AF1B-6FBF-4F4C-A3C2-39D915E8AF0D}" type="slidenum">
              <a:rPr lang="en-US"/>
              <a:pPr>
                <a:defRPr/>
              </a:pPr>
              <a:t>‹#›</a:t>
            </a:fld>
            <a:endParaRPr lang="en-US"/>
          </a:p>
        </p:txBody>
      </p:sp>
    </p:spTree>
    <p:extLst>
      <p:ext uri="{BB962C8B-B14F-4D97-AF65-F5344CB8AC3E}">
        <p14:creationId xmlns:p14="http://schemas.microsoft.com/office/powerpoint/2010/main" val="472064811"/>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6A9005DC-3C78-4D6B-83D5-D7A2FA258DAF}" type="datetimeFigureOut">
              <a:rPr lang="en-US"/>
              <a:pPr>
                <a:defRPr/>
              </a:pPr>
              <a:t>2/3/2015</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7AC87DEC-BE44-4793-8B0C-C79E1C039737}" type="slidenum">
              <a:rPr lang="en-US"/>
              <a:pPr>
                <a:defRPr/>
              </a:pPr>
              <a:t>‹#›</a:t>
            </a:fld>
            <a:endParaRPr lang="en-US"/>
          </a:p>
        </p:txBody>
      </p:sp>
    </p:spTree>
    <p:extLst>
      <p:ext uri="{BB962C8B-B14F-4D97-AF65-F5344CB8AC3E}">
        <p14:creationId xmlns:p14="http://schemas.microsoft.com/office/powerpoint/2010/main" val="4120008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19FB8A7E-9375-4BA4-B318-5FD68D41161B}" type="datetimeFigureOut">
              <a:rPr lang="en-US"/>
              <a:pPr>
                <a:defRPr/>
              </a:pPr>
              <a:t>2/3/2015</a:t>
            </a:fld>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1B354E14-7717-4F64-98B2-A05B68BEE2B8}" type="slidenum">
              <a:rPr lang="en-US"/>
              <a:pPr>
                <a:defRPr/>
              </a:pPr>
              <a:t>‹#›</a:t>
            </a:fld>
            <a:endParaRPr lang="en-US"/>
          </a:p>
        </p:txBody>
      </p:sp>
    </p:spTree>
    <p:extLst>
      <p:ext uri="{BB962C8B-B14F-4D97-AF65-F5344CB8AC3E}">
        <p14:creationId xmlns:p14="http://schemas.microsoft.com/office/powerpoint/2010/main" val="2812789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26DDB960-4068-403B-A641-03D7863B31E6}" type="datetimeFigureOut">
              <a:rPr lang="en-US"/>
              <a:pPr>
                <a:defRPr/>
              </a:pPr>
              <a:t>2/3/2015</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0940FB6A-CDD3-4DE5-AEED-6F7D2123E2D6}" type="slidenum">
              <a:rPr lang="en-US"/>
              <a:pPr>
                <a:defRPr/>
              </a:pPr>
              <a:t>‹#›</a:t>
            </a:fld>
            <a:endParaRPr lang="en-US"/>
          </a:p>
        </p:txBody>
      </p:sp>
    </p:spTree>
    <p:extLst>
      <p:ext uri="{BB962C8B-B14F-4D97-AF65-F5344CB8AC3E}">
        <p14:creationId xmlns:p14="http://schemas.microsoft.com/office/powerpoint/2010/main" val="2215906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581A1DCA-4AC7-4515-AB0A-55F301794B1A}" type="datetimeFigureOut">
              <a:rPr lang="en-US"/>
              <a:pPr>
                <a:defRPr/>
              </a:pPr>
              <a:t>2/3/2015</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8D856F1F-E045-4E7E-AD30-E4BAF6F7D6EE}" type="slidenum">
              <a:rPr lang="en-US"/>
              <a:pPr>
                <a:defRPr/>
              </a:pPr>
              <a:t>‹#›</a:t>
            </a:fld>
            <a:endParaRPr lang="en-US"/>
          </a:p>
        </p:txBody>
      </p:sp>
    </p:spTree>
    <p:extLst>
      <p:ext uri="{BB962C8B-B14F-4D97-AF65-F5344CB8AC3E}">
        <p14:creationId xmlns:p14="http://schemas.microsoft.com/office/powerpoint/2010/main" val="3835011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EC297F1C-2553-49D9-B2E8-1B8219D98BDD}" type="datetimeFigureOut">
              <a:rPr lang="en-US"/>
              <a:pPr>
                <a:defRPr/>
              </a:pPr>
              <a:t>2/3/2015</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853A75BD-26FA-42D4-9006-2E32F4F94284}" type="slidenum">
              <a:rPr lang="en-US"/>
              <a:pPr>
                <a:defRPr/>
              </a:pPr>
              <a:t>‹#›</a:t>
            </a:fld>
            <a:endParaRPr lang="en-US"/>
          </a:p>
        </p:txBody>
      </p:sp>
    </p:spTree>
    <p:extLst>
      <p:ext uri="{BB962C8B-B14F-4D97-AF65-F5344CB8AC3E}">
        <p14:creationId xmlns:p14="http://schemas.microsoft.com/office/powerpoint/2010/main" val="9873826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9F34BA95-6A9B-483B-BA27-CC5BAF193350}" type="datetimeFigureOut">
              <a:rPr lang="en-US"/>
              <a:pPr>
                <a:defRPr/>
              </a:pPr>
              <a:t>2/3/2015</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51EBEEB4-4A3C-4750-8FAC-5BFCE94D08D5}" type="slidenum">
              <a:rPr lang="en-US"/>
              <a:pPr>
                <a:defRPr/>
              </a:pPr>
              <a:t>‹#›</a:t>
            </a:fld>
            <a:endParaRPr lang="en-US"/>
          </a:p>
        </p:txBody>
      </p:sp>
    </p:spTree>
    <p:extLst>
      <p:ext uri="{BB962C8B-B14F-4D97-AF65-F5344CB8AC3E}">
        <p14:creationId xmlns:p14="http://schemas.microsoft.com/office/powerpoint/2010/main" val="31445108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08D1D20C-241B-4C44-9ECD-0703B5430E5B}" type="datetimeFigureOut">
              <a:rPr lang="en-US"/>
              <a:pPr>
                <a:defRPr/>
              </a:pPr>
              <a:t>2/3/2015</a:t>
            </a:fld>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E3B26B7F-DBE5-4519-8E73-3E8932521496}" type="slidenum">
              <a:rPr lang="en-US"/>
              <a:pPr>
                <a:defRPr/>
              </a:pPr>
              <a:t>‹#›</a:t>
            </a:fld>
            <a:endParaRPr lang="en-US"/>
          </a:p>
        </p:txBody>
      </p:sp>
    </p:spTree>
    <p:extLst>
      <p:ext uri="{BB962C8B-B14F-4D97-AF65-F5344CB8AC3E}">
        <p14:creationId xmlns:p14="http://schemas.microsoft.com/office/powerpoint/2010/main" val="33858115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E37EC19B-DB26-4E7A-A7A1-D8F798846DD2}" type="datetimeFigureOut">
              <a:rPr lang="en-US"/>
              <a:pPr>
                <a:defRPr/>
              </a:pPr>
              <a:t>2/3/2015</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75474092-2AAD-40CE-8A60-B170E2C4C842}" type="slidenum">
              <a:rPr lang="en-US"/>
              <a:pPr>
                <a:defRPr/>
              </a:pPr>
              <a:t>‹#›</a:t>
            </a:fld>
            <a:endParaRPr lang="en-US"/>
          </a:p>
        </p:txBody>
      </p:sp>
    </p:spTree>
    <p:extLst>
      <p:ext uri="{BB962C8B-B14F-4D97-AF65-F5344CB8AC3E}">
        <p14:creationId xmlns:p14="http://schemas.microsoft.com/office/powerpoint/2010/main" val="6245576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0E5D7295-E4AE-4C94-814E-26886FAFDC0E}" type="datetimeFigureOut">
              <a:rPr lang="en-US"/>
              <a:pPr>
                <a:defRPr/>
              </a:pPr>
              <a:t>2/3/2015</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6EBC9EE5-2248-49D6-93B6-D0686A7D7FC8}" type="slidenum">
              <a:rPr lang="en-US"/>
              <a:pPr>
                <a:defRPr/>
              </a:pPr>
              <a:t>‹#›</a:t>
            </a:fld>
            <a:endParaRPr lang="en-US"/>
          </a:p>
        </p:txBody>
      </p:sp>
    </p:spTree>
    <p:extLst>
      <p:ext uri="{BB962C8B-B14F-4D97-AF65-F5344CB8AC3E}">
        <p14:creationId xmlns:p14="http://schemas.microsoft.com/office/powerpoint/2010/main" val="1366106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52F3B26-1E58-4A59-8ACA-FAB8501758EF}" type="datetimeFigureOut">
              <a:rPr lang="en-US"/>
              <a:pPr>
                <a:defRPr/>
              </a:pPr>
              <a:t>2/3/2015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6184EC-E35C-46CD-8D85-63503DC75A59}" type="slidenum">
              <a:rPr lang="en-US"/>
              <a:pPr>
                <a:defRPr/>
              </a:pPr>
              <a:t>‹#›</a:t>
            </a:fld>
            <a:endParaRPr lang="en-US"/>
          </a:p>
        </p:txBody>
      </p:sp>
    </p:spTree>
    <p:extLst>
      <p:ext uri="{BB962C8B-B14F-4D97-AF65-F5344CB8AC3E}">
        <p14:creationId xmlns:p14="http://schemas.microsoft.com/office/powerpoint/2010/main" val="221215686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9083261D-21E4-4113-90B5-9674136CC01F}" type="datetimeFigureOut">
              <a:rPr lang="en-US"/>
              <a:pPr>
                <a:defRPr/>
              </a:pPr>
              <a:t>2/3/2015</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D002C950-AEC3-4ADF-83CC-DEB45A85FF5C}" type="slidenum">
              <a:rPr lang="en-US"/>
              <a:pPr>
                <a:defRPr/>
              </a:pPr>
              <a:t>‹#›</a:t>
            </a:fld>
            <a:endParaRPr lang="en-US"/>
          </a:p>
        </p:txBody>
      </p:sp>
    </p:spTree>
    <p:extLst>
      <p:ext uri="{BB962C8B-B14F-4D97-AF65-F5344CB8AC3E}">
        <p14:creationId xmlns:p14="http://schemas.microsoft.com/office/powerpoint/2010/main" val="3816082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5787D66A-2B43-4E51-AAC3-792F9F891423}" type="datetimeFigureOut">
              <a:rPr lang="en-US"/>
              <a:pPr>
                <a:defRPr/>
              </a:pPr>
              <a:t>2/3/2015</a:t>
            </a:fld>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A94937EB-4C6C-4533-9CEF-434679EBD94D}" type="slidenum">
              <a:rPr lang="en-US"/>
              <a:pPr>
                <a:defRPr/>
              </a:pPr>
              <a:t>‹#›</a:t>
            </a:fld>
            <a:endParaRPr lang="en-US"/>
          </a:p>
        </p:txBody>
      </p:sp>
    </p:spTree>
    <p:extLst>
      <p:ext uri="{BB962C8B-B14F-4D97-AF65-F5344CB8AC3E}">
        <p14:creationId xmlns:p14="http://schemas.microsoft.com/office/powerpoint/2010/main" val="3765155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75779E1B-CA08-4D77-9B73-287A80F05FBA}" type="datetimeFigureOut">
              <a:rPr lang="en-US"/>
              <a:pPr>
                <a:defRPr/>
              </a:pPr>
              <a:t>2/3/2015</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8871AF2E-A096-496A-9651-1FC9B3BA1D24}" type="slidenum">
              <a:rPr lang="en-US"/>
              <a:pPr>
                <a:defRPr/>
              </a:pPr>
              <a:t>‹#›</a:t>
            </a:fld>
            <a:endParaRPr lang="en-US"/>
          </a:p>
        </p:txBody>
      </p:sp>
    </p:spTree>
    <p:extLst>
      <p:ext uri="{BB962C8B-B14F-4D97-AF65-F5344CB8AC3E}">
        <p14:creationId xmlns:p14="http://schemas.microsoft.com/office/powerpoint/2010/main" val="4037891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D11D34C7-1DF1-45B7-A018-6DCD64B82278}" type="datetimeFigureOut">
              <a:rPr lang="en-US"/>
              <a:pPr>
                <a:defRPr/>
              </a:pPr>
              <a:t>2/3/2015</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7E0B3464-741F-4CA3-B9DD-4070BFC46E7E}" type="slidenum">
              <a:rPr lang="en-US"/>
              <a:pPr>
                <a:defRPr/>
              </a:pPr>
              <a:t>‹#›</a:t>
            </a:fld>
            <a:endParaRPr lang="en-US"/>
          </a:p>
        </p:txBody>
      </p:sp>
    </p:spTree>
    <p:extLst>
      <p:ext uri="{BB962C8B-B14F-4D97-AF65-F5344CB8AC3E}">
        <p14:creationId xmlns:p14="http://schemas.microsoft.com/office/powerpoint/2010/main" val="4212663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8F4647E6-A381-4DF1-B47B-81979C93C293}" type="datetimeFigureOut">
              <a:rPr lang="en-US"/>
              <a:pPr>
                <a:defRPr/>
              </a:pPr>
              <a:t>2/3/2015</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5120DB18-7F57-4E52-B7F6-27EE68939770}" type="slidenum">
              <a:rPr lang="en-US"/>
              <a:pPr>
                <a:defRPr/>
              </a:pPr>
              <a:t>‹#›</a:t>
            </a:fld>
            <a:endParaRPr lang="en-US"/>
          </a:p>
        </p:txBody>
      </p:sp>
    </p:spTree>
    <p:extLst>
      <p:ext uri="{BB962C8B-B14F-4D97-AF65-F5344CB8AC3E}">
        <p14:creationId xmlns:p14="http://schemas.microsoft.com/office/powerpoint/2010/main" val="3034323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AF0526B4-AA06-4C68-B4BF-7F6BF7F0CB48}" type="datetimeFigureOut">
              <a:rPr lang="en-US"/>
              <a:pPr>
                <a:defRPr/>
              </a:pPr>
              <a:t>2/3/2015</a:t>
            </a:fld>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EC2567F4-FA8D-478F-B114-B1E67CA7DFC6}" type="slidenum">
              <a:rPr lang="en-US"/>
              <a:pPr>
                <a:defRPr/>
              </a:pPr>
              <a:t>‹#›</a:t>
            </a:fld>
            <a:endParaRPr lang="en-US"/>
          </a:p>
        </p:txBody>
      </p:sp>
    </p:spTree>
    <p:extLst>
      <p:ext uri="{BB962C8B-B14F-4D97-AF65-F5344CB8AC3E}">
        <p14:creationId xmlns:p14="http://schemas.microsoft.com/office/powerpoint/2010/main" val="4291403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pitchFamily="34" charset="0"/>
              </a:defRPr>
            </a:lvl1pPr>
          </a:lstStyle>
          <a:p>
            <a:pPr>
              <a:defRPr/>
            </a:pPr>
            <a:fld id="{3B16FCCA-2CAD-4431-9BFC-7A60D8CA3DE7}" type="datetimeFigureOut">
              <a:rPr lang="en-US"/>
              <a:pPr>
                <a:defRPr/>
              </a:pPr>
              <a:t>2/3/2015</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pitchFamily="34" charset="0"/>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latin typeface="Arial" pitchFamily="34" charset="0"/>
              </a:defRPr>
            </a:lvl1pPr>
          </a:lstStyle>
          <a:p>
            <a:pPr>
              <a:defRPr/>
            </a:pPr>
            <a:fld id="{3D6198B9-6085-42B2-95C8-861362745021}" type="slidenum">
              <a:rPr lang="en-US"/>
              <a:pPr>
                <a:defRPr/>
              </a:pPr>
              <a:t>‹#›</a:t>
            </a:fld>
            <a:endParaRPr lang="en-US"/>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p>
          </p:txBody>
        </p:sp>
      </p:grpSp>
    </p:spTree>
  </p:cSld>
  <p:clrMap bg1="lt1" tx1="dk1" bg2="lt2" tx2="dk2" accent1="accent1" accent2="accent2" accent3="accent3" accent4="accent4" accent5="accent5" accent6="accent6" hlink="hlink" folHlink="folHlink"/>
  <p:sldLayoutIdLst>
    <p:sldLayoutId id="2147483833" r:id="rId1"/>
    <p:sldLayoutId id="2147483817" r:id="rId2"/>
    <p:sldLayoutId id="2147483834" r:id="rId3"/>
    <p:sldLayoutId id="2147483818" r:id="rId4"/>
    <p:sldLayoutId id="2147483819" r:id="rId5"/>
    <p:sldLayoutId id="2147483820" r:id="rId6"/>
    <p:sldLayoutId id="2147483821" r:id="rId7"/>
    <p:sldLayoutId id="2147483822" r:id="rId8"/>
    <p:sldLayoutId id="2147483835" r:id="rId9"/>
    <p:sldLayoutId id="2147483823" r:id="rId10"/>
    <p:sldLayoutId id="2147483824" r:id="rId11"/>
    <p:sldLayoutId id="2147483836" r:id="rId12"/>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2052"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smtClean="0"/>
              <a:t>Click to edit Master title style</a:t>
            </a:r>
          </a:p>
        </p:txBody>
      </p:sp>
      <p:sp>
        <p:nvSpPr>
          <p:cNvPr id="2053"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pitchFamily="34" charset="0"/>
              </a:defRPr>
            </a:lvl1pPr>
          </a:lstStyle>
          <a:p>
            <a:pPr>
              <a:defRPr/>
            </a:pPr>
            <a:fld id="{58020752-07A9-407A-87DE-D7F9C4EBC1F8}" type="datetimeFigureOut">
              <a:rPr lang="en-US"/>
              <a:pPr>
                <a:defRPr/>
              </a:pPr>
              <a:t>2/3/2015</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pitchFamily="34" charset="0"/>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latin typeface="Arial" pitchFamily="34" charset="0"/>
              </a:defRPr>
            </a:lvl1pPr>
          </a:lstStyle>
          <a:p>
            <a:pPr>
              <a:defRPr/>
            </a:pPr>
            <a:fld id="{041F29B5-2C19-4F1E-BAE5-9307D455AC4A}" type="slidenum">
              <a:rPr lang="en-US"/>
              <a:pPr>
                <a:defRPr/>
              </a:pPr>
              <a:t>‹#›</a:t>
            </a:fld>
            <a:endParaRPr lang="en-US"/>
          </a:p>
        </p:txBody>
      </p:sp>
      <p:grpSp>
        <p:nvGrpSpPr>
          <p:cNvPr id="2057"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p>
          </p:txBody>
        </p:sp>
      </p:grpSp>
    </p:spTree>
  </p:cSld>
  <p:clrMap bg1="lt1" tx1="dk1" bg2="lt2" tx2="dk2" accent1="accent1" accent2="accent2" accent3="accent3" accent4="accent4" accent5="accent5" accent6="accent6" hlink="hlink" folHlink="folHlink"/>
  <p:sldLayoutIdLst>
    <p:sldLayoutId id="2147483837" r:id="rId1"/>
    <p:sldLayoutId id="2147483825" r:id="rId2"/>
    <p:sldLayoutId id="2147483838" r:id="rId3"/>
    <p:sldLayoutId id="2147483826" r:id="rId4"/>
    <p:sldLayoutId id="2147483827" r:id="rId5"/>
    <p:sldLayoutId id="2147483828" r:id="rId6"/>
    <p:sldLayoutId id="2147483829" r:id="rId7"/>
    <p:sldLayoutId id="2147483830" r:id="rId8"/>
    <p:sldLayoutId id="2147483839" r:id="rId9"/>
    <p:sldLayoutId id="2147483831" r:id="rId10"/>
    <p:sldLayoutId id="2147483832"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4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8.wmf"/></Relationships>
</file>

<file path=ppt/slides/_rels/slide65.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6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hyperlink" Target="http://www.annalssurgicaloncology.org/" TargetMode="External"/><Relationship Id="rId4" Type="http://schemas.openxmlformats.org/officeDocument/2006/relationships/image" Target="../media/image36.wmf"/></Relationships>
</file>

<file path=ppt/slides/_rels/slide7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ctrTitle"/>
          </p:nvPr>
        </p:nvSpPr>
        <p:spPr>
          <a:xfrm>
            <a:off x="685800" y="685800"/>
            <a:ext cx="7772400" cy="1470025"/>
          </a:xfrm>
          <a:ln>
            <a:miter lim="800000"/>
            <a:headEnd/>
            <a:tailEnd/>
          </a:ln>
        </p:spPr>
        <p:txBody>
          <a:bodyPr/>
          <a:lstStyle/>
          <a:p>
            <a:pPr eaLnBrk="1" fontAlgn="auto" hangingPunct="1">
              <a:spcAft>
                <a:spcPts val="0"/>
              </a:spcAft>
              <a:defRPr/>
            </a:pPr>
            <a:r>
              <a:rPr lang="en-US" smtClean="0"/>
              <a:t>Surgical Oncology</a:t>
            </a:r>
          </a:p>
        </p:txBody>
      </p:sp>
      <p:sp>
        <p:nvSpPr>
          <p:cNvPr id="10243" name="Subtitle 4"/>
          <p:cNvSpPr>
            <a:spLocks noGrp="1"/>
          </p:cNvSpPr>
          <p:nvPr>
            <p:ph type="subTitle" idx="1"/>
          </p:nvPr>
        </p:nvSpPr>
        <p:spPr>
          <a:xfrm>
            <a:off x="1371600" y="1981200"/>
            <a:ext cx="6400800" cy="1752600"/>
          </a:xfrm>
        </p:spPr>
        <p:txBody>
          <a:bodyPr/>
          <a:lstStyle/>
          <a:p>
            <a:pPr marR="0" eaLnBrk="1" hangingPunct="1"/>
            <a:r>
              <a:rPr lang="en-US" altLang="en-US" dirty="0" smtClean="0"/>
              <a:t>Lessons Learned</a:t>
            </a:r>
          </a:p>
        </p:txBody>
      </p:sp>
      <p:sp>
        <p:nvSpPr>
          <p:cNvPr id="10244" name="TextBox 5"/>
          <p:cNvSpPr txBox="1">
            <a:spLocks noChangeArrowheads="1"/>
          </p:cNvSpPr>
          <p:nvPr/>
        </p:nvSpPr>
        <p:spPr bwMode="auto">
          <a:xfrm>
            <a:off x="2438400" y="4038600"/>
            <a:ext cx="42672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dirty="0" smtClean="0">
                <a:latin typeface="Calibri" pitchFamily="34" charset="0"/>
              </a:rPr>
              <a:t>Patrick C. McGrath, MD, FACS</a:t>
            </a:r>
          </a:p>
          <a:p>
            <a:pPr algn="ctr" eaLnBrk="1" hangingPunct="1"/>
            <a:r>
              <a:rPr lang="en-US" altLang="en-US" dirty="0" smtClean="0">
                <a:latin typeface="Calibri" pitchFamily="34" charset="0"/>
              </a:rPr>
              <a:t>Ward O. </a:t>
            </a:r>
            <a:r>
              <a:rPr lang="en-US" altLang="en-US" dirty="0" err="1" smtClean="0">
                <a:latin typeface="Calibri" pitchFamily="34" charset="0"/>
              </a:rPr>
              <a:t>Griffen</a:t>
            </a:r>
            <a:r>
              <a:rPr lang="en-US" altLang="en-US" dirty="0" smtClean="0">
                <a:latin typeface="Calibri" pitchFamily="34" charset="0"/>
              </a:rPr>
              <a:t> Endowed Chair in Surgery</a:t>
            </a:r>
          </a:p>
          <a:p>
            <a:pPr algn="ctr" eaLnBrk="1" hangingPunct="1"/>
            <a:r>
              <a:rPr lang="en-US" altLang="en-US" dirty="0" smtClean="0">
                <a:latin typeface="Calibri" pitchFamily="34" charset="0"/>
              </a:rPr>
              <a:t>Professor &amp; Chief</a:t>
            </a:r>
          </a:p>
          <a:p>
            <a:pPr algn="ctr" eaLnBrk="1" hangingPunct="1"/>
            <a:r>
              <a:rPr lang="en-US" altLang="en-US" dirty="0" smtClean="0">
                <a:latin typeface="Calibri" pitchFamily="34" charset="0"/>
              </a:rPr>
              <a:t>Division of General Surgery</a:t>
            </a:r>
          </a:p>
          <a:p>
            <a:pPr algn="ctr" eaLnBrk="1" hangingPunct="1"/>
            <a:r>
              <a:rPr lang="en-US" altLang="en-US" dirty="0" smtClean="0">
                <a:latin typeface="Calibri" pitchFamily="34" charset="0"/>
              </a:rPr>
              <a:t>University of Kentucky</a:t>
            </a:r>
            <a:endParaRPr lang="en-US" altLang="en-US" dirty="0">
              <a:latin typeface="Calibri"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PM14"/>
          <p:cNvPicPr>
            <a:picLocks noChangeAspect="1" noChangeArrowheads="1"/>
          </p:cNvPicPr>
          <p:nvPr/>
        </p:nvPicPr>
        <p:blipFill>
          <a:blip r:embed="rId2">
            <a:lum bright="24000"/>
            <a:extLst>
              <a:ext uri="{28A0092B-C50C-407E-A947-70E740481C1C}">
                <a14:useLocalDpi xmlns:a14="http://schemas.microsoft.com/office/drawing/2010/main" val="0"/>
              </a:ext>
            </a:extLst>
          </a:blip>
          <a:srcRect/>
          <a:stretch>
            <a:fillRect/>
          </a:stretch>
        </p:blipFill>
        <p:spPr bwMode="auto">
          <a:xfrm>
            <a:off x="0" y="550863"/>
            <a:ext cx="9144000" cy="57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Net\eudora\Attach\Memitz, Shirley06.jpg"/>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a:stretch>
            <a:fillRect/>
          </a:stretch>
        </p:blipFill>
        <p:spPr bwMode="auto">
          <a:xfrm>
            <a:off x="0" y="-190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C:\Net\eudora\Attach\Memitz, Shirley06.jpg"/>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a:stretch>
            <a:fillRect/>
          </a:stretch>
        </p:blipFill>
        <p:spPr bwMode="auto">
          <a:xfrm>
            <a:off x="4800600" y="3352800"/>
            <a:ext cx="4343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1" name="Picture 3" descr="C:\Documents and Settings\pmcgrath\Desktop\pictures\Memitz, Shirley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292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C:\Net\eudora\Attach\Royster, Ann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C:\Net\eudora\Attach\Royster, Ann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C:\Net\eudora\Attach\Royster, Ann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C:\Net\eudora\Attach\Royster,Ann04.jpg"/>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190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p:nvPr>
        </p:nvSpPr>
        <p:spPr>
          <a:xfrm>
            <a:off x="304800" y="2286000"/>
            <a:ext cx="8534400" cy="1143000"/>
          </a:xfrm>
          <a:ln>
            <a:miter lim="800000"/>
            <a:headEnd/>
            <a:tailEnd/>
          </a:ln>
        </p:spPr>
        <p:txBody>
          <a:bodyPr/>
          <a:lstStyle/>
          <a:p>
            <a:pPr algn="ctr" eaLnBrk="1" fontAlgn="auto" hangingPunct="1">
              <a:spcAft>
                <a:spcPts val="0"/>
              </a:spcAft>
              <a:defRPr/>
            </a:pPr>
            <a:r>
              <a:rPr lang="en-US" sz="5400" dirty="0" smtClean="0">
                <a:solidFill>
                  <a:srgbClr val="FFFF00"/>
                </a:solidFill>
              </a:rPr>
              <a:t>Pay Attention at Tumor Board</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990600"/>
            <a:ext cx="8229600" cy="1143000"/>
          </a:xfrm>
        </p:spPr>
        <p:txBody>
          <a:bodyPr>
            <a:normAutofit/>
          </a:bodyPr>
          <a:lstStyle/>
          <a:p>
            <a:pPr eaLnBrk="1" fontAlgn="auto" hangingPunct="1">
              <a:spcAft>
                <a:spcPts val="0"/>
              </a:spcAft>
              <a:defRPr/>
            </a:pPr>
            <a:r>
              <a:rPr lang="en-US" sz="4000" b="1" dirty="0" smtClean="0">
                <a:solidFill>
                  <a:schemeClr val="accent2">
                    <a:lumMod val="75000"/>
                  </a:schemeClr>
                </a:solidFill>
              </a:rPr>
              <a:t>Tumor Board Presentation – T.D.</a:t>
            </a:r>
          </a:p>
        </p:txBody>
      </p:sp>
      <p:sp>
        <p:nvSpPr>
          <p:cNvPr id="120835" name="Rectangle 3"/>
          <p:cNvSpPr>
            <a:spLocks noGrp="1" noChangeArrowheads="1"/>
          </p:cNvSpPr>
          <p:nvPr>
            <p:ph idx="1"/>
          </p:nvPr>
        </p:nvSpPr>
        <p:spPr>
          <a:xfrm>
            <a:off x="457200" y="2514600"/>
            <a:ext cx="8229600" cy="3810000"/>
          </a:xfrm>
        </p:spPr>
        <p:txBody>
          <a:bodyPr/>
          <a:lstStyle/>
          <a:p>
            <a:pPr eaLnBrk="1" hangingPunct="1">
              <a:lnSpc>
                <a:spcPct val="90000"/>
              </a:lnSpc>
            </a:pPr>
            <a:r>
              <a:rPr lang="en-US" altLang="en-US" smtClean="0"/>
              <a:t>72 y/o w/m 6 months s/p diverting colostomy for “unresectable” carcinoma splenic flexure</a:t>
            </a:r>
          </a:p>
          <a:p>
            <a:pPr eaLnBrk="1" hangingPunct="1">
              <a:lnSpc>
                <a:spcPct val="90000"/>
              </a:lnSpc>
            </a:pPr>
            <a:r>
              <a:rPr lang="en-US" altLang="en-US" smtClean="0"/>
              <a:t>15 cm tumor w/ involvement of spleen and significant portion of greater curvature of stomach</a:t>
            </a:r>
          </a:p>
          <a:p>
            <a:pPr eaLnBrk="1" hangingPunct="1">
              <a:lnSpc>
                <a:spcPct val="90000"/>
              </a:lnSpc>
            </a:pPr>
            <a:r>
              <a:rPr lang="en-US" altLang="en-US" smtClean="0"/>
              <a:t>Rx’d with 5-FU &amp; Interferon with dramatic response</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027"/>
          <p:cNvSpPr>
            <a:spLocks noGrp="1" noChangeArrowheads="1"/>
          </p:cNvSpPr>
          <p:nvPr>
            <p:ph idx="1"/>
          </p:nvPr>
        </p:nvSpPr>
        <p:spPr/>
        <p:txBody>
          <a:bodyPr/>
          <a:lstStyle/>
          <a:p>
            <a:pPr eaLnBrk="1" hangingPunct="1"/>
            <a:r>
              <a:rPr lang="en-US" altLang="en-US" smtClean="0"/>
              <a:t>There is nothing in the LUQ that can’t go</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normAutofit/>
          </a:bodyPr>
          <a:lstStyle/>
          <a:p>
            <a:pPr eaLnBrk="1" fontAlgn="auto" hangingPunct="1">
              <a:spcAft>
                <a:spcPts val="0"/>
              </a:spcAft>
              <a:defRPr/>
            </a:pPr>
            <a:r>
              <a:rPr lang="en-US" b="1" dirty="0" smtClean="0">
                <a:solidFill>
                  <a:schemeClr val="accent2">
                    <a:lumMod val="75000"/>
                  </a:schemeClr>
                </a:solidFill>
              </a:rPr>
              <a:t>Hospital Course – T.D.</a:t>
            </a:r>
          </a:p>
        </p:txBody>
      </p:sp>
      <p:sp>
        <p:nvSpPr>
          <p:cNvPr id="122883" name="Rectangle 3"/>
          <p:cNvSpPr>
            <a:spLocks noGrp="1" noChangeArrowheads="1"/>
          </p:cNvSpPr>
          <p:nvPr>
            <p:ph idx="1"/>
          </p:nvPr>
        </p:nvSpPr>
        <p:spPr/>
        <p:txBody>
          <a:bodyPr/>
          <a:lstStyle/>
          <a:p>
            <a:pPr eaLnBrk="1" hangingPunct="1"/>
            <a:r>
              <a:rPr lang="en-US" altLang="en-US" smtClean="0"/>
              <a:t>Left colectomy, splenectomy &amp; partial gastrectomy</a:t>
            </a:r>
          </a:p>
          <a:p>
            <a:pPr eaLnBrk="1" hangingPunct="1"/>
            <a:r>
              <a:rPr lang="en-US" altLang="en-US" smtClean="0"/>
              <a:t>Pathology: MWD adenocarcinoma of colon with extension into spleen &amp; stomach 0/27 nodes, margins clear</a:t>
            </a:r>
          </a:p>
          <a:p>
            <a:pPr eaLnBrk="1" hangingPunct="1"/>
            <a:r>
              <a:rPr lang="en-US" altLang="en-US" smtClean="0"/>
              <a:t>2 months 5 FU &amp; Interferon </a:t>
            </a:r>
          </a:p>
          <a:p>
            <a:pPr eaLnBrk="1" hangingPunct="1"/>
            <a:r>
              <a:rPr lang="en-US" altLang="en-US" smtClean="0"/>
              <a:t>5 year NED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PM12"/>
          <p:cNvPicPr>
            <a:picLocks noChangeAspect="1" noChangeArrowheads="1"/>
          </p:cNvPicPr>
          <p:nvPr/>
        </p:nvPicPr>
        <p:blipFill>
          <a:blip r:embed="rId2">
            <a:lum bright="18000" contrast="-30000"/>
            <a:extLst>
              <a:ext uri="{28A0092B-C50C-407E-A947-70E740481C1C}">
                <a14:useLocalDpi xmlns:a14="http://schemas.microsoft.com/office/drawing/2010/main" val="0"/>
              </a:ext>
            </a:extLst>
          </a:blip>
          <a:srcRect/>
          <a:stretch>
            <a:fillRect/>
          </a:stretch>
        </p:blipFill>
        <p:spPr bwMode="auto">
          <a:xfrm>
            <a:off x="0" y="415925"/>
            <a:ext cx="9144000" cy="602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050" descr="PM6"/>
          <p:cNvPicPr>
            <a:picLocks noChangeAspect="1" noChangeArrowheads="1"/>
          </p:cNvPicPr>
          <p:nvPr/>
        </p:nvPicPr>
        <p:blipFill>
          <a:blip r:embed="rId2">
            <a:lum bright="24000"/>
            <a:extLst>
              <a:ext uri="{28A0092B-C50C-407E-A947-70E740481C1C}">
                <a14:useLocalDpi xmlns:a14="http://schemas.microsoft.com/office/drawing/2010/main" val="0"/>
              </a:ext>
            </a:extLst>
          </a:blip>
          <a:srcRect/>
          <a:stretch>
            <a:fillRect/>
          </a:stretch>
        </p:blipFill>
        <p:spPr bwMode="auto">
          <a:xfrm>
            <a:off x="0" y="488950"/>
            <a:ext cx="914400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050" descr="PM1"/>
          <p:cNvPicPr>
            <a:picLocks noChangeAspect="1" noChangeArrowheads="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0" y="392113"/>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3074" descr="PM7"/>
          <p:cNvPicPr>
            <a:picLocks noChangeAspect="1" noChangeArrowheads="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3175" y="398463"/>
            <a:ext cx="9147175"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050" descr="PM20"/>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327025"/>
            <a:ext cx="9144000" cy="620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PM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9238"/>
            <a:ext cx="9144000" cy="635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PM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2025" y="-3175"/>
            <a:ext cx="4676775"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PM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9938" y="0"/>
            <a:ext cx="506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ctrTitle"/>
          </p:nvPr>
        </p:nvSpPr>
        <p:spPr>
          <a:xfrm>
            <a:off x="685800" y="2286000"/>
            <a:ext cx="7772400" cy="1143000"/>
          </a:xfrm>
          <a:ln>
            <a:miter lim="800000"/>
            <a:headEnd/>
            <a:tailEnd/>
          </a:ln>
        </p:spPr>
        <p:txBody>
          <a:bodyPr>
            <a:noAutofit/>
          </a:bodyPr>
          <a:lstStyle/>
          <a:p>
            <a:pPr algn="ctr" eaLnBrk="1" fontAlgn="auto" hangingPunct="1">
              <a:spcAft>
                <a:spcPts val="0"/>
              </a:spcAft>
              <a:defRPr/>
            </a:pPr>
            <a:r>
              <a:rPr lang="en-US" sz="5400" dirty="0" smtClean="0">
                <a:solidFill>
                  <a:srgbClr val="FFFF00"/>
                </a:solidFill>
              </a:rPr>
              <a:t/>
            </a:r>
            <a:br>
              <a:rPr lang="en-US" sz="5400" dirty="0" smtClean="0">
                <a:solidFill>
                  <a:srgbClr val="FFFF00"/>
                </a:solidFill>
              </a:rPr>
            </a:br>
            <a:r>
              <a:rPr lang="en-US" sz="5400" dirty="0">
                <a:solidFill>
                  <a:srgbClr val="FFFF00"/>
                </a:solidFill>
              </a:rPr>
              <a:t/>
            </a:r>
            <a:br>
              <a:rPr lang="en-US" sz="5400" dirty="0">
                <a:solidFill>
                  <a:srgbClr val="FFFF00"/>
                </a:solidFill>
              </a:rPr>
            </a:br>
            <a:r>
              <a:rPr lang="en-US" sz="5400" dirty="0" smtClean="0">
                <a:solidFill>
                  <a:srgbClr val="FFFF00"/>
                </a:solidFill>
              </a:rPr>
              <a:t>Be Aware of Changes in Treatment Plans</a:t>
            </a:r>
            <a:endParaRPr lang="en-US" sz="5400" dirty="0" smtClean="0">
              <a:solidFill>
                <a:srgbClr val="FFFF00"/>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normAutofit/>
          </a:bodyPr>
          <a:lstStyle/>
          <a:p>
            <a:pPr eaLnBrk="1" fontAlgn="auto" hangingPunct="1">
              <a:spcAft>
                <a:spcPts val="0"/>
              </a:spcAft>
              <a:defRPr/>
            </a:pPr>
            <a:r>
              <a:rPr lang="en-US" b="1" dirty="0" smtClean="0">
                <a:solidFill>
                  <a:schemeClr val="accent2">
                    <a:lumMod val="75000"/>
                  </a:schemeClr>
                </a:solidFill>
              </a:rPr>
              <a:t>Presentation – W.M.</a:t>
            </a:r>
          </a:p>
        </p:txBody>
      </p:sp>
      <p:sp>
        <p:nvSpPr>
          <p:cNvPr id="132099" name="Rectangle 3"/>
          <p:cNvSpPr>
            <a:spLocks noGrp="1" noChangeArrowheads="1"/>
          </p:cNvSpPr>
          <p:nvPr>
            <p:ph idx="1"/>
          </p:nvPr>
        </p:nvSpPr>
        <p:spPr>
          <a:xfrm>
            <a:off x="457200" y="2209800"/>
            <a:ext cx="8229600" cy="4114800"/>
          </a:xfrm>
        </p:spPr>
        <p:txBody>
          <a:bodyPr/>
          <a:lstStyle/>
          <a:p>
            <a:pPr eaLnBrk="1" hangingPunct="1"/>
            <a:r>
              <a:rPr lang="en-US" altLang="en-US" smtClean="0"/>
              <a:t>18 y/o w/m presents LLQ abdominal pain, abdominal distention &amp; 20 lb weight loss</a:t>
            </a:r>
          </a:p>
          <a:p>
            <a:pPr eaLnBrk="1" hangingPunct="1"/>
            <a:r>
              <a:rPr lang="en-US" altLang="en-US" smtClean="0"/>
              <a:t>CT scan:  9 cm pelvic mass w/ colonic obstruction</a:t>
            </a:r>
          </a:p>
          <a:p>
            <a:pPr eaLnBrk="1" hangingPunct="1"/>
            <a:r>
              <a:rPr lang="en-US" altLang="en-US" smtClean="0"/>
              <a:t>Biopsy:  Adenocarcinoma of rectum 7 cm from anal verge</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normAutofit/>
          </a:bodyPr>
          <a:lstStyle/>
          <a:p>
            <a:pPr eaLnBrk="1" fontAlgn="auto" hangingPunct="1">
              <a:spcAft>
                <a:spcPts val="0"/>
              </a:spcAft>
              <a:defRPr/>
            </a:pPr>
            <a:r>
              <a:rPr lang="en-US" b="1" dirty="0" smtClean="0">
                <a:solidFill>
                  <a:schemeClr val="accent2">
                    <a:lumMod val="75000"/>
                  </a:schemeClr>
                </a:solidFill>
              </a:rPr>
              <a:t>Treatment Summary – W.M.</a:t>
            </a:r>
          </a:p>
        </p:txBody>
      </p:sp>
      <p:sp>
        <p:nvSpPr>
          <p:cNvPr id="133123" name="Rectangle 3"/>
          <p:cNvSpPr>
            <a:spLocks noGrp="1" noChangeArrowheads="1"/>
          </p:cNvSpPr>
          <p:nvPr>
            <p:ph idx="1"/>
          </p:nvPr>
        </p:nvSpPr>
        <p:spPr/>
        <p:txBody>
          <a:bodyPr/>
          <a:lstStyle/>
          <a:p>
            <a:pPr eaLnBrk="1" hangingPunct="1"/>
            <a:r>
              <a:rPr lang="en-US" altLang="en-US" smtClean="0"/>
              <a:t>Diverting colostomy</a:t>
            </a:r>
          </a:p>
          <a:p>
            <a:pPr eaLnBrk="1" hangingPunct="1"/>
            <a:r>
              <a:rPr lang="en-US" altLang="en-US" smtClean="0"/>
              <a:t>RT – 5940cGy &amp; continous infusion 5-FU </a:t>
            </a:r>
          </a:p>
          <a:p>
            <a:pPr eaLnBrk="1" hangingPunct="1"/>
            <a:r>
              <a:rPr lang="en-US" altLang="en-US" smtClean="0"/>
              <a:t>Significant clinical response</a:t>
            </a:r>
          </a:p>
          <a:p>
            <a:pPr eaLnBrk="1" hangingPunct="1"/>
            <a:r>
              <a:rPr lang="en-US" altLang="en-US" smtClean="0"/>
              <a:t>Definitive surgical resection: LAR w/ EEA stapled anastomosis</a:t>
            </a:r>
          </a:p>
          <a:p>
            <a:pPr eaLnBrk="1" hangingPunct="1"/>
            <a:r>
              <a:rPr lang="en-US" altLang="en-US" smtClean="0"/>
              <a:t>Path T3N0M0</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PM15"/>
          <p:cNvPicPr>
            <a:picLocks noChangeAspect="1" noChangeArrowheads="1"/>
          </p:cNvPicPr>
          <p:nvPr/>
        </p:nvPicPr>
        <p:blipFill>
          <a:blip r:embed="rId2">
            <a:lum bright="6000" contrast="-60000"/>
            <a:extLst>
              <a:ext uri="{28A0092B-C50C-407E-A947-70E740481C1C}">
                <a14:useLocalDpi xmlns:a14="http://schemas.microsoft.com/office/drawing/2010/main" val="0"/>
              </a:ext>
            </a:extLst>
          </a:blip>
          <a:srcRect/>
          <a:stretch>
            <a:fillRect/>
          </a:stretch>
        </p:blipFill>
        <p:spPr bwMode="auto">
          <a:xfrm>
            <a:off x="0" y="393700"/>
            <a:ext cx="9144000"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normAutofit/>
          </a:bodyPr>
          <a:lstStyle/>
          <a:p>
            <a:pPr eaLnBrk="1" fontAlgn="auto" hangingPunct="1">
              <a:spcAft>
                <a:spcPts val="0"/>
              </a:spcAft>
              <a:defRPr/>
            </a:pPr>
            <a:r>
              <a:rPr lang="en-US" b="1" dirty="0" smtClean="0">
                <a:solidFill>
                  <a:schemeClr val="accent2">
                    <a:lumMod val="75000"/>
                  </a:schemeClr>
                </a:solidFill>
              </a:rPr>
              <a:t>Subsequent Course – W.M.</a:t>
            </a:r>
          </a:p>
        </p:txBody>
      </p:sp>
      <p:sp>
        <p:nvSpPr>
          <p:cNvPr id="134147" name="Rectangle 3"/>
          <p:cNvSpPr>
            <a:spLocks noGrp="1" noChangeArrowheads="1"/>
          </p:cNvSpPr>
          <p:nvPr>
            <p:ph idx="1"/>
          </p:nvPr>
        </p:nvSpPr>
        <p:spPr/>
        <p:txBody>
          <a:bodyPr/>
          <a:lstStyle/>
          <a:p>
            <a:pPr eaLnBrk="1" hangingPunct="1"/>
            <a:r>
              <a:rPr lang="en-US" altLang="en-US" smtClean="0"/>
              <a:t>Anastomotic leak w/ pelvic abscess</a:t>
            </a:r>
          </a:p>
          <a:p>
            <a:pPr eaLnBrk="1" hangingPunct="1"/>
            <a:r>
              <a:rPr lang="en-US" altLang="en-US" smtClean="0"/>
              <a:t>Diverting transverse colostomy: mucous fistula drainage of abscess</a:t>
            </a:r>
          </a:p>
          <a:p>
            <a:pPr eaLnBrk="1" hangingPunct="1"/>
            <a:r>
              <a:rPr lang="en-US" altLang="en-US" smtClean="0"/>
              <a:t>Tumor board presentation</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normAutofit/>
          </a:bodyPr>
          <a:lstStyle/>
          <a:p>
            <a:pPr eaLnBrk="1" fontAlgn="auto" hangingPunct="1">
              <a:spcAft>
                <a:spcPts val="0"/>
              </a:spcAft>
              <a:defRPr/>
            </a:pPr>
            <a:r>
              <a:rPr lang="en-US" b="1" dirty="0" smtClean="0">
                <a:solidFill>
                  <a:schemeClr val="accent2">
                    <a:lumMod val="75000"/>
                  </a:schemeClr>
                </a:solidFill>
              </a:rPr>
              <a:t>Long Term Follow-up – W.M.</a:t>
            </a:r>
          </a:p>
        </p:txBody>
      </p:sp>
      <p:sp>
        <p:nvSpPr>
          <p:cNvPr id="135171" name="Rectangle 3"/>
          <p:cNvSpPr>
            <a:spLocks noGrp="1" noChangeArrowheads="1"/>
          </p:cNvSpPr>
          <p:nvPr>
            <p:ph idx="1"/>
          </p:nvPr>
        </p:nvSpPr>
        <p:spPr/>
        <p:txBody>
          <a:bodyPr/>
          <a:lstStyle/>
          <a:p>
            <a:pPr eaLnBrk="1" hangingPunct="1">
              <a:lnSpc>
                <a:spcPct val="90000"/>
              </a:lnSpc>
            </a:pPr>
            <a:r>
              <a:rPr lang="en-US" altLang="en-US" smtClean="0"/>
              <a:t>Developed significant retroperitoneal fibrosis with ureteral obstruction 6 years post-op</a:t>
            </a:r>
          </a:p>
          <a:p>
            <a:pPr eaLnBrk="1" hangingPunct="1">
              <a:lnSpc>
                <a:spcPct val="90000"/>
              </a:lnSpc>
            </a:pPr>
            <a:r>
              <a:rPr lang="en-US" altLang="en-US" smtClean="0"/>
              <a:t>Planned ileal conduit</a:t>
            </a:r>
          </a:p>
          <a:p>
            <a:pPr eaLnBrk="1" hangingPunct="1">
              <a:lnSpc>
                <a:spcPct val="90000"/>
              </a:lnSpc>
            </a:pPr>
            <a:r>
              <a:rPr lang="en-US" altLang="en-US" smtClean="0"/>
              <a:t>Patient requested colostomy takedown</a:t>
            </a:r>
          </a:p>
          <a:p>
            <a:pPr eaLnBrk="1" hangingPunct="1">
              <a:lnSpc>
                <a:spcPct val="90000"/>
              </a:lnSpc>
            </a:pPr>
            <a:r>
              <a:rPr lang="en-US" altLang="en-US" smtClean="0"/>
              <a:t>Extensive evaluation of rectum indicating normal compliance &amp; function</a:t>
            </a:r>
          </a:p>
          <a:p>
            <a:pPr eaLnBrk="1" hangingPunct="1">
              <a:lnSpc>
                <a:spcPct val="90000"/>
              </a:lnSpc>
            </a:pPr>
            <a:r>
              <a:rPr lang="en-US" altLang="en-US" smtClean="0"/>
              <a:t>Combined procedure: uneventful</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normAutofit/>
          </a:bodyPr>
          <a:lstStyle/>
          <a:p>
            <a:pPr eaLnBrk="1" fontAlgn="auto" hangingPunct="1">
              <a:spcAft>
                <a:spcPts val="0"/>
              </a:spcAft>
              <a:defRPr/>
            </a:pPr>
            <a:r>
              <a:rPr lang="en-US" b="1" dirty="0" smtClean="0">
                <a:solidFill>
                  <a:schemeClr val="accent2">
                    <a:lumMod val="75000"/>
                  </a:schemeClr>
                </a:solidFill>
              </a:rPr>
              <a:t>Long Term Follow-up – W.M.</a:t>
            </a:r>
          </a:p>
        </p:txBody>
      </p:sp>
      <p:sp>
        <p:nvSpPr>
          <p:cNvPr id="136195" name="Rectangle 3"/>
          <p:cNvSpPr>
            <a:spLocks noGrp="1" noChangeArrowheads="1"/>
          </p:cNvSpPr>
          <p:nvPr>
            <p:ph idx="1"/>
          </p:nvPr>
        </p:nvSpPr>
        <p:spPr/>
        <p:txBody>
          <a:bodyPr/>
          <a:lstStyle/>
          <a:p>
            <a:pPr eaLnBrk="1" hangingPunct="1">
              <a:lnSpc>
                <a:spcPct val="90000"/>
              </a:lnSpc>
            </a:pPr>
            <a:r>
              <a:rPr lang="en-US" altLang="en-US" smtClean="0"/>
              <a:t>Two months s/p colostomy takedown patient presented with BRBPR</a:t>
            </a:r>
          </a:p>
          <a:p>
            <a:pPr eaLnBrk="1" hangingPunct="1">
              <a:lnSpc>
                <a:spcPct val="90000"/>
              </a:lnSpc>
            </a:pPr>
            <a:r>
              <a:rPr lang="en-US" altLang="en-US" smtClean="0"/>
              <a:t>OR: permanent colostomy </a:t>
            </a:r>
          </a:p>
          <a:p>
            <a:pPr eaLnBrk="1" hangingPunct="1">
              <a:lnSpc>
                <a:spcPct val="90000"/>
              </a:lnSpc>
            </a:pPr>
            <a:r>
              <a:rPr lang="en-US" altLang="en-US" smtClean="0"/>
              <a:t>Termination of case – pt had massive bleed from rectum</a:t>
            </a:r>
          </a:p>
          <a:p>
            <a:pPr eaLnBrk="1" hangingPunct="1">
              <a:lnSpc>
                <a:spcPct val="90000"/>
              </a:lnSpc>
            </a:pPr>
            <a:r>
              <a:rPr lang="en-US" altLang="en-US" smtClean="0"/>
              <a:t>Angio:  iliac artery – rectal fistula coiled successfully</a:t>
            </a:r>
          </a:p>
          <a:p>
            <a:pPr eaLnBrk="1" hangingPunct="1">
              <a:lnSpc>
                <a:spcPct val="90000"/>
              </a:lnSpc>
            </a:pPr>
            <a:r>
              <a:rPr lang="en-US" altLang="en-US" smtClean="0"/>
              <a:t>Pt remain NED 15 yrs from original dx</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ctrTitle"/>
          </p:nvPr>
        </p:nvSpPr>
        <p:spPr>
          <a:xfrm>
            <a:off x="1143000" y="1371600"/>
            <a:ext cx="7543800" cy="3124200"/>
          </a:xfrm>
          <a:ln>
            <a:miter lim="800000"/>
            <a:headEnd/>
            <a:tailEnd/>
          </a:ln>
        </p:spPr>
        <p:txBody>
          <a:bodyPr>
            <a:noAutofit/>
          </a:bodyPr>
          <a:lstStyle/>
          <a:p>
            <a:pPr algn="ctr" eaLnBrk="1" fontAlgn="auto" hangingPunct="1">
              <a:spcAft>
                <a:spcPts val="0"/>
              </a:spcAft>
              <a:defRPr/>
            </a:pPr>
            <a:r>
              <a:rPr lang="en-US" sz="7200" dirty="0" smtClean="0">
                <a:solidFill>
                  <a:srgbClr val="FFFF00"/>
                </a:solidFill>
              </a:rPr>
              <a:t>Find A Good </a:t>
            </a:r>
            <a:br>
              <a:rPr lang="en-US" sz="7200" dirty="0" smtClean="0">
                <a:solidFill>
                  <a:srgbClr val="FFFF00"/>
                </a:solidFill>
              </a:rPr>
            </a:br>
            <a:r>
              <a:rPr lang="en-US" sz="7200" dirty="0" smtClean="0">
                <a:solidFill>
                  <a:srgbClr val="FFFF00"/>
                </a:solidFill>
              </a:rPr>
              <a:t>Plastic Surgeon</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371600"/>
            <a:ext cx="7851775" cy="1828800"/>
          </a:xfrm>
        </p:spPr>
        <p:txBody>
          <a:bodyPr/>
          <a:lstStyle/>
          <a:p>
            <a:pPr eaLnBrk="1" fontAlgn="auto" hangingPunct="1">
              <a:spcAft>
                <a:spcPts val="0"/>
              </a:spcAft>
              <a:defRPr/>
            </a:pPr>
            <a:endParaRPr lang="en-US"/>
          </a:p>
        </p:txBody>
      </p:sp>
      <p:sp>
        <p:nvSpPr>
          <p:cNvPr id="138243" name="Subtitle 2"/>
          <p:cNvSpPr>
            <a:spLocks noGrp="1"/>
          </p:cNvSpPr>
          <p:nvPr>
            <p:ph type="subTitle" idx="1"/>
          </p:nvPr>
        </p:nvSpPr>
        <p:spPr>
          <a:xfrm>
            <a:off x="533400" y="3228975"/>
            <a:ext cx="7854950" cy="1752600"/>
          </a:xfrm>
        </p:spPr>
        <p:txBody>
          <a:bodyPr/>
          <a:lstStyle/>
          <a:p>
            <a:pPr marR="0" eaLnBrk="1" hangingPunct="1"/>
            <a:endParaRPr lang="en-US" altLang="en-US" smtClean="0"/>
          </a:p>
        </p:txBody>
      </p:sp>
      <p:pic>
        <p:nvPicPr>
          <p:cNvPr id="1382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3" descr="groin resect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1" descr="groin recover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C:\Documents and Settings\pmcgrath\Desktop\Groin Mass Guy\Right Leg Pre-op PM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4650"/>
            <a:ext cx="9144000" cy="610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C:\Documents and Settings\pmcgrath\Desktop\Groin Mass Guy\right leg open wound PM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8238" y="0"/>
            <a:ext cx="43259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C:\Documents and Settings\pmcgrath\Desktop\Groin Mass Guy\The Mass PM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9425"/>
            <a:ext cx="9144000" cy="58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b="1" smtClean="0"/>
              <a:t>Hospital Course – T.S.</a:t>
            </a:r>
          </a:p>
        </p:txBody>
      </p:sp>
      <p:sp>
        <p:nvSpPr>
          <p:cNvPr id="22531" name="Rectangle 3"/>
          <p:cNvSpPr>
            <a:spLocks noGrp="1" noChangeArrowheads="1"/>
          </p:cNvSpPr>
          <p:nvPr>
            <p:ph idx="1"/>
          </p:nvPr>
        </p:nvSpPr>
        <p:spPr/>
        <p:txBody>
          <a:bodyPr/>
          <a:lstStyle/>
          <a:p>
            <a:pPr eaLnBrk="1" hangingPunct="1"/>
            <a:r>
              <a:rPr lang="en-US" altLang="en-US" smtClean="0"/>
              <a:t>Hemipelvectomy with posterior flap closure</a:t>
            </a:r>
          </a:p>
          <a:p>
            <a:pPr eaLnBrk="1" hangingPunct="1"/>
            <a:r>
              <a:rPr lang="en-US" altLang="en-US" smtClean="0"/>
              <a:t>Pathology:  High grade liposarcoma -  margin of resection clear</a:t>
            </a:r>
          </a:p>
          <a:p>
            <a:pPr eaLnBrk="1" hangingPunct="1"/>
            <a:r>
              <a:rPr lang="en-US" altLang="en-US" smtClean="0"/>
              <a:t>Post-op adjuvant chemotherapy - CAV</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1026" descr="C:\Documents and Settings\pmcgrath\Desktop\Groin Mass Guy\right leg rectus transplant PM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5588"/>
            <a:ext cx="9144000" cy="634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C:\Documents and Settings\pmcgrath\Desktop\Groin Mass Guy\right leg and stomach view PM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8700" y="0"/>
            <a:ext cx="4546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1" descr="advanced breast 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1" descr="advanced breast CA 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371600"/>
            <a:ext cx="7851775" cy="1828800"/>
          </a:xfrm>
        </p:spPr>
        <p:txBody>
          <a:bodyPr/>
          <a:lstStyle/>
          <a:p>
            <a:pPr>
              <a:defRPr/>
            </a:pPr>
            <a:endParaRPr lang="en-US"/>
          </a:p>
        </p:txBody>
      </p:sp>
      <p:sp>
        <p:nvSpPr>
          <p:cNvPr id="148483" name="Subtitle 2"/>
          <p:cNvSpPr>
            <a:spLocks noGrp="1"/>
          </p:cNvSpPr>
          <p:nvPr>
            <p:ph type="subTitle" idx="1"/>
          </p:nvPr>
        </p:nvSpPr>
        <p:spPr>
          <a:xfrm>
            <a:off x="533400" y="3228975"/>
            <a:ext cx="7854950" cy="1752600"/>
          </a:xfrm>
        </p:spPr>
        <p:txBody>
          <a:bodyPr/>
          <a:lstStyle/>
          <a:p>
            <a:pPr marR="0"/>
            <a:endParaRPr lang="en-US" altLang="en-US" smtClean="0"/>
          </a:p>
        </p:txBody>
      </p:sp>
      <p:pic>
        <p:nvPicPr>
          <p:cNvPr id="148484" name="Picture 3" descr="advanced breast CA 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ctrTitle"/>
          </p:nvPr>
        </p:nvSpPr>
        <p:spPr>
          <a:xfrm>
            <a:off x="685800" y="2286000"/>
            <a:ext cx="7772400" cy="1143000"/>
          </a:xfrm>
          <a:ln>
            <a:miter lim="800000"/>
            <a:headEnd/>
            <a:tailEnd/>
          </a:ln>
        </p:spPr>
        <p:txBody>
          <a:bodyPr/>
          <a:lstStyle/>
          <a:p>
            <a:pPr eaLnBrk="1" fontAlgn="auto" hangingPunct="1">
              <a:spcAft>
                <a:spcPts val="0"/>
              </a:spcAft>
              <a:defRPr/>
            </a:pPr>
            <a:r>
              <a:rPr lang="en-US" smtClean="0">
                <a:solidFill>
                  <a:srgbClr val="FFFF00"/>
                </a:solidFill>
              </a:rPr>
              <a:t>Sometimes you get lucky</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PM40"/>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a:stretch>
            <a:fillRect/>
          </a:stretch>
        </p:blipFill>
        <p:spPr bwMode="auto">
          <a:xfrm>
            <a:off x="-3175" y="525463"/>
            <a:ext cx="9147175" cy="580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ctrTitle"/>
          </p:nvPr>
        </p:nvSpPr>
        <p:spPr>
          <a:xfrm>
            <a:off x="685800" y="685800"/>
            <a:ext cx="7772400" cy="1470025"/>
          </a:xfrm>
          <a:ln>
            <a:miter lim="800000"/>
            <a:headEnd/>
            <a:tailEnd/>
          </a:ln>
        </p:spPr>
        <p:txBody>
          <a:bodyPr/>
          <a:lstStyle/>
          <a:p>
            <a:pPr eaLnBrk="1" fontAlgn="auto" hangingPunct="1">
              <a:spcAft>
                <a:spcPts val="0"/>
              </a:spcAft>
              <a:defRPr/>
            </a:pPr>
            <a:r>
              <a:rPr lang="en-US" dirty="0" smtClean="0"/>
              <a:t>Surgical Oncology</a:t>
            </a:r>
          </a:p>
        </p:txBody>
      </p:sp>
      <p:sp>
        <p:nvSpPr>
          <p:cNvPr id="151555" name="Subtitle 4"/>
          <p:cNvSpPr>
            <a:spLocks noGrp="1"/>
          </p:cNvSpPr>
          <p:nvPr>
            <p:ph type="subTitle" idx="1"/>
          </p:nvPr>
        </p:nvSpPr>
        <p:spPr>
          <a:xfrm>
            <a:off x="1371600" y="1981200"/>
            <a:ext cx="6400800" cy="1752600"/>
          </a:xfrm>
        </p:spPr>
        <p:txBody>
          <a:bodyPr/>
          <a:lstStyle/>
          <a:p>
            <a:pPr marR="0" eaLnBrk="1" hangingPunct="1"/>
            <a:r>
              <a:rPr lang="en-US" altLang="en-US" smtClean="0"/>
              <a:t>Lessons Learned</a:t>
            </a:r>
          </a:p>
        </p:txBody>
      </p:sp>
      <p:sp>
        <p:nvSpPr>
          <p:cNvPr id="151556" name="TextBox 5"/>
          <p:cNvSpPr txBox="1">
            <a:spLocks noChangeArrowheads="1"/>
          </p:cNvSpPr>
          <p:nvPr/>
        </p:nvSpPr>
        <p:spPr bwMode="auto">
          <a:xfrm>
            <a:off x="1219200" y="2971800"/>
            <a:ext cx="71501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 typeface="Wingdings" pitchFamily="2" charset="2"/>
              <a:buChar char="Ø"/>
            </a:pPr>
            <a:r>
              <a:rPr lang="en-US" altLang="en-US" sz="2800">
                <a:solidFill>
                  <a:srgbClr val="FFFF00"/>
                </a:solidFill>
              </a:rPr>
              <a:t>Starts with Good Mentors</a:t>
            </a:r>
          </a:p>
          <a:p>
            <a:pPr eaLnBrk="1" hangingPunct="1">
              <a:buFont typeface="Wingdings" pitchFamily="2" charset="2"/>
              <a:buChar char="Ø"/>
            </a:pPr>
            <a:r>
              <a:rPr lang="en-US" altLang="en-US" sz="2800">
                <a:solidFill>
                  <a:srgbClr val="FFFF00"/>
                </a:solidFill>
              </a:rPr>
              <a:t>Wide Variety of Operations</a:t>
            </a:r>
          </a:p>
          <a:p>
            <a:pPr eaLnBrk="1" hangingPunct="1">
              <a:buFont typeface="Wingdings" pitchFamily="2" charset="2"/>
              <a:buChar char="Ø"/>
            </a:pPr>
            <a:r>
              <a:rPr lang="en-US" altLang="en-US" sz="2800">
                <a:solidFill>
                  <a:srgbClr val="FFFF00"/>
                </a:solidFill>
              </a:rPr>
              <a:t>Fascinating Biology</a:t>
            </a:r>
          </a:p>
          <a:p>
            <a:pPr eaLnBrk="1" hangingPunct="1">
              <a:buFont typeface="Wingdings" pitchFamily="2" charset="2"/>
              <a:buChar char="Ø"/>
            </a:pPr>
            <a:r>
              <a:rPr lang="en-US" altLang="en-US" sz="2800">
                <a:solidFill>
                  <a:srgbClr val="FFFF00"/>
                </a:solidFill>
              </a:rPr>
              <a:t>More Successes than Failures</a:t>
            </a:r>
          </a:p>
          <a:p>
            <a:pPr eaLnBrk="1" hangingPunct="1">
              <a:buFont typeface="Wingdings" pitchFamily="2" charset="2"/>
              <a:buChar char="Ø"/>
            </a:pPr>
            <a:r>
              <a:rPr lang="en-US" altLang="en-US" sz="2800">
                <a:solidFill>
                  <a:srgbClr val="FFFF00"/>
                </a:solidFill>
              </a:rPr>
              <a:t>Hard to Say “No”</a:t>
            </a:r>
          </a:p>
          <a:p>
            <a:pPr eaLnBrk="1" hangingPunct="1">
              <a:buFont typeface="Wingdings" pitchFamily="2" charset="2"/>
              <a:buChar char="Ø"/>
            </a:pPr>
            <a:r>
              <a:rPr lang="en-US" altLang="en-US" sz="2800">
                <a:solidFill>
                  <a:srgbClr val="FFFF00"/>
                </a:solidFill>
              </a:rPr>
              <a:t>Rewarding Physician-Patient Relationship</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tLang="en-US" b="1" smtClean="0"/>
              <a:t>Follow-up – T.S.</a:t>
            </a:r>
          </a:p>
        </p:txBody>
      </p:sp>
      <p:sp>
        <p:nvSpPr>
          <p:cNvPr id="23555" name="Rectangle 3"/>
          <p:cNvSpPr>
            <a:spLocks noGrp="1" noChangeArrowheads="1"/>
          </p:cNvSpPr>
          <p:nvPr>
            <p:ph idx="1"/>
          </p:nvPr>
        </p:nvSpPr>
        <p:spPr/>
        <p:txBody>
          <a:bodyPr/>
          <a:lstStyle/>
          <a:p>
            <a:pPr eaLnBrk="1" hangingPunct="1"/>
            <a:r>
              <a:rPr lang="en-US" altLang="en-US" smtClean="0"/>
              <a:t>3 ½ years s/p left hemipelvectomy and chemotherapy for high grade liposarcoma</a:t>
            </a:r>
          </a:p>
          <a:p>
            <a:pPr eaLnBrk="1" hangingPunct="1"/>
            <a:r>
              <a:rPr lang="en-US" altLang="en-US" smtClean="0"/>
              <a:t>Recent onset of jaundice</a:t>
            </a:r>
          </a:p>
          <a:p>
            <a:pPr eaLnBrk="1" hangingPunct="1"/>
            <a:r>
              <a:rPr lang="en-US" altLang="en-US" smtClean="0"/>
              <a:t>CT scan &amp; U/S:  4 cm mass in head of pancreas, no gallstones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en-US" b="1" smtClean="0"/>
              <a:t>Hospital Course – T.S.</a:t>
            </a:r>
          </a:p>
        </p:txBody>
      </p:sp>
      <p:sp>
        <p:nvSpPr>
          <p:cNvPr id="24579" name="Rectangle 3"/>
          <p:cNvSpPr>
            <a:spLocks noGrp="1" noChangeArrowheads="1"/>
          </p:cNvSpPr>
          <p:nvPr>
            <p:ph idx="1"/>
          </p:nvPr>
        </p:nvSpPr>
        <p:spPr/>
        <p:txBody>
          <a:bodyPr/>
          <a:lstStyle/>
          <a:p>
            <a:pPr eaLnBrk="1" hangingPunct="1"/>
            <a:r>
              <a:rPr lang="en-US" altLang="en-US" smtClean="0"/>
              <a:t>Pancreaticoduodenectomy (Whipple Procedure)</a:t>
            </a:r>
          </a:p>
          <a:p>
            <a:pPr eaLnBrk="1" hangingPunct="1"/>
            <a:r>
              <a:rPr lang="en-US" altLang="en-US" smtClean="0"/>
              <a:t>Pathology:  metastatic dedifferentiated liposarcoma involving head of pancreas and peripancreatic tissues, margins clear</a:t>
            </a:r>
          </a:p>
          <a:p>
            <a:pPr eaLnBrk="1" hangingPunct="1">
              <a:buFontTx/>
              <a:buNone/>
            </a:pPr>
            <a:endParaRPr lang="en-US" altLang="en-US"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en-US" b="1" smtClean="0"/>
              <a:t>Follow-up – T.S.</a:t>
            </a:r>
          </a:p>
        </p:txBody>
      </p:sp>
      <p:sp>
        <p:nvSpPr>
          <p:cNvPr id="25603" name="Rectangle 3"/>
          <p:cNvSpPr>
            <a:spLocks noGrp="1" noChangeArrowheads="1"/>
          </p:cNvSpPr>
          <p:nvPr>
            <p:ph idx="1"/>
          </p:nvPr>
        </p:nvSpPr>
        <p:spPr/>
        <p:txBody>
          <a:bodyPr/>
          <a:lstStyle/>
          <a:p>
            <a:pPr eaLnBrk="1" hangingPunct="1"/>
            <a:r>
              <a:rPr lang="en-US" altLang="en-US" smtClean="0"/>
              <a:t>5 months later, patient presents with soft tissue mass lateral aspect right thigh</a:t>
            </a:r>
          </a:p>
          <a:p>
            <a:pPr eaLnBrk="1" hangingPunct="1"/>
            <a:r>
              <a:rPr lang="en-US" altLang="en-US" smtClean="0"/>
              <a:t>Wide local excision, preserving limb function</a:t>
            </a:r>
          </a:p>
          <a:p>
            <a:pPr eaLnBrk="1" hangingPunct="1"/>
            <a:r>
              <a:rPr lang="en-US" altLang="en-US" smtClean="0"/>
              <a:t>Pathology:  inflammatory malignant fibrous histiocytoma, margins clear</a:t>
            </a:r>
          </a:p>
          <a:p>
            <a:pPr eaLnBrk="1" hangingPunct="1"/>
            <a:r>
              <a:rPr lang="en-US" altLang="en-US" smtClean="0"/>
              <a:t>Post-op adjuvant radiation therapy</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altLang="en-US" b="1" smtClean="0"/>
              <a:t>Follow-up – T.S.</a:t>
            </a:r>
          </a:p>
        </p:txBody>
      </p:sp>
      <p:sp>
        <p:nvSpPr>
          <p:cNvPr id="26627" name="Rectangle 3"/>
          <p:cNvSpPr>
            <a:spLocks noGrp="1" noChangeArrowheads="1"/>
          </p:cNvSpPr>
          <p:nvPr>
            <p:ph idx="1"/>
          </p:nvPr>
        </p:nvSpPr>
        <p:spPr/>
        <p:txBody>
          <a:bodyPr/>
          <a:lstStyle/>
          <a:p>
            <a:pPr eaLnBrk="1" hangingPunct="1">
              <a:lnSpc>
                <a:spcPct val="90000"/>
              </a:lnSpc>
            </a:pPr>
            <a:r>
              <a:rPr lang="en-US" altLang="en-US" smtClean="0"/>
              <a:t>5 ½ yrs s/p hemipelvectomy &amp; 2 yrs s/p Whipple Procedure &amp; 1 ½ yrs s/p WLE right leg</a:t>
            </a:r>
          </a:p>
          <a:p>
            <a:pPr eaLnBrk="1" hangingPunct="1">
              <a:lnSpc>
                <a:spcPct val="90000"/>
              </a:lnSpc>
            </a:pPr>
            <a:r>
              <a:rPr lang="en-US" altLang="en-US" smtClean="0"/>
              <a:t>Presents w/ mass between SMV &amp; SMA and right iliac region &amp; 2 pulmonary nodules</a:t>
            </a:r>
          </a:p>
          <a:p>
            <a:pPr eaLnBrk="1" hangingPunct="1">
              <a:lnSpc>
                <a:spcPct val="90000"/>
              </a:lnSpc>
            </a:pPr>
            <a:r>
              <a:rPr lang="en-US" altLang="en-US" smtClean="0"/>
              <a:t>2 cycles chemotherapy with partial response, no progression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altLang="en-US" b="1" smtClean="0"/>
              <a:t>Follow-up – T.S.</a:t>
            </a:r>
          </a:p>
        </p:txBody>
      </p:sp>
      <p:sp>
        <p:nvSpPr>
          <p:cNvPr id="27651" name="Rectangle 3"/>
          <p:cNvSpPr>
            <a:spLocks noGrp="1" noChangeArrowheads="1"/>
          </p:cNvSpPr>
          <p:nvPr>
            <p:ph idx="1"/>
          </p:nvPr>
        </p:nvSpPr>
        <p:spPr/>
        <p:txBody>
          <a:bodyPr/>
          <a:lstStyle/>
          <a:p>
            <a:pPr eaLnBrk="1" hangingPunct="1">
              <a:lnSpc>
                <a:spcPct val="90000"/>
              </a:lnSpc>
            </a:pPr>
            <a:r>
              <a:rPr lang="en-US" altLang="en-US" smtClean="0"/>
              <a:t>Exploratory laparotomy – resected soft tissue sarcoma right iliac region &amp; between SMA &amp; SMV</a:t>
            </a:r>
          </a:p>
          <a:p>
            <a:pPr eaLnBrk="1" hangingPunct="1">
              <a:lnSpc>
                <a:spcPct val="90000"/>
              </a:lnSpc>
            </a:pPr>
            <a:r>
              <a:rPr lang="en-US" altLang="en-US" smtClean="0"/>
              <a:t>Thoracotomy – metastatic high grade sarcoma RUL extending to interlobar fissure would require pneumonectomy – not pursued</a:t>
            </a:r>
          </a:p>
          <a:p>
            <a:pPr eaLnBrk="1" hangingPunct="1">
              <a:lnSpc>
                <a:spcPct val="90000"/>
              </a:lnSpc>
            </a:pPr>
            <a:r>
              <a:rPr lang="en-US" altLang="en-US" smtClean="0"/>
              <a:t>Palliative care – expired 8 months later</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b="1" smtClean="0"/>
              <a:t>Key Points</a:t>
            </a:r>
          </a:p>
        </p:txBody>
      </p:sp>
      <p:sp>
        <p:nvSpPr>
          <p:cNvPr id="28675" name="Rectangle 3"/>
          <p:cNvSpPr>
            <a:spLocks noGrp="1" noChangeArrowheads="1"/>
          </p:cNvSpPr>
          <p:nvPr>
            <p:ph idx="1"/>
          </p:nvPr>
        </p:nvSpPr>
        <p:spPr/>
        <p:txBody>
          <a:bodyPr/>
          <a:lstStyle/>
          <a:p>
            <a:pPr eaLnBrk="1" hangingPunct="1"/>
            <a:r>
              <a:rPr lang="en-US" altLang="en-US" smtClean="0"/>
              <a:t>Atypical lipomas or intramuscular lipomas act like low grade liposarcomas with high rates of local recurrence</a:t>
            </a:r>
          </a:p>
          <a:p>
            <a:pPr eaLnBrk="1" hangingPunct="1"/>
            <a:r>
              <a:rPr lang="en-US" altLang="en-US" smtClean="0"/>
              <a:t>Require ongoing surveillance</a:t>
            </a:r>
          </a:p>
          <a:p>
            <a:pPr eaLnBrk="1" hangingPunct="1"/>
            <a:r>
              <a:rPr lang="en-US" altLang="en-US" smtClean="0"/>
              <a:t>Excision of metastatic sarcomas (selected cases) can extend survival</a:t>
            </a:r>
          </a:p>
          <a:p>
            <a:pPr eaLnBrk="1" hangingPunct="1"/>
            <a:r>
              <a:rPr lang="en-US" altLang="en-US" smtClean="0"/>
              <a:t>Hemipelvectomy not as morbid &amp; disabling</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Content Placeholder 5" descr="Last%20Lectu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609600"/>
            <a:ext cx="4038600" cy="574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ctrTitle"/>
          </p:nvPr>
        </p:nvSpPr>
        <p:spPr>
          <a:xfrm>
            <a:off x="838200" y="1905000"/>
            <a:ext cx="7772400" cy="1774825"/>
          </a:xfrm>
          <a:ln>
            <a:miter lim="800000"/>
            <a:headEnd/>
            <a:tailEnd/>
          </a:ln>
        </p:spPr>
        <p:txBody>
          <a:bodyPr/>
          <a:lstStyle/>
          <a:p>
            <a:pPr algn="ctr" eaLnBrk="1" fontAlgn="auto" hangingPunct="1">
              <a:spcAft>
                <a:spcPts val="0"/>
              </a:spcAft>
              <a:defRPr/>
            </a:pPr>
            <a:r>
              <a:rPr lang="en-US" sz="7200" dirty="0" smtClean="0">
                <a:solidFill>
                  <a:srgbClr val="FFFF00"/>
                </a:solidFill>
                <a:effectLst>
                  <a:outerShdw blurRad="38100" dist="38100" dir="2700000" algn="tl">
                    <a:srgbClr val="000000">
                      <a:alpha val="43137"/>
                    </a:srgbClr>
                  </a:outerShdw>
                </a:effectLst>
              </a:rPr>
              <a:t>Be Wary of Old Data</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altLang="en-US" smtClean="0"/>
              <a:t>Case Presentation</a:t>
            </a:r>
          </a:p>
        </p:txBody>
      </p:sp>
      <p:sp>
        <p:nvSpPr>
          <p:cNvPr id="30723" name="Content Placeholder 2"/>
          <p:cNvSpPr>
            <a:spLocks noGrp="1"/>
          </p:cNvSpPr>
          <p:nvPr>
            <p:ph idx="1"/>
          </p:nvPr>
        </p:nvSpPr>
        <p:spPr/>
        <p:txBody>
          <a:bodyPr/>
          <a:lstStyle/>
          <a:p>
            <a:pPr eaLnBrk="1" hangingPunct="1"/>
            <a:r>
              <a:rPr lang="en-US" altLang="en-US" smtClean="0"/>
              <a:t>“Dance” Rounds</a:t>
            </a:r>
          </a:p>
          <a:p>
            <a:pPr eaLnBrk="1" hangingPunct="1"/>
            <a:r>
              <a:rPr lang="en-US" altLang="en-US" smtClean="0"/>
              <a:t>65 y/o male admitted with obstructive jaundice</a:t>
            </a:r>
          </a:p>
          <a:p>
            <a:pPr eaLnBrk="1" hangingPunct="1"/>
            <a:r>
              <a:rPr lang="en-US" altLang="en-US" smtClean="0"/>
              <a:t>CT scan revealed mass in head of pancreas and associated biliary ductal dilitation as well as liver metastases</a:t>
            </a:r>
          </a:p>
          <a:p>
            <a:pPr eaLnBrk="1" hangingPunct="1"/>
            <a:r>
              <a:rPr lang="en-US" altLang="en-US" smtClean="0"/>
              <a:t>Plan: Choledochojejunostomy and gastrojejunostomy (double bypass)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US" altLang="en-US" smtClean="0"/>
              <a:t>WRONG</a:t>
            </a:r>
          </a:p>
        </p:txBody>
      </p:sp>
      <p:sp>
        <p:nvSpPr>
          <p:cNvPr id="31747" name="Content Placeholder 2"/>
          <p:cNvSpPr>
            <a:spLocks noGrp="1"/>
          </p:cNvSpPr>
          <p:nvPr>
            <p:ph idx="1"/>
          </p:nvPr>
        </p:nvSpPr>
        <p:spPr/>
        <p:txBody>
          <a:bodyPr/>
          <a:lstStyle/>
          <a:p>
            <a:pPr eaLnBrk="1" hangingPunct="1">
              <a:buFontTx/>
              <a:buChar char="-"/>
            </a:pPr>
            <a:r>
              <a:rPr lang="en-US" altLang="en-US" i="1" dirty="0" smtClean="0"/>
              <a:t>Attending Surgeon:  </a:t>
            </a:r>
            <a:r>
              <a:rPr lang="en-US" altLang="en-US" dirty="0" smtClean="0"/>
              <a:t>pointed out that mortality in that group of pts was 25%</a:t>
            </a:r>
          </a:p>
          <a:p>
            <a:pPr eaLnBrk="1" hangingPunct="1">
              <a:buFontTx/>
              <a:buChar char="-"/>
            </a:pPr>
            <a:endParaRPr lang="en-US" altLang="en-US" i="1" dirty="0"/>
          </a:p>
          <a:p>
            <a:pPr eaLnBrk="1" hangingPunct="1">
              <a:buFontTx/>
              <a:buChar char="-"/>
            </a:pPr>
            <a:r>
              <a:rPr lang="en-US" altLang="en-US" i="1" dirty="0" smtClean="0"/>
              <a:t>Chief Resident: </a:t>
            </a:r>
            <a:r>
              <a:rPr lang="en-US" altLang="en-US" dirty="0" smtClean="0"/>
              <a:t>questioned data</a:t>
            </a:r>
            <a:endParaRPr lang="en-US" altLang="en-US" i="1" dirty="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39850" y="1295400"/>
            <a:ext cx="6565900" cy="4495800"/>
          </a:xfrm>
          <a:noFill/>
          <a:ln>
            <a:solidFill>
              <a:schemeClr val="tx1"/>
            </a:solid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altLang="en-US" smtClean="0"/>
              <a:t>Cameron Paper</a:t>
            </a:r>
          </a:p>
        </p:txBody>
      </p:sp>
      <p:sp>
        <p:nvSpPr>
          <p:cNvPr id="33795" name="Content Placeholder 2"/>
          <p:cNvSpPr>
            <a:spLocks noGrp="1"/>
          </p:cNvSpPr>
          <p:nvPr>
            <p:ph idx="1"/>
          </p:nvPr>
        </p:nvSpPr>
        <p:spPr/>
        <p:txBody>
          <a:bodyPr/>
          <a:lstStyle/>
          <a:p>
            <a:pPr eaLnBrk="1" hangingPunct="1"/>
            <a:r>
              <a:rPr lang="en-US" altLang="en-US" smtClean="0"/>
              <a:t>Review of 8,000 pts with unresectable carcinoma of pancreas from 1965-1980</a:t>
            </a:r>
          </a:p>
          <a:p>
            <a:pPr eaLnBrk="1" hangingPunct="1"/>
            <a:r>
              <a:rPr lang="en-US" altLang="en-US" smtClean="0"/>
              <a:t>Operative Mortality 20-25%</a:t>
            </a:r>
          </a:p>
          <a:p>
            <a:pPr eaLnBrk="1" hangingPunct="1"/>
            <a:r>
              <a:rPr lang="en-US" altLang="en-US" smtClean="0"/>
              <a:t>Addition of gastrojejunostomy did not increase mortality</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Content Placeholder 3" descr="mcgrath paper 1.jpg"/>
          <p:cNvPicPr>
            <a:picLocks noGrp="1" noChangeAspect="1"/>
          </p:cNvPicPr>
          <p:nvPr>
            <p:ph idx="1"/>
          </p:nvPr>
        </p:nvPicPr>
        <p:blipFill>
          <a:blip r:embed="rId2">
            <a:extLst>
              <a:ext uri="{28A0092B-C50C-407E-A947-70E740481C1C}">
                <a14:useLocalDpi xmlns:a14="http://schemas.microsoft.com/office/drawing/2010/main" val="0"/>
              </a:ext>
            </a:extLst>
          </a:blip>
          <a:srcRect t="569" b="48312"/>
          <a:stretch>
            <a:fillRect/>
          </a:stretch>
        </p:blipFill>
        <p:spPr>
          <a:xfrm>
            <a:off x="304800" y="487363"/>
            <a:ext cx="8593138" cy="5684837"/>
          </a:xfrm>
          <a:ln>
            <a:solidFill>
              <a:schemeClr val="tx1"/>
            </a:solid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rtlCol="0">
            <a:normAutofit fontScale="90000"/>
          </a:bodyPr>
          <a:lstStyle/>
          <a:p>
            <a:pPr eaLnBrk="1" fontAlgn="auto" hangingPunct="1">
              <a:spcAft>
                <a:spcPts val="0"/>
              </a:spcAft>
              <a:defRPr/>
            </a:pPr>
            <a:r>
              <a:rPr lang="en-US" dirty="0" err="1" smtClean="0"/>
              <a:t>Unresectable</a:t>
            </a:r>
            <a:r>
              <a:rPr lang="en-US" dirty="0" smtClean="0"/>
              <a:t> Carcinoma of Pancreas:  </a:t>
            </a:r>
            <a:r>
              <a:rPr lang="en-US" dirty="0" err="1" smtClean="0"/>
              <a:t>MCV</a:t>
            </a:r>
            <a:r>
              <a:rPr lang="en-US" dirty="0" smtClean="0"/>
              <a:t> Experience</a:t>
            </a:r>
          </a:p>
        </p:txBody>
      </p:sp>
      <p:sp>
        <p:nvSpPr>
          <p:cNvPr id="35843" name="Content Placeholder 4"/>
          <p:cNvSpPr>
            <a:spLocks noGrp="1"/>
          </p:cNvSpPr>
          <p:nvPr>
            <p:ph idx="1"/>
          </p:nvPr>
        </p:nvSpPr>
        <p:spPr/>
        <p:txBody>
          <a:bodyPr/>
          <a:lstStyle/>
          <a:p>
            <a:pPr eaLnBrk="1" hangingPunct="1"/>
            <a:r>
              <a:rPr lang="en-US" altLang="en-US" smtClean="0"/>
              <a:t>73 patients (1980-1987)</a:t>
            </a:r>
          </a:p>
          <a:p>
            <a:pPr eaLnBrk="1" hangingPunct="1"/>
            <a:r>
              <a:rPr lang="en-US" altLang="en-US" smtClean="0"/>
              <a:t>52 patients biliary enteric bypass</a:t>
            </a:r>
          </a:p>
          <a:p>
            <a:pPr lvl="1" eaLnBrk="1" hangingPunct="1"/>
            <a:r>
              <a:rPr lang="en-US" altLang="en-US" smtClean="0"/>
              <a:t>0% mortality</a:t>
            </a:r>
          </a:p>
          <a:p>
            <a:pPr lvl="1" eaLnBrk="1" hangingPunct="1"/>
            <a:r>
              <a:rPr lang="en-US" altLang="en-US" smtClean="0"/>
              <a:t>15% morbidity</a:t>
            </a:r>
          </a:p>
          <a:p>
            <a:pPr eaLnBrk="1" hangingPunct="1"/>
            <a:r>
              <a:rPr lang="en-US" altLang="en-US" smtClean="0"/>
              <a:t>21 patients PTBD</a:t>
            </a:r>
          </a:p>
          <a:p>
            <a:pPr lvl="1" eaLnBrk="1" hangingPunct="1"/>
            <a:r>
              <a:rPr lang="en-US" altLang="en-US" smtClean="0"/>
              <a:t>33% mortality</a:t>
            </a:r>
          </a:p>
          <a:p>
            <a:pPr lvl="1" eaLnBrk="1" hangingPunct="1"/>
            <a:r>
              <a:rPr lang="en-US" altLang="en-US" smtClean="0"/>
              <a:t>33% morbidity</a:t>
            </a:r>
          </a:p>
          <a:p>
            <a:pPr lvl="1" eaLnBrk="1" hangingPunct="1"/>
            <a:r>
              <a:rPr lang="en-US" altLang="en-US" smtClean="0"/>
              <a:t>86% late complication rate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050"/>
          <p:cNvSpPr>
            <a:spLocks noGrp="1" noChangeArrowheads="1"/>
          </p:cNvSpPr>
          <p:nvPr>
            <p:ph type="ctrTitle"/>
          </p:nvPr>
        </p:nvSpPr>
        <p:spPr>
          <a:ln>
            <a:miter lim="800000"/>
            <a:headEnd/>
            <a:tailEnd/>
          </a:ln>
        </p:spPr>
        <p:txBody>
          <a:bodyPr/>
          <a:lstStyle/>
          <a:p>
            <a:pPr algn="ctr" eaLnBrk="1" fontAlgn="auto" hangingPunct="1">
              <a:spcAft>
                <a:spcPts val="0"/>
              </a:spcAft>
              <a:defRPr/>
            </a:pPr>
            <a:r>
              <a:rPr lang="en-US" sz="6600" dirty="0" smtClean="0">
                <a:solidFill>
                  <a:srgbClr val="FFFF00"/>
                </a:solidFill>
              </a:rPr>
              <a:t>WELCOME TO THE NFL</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p:txBody>
          <a:bodyPr/>
          <a:lstStyle/>
          <a:p>
            <a:pPr eaLnBrk="1" hangingPunct="1"/>
            <a:r>
              <a:rPr lang="en-US" altLang="en-US" b="1" smtClean="0"/>
              <a:t>Presentation – J.C.</a:t>
            </a:r>
          </a:p>
        </p:txBody>
      </p:sp>
      <p:sp>
        <p:nvSpPr>
          <p:cNvPr id="37891" name="Rectangle 1027"/>
          <p:cNvSpPr>
            <a:spLocks noGrp="1" noChangeArrowheads="1"/>
          </p:cNvSpPr>
          <p:nvPr>
            <p:ph idx="1"/>
          </p:nvPr>
        </p:nvSpPr>
        <p:spPr/>
        <p:txBody>
          <a:bodyPr/>
          <a:lstStyle/>
          <a:p>
            <a:pPr eaLnBrk="1" hangingPunct="1">
              <a:lnSpc>
                <a:spcPct val="90000"/>
              </a:lnSpc>
            </a:pPr>
            <a:r>
              <a:rPr lang="en-US" altLang="en-US" sz="2800" smtClean="0"/>
              <a:t>57 y/o w/m admitted to GI medicine for evaluation of obstructive jaundice</a:t>
            </a:r>
          </a:p>
          <a:p>
            <a:pPr eaLnBrk="1" hangingPunct="1">
              <a:lnSpc>
                <a:spcPct val="90000"/>
              </a:lnSpc>
            </a:pPr>
            <a:r>
              <a:rPr lang="en-US" altLang="en-US" sz="2800" smtClean="0"/>
              <a:t>Asymptomatic, no weight loss</a:t>
            </a:r>
          </a:p>
          <a:p>
            <a:pPr eaLnBrk="1" hangingPunct="1">
              <a:lnSpc>
                <a:spcPct val="90000"/>
              </a:lnSpc>
            </a:pPr>
            <a:r>
              <a:rPr lang="en-US" altLang="en-US" sz="2800" smtClean="0"/>
              <a:t>11 yrs s/p J-I bypass for morbid obesity</a:t>
            </a:r>
          </a:p>
          <a:p>
            <a:pPr eaLnBrk="1" hangingPunct="1">
              <a:lnSpc>
                <a:spcPct val="90000"/>
              </a:lnSpc>
            </a:pPr>
            <a:r>
              <a:rPr lang="en-US" altLang="en-US" sz="2800" smtClean="0"/>
              <a:t>7 yrs s/p takedown J-I bypass conversion to roux-en-y gastric bypass</a:t>
            </a:r>
          </a:p>
          <a:p>
            <a:pPr eaLnBrk="1" hangingPunct="1">
              <a:lnSpc>
                <a:spcPct val="90000"/>
              </a:lnSpc>
            </a:pPr>
            <a:r>
              <a:rPr lang="en-US" altLang="en-US" sz="2800" smtClean="0"/>
              <a:t>2 yrs s/p lysis adhesions</a:t>
            </a:r>
          </a:p>
          <a:p>
            <a:pPr eaLnBrk="1" hangingPunct="1">
              <a:lnSpc>
                <a:spcPct val="90000"/>
              </a:lnSpc>
            </a:pPr>
            <a:r>
              <a:rPr lang="en-US" altLang="en-US" sz="2800" smtClean="0"/>
              <a:t>Bilirubin 12.1 mg/dl to external drainage Alk phos – 1220 u/L</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p:txBody>
          <a:bodyPr/>
          <a:lstStyle/>
          <a:p>
            <a:pPr eaLnBrk="1" hangingPunct="1"/>
            <a:r>
              <a:rPr lang="en-US" altLang="en-US" b="1" smtClean="0"/>
              <a:t>Radiologic Evaluation – J.C.</a:t>
            </a:r>
          </a:p>
        </p:txBody>
      </p:sp>
      <p:sp>
        <p:nvSpPr>
          <p:cNvPr id="38915" name="Rectangle 1027"/>
          <p:cNvSpPr>
            <a:spLocks noGrp="1" noChangeArrowheads="1"/>
          </p:cNvSpPr>
          <p:nvPr>
            <p:ph idx="1"/>
          </p:nvPr>
        </p:nvSpPr>
        <p:spPr/>
        <p:txBody>
          <a:bodyPr/>
          <a:lstStyle/>
          <a:p>
            <a:pPr eaLnBrk="1" hangingPunct="1"/>
            <a:r>
              <a:rPr lang="en-US" altLang="en-US" smtClean="0"/>
              <a:t>U/S – dilated CBD &amp; intrahepatic ducts – no gallstones</a:t>
            </a:r>
          </a:p>
          <a:p>
            <a:pPr eaLnBrk="1" hangingPunct="1"/>
            <a:r>
              <a:rPr lang="en-US" altLang="en-US" smtClean="0"/>
              <a:t>CT scan – no mass in pancreas or CBD</a:t>
            </a:r>
          </a:p>
          <a:p>
            <a:pPr eaLnBrk="1" hangingPunct="1"/>
            <a:r>
              <a:rPr lang="en-US" altLang="en-US" smtClean="0"/>
              <a:t>PTC – obstruction of distal CBD by stone or tumor</a:t>
            </a:r>
          </a:p>
          <a:p>
            <a:pPr eaLnBrk="1" hangingPunct="1"/>
            <a:r>
              <a:rPr lang="en-US" altLang="en-US" smtClean="0"/>
              <a:t>PTC catheter left to external drainage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altLang="en-US" smtClean="0"/>
              <a:t>Starting Out </a:t>
            </a:r>
          </a:p>
        </p:txBody>
      </p:sp>
      <p:sp>
        <p:nvSpPr>
          <p:cNvPr id="12291" name="Content Placeholder 2"/>
          <p:cNvSpPr>
            <a:spLocks noGrp="1"/>
          </p:cNvSpPr>
          <p:nvPr>
            <p:ph idx="1"/>
          </p:nvPr>
        </p:nvSpPr>
        <p:spPr/>
        <p:txBody>
          <a:bodyPr/>
          <a:lstStyle/>
          <a:p>
            <a:pPr eaLnBrk="1" hangingPunct="1"/>
            <a:r>
              <a:rPr lang="en-US" altLang="en-US" smtClean="0"/>
              <a:t>During the tedious months of waiting for laboratory research to mature find a clinical project</a:t>
            </a:r>
          </a:p>
          <a:p>
            <a:pPr eaLnBrk="1" hangingPunct="1"/>
            <a:r>
              <a:rPr lang="en-US" altLang="en-US" smtClean="0"/>
              <a:t>Identify clinical topic which is not rare but relatively uncommon with sparse reported literature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ltLang="en-US" b="1" smtClean="0"/>
              <a:t>Hospital Course – J.C.</a:t>
            </a:r>
          </a:p>
        </p:txBody>
      </p:sp>
      <p:sp>
        <p:nvSpPr>
          <p:cNvPr id="39939" name="Rectangle 3"/>
          <p:cNvSpPr>
            <a:spLocks noGrp="1" noChangeArrowheads="1"/>
          </p:cNvSpPr>
          <p:nvPr>
            <p:ph idx="1"/>
          </p:nvPr>
        </p:nvSpPr>
        <p:spPr/>
        <p:txBody>
          <a:bodyPr/>
          <a:lstStyle/>
          <a:p>
            <a:pPr eaLnBrk="1" hangingPunct="1"/>
            <a:r>
              <a:rPr lang="en-US" altLang="en-US" smtClean="0"/>
              <a:t>2 days later PTC catheter stops functioning pt develops acute abdomen  with ileus</a:t>
            </a:r>
          </a:p>
          <a:p>
            <a:pPr eaLnBrk="1" hangingPunct="1"/>
            <a:r>
              <a:rPr lang="en-US" altLang="en-US" smtClean="0"/>
              <a:t>Contrast study:  dislodged catheter with resultant bile leak &amp; sepsis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en-US" b="1" smtClean="0"/>
              <a:t>Hospital Course – J.C.</a:t>
            </a:r>
          </a:p>
        </p:txBody>
      </p:sp>
      <p:sp>
        <p:nvSpPr>
          <p:cNvPr id="40963" name="Rectangle 3"/>
          <p:cNvSpPr>
            <a:spLocks noGrp="1" noChangeArrowheads="1"/>
          </p:cNvSpPr>
          <p:nvPr>
            <p:ph idx="1"/>
          </p:nvPr>
        </p:nvSpPr>
        <p:spPr/>
        <p:txBody>
          <a:bodyPr/>
          <a:lstStyle/>
          <a:p>
            <a:pPr eaLnBrk="1" hangingPunct="1"/>
            <a:r>
              <a:rPr lang="en-US" altLang="en-US" smtClean="0"/>
              <a:t>Emergent surgery – 500 cc bile with associated peritonitis</a:t>
            </a:r>
          </a:p>
          <a:p>
            <a:pPr eaLnBrk="1" hangingPunct="1"/>
            <a:r>
              <a:rPr lang="en-US" altLang="en-US" smtClean="0"/>
              <a:t>Cholecystectomy, CBDE, choledochoscopy &amp; bx, t-tube drainage</a:t>
            </a:r>
          </a:p>
          <a:p>
            <a:pPr eaLnBrk="1" hangingPunct="1">
              <a:buFontTx/>
              <a:buNone/>
            </a:pPr>
            <a:endParaRPr lang="en-US" altLang="en-US"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ltLang="en-US" b="1" smtClean="0"/>
              <a:t>Hospital Course – J.C.</a:t>
            </a:r>
          </a:p>
        </p:txBody>
      </p:sp>
      <p:sp>
        <p:nvSpPr>
          <p:cNvPr id="41987" name="Rectangle 3"/>
          <p:cNvSpPr>
            <a:spLocks noGrp="1" noChangeArrowheads="1"/>
          </p:cNvSpPr>
          <p:nvPr>
            <p:ph idx="1"/>
          </p:nvPr>
        </p:nvSpPr>
        <p:spPr/>
        <p:txBody>
          <a:bodyPr/>
          <a:lstStyle/>
          <a:p>
            <a:pPr eaLnBrk="1" hangingPunct="1">
              <a:lnSpc>
                <a:spcPct val="90000"/>
              </a:lnSpc>
            </a:pPr>
            <a:r>
              <a:rPr lang="en-US" altLang="en-US" sz="2800" smtClean="0"/>
              <a:t>Pancreaticoduodenectomy</a:t>
            </a:r>
          </a:p>
          <a:p>
            <a:pPr eaLnBrk="1" hangingPunct="1">
              <a:lnSpc>
                <a:spcPct val="90000"/>
              </a:lnSpc>
            </a:pPr>
            <a:r>
              <a:rPr lang="en-US" altLang="en-US" sz="2800" smtClean="0"/>
              <a:t>Take down of jejunojejunostomy, re-create new Roux-en-y pancreatojejunostomy and choledochojejunostomy</a:t>
            </a:r>
          </a:p>
          <a:p>
            <a:pPr eaLnBrk="1" hangingPunct="1">
              <a:lnSpc>
                <a:spcPct val="90000"/>
              </a:lnSpc>
            </a:pPr>
            <a:r>
              <a:rPr lang="en-US" altLang="en-US" sz="2800" smtClean="0"/>
              <a:t>Post-op numerous infectious complications as well as leak from choledochojejunostomy and fascial dehiscence</a:t>
            </a:r>
          </a:p>
          <a:p>
            <a:pPr eaLnBrk="1" hangingPunct="1">
              <a:lnSpc>
                <a:spcPct val="90000"/>
              </a:lnSpc>
            </a:pPr>
            <a:r>
              <a:rPr lang="en-US" altLang="en-US" sz="2800" smtClean="0"/>
              <a:t>Subsequent colocutaneous fistula eventually requiring right colectomy</a:t>
            </a:r>
          </a:p>
          <a:p>
            <a:pPr eaLnBrk="1" hangingPunct="1">
              <a:lnSpc>
                <a:spcPct val="90000"/>
              </a:lnSpc>
            </a:pPr>
            <a:r>
              <a:rPr lang="en-US" altLang="en-US" sz="2800" smtClean="0"/>
              <a:t>Discharge home POD #67</a:t>
            </a:r>
          </a:p>
          <a:p>
            <a:pPr eaLnBrk="1" hangingPunct="1">
              <a:lnSpc>
                <a:spcPct val="90000"/>
              </a:lnSpc>
            </a:pPr>
            <a:endParaRPr lang="en-US" altLang="en-US" sz="280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tLang="en-US" b="1" smtClean="0"/>
              <a:t>Follow-up – J.C.</a:t>
            </a:r>
          </a:p>
        </p:txBody>
      </p:sp>
      <p:sp>
        <p:nvSpPr>
          <p:cNvPr id="43011" name="Rectangle 3"/>
          <p:cNvSpPr>
            <a:spLocks noGrp="1" noChangeArrowheads="1"/>
          </p:cNvSpPr>
          <p:nvPr>
            <p:ph idx="1"/>
          </p:nvPr>
        </p:nvSpPr>
        <p:spPr/>
        <p:txBody>
          <a:bodyPr/>
          <a:lstStyle/>
          <a:p>
            <a:pPr eaLnBrk="1" hangingPunct="1"/>
            <a:r>
              <a:rPr lang="en-US" altLang="en-US" smtClean="0"/>
              <a:t>Pathology:  well-differentiated adenocarcinoma distal CBD</a:t>
            </a:r>
          </a:p>
          <a:p>
            <a:pPr eaLnBrk="1" hangingPunct="1"/>
            <a:r>
              <a:rPr lang="en-US" altLang="en-US" smtClean="0"/>
              <a:t>20 yr f/u – alive, NED</a:t>
            </a:r>
          </a:p>
          <a:p>
            <a:pPr eaLnBrk="1" hangingPunct="1">
              <a:buFontTx/>
              <a:buNone/>
            </a:pPr>
            <a:endParaRPr lang="en-US" altLang="en-US"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PM3"/>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0" y="381000"/>
            <a:ext cx="9147175"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altLang="en-US" b="1" smtClean="0"/>
              <a:t>Key Points</a:t>
            </a:r>
          </a:p>
        </p:txBody>
      </p:sp>
      <p:sp>
        <p:nvSpPr>
          <p:cNvPr id="45059" name="Rectangle 3"/>
          <p:cNvSpPr>
            <a:spLocks noGrp="1" noChangeArrowheads="1"/>
          </p:cNvSpPr>
          <p:nvPr>
            <p:ph idx="1"/>
          </p:nvPr>
        </p:nvSpPr>
        <p:spPr/>
        <p:txBody>
          <a:bodyPr/>
          <a:lstStyle/>
          <a:p>
            <a:pPr eaLnBrk="1" hangingPunct="1"/>
            <a:r>
              <a:rPr lang="en-US" altLang="en-US" sz="2800" smtClean="0"/>
              <a:t>Pre-operative drainage of malignant biliary obstruction increases complications (infectious)</a:t>
            </a:r>
          </a:p>
          <a:p>
            <a:pPr eaLnBrk="1" hangingPunct="1"/>
            <a:r>
              <a:rPr lang="en-US" altLang="en-US" sz="2800" smtClean="0"/>
              <a:t>In emergency setting, take care of immediate problem, return for definitive oncologic surgery</a:t>
            </a:r>
          </a:p>
          <a:p>
            <a:pPr eaLnBrk="1" hangingPunct="1"/>
            <a:r>
              <a:rPr lang="en-US" altLang="en-US" sz="2800" smtClean="0"/>
              <a:t>Tincture of time</a:t>
            </a:r>
          </a:p>
          <a:p>
            <a:pPr eaLnBrk="1" hangingPunct="1"/>
            <a:r>
              <a:rPr lang="en-US" altLang="en-US" sz="2800" smtClean="0"/>
              <a:t>Distal CBD malignancies often present early and can have excellent prognosis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381000" y="609600"/>
            <a:ext cx="8077200" cy="2819400"/>
          </a:xfrm>
        </p:spPr>
        <p:txBody>
          <a:bodyPr/>
          <a:lstStyle/>
          <a:p>
            <a:pPr eaLnBrk="1" hangingPunct="1"/>
            <a:r>
              <a:rPr lang="en-US" altLang="en-US" sz="4800" b="1" smtClean="0"/>
              <a:t>H.P.I.</a:t>
            </a:r>
            <a:br>
              <a:rPr lang="en-US" altLang="en-US" sz="4800" b="1" smtClean="0"/>
            </a:br>
            <a:r>
              <a:rPr lang="en-US" altLang="en-US" sz="4800" b="1" smtClean="0"/>
              <a:t/>
            </a:r>
            <a:br>
              <a:rPr lang="en-US" altLang="en-US" sz="4800" b="1" smtClean="0"/>
            </a:br>
            <a:r>
              <a:rPr lang="en-US" altLang="en-US" sz="4800" b="1" smtClean="0"/>
              <a:t>  </a:t>
            </a:r>
            <a:r>
              <a:rPr lang="en-US" altLang="en-US" sz="4000" u="sng" smtClean="0"/>
              <a:t>61 y/o w/m attorney presents with:</a:t>
            </a:r>
          </a:p>
        </p:txBody>
      </p:sp>
      <p:sp>
        <p:nvSpPr>
          <p:cNvPr id="46083" name="Rectangle 3"/>
          <p:cNvSpPr>
            <a:spLocks noGrp="1" noChangeArrowheads="1"/>
          </p:cNvSpPr>
          <p:nvPr>
            <p:ph idx="1"/>
          </p:nvPr>
        </p:nvSpPr>
        <p:spPr>
          <a:xfrm>
            <a:off x="685800" y="3352800"/>
            <a:ext cx="7772400" cy="3048000"/>
          </a:xfrm>
        </p:spPr>
        <p:txBody>
          <a:bodyPr/>
          <a:lstStyle/>
          <a:p>
            <a:pPr eaLnBrk="1" hangingPunct="1"/>
            <a:r>
              <a:rPr lang="en-US" altLang="en-US" smtClean="0"/>
              <a:t>N &amp; V for 5 weeks</a:t>
            </a:r>
          </a:p>
          <a:p>
            <a:pPr eaLnBrk="1" hangingPunct="1"/>
            <a:r>
              <a:rPr lang="en-US" altLang="en-US" smtClean="0"/>
              <a:t>Significant Weight Loss</a:t>
            </a:r>
          </a:p>
          <a:p>
            <a:pPr eaLnBrk="1" hangingPunct="1"/>
            <a:r>
              <a:rPr lang="en-US" altLang="en-US" smtClean="0"/>
              <a:t>No Significant Abdominal Pain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altLang="en-US" sz="4800" b="1" smtClean="0"/>
              <a:t>PMH</a:t>
            </a:r>
          </a:p>
        </p:txBody>
      </p:sp>
      <p:sp>
        <p:nvSpPr>
          <p:cNvPr id="47107" name="Rectangle 3"/>
          <p:cNvSpPr>
            <a:spLocks noGrp="1" noChangeArrowheads="1"/>
          </p:cNvSpPr>
          <p:nvPr>
            <p:ph idx="1"/>
          </p:nvPr>
        </p:nvSpPr>
        <p:spPr/>
        <p:txBody>
          <a:bodyPr/>
          <a:lstStyle/>
          <a:p>
            <a:pPr eaLnBrk="1" hangingPunct="1"/>
            <a:r>
              <a:rPr lang="en-US" altLang="en-US" smtClean="0"/>
              <a:t>HTN</a:t>
            </a:r>
          </a:p>
          <a:p>
            <a:pPr eaLnBrk="1" hangingPunct="1"/>
            <a:r>
              <a:rPr lang="en-US" altLang="en-US" smtClean="0"/>
              <a:t>No Meds or Allergies</a:t>
            </a:r>
          </a:p>
          <a:p>
            <a:pPr eaLnBrk="1" hangingPunct="1"/>
            <a:r>
              <a:rPr lang="en-US" altLang="en-US" smtClean="0"/>
              <a:t>S/P Open Cholecystectomy</a:t>
            </a:r>
          </a:p>
          <a:p>
            <a:pPr eaLnBrk="1" hangingPunct="1"/>
            <a:r>
              <a:rPr lang="en-US" altLang="en-US" smtClean="0"/>
              <a:t>20 pack year hx smoking</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ltLang="en-US" sz="4800" b="1" smtClean="0"/>
              <a:t>Hospital Course</a:t>
            </a:r>
          </a:p>
        </p:txBody>
      </p:sp>
      <p:sp>
        <p:nvSpPr>
          <p:cNvPr id="48131" name="Rectangle 3"/>
          <p:cNvSpPr>
            <a:spLocks noGrp="1" noChangeArrowheads="1"/>
          </p:cNvSpPr>
          <p:nvPr>
            <p:ph idx="1"/>
          </p:nvPr>
        </p:nvSpPr>
        <p:spPr>
          <a:xfrm>
            <a:off x="381000" y="1981200"/>
            <a:ext cx="8305800" cy="4114800"/>
          </a:xfrm>
        </p:spPr>
        <p:txBody>
          <a:bodyPr/>
          <a:lstStyle/>
          <a:p>
            <a:pPr eaLnBrk="1" hangingPunct="1">
              <a:lnSpc>
                <a:spcPct val="90000"/>
              </a:lnSpc>
            </a:pPr>
            <a:r>
              <a:rPr lang="en-US" altLang="en-US" smtClean="0"/>
              <a:t>Upper endoscopy performed by Gastroenterologist</a:t>
            </a:r>
          </a:p>
          <a:p>
            <a:pPr eaLnBrk="1" hangingPunct="1">
              <a:lnSpc>
                <a:spcPct val="90000"/>
              </a:lnSpc>
            </a:pPr>
            <a:r>
              <a:rPr lang="en-US" altLang="en-US" u="sng" smtClean="0"/>
              <a:t>Findings</a:t>
            </a:r>
            <a:r>
              <a:rPr lang="en-US" altLang="en-US" smtClean="0"/>
              <a:t>:  Large tumor mass with near complete obstruction at 3</a:t>
            </a:r>
            <a:r>
              <a:rPr lang="en-US" altLang="en-US" baseline="30000" smtClean="0"/>
              <a:t>rd</a:t>
            </a:r>
            <a:r>
              <a:rPr lang="en-US" altLang="en-US" smtClean="0"/>
              <a:t> portion of duodenum</a:t>
            </a:r>
          </a:p>
          <a:p>
            <a:pPr eaLnBrk="1" hangingPunct="1">
              <a:lnSpc>
                <a:spcPct val="90000"/>
              </a:lnSpc>
            </a:pPr>
            <a:r>
              <a:rPr lang="en-US" altLang="en-US" u="sng" smtClean="0"/>
              <a:t>Plan</a:t>
            </a:r>
            <a:r>
              <a:rPr lang="en-US" altLang="en-US" smtClean="0"/>
              <a:t>:  Dilate obstructing tumor mass to allow placement of nasoenteral feeding tube past obstruction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026" descr="I:\DIGITAL\LUIS\MCGRUFF\pic3.jpg"/>
          <p:cNvPicPr>
            <a:picLocks noChangeAspect="1" noChangeArrowheads="1"/>
          </p:cNvPicPr>
          <p:nvPr/>
        </p:nvPicPr>
        <p:blipFill>
          <a:blip r:embed="rId3">
            <a:lum contrast="18000"/>
            <a:extLst>
              <a:ext uri="{28A0092B-C50C-407E-A947-70E740481C1C}">
                <a14:useLocalDpi xmlns:a14="http://schemas.microsoft.com/office/drawing/2010/main" val="0"/>
              </a:ext>
            </a:extLst>
          </a:blip>
          <a:srcRect l="2097" t="2167" r="3539" b="2527"/>
          <a:stretch>
            <a:fillRect/>
          </a:stretch>
        </p:blipFill>
        <p:spPr bwMode="auto">
          <a:xfrm>
            <a:off x="990600" y="0"/>
            <a:ext cx="6858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7575" y="1295400"/>
            <a:ext cx="7308850" cy="4389438"/>
          </a:xfrm>
          <a:noFill/>
          <a:ln>
            <a:solidFill>
              <a:schemeClr val="tx1"/>
            </a:solid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I:\DIGITAL\LUIS\MCGRUFF\pic4.jpg"/>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l="6602" t="6557" r="5365" b="6010"/>
          <a:stretch>
            <a:fillRect/>
          </a:stretch>
        </p:blipFill>
        <p:spPr bwMode="auto">
          <a:xfrm>
            <a:off x="12954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altLang="en-US" sz="4800" b="1" smtClean="0"/>
              <a:t>Hospital Course</a:t>
            </a:r>
          </a:p>
        </p:txBody>
      </p:sp>
      <p:sp>
        <p:nvSpPr>
          <p:cNvPr id="51203" name="Rectangle 3"/>
          <p:cNvSpPr>
            <a:spLocks noGrp="1" noChangeArrowheads="1"/>
          </p:cNvSpPr>
          <p:nvPr>
            <p:ph idx="1"/>
          </p:nvPr>
        </p:nvSpPr>
        <p:spPr/>
        <p:txBody>
          <a:bodyPr/>
          <a:lstStyle/>
          <a:p>
            <a:pPr eaLnBrk="1" hangingPunct="1"/>
            <a:r>
              <a:rPr lang="en-US" altLang="en-US" u="sng" smtClean="0"/>
              <a:t>Result</a:t>
            </a:r>
            <a:r>
              <a:rPr lang="en-US" altLang="en-US" smtClean="0"/>
              <a:t>:  Perforation of duodenum at distal portion of obstructing tumor</a:t>
            </a:r>
          </a:p>
          <a:p>
            <a:pPr eaLnBrk="1" hangingPunct="1"/>
            <a:r>
              <a:rPr lang="en-US" altLang="en-US" u="sng" smtClean="0"/>
              <a:t>Plan</a:t>
            </a:r>
            <a:r>
              <a:rPr lang="en-US" altLang="en-US" smtClean="0"/>
              <a:t>:  Surgical consultation</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altLang="en-US" sz="4800" b="1" smtClean="0"/>
              <a:t>Physical Exam</a:t>
            </a:r>
          </a:p>
        </p:txBody>
      </p:sp>
      <p:sp>
        <p:nvSpPr>
          <p:cNvPr id="52227" name="Rectangle 3"/>
          <p:cNvSpPr>
            <a:spLocks noGrp="1" noChangeArrowheads="1"/>
          </p:cNvSpPr>
          <p:nvPr>
            <p:ph idx="1"/>
          </p:nvPr>
        </p:nvSpPr>
        <p:spPr/>
        <p:txBody>
          <a:bodyPr/>
          <a:lstStyle/>
          <a:p>
            <a:pPr eaLnBrk="1" hangingPunct="1"/>
            <a:r>
              <a:rPr lang="en-US" altLang="en-US" smtClean="0"/>
              <a:t>Tachycardic, mild distress due to abdominal pain</a:t>
            </a:r>
          </a:p>
          <a:p>
            <a:pPr eaLnBrk="1" hangingPunct="1"/>
            <a:r>
              <a:rPr lang="en-US" altLang="en-US" smtClean="0"/>
              <a:t>Abdomen:  Distended, tympanitic, tender with guarding &amp; peritoneal irritation</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I:\DIGITAL\LUIS\MCGRUFF\PIC1.JPG"/>
          <p:cNvPicPr>
            <a:picLocks noChangeAspect="1" noChangeArrowheads="1"/>
          </p:cNvPicPr>
          <p:nvPr/>
        </p:nvPicPr>
        <p:blipFill>
          <a:blip r:embed="rId3" cstate="print">
            <a:lum bright="6000" contrast="18000"/>
            <a:extLst>
              <a:ext uri="{28A0092B-C50C-407E-A947-70E740481C1C}">
                <a14:useLocalDpi xmlns:a14="http://schemas.microsoft.com/office/drawing/2010/main" val="0"/>
              </a:ext>
            </a:extLst>
          </a:blip>
          <a:srcRect/>
          <a:stretch>
            <a:fillRect/>
          </a:stretch>
        </p:blipFill>
        <p:spPr bwMode="auto">
          <a:xfrm>
            <a:off x="533400" y="762000"/>
            <a:ext cx="3786188" cy="533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3251" name="Picture 3" descr="I:\DIGITAL\luis\mcgruff\met car hist.jpg"/>
          <p:cNvPicPr>
            <a:picLocks noChangeAspect="1" noChangeArrowheads="1"/>
          </p:cNvPicPr>
          <p:nvPr/>
        </p:nvPicPr>
        <p:blipFill>
          <a:blip r:embed="rId4" cstate="print">
            <a:lum bright="-18000"/>
            <a:extLst>
              <a:ext uri="{28A0092B-C50C-407E-A947-70E740481C1C}">
                <a14:useLocalDpi xmlns:a14="http://schemas.microsoft.com/office/drawing/2010/main" val="0"/>
              </a:ext>
            </a:extLst>
          </a:blip>
          <a:srcRect l="1282" r="2563" b="1556"/>
          <a:stretch>
            <a:fillRect/>
          </a:stretch>
        </p:blipFill>
        <p:spPr bwMode="auto">
          <a:xfrm>
            <a:off x="4953000" y="228600"/>
            <a:ext cx="3962400" cy="306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3252" name="Picture 4" descr="I:\DIGITAL\LUIS\MCGRUFF\met carcinoma cyt.jpg"/>
          <p:cNvPicPr>
            <a:picLocks noChangeAspect="1" noChangeArrowheads="1"/>
          </p:cNvPicPr>
          <p:nvPr/>
        </p:nvPicPr>
        <p:blipFill>
          <a:blip r:embed="rId5" cstate="print">
            <a:lum bright="-12000" contrast="18000"/>
            <a:extLst>
              <a:ext uri="{28A0092B-C50C-407E-A947-70E740481C1C}">
                <a14:useLocalDpi xmlns:a14="http://schemas.microsoft.com/office/drawing/2010/main" val="0"/>
              </a:ext>
            </a:extLst>
          </a:blip>
          <a:srcRect l="1266" t="3354" r="2531" b="2759"/>
          <a:stretch>
            <a:fillRect/>
          </a:stretch>
        </p:blipFill>
        <p:spPr bwMode="auto">
          <a:xfrm>
            <a:off x="4953000" y="3352800"/>
            <a:ext cx="3962400" cy="29194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I:\DIGITAL\LUIS\MCGRUFF\PIC2.JPG"/>
          <p:cNvPicPr>
            <a:picLocks noChangeAspect="1" noChangeArrowheads="1"/>
          </p:cNvPicPr>
          <p:nvPr/>
        </p:nvPicPr>
        <p:blipFill>
          <a:blip r:embed="rId2" cstate="print">
            <a:lum bright="-6000" contrast="36000"/>
            <a:extLst>
              <a:ext uri="{28A0092B-C50C-407E-A947-70E740481C1C}">
                <a14:useLocalDpi xmlns:a14="http://schemas.microsoft.com/office/drawing/2010/main" val="0"/>
              </a:ext>
            </a:extLst>
          </a:blip>
          <a:srcRect b="1558"/>
          <a:stretch>
            <a:fillRect/>
          </a:stretch>
        </p:blipFill>
        <p:spPr bwMode="auto">
          <a:xfrm>
            <a:off x="2044700" y="152400"/>
            <a:ext cx="4965700" cy="6629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altLang="en-US" sz="4800" b="1" smtClean="0"/>
              <a:t>Hospital Course</a:t>
            </a:r>
          </a:p>
        </p:txBody>
      </p:sp>
      <p:sp>
        <p:nvSpPr>
          <p:cNvPr id="55299" name="Rectangle 3"/>
          <p:cNvSpPr>
            <a:spLocks noGrp="1" noChangeArrowheads="1"/>
          </p:cNvSpPr>
          <p:nvPr>
            <p:ph idx="1"/>
          </p:nvPr>
        </p:nvSpPr>
        <p:spPr/>
        <p:txBody>
          <a:bodyPr/>
          <a:lstStyle/>
          <a:p>
            <a:pPr eaLnBrk="1" hangingPunct="1"/>
            <a:r>
              <a:rPr lang="en-US" altLang="en-US" smtClean="0"/>
              <a:t>D/C POD#11 tolerating diet</a:t>
            </a:r>
          </a:p>
          <a:p>
            <a:pPr eaLnBrk="1" hangingPunct="1"/>
            <a:r>
              <a:rPr lang="en-US" altLang="en-US" smtClean="0"/>
              <a:t>CT Scan:  Large obstructing tumor mass D3 with associated lymphadenopathy.  No obvious distant mets.</a:t>
            </a:r>
          </a:p>
          <a:p>
            <a:pPr eaLnBrk="1" hangingPunct="1"/>
            <a:r>
              <a:rPr lang="en-US" altLang="en-US" smtClean="0"/>
              <a:t>Retroperitoneal abscess percutaneous drainage</a:t>
            </a:r>
          </a:p>
          <a:p>
            <a:pPr eaLnBrk="1" hangingPunct="1"/>
            <a:endParaRPr lang="en-US" altLang="en-US"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altLang="en-US" sz="4800" b="1" smtClean="0"/>
              <a:t>Treatment Plan</a:t>
            </a:r>
          </a:p>
        </p:txBody>
      </p:sp>
      <p:sp>
        <p:nvSpPr>
          <p:cNvPr id="56323" name="Rectangle 3"/>
          <p:cNvSpPr>
            <a:spLocks noGrp="1" noChangeArrowheads="1"/>
          </p:cNvSpPr>
          <p:nvPr>
            <p:ph idx="1"/>
          </p:nvPr>
        </p:nvSpPr>
        <p:spPr/>
        <p:txBody>
          <a:bodyPr/>
          <a:lstStyle/>
          <a:p>
            <a:pPr eaLnBrk="1" hangingPunct="1"/>
            <a:r>
              <a:rPr lang="en-US" altLang="en-US" smtClean="0"/>
              <a:t>Phase I/II Protocol:  Radiation and Gemcitabine in locally advanced tumors of GI Tract</a:t>
            </a:r>
          </a:p>
          <a:p>
            <a:pPr eaLnBrk="1" hangingPunct="1"/>
            <a:r>
              <a:rPr lang="en-US" altLang="en-US" smtClean="0"/>
              <a:t>Radiation:  5,940 cGy</a:t>
            </a:r>
          </a:p>
          <a:p>
            <a:pPr eaLnBrk="1" hangingPunct="1"/>
            <a:r>
              <a:rPr lang="en-US" altLang="en-US" smtClean="0"/>
              <a:t>Chemotherapy:  Gemcitabine 100 mg/m</a:t>
            </a:r>
            <a:r>
              <a:rPr lang="en-US" altLang="en-US" baseline="30000" smtClean="0"/>
              <a:t>2</a:t>
            </a:r>
            <a:r>
              <a:rPr lang="en-US" altLang="en-US" smtClean="0"/>
              <a:t>   q. week</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I:\DIGITAL\LUIS\MCGRUFF\PIC2.JPG"/>
          <p:cNvPicPr>
            <a:picLocks noChangeAspect="1" noChangeArrowheads="1"/>
          </p:cNvPicPr>
          <p:nvPr/>
        </p:nvPicPr>
        <p:blipFill>
          <a:blip r:embed="rId2" cstate="print">
            <a:lum bright="6000" contrast="18000"/>
            <a:extLst>
              <a:ext uri="{28A0092B-C50C-407E-A947-70E740481C1C}">
                <a14:useLocalDpi xmlns:a14="http://schemas.microsoft.com/office/drawing/2010/main" val="0"/>
              </a:ext>
            </a:extLst>
          </a:blip>
          <a:srcRect b="1558"/>
          <a:stretch>
            <a:fillRect/>
          </a:stretch>
        </p:blipFill>
        <p:spPr bwMode="auto">
          <a:xfrm>
            <a:off x="609600" y="762000"/>
            <a:ext cx="3994150" cy="533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7347" name="Picture 3" descr="I:\DIGITAL\LUIS\MCGRUFF\transition aden-nor.jpg"/>
          <p:cNvPicPr>
            <a:picLocks noChangeAspect="1" noChangeArrowheads="1"/>
          </p:cNvPicPr>
          <p:nvPr/>
        </p:nvPicPr>
        <p:blipFill>
          <a:blip r:embed="rId3" cstate="print">
            <a:lum bright="-12000" contrast="12000"/>
            <a:extLst>
              <a:ext uri="{28A0092B-C50C-407E-A947-70E740481C1C}">
                <a14:useLocalDpi xmlns:a14="http://schemas.microsoft.com/office/drawing/2010/main" val="0"/>
              </a:ext>
            </a:extLst>
          </a:blip>
          <a:srcRect l="2000" t="1048" r="2000" b="938"/>
          <a:stretch>
            <a:fillRect/>
          </a:stretch>
        </p:blipFill>
        <p:spPr bwMode="auto">
          <a:xfrm>
            <a:off x="5257800" y="533400"/>
            <a:ext cx="3657600" cy="2819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7348" name="Picture 4" descr="I:\DIGITAL\LUIS\MCGRUFF\residual ca inner muscle wall.jpg"/>
          <p:cNvPicPr>
            <a:picLocks noChangeAspect="1" noChangeArrowheads="1"/>
          </p:cNvPicPr>
          <p:nvPr/>
        </p:nvPicPr>
        <p:blipFill>
          <a:blip r:embed="rId4" cstate="print">
            <a:lum bright="-12000" contrast="12000"/>
            <a:extLst>
              <a:ext uri="{28A0092B-C50C-407E-A947-70E740481C1C}">
                <a14:useLocalDpi xmlns:a14="http://schemas.microsoft.com/office/drawing/2010/main" val="0"/>
              </a:ext>
            </a:extLst>
          </a:blip>
          <a:srcRect l="1408" t="1865" r="4225" b="3030"/>
          <a:stretch>
            <a:fillRect/>
          </a:stretch>
        </p:blipFill>
        <p:spPr bwMode="auto">
          <a:xfrm>
            <a:off x="5257800" y="3505200"/>
            <a:ext cx="3657600" cy="2784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altLang="en-US" sz="4800" b="1" smtClean="0"/>
              <a:t>Follow-up</a:t>
            </a:r>
          </a:p>
        </p:txBody>
      </p:sp>
      <p:sp>
        <p:nvSpPr>
          <p:cNvPr id="58371" name="Rectangle 3"/>
          <p:cNvSpPr>
            <a:spLocks noGrp="1" noChangeArrowheads="1"/>
          </p:cNvSpPr>
          <p:nvPr>
            <p:ph idx="1"/>
          </p:nvPr>
        </p:nvSpPr>
        <p:spPr/>
        <p:txBody>
          <a:bodyPr/>
          <a:lstStyle/>
          <a:p>
            <a:pPr eaLnBrk="1" hangingPunct="1"/>
            <a:r>
              <a:rPr lang="en-US" altLang="en-US" smtClean="0"/>
              <a:t>Duodenal resection pathology:  Adenomatous changes &amp; ulceration of mucosa</a:t>
            </a:r>
          </a:p>
          <a:p>
            <a:pPr eaLnBrk="1" hangingPunct="1"/>
            <a:r>
              <a:rPr lang="en-US" altLang="en-US" smtClean="0"/>
              <a:t>Residual microscopic tumor in wall of duodenum extending to serosa </a:t>
            </a:r>
          </a:p>
          <a:p>
            <a:pPr eaLnBrk="1" hangingPunct="1"/>
            <a:r>
              <a:rPr lang="en-US" altLang="en-US" smtClean="0"/>
              <a:t>Radial margins free</a:t>
            </a:r>
          </a:p>
          <a:p>
            <a:pPr eaLnBrk="1" hangingPunct="1"/>
            <a:r>
              <a:rPr lang="en-US" altLang="en-US" smtClean="0"/>
              <a:t>Nodes negative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457200"/>
            <a:ext cx="8229600" cy="1143000"/>
          </a:xfrm>
        </p:spPr>
        <p:txBody>
          <a:bodyPr/>
          <a:lstStyle/>
          <a:p>
            <a:pPr eaLnBrk="1" hangingPunct="1"/>
            <a:r>
              <a:rPr lang="en-US" altLang="en-US" sz="4800" b="1" smtClean="0"/>
              <a:t>Follow-up</a:t>
            </a:r>
          </a:p>
        </p:txBody>
      </p:sp>
      <p:sp>
        <p:nvSpPr>
          <p:cNvPr id="59395" name="Rectangle 3"/>
          <p:cNvSpPr>
            <a:spLocks noGrp="1" noChangeArrowheads="1"/>
          </p:cNvSpPr>
          <p:nvPr>
            <p:ph idx="1"/>
          </p:nvPr>
        </p:nvSpPr>
        <p:spPr/>
        <p:txBody>
          <a:bodyPr/>
          <a:lstStyle/>
          <a:p>
            <a:pPr eaLnBrk="1" hangingPunct="1">
              <a:lnSpc>
                <a:spcPct val="90000"/>
              </a:lnSpc>
            </a:pPr>
            <a:r>
              <a:rPr lang="en-US" altLang="en-US" smtClean="0"/>
              <a:t>Stricture at duodenojejunostomy dilated by endoscopy</a:t>
            </a:r>
          </a:p>
          <a:p>
            <a:pPr eaLnBrk="1" hangingPunct="1">
              <a:lnSpc>
                <a:spcPct val="90000"/>
              </a:lnSpc>
            </a:pPr>
            <a:r>
              <a:rPr lang="en-US" altLang="en-US" smtClean="0"/>
              <a:t>Vaccine Protocol:  Anti-id-CEA vaccine subcutaneous injection q. month</a:t>
            </a:r>
          </a:p>
          <a:p>
            <a:pPr eaLnBrk="1" hangingPunct="1">
              <a:lnSpc>
                <a:spcPct val="90000"/>
              </a:lnSpc>
            </a:pPr>
            <a:r>
              <a:rPr lang="en-US" altLang="en-US" smtClean="0"/>
              <a:t>3 years from diagnosis when vaccine went to q. 2 months a small stable nodule LLL increased in size.</a:t>
            </a:r>
          </a:p>
          <a:p>
            <a:pPr eaLnBrk="1" hangingPunct="1">
              <a:lnSpc>
                <a:spcPct val="90000"/>
              </a:lnSpc>
            </a:pPr>
            <a:r>
              <a:rPr lang="en-US" altLang="en-US" smtClean="0"/>
              <a:t>CT guided bx:  Positive for malignancy</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1143000"/>
          </a:xfrm>
        </p:spPr>
        <p:txBody>
          <a:bodyPr rtlCol="0">
            <a:normAutofit fontScale="90000"/>
          </a:bodyPr>
          <a:lstStyle/>
          <a:p>
            <a:pPr eaLnBrk="1" fontAlgn="auto" hangingPunct="1">
              <a:spcAft>
                <a:spcPts val="0"/>
              </a:spcAft>
              <a:defRPr/>
            </a:pPr>
            <a:r>
              <a:rPr lang="en-US" dirty="0" smtClean="0"/>
              <a:t>Retroperitoneal Sarcomas:  </a:t>
            </a:r>
            <a:r>
              <a:rPr lang="en-US" dirty="0" err="1" smtClean="0"/>
              <a:t>MCV</a:t>
            </a:r>
            <a:r>
              <a:rPr lang="en-US" dirty="0" smtClean="0"/>
              <a:t> Experience</a:t>
            </a:r>
          </a:p>
        </p:txBody>
      </p:sp>
      <p:sp>
        <p:nvSpPr>
          <p:cNvPr id="14339" name="Content Placeholder 2"/>
          <p:cNvSpPr>
            <a:spLocks noGrp="1"/>
          </p:cNvSpPr>
          <p:nvPr>
            <p:ph idx="1"/>
          </p:nvPr>
        </p:nvSpPr>
        <p:spPr>
          <a:xfrm>
            <a:off x="457200" y="2438400"/>
            <a:ext cx="8229600" cy="3886200"/>
          </a:xfrm>
        </p:spPr>
        <p:txBody>
          <a:bodyPr/>
          <a:lstStyle/>
          <a:p>
            <a:pPr eaLnBrk="1" hangingPunct="1"/>
            <a:r>
              <a:rPr lang="en-US" altLang="en-US" smtClean="0"/>
              <a:t>1964-1982 – 47 patients</a:t>
            </a:r>
          </a:p>
          <a:p>
            <a:pPr lvl="1" eaLnBrk="1" hangingPunct="1"/>
            <a:r>
              <a:rPr lang="en-US" altLang="en-US" smtClean="0"/>
              <a:t>38% complete resection</a:t>
            </a:r>
          </a:p>
          <a:p>
            <a:pPr lvl="1" eaLnBrk="1" hangingPunct="1"/>
            <a:r>
              <a:rPr lang="en-US" altLang="en-US" smtClean="0"/>
              <a:t>68% required resection of adjacent organs</a:t>
            </a:r>
          </a:p>
          <a:p>
            <a:pPr lvl="1" eaLnBrk="1" hangingPunct="1"/>
            <a:r>
              <a:rPr lang="en-US" altLang="en-US" smtClean="0"/>
              <a:t>33% morbidity</a:t>
            </a:r>
          </a:p>
          <a:p>
            <a:pPr lvl="1" eaLnBrk="1" hangingPunct="1"/>
            <a:r>
              <a:rPr lang="en-US" altLang="en-US" smtClean="0"/>
              <a:t>0% mortality</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altLang="en-US" sz="4800" b="1" smtClean="0"/>
              <a:t>Follow-up</a:t>
            </a:r>
          </a:p>
        </p:txBody>
      </p:sp>
      <p:sp>
        <p:nvSpPr>
          <p:cNvPr id="60419" name="Rectangle 3"/>
          <p:cNvSpPr>
            <a:spLocks noGrp="1" noChangeArrowheads="1"/>
          </p:cNvSpPr>
          <p:nvPr>
            <p:ph idx="1"/>
          </p:nvPr>
        </p:nvSpPr>
        <p:spPr/>
        <p:txBody>
          <a:bodyPr/>
          <a:lstStyle/>
          <a:p>
            <a:pPr eaLnBrk="1" hangingPunct="1"/>
            <a:r>
              <a:rPr lang="en-US" altLang="en-US" smtClean="0"/>
              <a:t>Underwent wedge resection of poorly-differentiated adenocarcinoma LLL c/w duodenal primary</a:t>
            </a:r>
          </a:p>
          <a:p>
            <a:pPr eaLnBrk="1" hangingPunct="1"/>
            <a:r>
              <a:rPr lang="en-US" altLang="en-US" smtClean="0"/>
              <a:t>No other metastatic lesions noted</a:t>
            </a:r>
          </a:p>
          <a:p>
            <a:pPr eaLnBrk="1" hangingPunct="1"/>
            <a:r>
              <a:rPr lang="en-US" altLang="en-US" smtClean="0"/>
              <a:t>Remained free of disease at 6 yrs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altLang="en-US" b="1" smtClean="0"/>
              <a:t>Follow-up</a:t>
            </a:r>
          </a:p>
        </p:txBody>
      </p:sp>
      <p:sp>
        <p:nvSpPr>
          <p:cNvPr id="61443" name="Rectangle 3"/>
          <p:cNvSpPr>
            <a:spLocks noGrp="1" noChangeArrowheads="1"/>
          </p:cNvSpPr>
          <p:nvPr>
            <p:ph idx="1"/>
          </p:nvPr>
        </p:nvSpPr>
        <p:spPr/>
        <p:txBody>
          <a:bodyPr/>
          <a:lstStyle/>
          <a:p>
            <a:pPr eaLnBrk="1" hangingPunct="1"/>
            <a:r>
              <a:rPr lang="en-US" altLang="en-US" smtClean="0"/>
              <a:t>Over six years from original diagnosis, pt developed vague neurological symptoms</a:t>
            </a:r>
          </a:p>
          <a:p>
            <a:pPr eaLnBrk="1" hangingPunct="1"/>
            <a:r>
              <a:rPr lang="en-US" altLang="en-US" smtClean="0"/>
              <a:t>CT scan head – several metastatic lesions throughout brain</a:t>
            </a:r>
          </a:p>
          <a:p>
            <a:pPr eaLnBrk="1" hangingPunct="1"/>
            <a:r>
              <a:rPr lang="en-US" altLang="en-US" smtClean="0"/>
              <a:t>Whole brain RT</a:t>
            </a:r>
          </a:p>
          <a:p>
            <a:pPr eaLnBrk="1" hangingPunct="1"/>
            <a:r>
              <a:rPr lang="en-US" altLang="en-US" smtClean="0"/>
              <a:t>Palliative care</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8588"/>
            <a:ext cx="7162800" cy="660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altLang="en-US" sz="4800" b="1" smtClean="0"/>
              <a:t>Duodenal Carcinoma</a:t>
            </a:r>
          </a:p>
        </p:txBody>
      </p:sp>
      <p:sp>
        <p:nvSpPr>
          <p:cNvPr id="63491" name="Rectangle 3"/>
          <p:cNvSpPr>
            <a:spLocks noGrp="1" noChangeArrowheads="1"/>
          </p:cNvSpPr>
          <p:nvPr>
            <p:ph idx="1"/>
          </p:nvPr>
        </p:nvSpPr>
        <p:spPr/>
        <p:txBody>
          <a:bodyPr/>
          <a:lstStyle/>
          <a:p>
            <a:pPr eaLnBrk="1" hangingPunct="1">
              <a:lnSpc>
                <a:spcPct val="90000"/>
              </a:lnSpc>
            </a:pPr>
            <a:r>
              <a:rPr lang="en-US" altLang="en-US" smtClean="0"/>
              <a:t>Median age:  61 yrs (31-100)</a:t>
            </a:r>
          </a:p>
          <a:p>
            <a:pPr eaLnBrk="1" hangingPunct="1">
              <a:lnSpc>
                <a:spcPct val="90000"/>
              </a:lnSpc>
            </a:pPr>
            <a:r>
              <a:rPr lang="en-US" altLang="en-US" smtClean="0"/>
              <a:t>91% symptomatic: Abdominal pain and weight loss</a:t>
            </a:r>
          </a:p>
          <a:p>
            <a:pPr eaLnBrk="1" hangingPunct="1">
              <a:lnSpc>
                <a:spcPct val="90000"/>
              </a:lnSpc>
            </a:pPr>
            <a:r>
              <a:rPr lang="en-US" altLang="en-US" smtClean="0"/>
              <a:t>Less common:  Vomiting, GI bleed, jaundice</a:t>
            </a:r>
          </a:p>
          <a:p>
            <a:pPr eaLnBrk="1" hangingPunct="1">
              <a:lnSpc>
                <a:spcPct val="90000"/>
              </a:lnSpc>
            </a:pPr>
            <a:endParaRPr lang="en-US" altLang="en-US" smtClean="0"/>
          </a:p>
          <a:p>
            <a:pPr eaLnBrk="1" hangingPunct="1">
              <a:lnSpc>
                <a:spcPct val="90000"/>
              </a:lnSpc>
              <a:buFontTx/>
              <a:buNone/>
            </a:pPr>
            <a:r>
              <a:rPr lang="en-US" altLang="en-US" sz="2000" smtClean="0"/>
              <a:t>					</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ltLang="en-US" sz="4800" b="1" smtClean="0"/>
              <a:t>Duodenal Carcinoma</a:t>
            </a:r>
          </a:p>
        </p:txBody>
      </p:sp>
      <p:sp>
        <p:nvSpPr>
          <p:cNvPr id="64515" name="Rectangle 3"/>
          <p:cNvSpPr>
            <a:spLocks noGrp="1" noChangeArrowheads="1"/>
          </p:cNvSpPr>
          <p:nvPr>
            <p:ph idx="1"/>
          </p:nvPr>
        </p:nvSpPr>
        <p:spPr/>
        <p:txBody>
          <a:bodyPr/>
          <a:lstStyle/>
          <a:p>
            <a:pPr eaLnBrk="1" hangingPunct="1"/>
            <a:r>
              <a:rPr lang="en-US" altLang="en-US" smtClean="0"/>
              <a:t>Pathology of resectable tumors</a:t>
            </a:r>
          </a:p>
          <a:p>
            <a:pPr lvl="1" eaLnBrk="1" hangingPunct="1"/>
            <a:r>
              <a:rPr lang="en-US" altLang="en-US" smtClean="0"/>
              <a:t>Mean tumor diameter:  4 cm</a:t>
            </a:r>
          </a:p>
          <a:p>
            <a:pPr lvl="2" eaLnBrk="1" hangingPunct="1"/>
            <a:r>
              <a:rPr lang="en-US" altLang="en-US" smtClean="0"/>
              <a:t>74% 	D2, half periampullary</a:t>
            </a:r>
          </a:p>
          <a:p>
            <a:pPr lvl="2" eaLnBrk="1" hangingPunct="1"/>
            <a:r>
              <a:rPr lang="en-US" altLang="en-US" smtClean="0"/>
              <a:t>13% 	D3</a:t>
            </a:r>
          </a:p>
          <a:p>
            <a:pPr lvl="2" eaLnBrk="1" hangingPunct="1"/>
            <a:r>
              <a:rPr lang="en-US" altLang="en-US" smtClean="0"/>
              <a:t>9%   	D4</a:t>
            </a:r>
          </a:p>
          <a:p>
            <a:pPr lvl="2" eaLnBrk="1" hangingPunct="1"/>
            <a:r>
              <a:rPr lang="en-US" altLang="en-US" smtClean="0"/>
              <a:t>4%   	D1</a:t>
            </a:r>
          </a:p>
          <a:p>
            <a:pPr lvl="2" eaLnBrk="1" hangingPunct="1"/>
            <a:r>
              <a:rPr lang="en-US" altLang="en-US" smtClean="0"/>
              <a:t>60%	MWD, 40% PD</a:t>
            </a:r>
          </a:p>
          <a:p>
            <a:pPr lvl="2" eaLnBrk="1" hangingPunct="1">
              <a:buFontTx/>
              <a:buNone/>
            </a:pPr>
            <a:endParaRPr lang="en-US" altLang="en-US" smtClean="0"/>
          </a:p>
          <a:p>
            <a:pPr lvl="2" eaLnBrk="1" hangingPunct="1">
              <a:buFontTx/>
              <a:buNone/>
            </a:pPr>
            <a:r>
              <a:rPr lang="en-US" altLang="en-US" sz="2000" smtClean="0"/>
              <a:t>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altLang="en-US" sz="4800" b="1" smtClean="0"/>
              <a:t>Duodenal Carcinoma</a:t>
            </a:r>
          </a:p>
        </p:txBody>
      </p:sp>
      <p:sp>
        <p:nvSpPr>
          <p:cNvPr id="65539" name="Rectangle 3"/>
          <p:cNvSpPr>
            <a:spLocks noGrp="1" noChangeArrowheads="1"/>
          </p:cNvSpPr>
          <p:nvPr>
            <p:ph idx="1"/>
          </p:nvPr>
        </p:nvSpPr>
        <p:spPr/>
        <p:txBody>
          <a:bodyPr/>
          <a:lstStyle/>
          <a:p>
            <a:pPr eaLnBrk="1" hangingPunct="1"/>
            <a:r>
              <a:rPr lang="en-US" altLang="en-US" smtClean="0"/>
              <a:t>68 pts curative resection</a:t>
            </a:r>
          </a:p>
          <a:p>
            <a:pPr lvl="1" eaLnBrk="1" hangingPunct="1"/>
            <a:r>
              <a:rPr lang="en-US" altLang="en-US" smtClean="0"/>
              <a:t> 44% 	Whipple</a:t>
            </a:r>
          </a:p>
          <a:p>
            <a:pPr lvl="1" eaLnBrk="1" hangingPunct="1"/>
            <a:r>
              <a:rPr lang="en-US" altLang="en-US" smtClean="0"/>
              <a:t> 27% 	Pylorus Sparing Whipple</a:t>
            </a:r>
          </a:p>
          <a:p>
            <a:pPr lvl="1" eaLnBrk="1" hangingPunct="1"/>
            <a:r>
              <a:rPr lang="en-US" altLang="en-US" smtClean="0"/>
              <a:t>   7% 	Total Pancreatectomy</a:t>
            </a:r>
          </a:p>
          <a:p>
            <a:pPr lvl="1" eaLnBrk="1" hangingPunct="1"/>
            <a:r>
              <a:rPr lang="en-US" altLang="en-US" smtClean="0"/>
              <a:t> 27% 	Segmental Resection</a:t>
            </a:r>
          </a:p>
          <a:p>
            <a:pPr lvl="1" eaLnBrk="1" hangingPunct="1">
              <a:buFontTx/>
              <a:buNone/>
            </a:pPr>
            <a:endParaRPr lang="en-US" altLang="en-US" sz="2000" smtClean="0"/>
          </a:p>
          <a:p>
            <a:pPr lvl="1" eaLnBrk="1" hangingPunct="1">
              <a:buFontTx/>
              <a:buNone/>
            </a:pPr>
            <a:endParaRPr lang="en-US" altLang="en-US" sz="2000" smtClean="0"/>
          </a:p>
          <a:p>
            <a:pPr lvl="1" eaLnBrk="1" hangingPunct="1">
              <a:buFontTx/>
              <a:buNone/>
            </a:pPr>
            <a:endParaRPr lang="en-US" altLang="en-US" sz="2000" smtClean="0"/>
          </a:p>
          <a:p>
            <a:pPr lvl="1" eaLnBrk="1" hangingPunct="1">
              <a:buFontTx/>
              <a:buNone/>
            </a:pPr>
            <a:r>
              <a:rPr lang="en-US" altLang="en-US" sz="2000" smtClean="0"/>
              <a:t>					</a:t>
            </a:r>
          </a:p>
          <a:p>
            <a:pPr lvl="1" eaLnBrk="1" hangingPunct="1"/>
            <a:endParaRPr lang="en-US" altLang="en-US" smtClean="0"/>
          </a:p>
          <a:p>
            <a:pPr eaLnBrk="1" hangingPunct="1">
              <a:buFontTx/>
              <a:buNone/>
            </a:pPr>
            <a:endParaRPr lang="en-US" altLang="en-US" smtClean="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altLang="en-US" sz="4800" b="1" smtClean="0"/>
              <a:t>Duodenal Carcinoma</a:t>
            </a:r>
          </a:p>
        </p:txBody>
      </p:sp>
      <p:sp>
        <p:nvSpPr>
          <p:cNvPr id="66563" name="Rectangle 3"/>
          <p:cNvSpPr>
            <a:spLocks noGrp="1" noChangeArrowheads="1"/>
          </p:cNvSpPr>
          <p:nvPr>
            <p:ph idx="1"/>
          </p:nvPr>
        </p:nvSpPr>
        <p:spPr/>
        <p:txBody>
          <a:bodyPr/>
          <a:lstStyle/>
          <a:p>
            <a:pPr eaLnBrk="1" hangingPunct="1"/>
            <a:r>
              <a:rPr lang="en-US" altLang="en-US" smtClean="0"/>
              <a:t>Survival</a:t>
            </a:r>
          </a:p>
          <a:p>
            <a:pPr lvl="1" eaLnBrk="1" hangingPunct="1"/>
            <a:r>
              <a:rPr lang="en-US" altLang="en-US" smtClean="0"/>
              <a:t>5 yr survival all pts – 37%</a:t>
            </a:r>
          </a:p>
          <a:p>
            <a:pPr lvl="1" eaLnBrk="1" hangingPunct="1"/>
            <a:r>
              <a:rPr lang="en-US" altLang="en-US" smtClean="0"/>
              <a:t>5 yr survival resectable pts – 54%</a:t>
            </a:r>
          </a:p>
          <a:p>
            <a:pPr lvl="1" eaLnBrk="1" hangingPunct="1"/>
            <a:endParaRPr lang="en-US" altLang="en-US" smtClean="0"/>
          </a:p>
          <a:p>
            <a:pPr lvl="1" eaLnBrk="1" hangingPunct="1"/>
            <a:endParaRPr lang="en-US" altLang="en-US" smtClean="0"/>
          </a:p>
          <a:p>
            <a:pPr lvl="1" eaLnBrk="1" hangingPunct="1"/>
            <a:endParaRPr lang="en-US" altLang="en-US" smtClean="0"/>
          </a:p>
          <a:p>
            <a:pPr lvl="1" eaLnBrk="1" hangingPunct="1"/>
            <a:endParaRPr lang="en-US" altLang="en-US" smtClean="0"/>
          </a:p>
          <a:p>
            <a:pPr lvl="1" eaLnBrk="1" hangingPunct="1">
              <a:buFontTx/>
              <a:buNone/>
            </a:pPr>
            <a:r>
              <a:rPr lang="en-US" altLang="en-US" sz="2000" smtClean="0"/>
              <a:t>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altLang="en-US" sz="4800" b="1" smtClean="0"/>
              <a:t>Duodenal Carcinoma</a:t>
            </a:r>
          </a:p>
        </p:txBody>
      </p:sp>
      <p:sp>
        <p:nvSpPr>
          <p:cNvPr id="67587" name="Rectangle 3"/>
          <p:cNvSpPr>
            <a:spLocks noGrp="1" noChangeArrowheads="1"/>
          </p:cNvSpPr>
          <p:nvPr>
            <p:ph idx="1"/>
          </p:nvPr>
        </p:nvSpPr>
        <p:spPr/>
        <p:txBody>
          <a:bodyPr/>
          <a:lstStyle/>
          <a:p>
            <a:pPr eaLnBrk="1" hangingPunct="1"/>
            <a:r>
              <a:rPr lang="en-US" altLang="en-US" smtClean="0"/>
              <a:t>Prognostic Factors</a:t>
            </a:r>
          </a:p>
          <a:p>
            <a:pPr lvl="1" eaLnBrk="1" hangingPunct="1"/>
            <a:r>
              <a:rPr lang="en-US" altLang="en-US" smtClean="0"/>
              <a:t>Decreased survival:  Older age, weight loss, node +, margin +, depth, higher stage</a:t>
            </a:r>
          </a:p>
          <a:p>
            <a:pPr lvl="1" eaLnBrk="1" hangingPunct="1"/>
            <a:r>
              <a:rPr lang="en-US" altLang="en-US" smtClean="0"/>
              <a:t>Extent of resection did not affect survival.  Tumor location dictated procedure</a:t>
            </a:r>
          </a:p>
          <a:p>
            <a:pPr lvl="1" eaLnBrk="1" hangingPunct="1"/>
            <a:endParaRPr lang="en-US" altLang="en-US" smtClean="0"/>
          </a:p>
          <a:p>
            <a:pPr lvl="1" eaLnBrk="1" hangingPunct="1"/>
            <a:endParaRPr lang="en-US" altLang="en-US" smtClean="0"/>
          </a:p>
          <a:p>
            <a:pPr lvl="1" eaLnBrk="1" hangingPunct="1">
              <a:buFontTx/>
              <a:buNone/>
            </a:pPr>
            <a:r>
              <a:rPr lang="en-US" altLang="en-US" sz="2000" smtClean="0"/>
              <a:t>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ctrTitle"/>
          </p:nvPr>
        </p:nvSpPr>
        <p:spPr>
          <a:xfrm>
            <a:off x="838200" y="3101975"/>
            <a:ext cx="7772400" cy="1774825"/>
          </a:xfrm>
          <a:ln>
            <a:miter lim="800000"/>
            <a:headEnd/>
            <a:tailEnd/>
          </a:ln>
        </p:spPr>
        <p:txBody>
          <a:bodyPr>
            <a:noAutofit/>
          </a:bodyPr>
          <a:lstStyle/>
          <a:p>
            <a:pPr algn="ctr" eaLnBrk="1" fontAlgn="auto" hangingPunct="1">
              <a:spcAft>
                <a:spcPts val="0"/>
              </a:spcAft>
              <a:defRPr/>
            </a:pPr>
            <a:r>
              <a:rPr lang="en-US" sz="6000" dirty="0" smtClean="0">
                <a:solidFill>
                  <a:srgbClr val="FFFF00"/>
                </a:solidFill>
              </a:rPr>
              <a:t>Find a Basic Scientist with Surgical Personality With Whom </a:t>
            </a:r>
            <a:br>
              <a:rPr lang="en-US" sz="6000" dirty="0" smtClean="0">
                <a:solidFill>
                  <a:srgbClr val="FFFF00"/>
                </a:solidFill>
              </a:rPr>
            </a:br>
            <a:r>
              <a:rPr lang="en-US" sz="6000" dirty="0" smtClean="0">
                <a:solidFill>
                  <a:srgbClr val="FFFF00"/>
                </a:solidFill>
              </a:rPr>
              <a:t>You Can Collaborate</a:t>
            </a:r>
            <a:endParaRPr lang="en-US" sz="6000" dirty="0">
              <a:solidFill>
                <a:srgbClr val="FFFF00"/>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457200" y="1143000"/>
            <a:ext cx="8229600" cy="1143000"/>
          </a:xfrm>
        </p:spPr>
        <p:txBody>
          <a:bodyPr>
            <a:normAutofit fontScale="90000"/>
          </a:bodyPr>
          <a:lstStyle/>
          <a:p>
            <a:pPr eaLnBrk="1" fontAlgn="auto" hangingPunct="1">
              <a:spcAft>
                <a:spcPts val="0"/>
              </a:spcAft>
              <a:defRPr/>
            </a:pPr>
            <a:r>
              <a:rPr lang="en-US" dirty="0" smtClean="0"/>
              <a:t>Importance of Collaboration with Basic Scientist</a:t>
            </a:r>
          </a:p>
        </p:txBody>
      </p:sp>
      <p:sp>
        <p:nvSpPr>
          <p:cNvPr id="69635" name="Content Placeholder 2"/>
          <p:cNvSpPr>
            <a:spLocks noGrp="1"/>
          </p:cNvSpPr>
          <p:nvPr>
            <p:ph idx="1"/>
          </p:nvPr>
        </p:nvSpPr>
        <p:spPr>
          <a:xfrm>
            <a:off x="457200" y="2667000"/>
            <a:ext cx="8229600" cy="3657600"/>
          </a:xfrm>
        </p:spPr>
        <p:txBody>
          <a:bodyPr/>
          <a:lstStyle/>
          <a:p>
            <a:pPr eaLnBrk="1" hangingPunct="1"/>
            <a:r>
              <a:rPr lang="en-US" altLang="en-US" smtClean="0"/>
              <a:t>Jim Freeman, PhD identified and characterized a nucleolar proliferation antigen P-120</a:t>
            </a:r>
          </a:p>
          <a:p>
            <a:pPr eaLnBrk="1" hangingPunct="1"/>
            <a:r>
              <a:rPr lang="en-US" altLang="en-US" smtClean="0"/>
              <a:t>Access to a bank of breast cancer tissue with complete clinical information and outcomes</a:t>
            </a:r>
          </a:p>
          <a:p>
            <a:pPr eaLnBrk="1" hangingPunct="1"/>
            <a:r>
              <a:rPr lang="en-US" altLang="en-US" smtClean="0"/>
              <a:t>Collaboration ensured that the most significant clinically pertinent questions be asked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normAutofit fontScale="90000"/>
          </a:bodyPr>
          <a:lstStyle/>
          <a:p>
            <a:pPr eaLnBrk="1" fontAlgn="auto" hangingPunct="1">
              <a:spcAft>
                <a:spcPts val="0"/>
              </a:spcAft>
              <a:defRPr/>
            </a:pPr>
            <a:r>
              <a:rPr lang="en-US" dirty="0" smtClean="0"/>
              <a:t>Retroperitoneal Sarcoma</a:t>
            </a:r>
            <a:br>
              <a:rPr lang="en-US" dirty="0" smtClean="0"/>
            </a:br>
            <a:r>
              <a:rPr lang="en-US" dirty="0" smtClean="0"/>
              <a:t>MCV Experience</a:t>
            </a:r>
          </a:p>
        </p:txBody>
      </p:sp>
      <p:pic>
        <p:nvPicPr>
          <p:cNvPr id="1536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81250" y="1935163"/>
            <a:ext cx="4381500" cy="4389437"/>
          </a:xfr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66800"/>
            <a:ext cx="8280400" cy="4629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73238" y="1447800"/>
            <a:ext cx="5597525" cy="4389438"/>
          </a:xfrm>
          <a:noFill/>
          <a:ln>
            <a:solidFill>
              <a:schemeClr val="tx1"/>
            </a:solid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27113" y="1371600"/>
            <a:ext cx="7089775" cy="4389438"/>
          </a:xfrm>
          <a:noFill/>
          <a:ln>
            <a:solidFill>
              <a:schemeClr val="tx1"/>
            </a:solid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676400"/>
            <a:ext cx="8229600" cy="3973513"/>
          </a:xfrm>
          <a:noFill/>
          <a:ln>
            <a:solidFill>
              <a:schemeClr val="tx1"/>
            </a:solid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549275"/>
            <a:ext cx="8642350" cy="5445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47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6308725"/>
            <a:ext cx="4368800"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pq1332692001"/>
          <p:cNvPicPr>
            <a:picLocks noChangeAspect="1" noChangeArrowheads="1"/>
          </p:cNvPicPr>
          <p:nvPr/>
        </p:nvPicPr>
        <p:blipFill>
          <a:blip r:embed="rId3">
            <a:extLst>
              <a:ext uri="{28A0092B-C50C-407E-A947-70E740481C1C}">
                <a14:useLocalDpi xmlns:a14="http://schemas.microsoft.com/office/drawing/2010/main" val="0"/>
              </a:ext>
            </a:extLst>
          </a:blip>
          <a:srcRect l="12500" t="2486" r="61667" b="73286"/>
          <a:stretch>
            <a:fillRect/>
          </a:stretch>
        </p:blipFill>
        <p:spPr bwMode="auto">
          <a:xfrm>
            <a:off x="152400" y="609600"/>
            <a:ext cx="18780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2590800" y="990600"/>
            <a:ext cx="4038600" cy="1752600"/>
            <a:chOff x="144" y="2832"/>
            <a:chExt cx="2832" cy="1344"/>
          </a:xfrm>
        </p:grpSpPr>
        <p:pic>
          <p:nvPicPr>
            <p:cNvPr id="75793" name="Picture 4" descr="PRweb"/>
            <p:cNvPicPr>
              <a:picLocks noChangeAspect="1" noChangeArrowheads="1"/>
            </p:cNvPicPr>
            <p:nvPr/>
          </p:nvPicPr>
          <p:blipFill>
            <a:blip r:embed="rId4">
              <a:lum bright="-6000" contrast="54000"/>
              <a:extLst>
                <a:ext uri="{28A0092B-C50C-407E-A947-70E740481C1C}">
                  <a14:useLocalDpi xmlns:a14="http://schemas.microsoft.com/office/drawing/2010/main" val="0"/>
                </a:ext>
              </a:extLst>
            </a:blip>
            <a:srcRect/>
            <a:stretch>
              <a:fillRect/>
            </a:stretch>
          </p:blipFill>
          <p:spPr bwMode="auto">
            <a:xfrm>
              <a:off x="144" y="2832"/>
              <a:ext cx="1344"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4" name="Picture 5" descr="ERweb"/>
            <p:cNvPicPr>
              <a:picLocks noChangeAspect="1" noChangeArrowheads="1"/>
            </p:cNvPicPr>
            <p:nvPr/>
          </p:nvPicPr>
          <p:blipFill>
            <a:blip r:embed="rId5">
              <a:lum contrast="48000"/>
              <a:extLst>
                <a:ext uri="{28A0092B-C50C-407E-A947-70E740481C1C}">
                  <a14:useLocalDpi xmlns:a14="http://schemas.microsoft.com/office/drawing/2010/main" val="0"/>
                </a:ext>
              </a:extLst>
            </a:blip>
            <a:srcRect/>
            <a:stretch>
              <a:fillRect/>
            </a:stretch>
          </p:blipFill>
          <p:spPr bwMode="auto">
            <a:xfrm>
              <a:off x="1632" y="2832"/>
              <a:ext cx="1344"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3254" name="Text Box 6"/>
          <p:cNvSpPr txBox="1">
            <a:spLocks noChangeArrowheads="1"/>
          </p:cNvSpPr>
          <p:nvPr/>
        </p:nvSpPr>
        <p:spPr bwMode="auto">
          <a:xfrm>
            <a:off x="3200400" y="2819400"/>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000" b="1">
                <a:latin typeface="Comic Sans MS" pitchFamily="66" charset="0"/>
              </a:rPr>
              <a:t> ESTROGEN RECEPTORS + </a:t>
            </a:r>
          </a:p>
        </p:txBody>
      </p:sp>
      <p:sp>
        <p:nvSpPr>
          <p:cNvPr id="53255" name="Text Box 7"/>
          <p:cNvSpPr txBox="1">
            <a:spLocks noChangeArrowheads="1"/>
          </p:cNvSpPr>
          <p:nvPr/>
        </p:nvSpPr>
        <p:spPr bwMode="auto">
          <a:xfrm>
            <a:off x="4953000" y="2819400"/>
            <a:ext cx="1371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000" b="1">
                <a:latin typeface="Comic Sans MS" pitchFamily="66" charset="0"/>
              </a:rPr>
              <a:t>PROGESTERONE RECEPTORS +/-</a:t>
            </a:r>
          </a:p>
        </p:txBody>
      </p:sp>
      <p:sp>
        <p:nvSpPr>
          <p:cNvPr id="53256" name="AutoShape 8"/>
          <p:cNvSpPr>
            <a:spLocks noChangeArrowheads="1"/>
          </p:cNvSpPr>
          <p:nvPr/>
        </p:nvSpPr>
        <p:spPr bwMode="auto">
          <a:xfrm>
            <a:off x="2133600" y="1524000"/>
            <a:ext cx="381000" cy="457200"/>
          </a:xfrm>
          <a:prstGeom prst="plus">
            <a:avLst>
              <a:gd name="adj" fmla="val 25000"/>
            </a:avLst>
          </a:prstGeom>
          <a:solidFill>
            <a:srgbClr val="FF0000"/>
          </a:solidFill>
          <a:ln w="28575">
            <a:solidFill>
              <a:srgbClr val="FFFF00"/>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nvGrpSpPr>
          <p:cNvPr id="3" name="Group 9"/>
          <p:cNvGrpSpPr>
            <a:grpSpLocks/>
          </p:cNvGrpSpPr>
          <p:nvPr/>
        </p:nvGrpSpPr>
        <p:grpSpPr bwMode="auto">
          <a:xfrm>
            <a:off x="7162800" y="1219200"/>
            <a:ext cx="1981200" cy="1295400"/>
            <a:chOff x="3936" y="2544"/>
            <a:chExt cx="1248" cy="816"/>
          </a:xfrm>
        </p:grpSpPr>
        <p:sp>
          <p:nvSpPr>
            <p:cNvPr id="75791" name="Rectangle 10"/>
            <p:cNvSpPr>
              <a:spLocks noChangeArrowheads="1"/>
            </p:cNvSpPr>
            <p:nvPr/>
          </p:nvSpPr>
          <p:spPr bwMode="auto">
            <a:xfrm>
              <a:off x="3936" y="2544"/>
              <a:ext cx="1200" cy="816"/>
            </a:xfrm>
            <a:prstGeom prst="rect">
              <a:avLst/>
            </a:prstGeom>
            <a:gradFill rotWithShape="1">
              <a:gsLst>
                <a:gs pos="0">
                  <a:srgbClr val="0000FF"/>
                </a:gs>
                <a:gs pos="50000">
                  <a:srgbClr val="000076"/>
                </a:gs>
                <a:gs pos="100000">
                  <a:srgbClr val="0000FF"/>
                </a:gs>
              </a:gsLst>
              <a:lin ang="5400000" scaled="1"/>
            </a:gradFill>
            <a:ln w="28575">
              <a:solidFill>
                <a:srgbClr val="FFFF00"/>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75792" name="Text Box 11"/>
            <p:cNvSpPr txBox="1">
              <a:spLocks noChangeArrowheads="1"/>
            </p:cNvSpPr>
            <p:nvPr/>
          </p:nvSpPr>
          <p:spPr bwMode="auto">
            <a:xfrm>
              <a:off x="3936" y="2640"/>
              <a:ext cx="124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a:solidFill>
                    <a:srgbClr val="FFFF00"/>
                  </a:solidFill>
                  <a:latin typeface="Comic Sans MS" pitchFamily="66" charset="0"/>
                </a:rPr>
                <a:t>T= Any size</a:t>
              </a:r>
            </a:p>
            <a:p>
              <a:pPr algn="ctr" eaLnBrk="1" hangingPunct="1">
                <a:spcBef>
                  <a:spcPct val="50000"/>
                </a:spcBef>
              </a:pPr>
              <a:r>
                <a:rPr lang="en-US" altLang="en-US" sz="2400">
                  <a:solidFill>
                    <a:srgbClr val="FFFF00"/>
                  </a:solidFill>
                  <a:latin typeface="Comic Sans MS" pitchFamily="66" charset="0"/>
                </a:rPr>
                <a:t>N = 0 – 1a</a:t>
              </a:r>
            </a:p>
          </p:txBody>
        </p:sp>
      </p:grpSp>
      <p:sp>
        <p:nvSpPr>
          <p:cNvPr id="53260" name="AutoShape 12"/>
          <p:cNvSpPr>
            <a:spLocks noChangeArrowheads="1"/>
          </p:cNvSpPr>
          <p:nvPr/>
        </p:nvSpPr>
        <p:spPr bwMode="auto">
          <a:xfrm>
            <a:off x="6705600" y="1600200"/>
            <a:ext cx="381000" cy="457200"/>
          </a:xfrm>
          <a:prstGeom prst="plus">
            <a:avLst>
              <a:gd name="adj" fmla="val 25000"/>
            </a:avLst>
          </a:prstGeom>
          <a:solidFill>
            <a:srgbClr val="FF0000"/>
          </a:solidFill>
          <a:ln w="28575">
            <a:solidFill>
              <a:srgbClr val="FFFF00"/>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53261" name="AutoShape 13"/>
          <p:cNvSpPr>
            <a:spLocks/>
          </p:cNvSpPr>
          <p:nvPr/>
        </p:nvSpPr>
        <p:spPr bwMode="auto">
          <a:xfrm rot="-5400000">
            <a:off x="4495800" y="-457200"/>
            <a:ext cx="457200" cy="7772400"/>
          </a:xfrm>
          <a:prstGeom prst="leftBrace">
            <a:avLst>
              <a:gd name="adj1" fmla="val 141667"/>
              <a:gd name="adj2" fmla="val 50000"/>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53262" name="Text Box 14"/>
          <p:cNvSpPr txBox="1">
            <a:spLocks noChangeArrowheads="1"/>
          </p:cNvSpPr>
          <p:nvPr/>
        </p:nvSpPr>
        <p:spPr bwMode="auto">
          <a:xfrm>
            <a:off x="1981200" y="3810000"/>
            <a:ext cx="5791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a:latin typeface="Comic Sans MS" pitchFamily="66" charset="0"/>
              </a:rPr>
              <a:t>Clinical Decision for Chemo other than Hormonal Therapy</a:t>
            </a:r>
          </a:p>
        </p:txBody>
      </p:sp>
      <p:sp>
        <p:nvSpPr>
          <p:cNvPr id="53263" name="Text Box 15"/>
          <p:cNvSpPr txBox="1">
            <a:spLocks noChangeArrowheads="1"/>
          </p:cNvSpPr>
          <p:nvPr/>
        </p:nvSpPr>
        <p:spPr bwMode="auto">
          <a:xfrm>
            <a:off x="2895600" y="5424488"/>
            <a:ext cx="37338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4800">
                <a:latin typeface="Comic Sans MS" pitchFamily="66" charset="0"/>
              </a:rPr>
              <a:t>ONCOTYPE </a:t>
            </a:r>
          </a:p>
        </p:txBody>
      </p:sp>
      <p:sp>
        <p:nvSpPr>
          <p:cNvPr id="53264" name="AutoShape 16"/>
          <p:cNvSpPr>
            <a:spLocks noChangeArrowheads="1"/>
          </p:cNvSpPr>
          <p:nvPr/>
        </p:nvSpPr>
        <p:spPr bwMode="auto">
          <a:xfrm>
            <a:off x="4343400" y="4724400"/>
            <a:ext cx="762000" cy="457200"/>
          </a:xfrm>
          <a:prstGeom prst="downArrow">
            <a:avLst>
              <a:gd name="adj1" fmla="val 50000"/>
              <a:gd name="adj2" fmla="val 25000"/>
            </a:avLst>
          </a:prstGeom>
          <a:solidFill>
            <a:srgbClr val="FF0000"/>
          </a:solidFill>
          <a:ln w="28575">
            <a:solidFill>
              <a:srgbClr val="FFFF00"/>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pic>
        <p:nvPicPr>
          <p:cNvPr id="53265" name="Picture 17" descr="oncotyp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3733800"/>
            <a:ext cx="416242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6" name="Picture 18" descr="oncotyp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3775075"/>
            <a:ext cx="3962400"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53250"/>
                                        </p:tgtEl>
                                        <p:attrNameLst>
                                          <p:attrName>style.visibility</p:attrName>
                                        </p:attrNameLst>
                                      </p:cBhvr>
                                      <p:to>
                                        <p:strVal val="visible"/>
                                      </p:to>
                                    </p:set>
                                    <p:anim calcmode="lin" valueType="num">
                                      <p:cBhvr>
                                        <p:cTn id="7" dur="1000" fill="hold"/>
                                        <p:tgtEl>
                                          <p:spTgt spid="53250"/>
                                        </p:tgtEl>
                                        <p:attrNameLst>
                                          <p:attrName>ppt_w</p:attrName>
                                        </p:attrNameLst>
                                      </p:cBhvr>
                                      <p:tavLst>
                                        <p:tav tm="0">
                                          <p:val>
                                            <p:strVal val="#ppt_w*0.70"/>
                                          </p:val>
                                        </p:tav>
                                        <p:tav tm="100000">
                                          <p:val>
                                            <p:strVal val="#ppt_w"/>
                                          </p:val>
                                        </p:tav>
                                      </p:tavLst>
                                    </p:anim>
                                    <p:anim calcmode="lin" valueType="num">
                                      <p:cBhvr>
                                        <p:cTn id="8" dur="1000" fill="hold"/>
                                        <p:tgtEl>
                                          <p:spTgt spid="53250"/>
                                        </p:tgtEl>
                                        <p:attrNameLst>
                                          <p:attrName>ppt_h</p:attrName>
                                        </p:attrNameLst>
                                      </p:cBhvr>
                                      <p:tavLst>
                                        <p:tav tm="0">
                                          <p:val>
                                            <p:strVal val="#ppt_h"/>
                                          </p:val>
                                        </p:tav>
                                        <p:tav tm="100000">
                                          <p:val>
                                            <p:strVal val="#ppt_h"/>
                                          </p:val>
                                        </p:tav>
                                      </p:tavLst>
                                    </p:anim>
                                    <p:animEffect transition="in" filter="fade">
                                      <p:cBhvr>
                                        <p:cTn id="9" dur="1000"/>
                                        <p:tgtEl>
                                          <p:spTgt spid="53250"/>
                                        </p:tgtEl>
                                      </p:cBhvr>
                                    </p:animEffect>
                                  </p:childTnLst>
                                </p:cTn>
                              </p:par>
                              <p:par>
                                <p:cTn id="10" presetID="55"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3254"/>
                                        </p:tgtEl>
                                        <p:attrNameLst>
                                          <p:attrName>style.visibility</p:attrName>
                                        </p:attrNameLst>
                                      </p:cBhvr>
                                      <p:to>
                                        <p:strVal val="visible"/>
                                      </p:to>
                                    </p:set>
                                    <p:anim calcmode="lin" valueType="num">
                                      <p:cBhvr>
                                        <p:cTn id="17" dur="1000" fill="hold"/>
                                        <p:tgtEl>
                                          <p:spTgt spid="53254"/>
                                        </p:tgtEl>
                                        <p:attrNameLst>
                                          <p:attrName>ppt_w</p:attrName>
                                        </p:attrNameLst>
                                      </p:cBhvr>
                                      <p:tavLst>
                                        <p:tav tm="0">
                                          <p:val>
                                            <p:strVal val="#ppt_w*0.70"/>
                                          </p:val>
                                        </p:tav>
                                        <p:tav tm="100000">
                                          <p:val>
                                            <p:strVal val="#ppt_w"/>
                                          </p:val>
                                        </p:tav>
                                      </p:tavLst>
                                    </p:anim>
                                    <p:anim calcmode="lin" valueType="num">
                                      <p:cBhvr>
                                        <p:cTn id="18" dur="1000" fill="hold"/>
                                        <p:tgtEl>
                                          <p:spTgt spid="53254"/>
                                        </p:tgtEl>
                                        <p:attrNameLst>
                                          <p:attrName>ppt_h</p:attrName>
                                        </p:attrNameLst>
                                      </p:cBhvr>
                                      <p:tavLst>
                                        <p:tav tm="0">
                                          <p:val>
                                            <p:strVal val="#ppt_h"/>
                                          </p:val>
                                        </p:tav>
                                        <p:tav tm="100000">
                                          <p:val>
                                            <p:strVal val="#ppt_h"/>
                                          </p:val>
                                        </p:tav>
                                      </p:tavLst>
                                    </p:anim>
                                    <p:animEffect transition="in" filter="fade">
                                      <p:cBhvr>
                                        <p:cTn id="19" dur="1000"/>
                                        <p:tgtEl>
                                          <p:spTgt spid="5325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53255"/>
                                        </p:tgtEl>
                                        <p:attrNameLst>
                                          <p:attrName>style.visibility</p:attrName>
                                        </p:attrNameLst>
                                      </p:cBhvr>
                                      <p:to>
                                        <p:strVal val="visible"/>
                                      </p:to>
                                    </p:set>
                                    <p:anim calcmode="lin" valueType="num">
                                      <p:cBhvr>
                                        <p:cTn id="22" dur="1000" fill="hold"/>
                                        <p:tgtEl>
                                          <p:spTgt spid="53255"/>
                                        </p:tgtEl>
                                        <p:attrNameLst>
                                          <p:attrName>ppt_w</p:attrName>
                                        </p:attrNameLst>
                                      </p:cBhvr>
                                      <p:tavLst>
                                        <p:tav tm="0">
                                          <p:val>
                                            <p:strVal val="#ppt_w*0.70"/>
                                          </p:val>
                                        </p:tav>
                                        <p:tav tm="100000">
                                          <p:val>
                                            <p:strVal val="#ppt_w"/>
                                          </p:val>
                                        </p:tav>
                                      </p:tavLst>
                                    </p:anim>
                                    <p:anim calcmode="lin" valueType="num">
                                      <p:cBhvr>
                                        <p:cTn id="23" dur="1000" fill="hold"/>
                                        <p:tgtEl>
                                          <p:spTgt spid="53255"/>
                                        </p:tgtEl>
                                        <p:attrNameLst>
                                          <p:attrName>ppt_h</p:attrName>
                                        </p:attrNameLst>
                                      </p:cBhvr>
                                      <p:tavLst>
                                        <p:tav tm="0">
                                          <p:val>
                                            <p:strVal val="#ppt_h"/>
                                          </p:val>
                                        </p:tav>
                                        <p:tav tm="100000">
                                          <p:val>
                                            <p:strVal val="#ppt_h"/>
                                          </p:val>
                                        </p:tav>
                                      </p:tavLst>
                                    </p:anim>
                                    <p:animEffect transition="in" filter="fade">
                                      <p:cBhvr>
                                        <p:cTn id="24" dur="1000"/>
                                        <p:tgtEl>
                                          <p:spTgt spid="53255"/>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53256"/>
                                        </p:tgtEl>
                                        <p:attrNameLst>
                                          <p:attrName>style.visibility</p:attrName>
                                        </p:attrNameLst>
                                      </p:cBhvr>
                                      <p:to>
                                        <p:strVal val="visible"/>
                                      </p:to>
                                    </p:set>
                                    <p:anim calcmode="lin" valueType="num">
                                      <p:cBhvr>
                                        <p:cTn id="27" dur="1000" fill="hold"/>
                                        <p:tgtEl>
                                          <p:spTgt spid="53256"/>
                                        </p:tgtEl>
                                        <p:attrNameLst>
                                          <p:attrName>ppt_w</p:attrName>
                                        </p:attrNameLst>
                                      </p:cBhvr>
                                      <p:tavLst>
                                        <p:tav tm="0">
                                          <p:val>
                                            <p:strVal val="#ppt_w*0.70"/>
                                          </p:val>
                                        </p:tav>
                                        <p:tav tm="100000">
                                          <p:val>
                                            <p:strVal val="#ppt_w"/>
                                          </p:val>
                                        </p:tav>
                                      </p:tavLst>
                                    </p:anim>
                                    <p:anim calcmode="lin" valueType="num">
                                      <p:cBhvr>
                                        <p:cTn id="28" dur="1000" fill="hold"/>
                                        <p:tgtEl>
                                          <p:spTgt spid="53256"/>
                                        </p:tgtEl>
                                        <p:attrNameLst>
                                          <p:attrName>ppt_h</p:attrName>
                                        </p:attrNameLst>
                                      </p:cBhvr>
                                      <p:tavLst>
                                        <p:tav tm="0">
                                          <p:val>
                                            <p:strVal val="#ppt_h"/>
                                          </p:val>
                                        </p:tav>
                                        <p:tav tm="100000">
                                          <p:val>
                                            <p:strVal val="#ppt_h"/>
                                          </p:val>
                                        </p:tav>
                                      </p:tavLst>
                                    </p:anim>
                                    <p:animEffect transition="in" filter="fade">
                                      <p:cBhvr>
                                        <p:cTn id="29" dur="1000"/>
                                        <p:tgtEl>
                                          <p:spTgt spid="53256"/>
                                        </p:tgtEl>
                                      </p:cBhvr>
                                    </p:animEffect>
                                  </p:childTnLst>
                                </p:cTn>
                              </p:par>
                              <p:par>
                                <p:cTn id="30" presetID="55"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1000" fill="hold"/>
                                        <p:tgtEl>
                                          <p:spTgt spid="3"/>
                                        </p:tgtEl>
                                        <p:attrNameLst>
                                          <p:attrName>ppt_w</p:attrName>
                                        </p:attrNameLst>
                                      </p:cBhvr>
                                      <p:tavLst>
                                        <p:tav tm="0">
                                          <p:val>
                                            <p:strVal val="#ppt_w*0.70"/>
                                          </p:val>
                                        </p:tav>
                                        <p:tav tm="100000">
                                          <p:val>
                                            <p:strVal val="#ppt_w"/>
                                          </p:val>
                                        </p:tav>
                                      </p:tavLst>
                                    </p:anim>
                                    <p:anim calcmode="lin" valueType="num">
                                      <p:cBhvr>
                                        <p:cTn id="33" dur="1000" fill="hold"/>
                                        <p:tgtEl>
                                          <p:spTgt spid="3"/>
                                        </p:tgtEl>
                                        <p:attrNameLst>
                                          <p:attrName>ppt_h</p:attrName>
                                        </p:attrNameLst>
                                      </p:cBhvr>
                                      <p:tavLst>
                                        <p:tav tm="0">
                                          <p:val>
                                            <p:strVal val="#ppt_h"/>
                                          </p:val>
                                        </p:tav>
                                        <p:tav tm="100000">
                                          <p:val>
                                            <p:strVal val="#ppt_h"/>
                                          </p:val>
                                        </p:tav>
                                      </p:tavLst>
                                    </p:anim>
                                    <p:animEffect transition="in" filter="fade">
                                      <p:cBhvr>
                                        <p:cTn id="34" dur="1000"/>
                                        <p:tgtEl>
                                          <p:spTgt spid="3"/>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53260"/>
                                        </p:tgtEl>
                                        <p:attrNameLst>
                                          <p:attrName>style.visibility</p:attrName>
                                        </p:attrNameLst>
                                      </p:cBhvr>
                                      <p:to>
                                        <p:strVal val="visible"/>
                                      </p:to>
                                    </p:set>
                                    <p:anim calcmode="lin" valueType="num">
                                      <p:cBhvr>
                                        <p:cTn id="37" dur="1000" fill="hold"/>
                                        <p:tgtEl>
                                          <p:spTgt spid="53260"/>
                                        </p:tgtEl>
                                        <p:attrNameLst>
                                          <p:attrName>ppt_w</p:attrName>
                                        </p:attrNameLst>
                                      </p:cBhvr>
                                      <p:tavLst>
                                        <p:tav tm="0">
                                          <p:val>
                                            <p:strVal val="#ppt_w*0.70"/>
                                          </p:val>
                                        </p:tav>
                                        <p:tav tm="100000">
                                          <p:val>
                                            <p:strVal val="#ppt_w"/>
                                          </p:val>
                                        </p:tav>
                                      </p:tavLst>
                                    </p:anim>
                                    <p:anim calcmode="lin" valueType="num">
                                      <p:cBhvr>
                                        <p:cTn id="38" dur="1000" fill="hold"/>
                                        <p:tgtEl>
                                          <p:spTgt spid="53260"/>
                                        </p:tgtEl>
                                        <p:attrNameLst>
                                          <p:attrName>ppt_h</p:attrName>
                                        </p:attrNameLst>
                                      </p:cBhvr>
                                      <p:tavLst>
                                        <p:tav tm="0">
                                          <p:val>
                                            <p:strVal val="#ppt_h"/>
                                          </p:val>
                                        </p:tav>
                                        <p:tav tm="100000">
                                          <p:val>
                                            <p:strVal val="#ppt_h"/>
                                          </p:val>
                                        </p:tav>
                                      </p:tavLst>
                                    </p:anim>
                                    <p:animEffect transition="in" filter="fade">
                                      <p:cBhvr>
                                        <p:cTn id="39" dur="1000"/>
                                        <p:tgtEl>
                                          <p:spTgt spid="5326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3261"/>
                                        </p:tgtEl>
                                        <p:attrNameLst>
                                          <p:attrName>style.visibility</p:attrName>
                                        </p:attrNameLst>
                                      </p:cBhvr>
                                      <p:to>
                                        <p:strVal val="visible"/>
                                      </p:to>
                                    </p:set>
                                    <p:animEffect transition="in" filter="fade">
                                      <p:cBhvr>
                                        <p:cTn id="44" dur="2000"/>
                                        <p:tgtEl>
                                          <p:spTgt spid="5326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3262"/>
                                        </p:tgtEl>
                                        <p:attrNameLst>
                                          <p:attrName>style.visibility</p:attrName>
                                        </p:attrNameLst>
                                      </p:cBhvr>
                                      <p:to>
                                        <p:strVal val="visible"/>
                                      </p:to>
                                    </p:set>
                                    <p:animEffect transition="in" filter="fade">
                                      <p:cBhvr>
                                        <p:cTn id="47" dur="2000"/>
                                        <p:tgtEl>
                                          <p:spTgt spid="5326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3263"/>
                                        </p:tgtEl>
                                        <p:attrNameLst>
                                          <p:attrName>style.visibility</p:attrName>
                                        </p:attrNameLst>
                                      </p:cBhvr>
                                      <p:to>
                                        <p:strVal val="visible"/>
                                      </p:to>
                                    </p:set>
                                    <p:animEffect transition="in" filter="fade">
                                      <p:cBhvr>
                                        <p:cTn id="52" dur="2000"/>
                                        <p:tgtEl>
                                          <p:spTgt spid="5326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3264"/>
                                        </p:tgtEl>
                                        <p:attrNameLst>
                                          <p:attrName>style.visibility</p:attrName>
                                        </p:attrNameLst>
                                      </p:cBhvr>
                                      <p:to>
                                        <p:strVal val="visible"/>
                                      </p:to>
                                    </p:set>
                                    <p:animEffect transition="in" filter="fade">
                                      <p:cBhvr>
                                        <p:cTn id="55" dur="2000"/>
                                        <p:tgtEl>
                                          <p:spTgt spid="53264"/>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xit" presetSubtype="0" fill="hold" grpId="1" nodeType="clickEffect">
                                  <p:stCondLst>
                                    <p:cond delay="0"/>
                                  </p:stCondLst>
                                  <p:childTnLst>
                                    <p:animEffect transition="out" filter="fade">
                                      <p:cBhvr>
                                        <p:cTn id="59" dur="2000"/>
                                        <p:tgtEl>
                                          <p:spTgt spid="53262"/>
                                        </p:tgtEl>
                                      </p:cBhvr>
                                    </p:animEffect>
                                    <p:set>
                                      <p:cBhvr>
                                        <p:cTn id="60" dur="1" fill="hold">
                                          <p:stCondLst>
                                            <p:cond delay="1999"/>
                                          </p:stCondLst>
                                        </p:cTn>
                                        <p:tgtEl>
                                          <p:spTgt spid="53262"/>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2000"/>
                                        <p:tgtEl>
                                          <p:spTgt spid="53264"/>
                                        </p:tgtEl>
                                      </p:cBhvr>
                                    </p:animEffect>
                                    <p:set>
                                      <p:cBhvr>
                                        <p:cTn id="63" dur="1" fill="hold">
                                          <p:stCondLst>
                                            <p:cond delay="1999"/>
                                          </p:stCondLst>
                                        </p:cTn>
                                        <p:tgtEl>
                                          <p:spTgt spid="53264"/>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2000"/>
                                        <p:tgtEl>
                                          <p:spTgt spid="53263"/>
                                        </p:tgtEl>
                                      </p:cBhvr>
                                    </p:animEffect>
                                    <p:set>
                                      <p:cBhvr>
                                        <p:cTn id="66" dur="1" fill="hold">
                                          <p:stCondLst>
                                            <p:cond delay="1999"/>
                                          </p:stCondLst>
                                        </p:cTn>
                                        <p:tgtEl>
                                          <p:spTgt spid="53263"/>
                                        </p:tgtEl>
                                        <p:attrNameLst>
                                          <p:attrName>style.visibility</p:attrName>
                                        </p:attrNameLst>
                                      </p:cBhvr>
                                      <p:to>
                                        <p:strVal val="hidden"/>
                                      </p:to>
                                    </p:set>
                                  </p:childTnLst>
                                </p:cTn>
                              </p:par>
                              <p:par>
                                <p:cTn id="67" presetID="55" presetClass="entr" presetSubtype="0" fill="hold" nodeType="withEffect">
                                  <p:stCondLst>
                                    <p:cond delay="0"/>
                                  </p:stCondLst>
                                  <p:childTnLst>
                                    <p:set>
                                      <p:cBhvr>
                                        <p:cTn id="68" dur="1" fill="hold">
                                          <p:stCondLst>
                                            <p:cond delay="0"/>
                                          </p:stCondLst>
                                        </p:cTn>
                                        <p:tgtEl>
                                          <p:spTgt spid="53265"/>
                                        </p:tgtEl>
                                        <p:attrNameLst>
                                          <p:attrName>style.visibility</p:attrName>
                                        </p:attrNameLst>
                                      </p:cBhvr>
                                      <p:to>
                                        <p:strVal val="visible"/>
                                      </p:to>
                                    </p:set>
                                    <p:anim calcmode="lin" valueType="num">
                                      <p:cBhvr>
                                        <p:cTn id="69" dur="1000" fill="hold"/>
                                        <p:tgtEl>
                                          <p:spTgt spid="53265"/>
                                        </p:tgtEl>
                                        <p:attrNameLst>
                                          <p:attrName>ppt_w</p:attrName>
                                        </p:attrNameLst>
                                      </p:cBhvr>
                                      <p:tavLst>
                                        <p:tav tm="0">
                                          <p:val>
                                            <p:strVal val="#ppt_w*0.70"/>
                                          </p:val>
                                        </p:tav>
                                        <p:tav tm="100000">
                                          <p:val>
                                            <p:strVal val="#ppt_w"/>
                                          </p:val>
                                        </p:tav>
                                      </p:tavLst>
                                    </p:anim>
                                    <p:anim calcmode="lin" valueType="num">
                                      <p:cBhvr>
                                        <p:cTn id="70" dur="1000" fill="hold"/>
                                        <p:tgtEl>
                                          <p:spTgt spid="53265"/>
                                        </p:tgtEl>
                                        <p:attrNameLst>
                                          <p:attrName>ppt_h</p:attrName>
                                        </p:attrNameLst>
                                      </p:cBhvr>
                                      <p:tavLst>
                                        <p:tav tm="0">
                                          <p:val>
                                            <p:strVal val="#ppt_h"/>
                                          </p:val>
                                        </p:tav>
                                        <p:tav tm="100000">
                                          <p:val>
                                            <p:strVal val="#ppt_h"/>
                                          </p:val>
                                        </p:tav>
                                      </p:tavLst>
                                    </p:anim>
                                    <p:animEffect transition="in" filter="fade">
                                      <p:cBhvr>
                                        <p:cTn id="71" dur="1000"/>
                                        <p:tgtEl>
                                          <p:spTgt spid="53265"/>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2000"/>
                                        <p:tgtEl>
                                          <p:spTgt spid="53265"/>
                                        </p:tgtEl>
                                      </p:cBhvr>
                                    </p:animEffect>
                                    <p:set>
                                      <p:cBhvr>
                                        <p:cTn id="76" dur="1" fill="hold">
                                          <p:stCondLst>
                                            <p:cond delay="1999"/>
                                          </p:stCondLst>
                                        </p:cTn>
                                        <p:tgtEl>
                                          <p:spTgt spid="53265"/>
                                        </p:tgtEl>
                                        <p:attrNameLst>
                                          <p:attrName>style.visibility</p:attrName>
                                        </p:attrNameLst>
                                      </p:cBhvr>
                                      <p:to>
                                        <p:strVal val="hidden"/>
                                      </p:to>
                                    </p:set>
                                  </p:childTnLst>
                                </p:cTn>
                              </p:par>
                              <p:par>
                                <p:cTn id="77" presetID="55" presetClass="entr" presetSubtype="0" fill="hold" nodeType="withEffect">
                                  <p:stCondLst>
                                    <p:cond delay="0"/>
                                  </p:stCondLst>
                                  <p:childTnLst>
                                    <p:set>
                                      <p:cBhvr>
                                        <p:cTn id="78" dur="1" fill="hold">
                                          <p:stCondLst>
                                            <p:cond delay="0"/>
                                          </p:stCondLst>
                                        </p:cTn>
                                        <p:tgtEl>
                                          <p:spTgt spid="53266"/>
                                        </p:tgtEl>
                                        <p:attrNameLst>
                                          <p:attrName>style.visibility</p:attrName>
                                        </p:attrNameLst>
                                      </p:cBhvr>
                                      <p:to>
                                        <p:strVal val="visible"/>
                                      </p:to>
                                    </p:set>
                                    <p:anim calcmode="lin" valueType="num">
                                      <p:cBhvr>
                                        <p:cTn id="79" dur="1000" fill="hold"/>
                                        <p:tgtEl>
                                          <p:spTgt spid="53266"/>
                                        </p:tgtEl>
                                        <p:attrNameLst>
                                          <p:attrName>ppt_w</p:attrName>
                                        </p:attrNameLst>
                                      </p:cBhvr>
                                      <p:tavLst>
                                        <p:tav tm="0">
                                          <p:val>
                                            <p:strVal val="#ppt_w*0.70"/>
                                          </p:val>
                                        </p:tav>
                                        <p:tav tm="100000">
                                          <p:val>
                                            <p:strVal val="#ppt_w"/>
                                          </p:val>
                                        </p:tav>
                                      </p:tavLst>
                                    </p:anim>
                                    <p:anim calcmode="lin" valueType="num">
                                      <p:cBhvr>
                                        <p:cTn id="80" dur="1000" fill="hold"/>
                                        <p:tgtEl>
                                          <p:spTgt spid="53266"/>
                                        </p:tgtEl>
                                        <p:attrNameLst>
                                          <p:attrName>ppt_h</p:attrName>
                                        </p:attrNameLst>
                                      </p:cBhvr>
                                      <p:tavLst>
                                        <p:tav tm="0">
                                          <p:val>
                                            <p:strVal val="#ppt_h"/>
                                          </p:val>
                                        </p:tav>
                                        <p:tav tm="100000">
                                          <p:val>
                                            <p:strVal val="#ppt_h"/>
                                          </p:val>
                                        </p:tav>
                                      </p:tavLst>
                                    </p:anim>
                                    <p:animEffect transition="in" filter="fade">
                                      <p:cBhvr>
                                        <p:cTn id="81" dur="1000"/>
                                        <p:tgtEl>
                                          <p:spTgt spid="53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4" grpId="0"/>
      <p:bldP spid="53255" grpId="0"/>
      <p:bldP spid="53256" grpId="0" animBg="1"/>
      <p:bldP spid="53260" grpId="0" animBg="1"/>
      <p:bldP spid="53261" grpId="0" animBg="1"/>
      <p:bldP spid="53262" grpId="0"/>
      <p:bldP spid="53262" grpId="1"/>
      <p:bldP spid="53263" grpId="0"/>
      <p:bldP spid="53263" grpId="1"/>
      <p:bldP spid="53264" grpId="0" animBg="1"/>
      <p:bldP spid="53264"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ph/>
          </p:nvPr>
        </p:nvGraphicFramePr>
        <p:xfrm>
          <a:off x="2095500" y="1143000"/>
          <a:ext cx="5143500" cy="2286000"/>
        </p:xfrm>
        <a:graphic>
          <a:graphicData uri="http://schemas.openxmlformats.org/drawingml/2006/table">
            <a:tbl>
              <a:tblPr/>
              <a:tblGrid>
                <a:gridCol w="857250"/>
                <a:gridCol w="857250"/>
                <a:gridCol w="857250"/>
                <a:gridCol w="857250"/>
                <a:gridCol w="857250"/>
                <a:gridCol w="857250"/>
              </a:tblGrid>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rPr>
                        <a:t>Score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Arial" pitchFamily="34"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Arial" pitchFamily="34"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Arial" pitchFamily="34"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Arial" pitchFamily="34"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Arial" pitchFamily="34"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572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rPr>
                        <a:t>ER</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rPr>
                        <a:t>90-100 %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rPr>
                        <a:t>&lt; 90 %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rgbClr val="000000"/>
                        </a:solidFill>
                        <a:effectLst/>
                        <a:latin typeface="Arial"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rgbClr val="000000"/>
                        </a:solidFill>
                        <a:effectLst/>
                        <a:latin typeface="Arial"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rgbClr val="000000"/>
                        </a:solidFill>
                        <a:effectLst/>
                        <a:latin typeface="Arial"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4572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rPr>
                        <a:t>PR</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rPr>
                        <a:t>90-100%</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rPr>
                        <a:t>70-90%</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rPr>
                        <a:t>30-70%</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rPr>
                        <a:t>1-30%</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rPr>
                        <a:t>0%</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4572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rPr>
                        <a:t>Mitotic Index</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rPr>
                        <a:t>1</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rPr>
                        <a:t>2</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rPr>
                        <a:t>3</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rgbClr val="000000"/>
                        </a:solidFill>
                        <a:effectLst/>
                        <a:latin typeface="Arial"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rgbClr val="000000"/>
                        </a:solidFill>
                        <a:effectLst/>
                        <a:latin typeface="Arial"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4572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rPr>
                        <a:t>Grade</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rPr>
                        <a:t>I</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rPr>
                        <a:t>II</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rPr>
                        <a:t>III</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rgbClr val="000000"/>
                        </a:solidFill>
                        <a:effectLst/>
                        <a:latin typeface="Arial"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rgbClr val="000000"/>
                        </a:solidFill>
                        <a:effectLst/>
                        <a:latin typeface="Arial"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graphicFrame>
        <p:nvGraphicFramePr>
          <p:cNvPr id="4" name="Chart 3"/>
          <p:cNvGraphicFramePr>
            <a:graphicFrameLocks/>
          </p:cNvGraphicFramePr>
          <p:nvPr/>
        </p:nvGraphicFramePr>
        <p:xfrm>
          <a:off x="2325176" y="3661211"/>
          <a:ext cx="4489396" cy="2816722"/>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ctrTitle"/>
          </p:nvPr>
        </p:nvSpPr>
        <p:spPr>
          <a:xfrm>
            <a:off x="838200" y="2514600"/>
            <a:ext cx="7772400" cy="2971800"/>
          </a:xfrm>
          <a:ln>
            <a:miter lim="800000"/>
            <a:headEnd/>
            <a:tailEnd/>
          </a:ln>
        </p:spPr>
        <p:txBody>
          <a:bodyPr>
            <a:normAutofit fontScale="90000"/>
          </a:bodyPr>
          <a:lstStyle/>
          <a:p>
            <a:pPr algn="ctr" eaLnBrk="1" fontAlgn="auto" hangingPunct="1">
              <a:spcAft>
                <a:spcPts val="0"/>
              </a:spcAft>
              <a:defRPr/>
            </a:pPr>
            <a:r>
              <a:rPr lang="en-US" sz="6600" dirty="0" smtClean="0">
                <a:solidFill>
                  <a:srgbClr val="FFFF00"/>
                </a:solidFill>
              </a:rPr>
              <a:t>Anytime you embark on new technique that may alter subsequent management of patients keep prospective data</a:t>
            </a:r>
            <a:endParaRPr lang="en-US" sz="7200" dirty="0">
              <a:solidFill>
                <a:srgbClr val="FFFF00"/>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457200" y="1447800"/>
            <a:ext cx="8229600" cy="1143000"/>
          </a:xfrm>
        </p:spPr>
        <p:txBody>
          <a:bodyPr>
            <a:normAutofit fontScale="90000"/>
          </a:bodyPr>
          <a:lstStyle/>
          <a:p>
            <a:pPr eaLnBrk="1" fontAlgn="auto" hangingPunct="1">
              <a:spcAft>
                <a:spcPts val="0"/>
              </a:spcAft>
              <a:defRPr/>
            </a:pPr>
            <a:r>
              <a:rPr lang="en-US" dirty="0" smtClean="0"/>
              <a:t>University of Kentucky </a:t>
            </a:r>
            <a:br>
              <a:rPr lang="en-US" dirty="0" smtClean="0"/>
            </a:br>
            <a:r>
              <a:rPr lang="en-US" dirty="0" smtClean="0"/>
              <a:t>Sentinel Node Experience</a:t>
            </a:r>
          </a:p>
        </p:txBody>
      </p:sp>
      <p:sp>
        <p:nvSpPr>
          <p:cNvPr id="79875" name="Content Placeholder 2"/>
          <p:cNvSpPr>
            <a:spLocks noGrp="1"/>
          </p:cNvSpPr>
          <p:nvPr>
            <p:ph sz="half" idx="1"/>
          </p:nvPr>
        </p:nvSpPr>
        <p:spPr>
          <a:xfrm>
            <a:off x="1371600" y="3124200"/>
            <a:ext cx="6172200" cy="2819400"/>
          </a:xfrm>
        </p:spPr>
        <p:txBody>
          <a:bodyPr/>
          <a:lstStyle/>
          <a:p>
            <a:pPr eaLnBrk="1" hangingPunct="1"/>
            <a:r>
              <a:rPr lang="en-US" altLang="en-US" smtClean="0"/>
              <a:t>&gt; 1000 pts over 15 years</a:t>
            </a:r>
          </a:p>
          <a:p>
            <a:pPr eaLnBrk="1" hangingPunct="1"/>
            <a:r>
              <a:rPr lang="en-US" altLang="en-US" smtClean="0"/>
              <a:t>6 publications, 15 Abstracts</a:t>
            </a:r>
          </a:p>
          <a:p>
            <a:pPr eaLnBrk="1" hangingPunct="1"/>
            <a:r>
              <a:rPr lang="en-US" altLang="en-US" smtClean="0"/>
              <a:t>Develop &amp; refine approach to axilla in clinically node negative pts</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1"/>
          <p:cNvPicPr>
            <a:picLocks noChangeAspect="1" noChangeArrowheads="1"/>
          </p:cNvPicPr>
          <p:nvPr/>
        </p:nvPicPr>
        <p:blipFill>
          <a:blip r:embed="rId3">
            <a:lum bright="48000" contrast="78000"/>
            <a:extLst>
              <a:ext uri="{28A0092B-C50C-407E-A947-70E740481C1C}">
                <a14:useLocalDpi xmlns:a14="http://schemas.microsoft.com/office/drawing/2010/main" val="0"/>
              </a:ext>
            </a:extLst>
          </a:blip>
          <a:srcRect b="1370"/>
          <a:stretch>
            <a:fillRect/>
          </a:stretch>
        </p:blipFill>
        <p:spPr bwMode="auto">
          <a:xfrm>
            <a:off x="0" y="0"/>
            <a:ext cx="1981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4" name="Text Box 12"/>
          <p:cNvSpPr txBox="1">
            <a:spLocks noChangeArrowheads="1"/>
          </p:cNvSpPr>
          <p:nvPr/>
        </p:nvSpPr>
        <p:spPr bwMode="auto">
          <a:xfrm>
            <a:off x="1371600" y="1447800"/>
            <a:ext cx="6324600" cy="457200"/>
          </a:xfrm>
          <a:prstGeom prst="rect">
            <a:avLst/>
          </a:prstGeom>
          <a:noFill/>
          <a:ln w="9525">
            <a:noFill/>
            <a:miter lim="800000"/>
            <a:headEnd/>
            <a:tailEnd/>
          </a:ln>
          <a:effectLst/>
        </p:spPr>
        <p:txBody>
          <a:bodyPr>
            <a:spAutoFit/>
          </a:bodyPr>
          <a:lstStyle/>
          <a:p>
            <a:pPr algn="ctr">
              <a:spcBef>
                <a:spcPct val="50000"/>
              </a:spcBef>
              <a:defRPr/>
            </a:pPr>
            <a:r>
              <a:rPr lang="es-ES_tradnl" sz="2400" b="1" dirty="0">
                <a:solidFill>
                  <a:schemeClr val="accent2">
                    <a:lumMod val="75000"/>
                  </a:schemeClr>
                </a:solidFill>
              </a:rPr>
              <a:t>BREAST RESEARCH</a:t>
            </a:r>
          </a:p>
        </p:txBody>
      </p:sp>
      <p:sp>
        <p:nvSpPr>
          <p:cNvPr id="80900" name="Text Box 13"/>
          <p:cNvSpPr txBox="1">
            <a:spLocks noChangeArrowheads="1"/>
          </p:cNvSpPr>
          <p:nvPr/>
        </p:nvSpPr>
        <p:spPr bwMode="auto">
          <a:xfrm>
            <a:off x="381000" y="3057525"/>
            <a:ext cx="83058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buFontTx/>
              <a:buChar char="•"/>
            </a:pPr>
            <a:r>
              <a:rPr lang="es-ES_tradnl" altLang="en-US" sz="2400"/>
              <a:t> Surgical management of the axilla in patients with clinical node negative nodes in the sentinel node era (1998 – 2000)</a:t>
            </a:r>
          </a:p>
          <a:p>
            <a:pPr lvl="1" eaLnBrk="1" hangingPunct="1">
              <a:spcBef>
                <a:spcPct val="50000"/>
              </a:spcBef>
              <a:buFontTx/>
              <a:buChar char="-"/>
            </a:pPr>
            <a:r>
              <a:rPr lang="es-ES_tradnl" altLang="en-US" sz="2400"/>
              <a:t> Definition of sentinel nodes</a:t>
            </a:r>
          </a:p>
          <a:p>
            <a:pPr lvl="1" eaLnBrk="1" hangingPunct="1">
              <a:spcBef>
                <a:spcPct val="50000"/>
              </a:spcBef>
              <a:buFontTx/>
              <a:buChar char="-"/>
            </a:pPr>
            <a:r>
              <a:rPr lang="es-ES_tradnl" altLang="en-US" sz="2400"/>
              <a:t> Need for axilary dissections in patients with micrometastasis </a:t>
            </a:r>
          </a:p>
          <a:p>
            <a:pPr lvl="1" eaLnBrk="1" hangingPunct="1">
              <a:spcBef>
                <a:spcPct val="50000"/>
              </a:spcBef>
              <a:buFontTx/>
              <a:buChar char="-"/>
            </a:pPr>
            <a:r>
              <a:rPr lang="es-ES_tradnl" altLang="en-US" sz="2400"/>
              <a:t> Predictors of non-sentinel node positivity (pN1a versus pN2 -3)</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rtlCol="0">
            <a:normAutofit fontScale="90000"/>
          </a:bodyPr>
          <a:lstStyle/>
          <a:p>
            <a:pPr eaLnBrk="1" fontAlgn="auto" hangingPunct="1">
              <a:spcAft>
                <a:spcPts val="0"/>
              </a:spcAft>
              <a:defRPr/>
            </a:pPr>
            <a:r>
              <a:rPr lang="en-US" dirty="0" smtClean="0"/>
              <a:t>Retroperitoneal Soft-Tissue Sarcoma</a:t>
            </a:r>
          </a:p>
        </p:txBody>
      </p:sp>
      <p:sp>
        <p:nvSpPr>
          <p:cNvPr id="16387" name="Content Placeholder 4"/>
          <p:cNvSpPr>
            <a:spLocks noGrp="1"/>
          </p:cNvSpPr>
          <p:nvPr>
            <p:ph idx="1"/>
          </p:nvPr>
        </p:nvSpPr>
        <p:spPr/>
        <p:txBody>
          <a:bodyPr/>
          <a:lstStyle/>
          <a:p>
            <a:pPr eaLnBrk="1" hangingPunct="1"/>
            <a:r>
              <a:rPr lang="en-US" altLang="en-US" smtClean="0"/>
              <a:t>Lewis, et.al.: 278 primary @ MSKCC</a:t>
            </a:r>
          </a:p>
          <a:p>
            <a:pPr lvl="1" eaLnBrk="1" hangingPunct="1"/>
            <a:r>
              <a:rPr lang="en-US" altLang="en-US" smtClean="0"/>
              <a:t>74% resectable</a:t>
            </a:r>
          </a:p>
          <a:p>
            <a:pPr lvl="1" eaLnBrk="1" hangingPunct="1"/>
            <a:r>
              <a:rPr lang="en-US" altLang="en-US" smtClean="0"/>
              <a:t>41% local recurrence</a:t>
            </a:r>
          </a:p>
          <a:p>
            <a:pPr lvl="1" eaLnBrk="1" hangingPunct="1"/>
            <a:r>
              <a:rPr lang="en-US" altLang="en-US" smtClean="0"/>
              <a:t>54% 5 yr DFS (all patients)</a:t>
            </a:r>
          </a:p>
          <a:p>
            <a:pPr lvl="1" eaLnBrk="1" hangingPunct="1"/>
            <a:r>
              <a:rPr lang="en-US" altLang="en-US" smtClean="0"/>
              <a:t>79% 5 yr DFS (completely resected)</a:t>
            </a:r>
          </a:p>
          <a:p>
            <a:pPr eaLnBrk="1" hangingPunct="1"/>
            <a:r>
              <a:rPr lang="en-US" altLang="en-US" smtClean="0"/>
              <a:t>Poor prognostic factors</a:t>
            </a:r>
          </a:p>
          <a:p>
            <a:pPr lvl="1" eaLnBrk="1" hangingPunct="1"/>
            <a:r>
              <a:rPr lang="en-US" altLang="en-US" smtClean="0"/>
              <a:t>High histologic grade</a:t>
            </a:r>
          </a:p>
          <a:p>
            <a:pPr lvl="1" eaLnBrk="1" hangingPunct="1"/>
            <a:r>
              <a:rPr lang="en-US" altLang="en-US" smtClean="0"/>
              <a:t>Unresectable</a:t>
            </a:r>
          </a:p>
          <a:p>
            <a:pPr lvl="1" eaLnBrk="1" hangingPunct="1"/>
            <a:r>
              <a:rPr lang="en-US" altLang="en-US" smtClean="0"/>
              <a:t>Positive margins</a:t>
            </a:r>
          </a:p>
          <a:p>
            <a:pPr lvl="1" eaLnBrk="1" hangingPunct="1">
              <a:buFont typeface="Arial" pitchFamily="34" charset="0"/>
              <a:buNone/>
            </a:pPr>
            <a:endParaRPr lang="en-US" altLang="en-US" smtClean="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1"/>
          <p:cNvPicPr>
            <a:picLocks noChangeAspect="1" noChangeArrowheads="1"/>
          </p:cNvPicPr>
          <p:nvPr/>
        </p:nvPicPr>
        <p:blipFill>
          <a:blip r:embed="rId3">
            <a:lum bright="48000" contrast="78000"/>
            <a:extLst>
              <a:ext uri="{28A0092B-C50C-407E-A947-70E740481C1C}">
                <a14:useLocalDpi xmlns:a14="http://schemas.microsoft.com/office/drawing/2010/main" val="0"/>
              </a:ext>
            </a:extLst>
          </a:blip>
          <a:srcRect b="1370"/>
          <a:stretch>
            <a:fillRect/>
          </a:stretch>
        </p:blipFill>
        <p:spPr bwMode="auto">
          <a:xfrm>
            <a:off x="0" y="0"/>
            <a:ext cx="1981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1371600" y="1447800"/>
            <a:ext cx="6324600" cy="457200"/>
          </a:xfrm>
          <a:prstGeom prst="rect">
            <a:avLst/>
          </a:prstGeom>
          <a:noFill/>
          <a:ln w="9525">
            <a:noFill/>
            <a:miter lim="800000"/>
            <a:headEnd/>
            <a:tailEnd/>
          </a:ln>
          <a:effectLst/>
        </p:spPr>
        <p:txBody>
          <a:bodyPr>
            <a:spAutoFit/>
          </a:bodyPr>
          <a:lstStyle/>
          <a:p>
            <a:pPr algn="ctr">
              <a:spcBef>
                <a:spcPct val="50000"/>
              </a:spcBef>
              <a:defRPr/>
            </a:pPr>
            <a:r>
              <a:rPr lang="es-ES_tradnl" sz="2400" b="1" dirty="0">
                <a:solidFill>
                  <a:schemeClr val="accent2">
                    <a:lumMod val="75000"/>
                  </a:schemeClr>
                </a:solidFill>
              </a:rPr>
              <a:t>BREAST RESEARCH</a:t>
            </a:r>
          </a:p>
        </p:txBody>
      </p:sp>
      <p:sp>
        <p:nvSpPr>
          <p:cNvPr id="81924" name="Text Box 4"/>
          <p:cNvSpPr txBox="1">
            <a:spLocks noChangeArrowheads="1"/>
          </p:cNvSpPr>
          <p:nvPr/>
        </p:nvSpPr>
        <p:spPr bwMode="auto">
          <a:xfrm>
            <a:off x="381000" y="3057525"/>
            <a:ext cx="8305800"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buFontTx/>
              <a:buChar char="•"/>
            </a:pPr>
            <a:r>
              <a:rPr lang="es-ES_tradnl" altLang="en-US" sz="2400"/>
              <a:t> Preoperative staging of the axilla in patients with clinical node (-) disease (2000 – 2005). </a:t>
            </a:r>
          </a:p>
          <a:p>
            <a:pPr lvl="1" eaLnBrk="1" hangingPunct="1">
              <a:spcBef>
                <a:spcPct val="50000"/>
              </a:spcBef>
            </a:pPr>
            <a:r>
              <a:rPr lang="es-ES_tradnl" altLang="en-US" sz="2400"/>
              <a:t>- Utilitiy of Ultrasound and Fine Needle Aspiration Cytology for detecting axillary disease.   </a:t>
            </a:r>
          </a:p>
          <a:p>
            <a:pPr lvl="1" eaLnBrk="1" hangingPunct="1">
              <a:spcBef>
                <a:spcPct val="50000"/>
              </a:spcBef>
              <a:buFontTx/>
              <a:buChar char="-"/>
            </a:pPr>
            <a:r>
              <a:rPr lang="es-ES_tradnl" altLang="en-US" sz="2400"/>
              <a:t> Correlation of sonographic patterns of lymph node metastases with pN1a versus pN2-3 diesease</a:t>
            </a:r>
          </a:p>
          <a:p>
            <a:pPr lvl="1" eaLnBrk="1" hangingPunct="1">
              <a:spcBef>
                <a:spcPct val="50000"/>
              </a:spcBef>
              <a:buFontTx/>
              <a:buChar char="-"/>
            </a:pPr>
            <a:r>
              <a:rPr lang="es-ES_tradnl" altLang="en-US" sz="2400"/>
              <a:t> Role of US-FNA in preoperatively staging the axilla </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5" name="Picture 5" descr="Picture"/>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1143000" y="152400"/>
            <a:ext cx="23796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AutoShape 6"/>
          <p:cNvSpPr>
            <a:spLocks noChangeArrowheads="1"/>
          </p:cNvSpPr>
          <p:nvPr/>
        </p:nvSpPr>
        <p:spPr bwMode="auto">
          <a:xfrm>
            <a:off x="4191000" y="1447800"/>
            <a:ext cx="762000" cy="609600"/>
          </a:xfrm>
          <a:prstGeom prst="rightArrow">
            <a:avLst>
              <a:gd name="adj1" fmla="val 50000"/>
              <a:gd name="adj2" fmla="val 31250"/>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82948" name="Text Box 7"/>
          <p:cNvSpPr txBox="1">
            <a:spLocks noChangeArrowheads="1"/>
          </p:cNvSpPr>
          <p:nvPr/>
        </p:nvSpPr>
        <p:spPr bwMode="auto">
          <a:xfrm>
            <a:off x="5105400" y="684213"/>
            <a:ext cx="35814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s-ES_tradnl" altLang="en-US"/>
              <a:t>Definition of SN according to our practice ( No need to treat every hot node as a SN). </a:t>
            </a:r>
          </a:p>
        </p:txBody>
      </p:sp>
      <p:sp>
        <p:nvSpPr>
          <p:cNvPr id="82949" name="Text Box 8"/>
          <p:cNvSpPr txBox="1">
            <a:spLocks noChangeArrowheads="1"/>
          </p:cNvSpPr>
          <p:nvPr/>
        </p:nvSpPr>
        <p:spPr bwMode="auto">
          <a:xfrm>
            <a:off x="5105400" y="1905000"/>
            <a:ext cx="3581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s-ES_tradnl" altLang="en-US"/>
              <a:t>SN micrometastatic disease not an indication for Complete Axillary dissection. </a:t>
            </a:r>
          </a:p>
        </p:txBody>
      </p:sp>
      <p:pic>
        <p:nvPicPr>
          <p:cNvPr id="8295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694113"/>
            <a:ext cx="3962400"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10" descr="Annals of Surgical Oncology">
            <a:hlinkClick r:id="rId5"/>
          </p:cNvPr>
          <p:cNvPicPr>
            <a:picLocks noChangeAspect="1" noChangeArrowheads="1"/>
          </p:cNvPicPr>
          <p:nvPr/>
        </p:nvPicPr>
        <p:blipFill>
          <a:blip r:embed="rId6">
            <a:lum contrast="24000"/>
            <a:extLst>
              <a:ext uri="{28A0092B-C50C-407E-A947-70E740481C1C}">
                <a14:useLocalDpi xmlns:a14="http://schemas.microsoft.com/office/drawing/2010/main" val="0"/>
              </a:ext>
            </a:extLst>
          </a:blip>
          <a:srcRect/>
          <a:stretch>
            <a:fillRect/>
          </a:stretch>
        </p:blipFill>
        <p:spPr bwMode="auto">
          <a:xfrm>
            <a:off x="1143000" y="6248400"/>
            <a:ext cx="224790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2" name="AutoShape 12"/>
          <p:cNvSpPr>
            <a:spLocks noChangeArrowheads="1"/>
          </p:cNvSpPr>
          <p:nvPr/>
        </p:nvSpPr>
        <p:spPr bwMode="auto">
          <a:xfrm>
            <a:off x="4267200" y="4800600"/>
            <a:ext cx="762000" cy="609600"/>
          </a:xfrm>
          <a:prstGeom prst="rightArrow">
            <a:avLst>
              <a:gd name="adj1" fmla="val 50000"/>
              <a:gd name="adj2" fmla="val 31250"/>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82953" name="Text Box 13"/>
          <p:cNvSpPr txBox="1">
            <a:spLocks noChangeArrowheads="1"/>
          </p:cNvSpPr>
          <p:nvPr/>
        </p:nvSpPr>
        <p:spPr bwMode="auto">
          <a:xfrm>
            <a:off x="5105400" y="3886200"/>
            <a:ext cx="3581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s-ES_tradnl" altLang="en-US"/>
              <a:t>Risk of NSN positivitiy increases with the size of the SN metastatic desposit. </a:t>
            </a:r>
          </a:p>
        </p:txBody>
      </p:sp>
      <p:sp>
        <p:nvSpPr>
          <p:cNvPr id="82954" name="Text Box 14"/>
          <p:cNvSpPr txBox="1">
            <a:spLocks noChangeArrowheads="1"/>
          </p:cNvSpPr>
          <p:nvPr/>
        </p:nvSpPr>
        <p:spPr bwMode="auto">
          <a:xfrm>
            <a:off x="5105400" y="4876800"/>
            <a:ext cx="38862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s-ES_tradnl" altLang="en-US"/>
              <a:t>Metastatic deposits &lt; 5mm correlate with N1a disease</a:t>
            </a:r>
          </a:p>
          <a:p>
            <a:pPr eaLnBrk="1" hangingPunct="1">
              <a:spcBef>
                <a:spcPct val="50000"/>
              </a:spcBef>
            </a:pPr>
            <a:r>
              <a:rPr lang="es-ES_tradnl" altLang="en-US"/>
              <a:t>Patients with SN metastatis &gt;5mm have a statistically signifcant higher risk for NSN (+) and pN2-3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30725"/>
                                        </p:tgtEl>
                                        <p:attrNameLst>
                                          <p:attrName>style.visibility</p:attrName>
                                        </p:attrNameLst>
                                      </p:cBhvr>
                                      <p:to>
                                        <p:strVal val="visible"/>
                                      </p:to>
                                    </p:set>
                                    <p:animEffect transition="in" filter="box(in)">
                                      <p:cBhvr>
                                        <p:cTn id="7" dur="500"/>
                                        <p:tgtEl>
                                          <p:spTgt spid="3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3" descr="Annals of surgical oncology featured article"/>
          <p:cNvPicPr>
            <a:picLocks noChangeAspect="1" noChangeArrowheads="1"/>
          </p:cNvPicPr>
          <p:nvPr/>
        </p:nvPicPr>
        <p:blipFill>
          <a:blip r:embed="rId2">
            <a:lum contrast="30000"/>
            <a:extLst>
              <a:ext uri="{28A0092B-C50C-407E-A947-70E740481C1C}">
                <a14:useLocalDpi xmlns:a14="http://schemas.microsoft.com/office/drawing/2010/main" val="0"/>
              </a:ext>
            </a:extLst>
          </a:blip>
          <a:srcRect/>
          <a:stretch>
            <a:fillRect/>
          </a:stretch>
        </p:blipFill>
        <p:spPr bwMode="auto">
          <a:xfrm>
            <a:off x="1079500" y="152400"/>
            <a:ext cx="23495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5"/>
          <p:cNvPicPr>
            <a:picLocks noChangeAspect="1" noChangeArrowheads="1"/>
          </p:cNvPicPr>
          <p:nvPr/>
        </p:nvPicPr>
        <p:blipFill>
          <a:blip r:embed="rId3">
            <a:lum bright="-6000" contrast="48000"/>
            <a:extLst>
              <a:ext uri="{28A0092B-C50C-407E-A947-70E740481C1C}">
                <a14:useLocalDpi xmlns:a14="http://schemas.microsoft.com/office/drawing/2010/main" val="0"/>
              </a:ext>
            </a:extLst>
          </a:blip>
          <a:srcRect/>
          <a:stretch>
            <a:fillRect/>
          </a:stretch>
        </p:blipFill>
        <p:spPr bwMode="auto">
          <a:xfrm>
            <a:off x="1143000" y="3581400"/>
            <a:ext cx="230981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AutoShape 6"/>
          <p:cNvSpPr>
            <a:spLocks noChangeArrowheads="1"/>
          </p:cNvSpPr>
          <p:nvPr/>
        </p:nvSpPr>
        <p:spPr bwMode="auto">
          <a:xfrm>
            <a:off x="4191000" y="1600200"/>
            <a:ext cx="762000" cy="609600"/>
          </a:xfrm>
          <a:prstGeom prst="rightArrow">
            <a:avLst>
              <a:gd name="adj1" fmla="val 50000"/>
              <a:gd name="adj2" fmla="val 31250"/>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83973" name="AutoShape 7"/>
          <p:cNvSpPr>
            <a:spLocks noChangeArrowheads="1"/>
          </p:cNvSpPr>
          <p:nvPr/>
        </p:nvSpPr>
        <p:spPr bwMode="auto">
          <a:xfrm>
            <a:off x="4191000" y="4800600"/>
            <a:ext cx="762000" cy="609600"/>
          </a:xfrm>
          <a:prstGeom prst="rightArrow">
            <a:avLst>
              <a:gd name="adj1" fmla="val 50000"/>
              <a:gd name="adj2" fmla="val 31250"/>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47116" name="Text Box 12"/>
          <p:cNvSpPr txBox="1">
            <a:spLocks noChangeArrowheads="1"/>
          </p:cNvSpPr>
          <p:nvPr/>
        </p:nvSpPr>
        <p:spPr bwMode="auto">
          <a:xfrm>
            <a:off x="5334000" y="457200"/>
            <a:ext cx="3429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buFontTx/>
              <a:buChar char="•"/>
            </a:pPr>
            <a:r>
              <a:rPr lang="zh-CN" altLang="en-US"/>
              <a:t> </a:t>
            </a:r>
            <a:r>
              <a:rPr lang="en-US" altLang="zh-CN"/>
              <a:t>Cost effective method for staging the axilla: identification of all patients with pN2 – 3 disease   </a:t>
            </a:r>
          </a:p>
        </p:txBody>
      </p:sp>
      <p:sp>
        <p:nvSpPr>
          <p:cNvPr id="2" name="Text Box 12"/>
          <p:cNvSpPr txBox="1">
            <a:spLocks noChangeArrowheads="1"/>
          </p:cNvSpPr>
          <p:nvPr/>
        </p:nvSpPr>
        <p:spPr bwMode="auto">
          <a:xfrm>
            <a:off x="5334000" y="1905000"/>
            <a:ext cx="3657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buFontTx/>
              <a:buChar char="•"/>
            </a:pPr>
            <a:r>
              <a:rPr lang="zh-CN" altLang="en-US"/>
              <a:t> </a:t>
            </a:r>
            <a:r>
              <a:rPr lang="en-US" altLang="zh-CN"/>
              <a:t>Patients with (+) US-FNA axilla probably not candidates for immediate reconstruction (need for radiation to the axilla)</a:t>
            </a:r>
          </a:p>
        </p:txBody>
      </p:sp>
      <p:sp>
        <p:nvSpPr>
          <p:cNvPr id="3" name="Text Box 12"/>
          <p:cNvSpPr txBox="1">
            <a:spLocks noChangeArrowheads="1"/>
          </p:cNvSpPr>
          <p:nvPr/>
        </p:nvSpPr>
        <p:spPr bwMode="auto">
          <a:xfrm>
            <a:off x="5334000" y="3886200"/>
            <a:ext cx="3429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buFontTx/>
              <a:buChar char="•"/>
            </a:pPr>
            <a:r>
              <a:rPr lang="zh-CN" altLang="en-US"/>
              <a:t> </a:t>
            </a:r>
            <a:r>
              <a:rPr lang="en-US" altLang="zh-CN"/>
              <a:t>Sonographic LN Cortical abnormalities correlate with pN1a disease   </a:t>
            </a:r>
          </a:p>
        </p:txBody>
      </p:sp>
      <p:sp>
        <p:nvSpPr>
          <p:cNvPr id="4" name="Text Box 12"/>
          <p:cNvSpPr txBox="1">
            <a:spLocks noChangeArrowheads="1"/>
          </p:cNvSpPr>
          <p:nvPr/>
        </p:nvSpPr>
        <p:spPr bwMode="auto">
          <a:xfrm>
            <a:off x="5334000" y="5181600"/>
            <a:ext cx="34290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buFontTx/>
              <a:buChar char="•"/>
            </a:pPr>
            <a:r>
              <a:rPr lang="zh-CN" altLang="en-US"/>
              <a:t> </a:t>
            </a:r>
            <a:r>
              <a:rPr lang="en-US" altLang="zh-CN"/>
              <a:t>Sonographic LN abnormalities suggesting complete LN replacement even in a single node correlate with pN2 -3 disease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7116"/>
                                        </p:tgtEl>
                                        <p:attrNameLst>
                                          <p:attrName>style.visibility</p:attrName>
                                        </p:attrNameLst>
                                      </p:cBhvr>
                                      <p:to>
                                        <p:strVal val="visible"/>
                                      </p:to>
                                    </p:set>
                                    <p:animEffect transition="in" filter="box(in)">
                                      <p:cBhvr>
                                        <p:cTn id="7" dur="500"/>
                                        <p:tgtEl>
                                          <p:spTgt spid="471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ox(i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6" grpId="0"/>
      <p:bldP spid="2" grpId="0"/>
      <p:bldP spid="3" grpId="0"/>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3048000" y="76200"/>
            <a:ext cx="3402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latin typeface="Calibri" pitchFamily="34" charset="0"/>
              </a:rPr>
              <a:t>Patients who are clinically node (-)</a:t>
            </a:r>
          </a:p>
        </p:txBody>
      </p:sp>
      <p:sp>
        <p:nvSpPr>
          <p:cNvPr id="84995" name="Text Box 3"/>
          <p:cNvSpPr txBox="1">
            <a:spLocks noChangeArrowheads="1"/>
          </p:cNvSpPr>
          <p:nvPr/>
        </p:nvSpPr>
        <p:spPr bwMode="auto">
          <a:xfrm>
            <a:off x="1828800" y="914400"/>
            <a:ext cx="2209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a:latin typeface="Calibri" pitchFamily="34" charset="0"/>
              </a:rPr>
              <a:t>Low risk for axillary metastasis* </a:t>
            </a:r>
          </a:p>
        </p:txBody>
      </p:sp>
      <p:sp>
        <p:nvSpPr>
          <p:cNvPr id="84996" name="Text Box 4"/>
          <p:cNvSpPr txBox="1">
            <a:spLocks noChangeArrowheads="1"/>
          </p:cNvSpPr>
          <p:nvPr/>
        </p:nvSpPr>
        <p:spPr bwMode="auto">
          <a:xfrm>
            <a:off x="5334000" y="914400"/>
            <a:ext cx="2209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a:latin typeface="Calibri" pitchFamily="34" charset="0"/>
              </a:rPr>
              <a:t>High risk for axillary metastasis** </a:t>
            </a:r>
          </a:p>
        </p:txBody>
      </p:sp>
      <p:sp>
        <p:nvSpPr>
          <p:cNvPr id="84997" name="Text Box 5"/>
          <p:cNvSpPr txBox="1">
            <a:spLocks noChangeArrowheads="1"/>
          </p:cNvSpPr>
          <p:nvPr/>
        </p:nvSpPr>
        <p:spPr bwMode="auto">
          <a:xfrm>
            <a:off x="5791200" y="1981200"/>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600">
                <a:latin typeface="Calibri" pitchFamily="34" charset="0"/>
              </a:rPr>
              <a:t>Axillary US</a:t>
            </a:r>
          </a:p>
        </p:txBody>
      </p:sp>
      <p:sp>
        <p:nvSpPr>
          <p:cNvPr id="84998" name="Text Box 6"/>
          <p:cNvSpPr txBox="1">
            <a:spLocks noChangeArrowheads="1"/>
          </p:cNvSpPr>
          <p:nvPr/>
        </p:nvSpPr>
        <p:spPr bwMode="auto">
          <a:xfrm>
            <a:off x="4191000" y="2635250"/>
            <a:ext cx="914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600">
                <a:latin typeface="Calibri" pitchFamily="34" charset="0"/>
              </a:rPr>
              <a:t>US (-)    </a:t>
            </a:r>
          </a:p>
        </p:txBody>
      </p:sp>
      <p:sp>
        <p:nvSpPr>
          <p:cNvPr id="84999" name="Text Box 7"/>
          <p:cNvSpPr txBox="1">
            <a:spLocks noChangeArrowheads="1"/>
          </p:cNvSpPr>
          <p:nvPr/>
        </p:nvSpPr>
        <p:spPr bwMode="auto">
          <a:xfrm>
            <a:off x="6896100" y="2635250"/>
            <a:ext cx="914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600">
                <a:latin typeface="Calibri" pitchFamily="34" charset="0"/>
              </a:rPr>
              <a:t>US (+)    </a:t>
            </a:r>
          </a:p>
        </p:txBody>
      </p:sp>
      <p:sp>
        <p:nvSpPr>
          <p:cNvPr id="85000" name="Text Box 8"/>
          <p:cNvSpPr txBox="1">
            <a:spLocks noChangeArrowheads="1"/>
          </p:cNvSpPr>
          <p:nvPr/>
        </p:nvSpPr>
        <p:spPr bwMode="auto">
          <a:xfrm>
            <a:off x="6819900" y="3200400"/>
            <a:ext cx="1066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1600">
                <a:latin typeface="Calibri" pitchFamily="34" charset="0"/>
              </a:rPr>
              <a:t>US-FNA</a:t>
            </a:r>
          </a:p>
        </p:txBody>
      </p:sp>
      <p:sp>
        <p:nvSpPr>
          <p:cNvPr id="85001" name="Text Box 9"/>
          <p:cNvSpPr txBox="1">
            <a:spLocks noChangeArrowheads="1"/>
          </p:cNvSpPr>
          <p:nvPr/>
        </p:nvSpPr>
        <p:spPr bwMode="auto">
          <a:xfrm>
            <a:off x="7620000" y="3810000"/>
            <a:ext cx="1066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600">
                <a:latin typeface="Calibri" pitchFamily="34" charset="0"/>
              </a:rPr>
              <a:t>US-FNA (+)</a:t>
            </a:r>
          </a:p>
        </p:txBody>
      </p:sp>
      <p:sp>
        <p:nvSpPr>
          <p:cNvPr id="85002" name="Text Box 10"/>
          <p:cNvSpPr txBox="1">
            <a:spLocks noChangeArrowheads="1"/>
          </p:cNvSpPr>
          <p:nvPr/>
        </p:nvSpPr>
        <p:spPr bwMode="auto">
          <a:xfrm>
            <a:off x="5753100" y="3810000"/>
            <a:ext cx="1066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600">
                <a:latin typeface="Calibri" pitchFamily="34" charset="0"/>
              </a:rPr>
              <a:t>US-FNA (-)</a:t>
            </a:r>
          </a:p>
        </p:txBody>
      </p:sp>
      <p:sp>
        <p:nvSpPr>
          <p:cNvPr id="85003" name="Text Box 11"/>
          <p:cNvSpPr txBox="1">
            <a:spLocks noChangeArrowheads="1"/>
          </p:cNvSpPr>
          <p:nvPr/>
        </p:nvSpPr>
        <p:spPr bwMode="auto">
          <a:xfrm>
            <a:off x="304800" y="1905000"/>
            <a:ext cx="2209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600">
                <a:latin typeface="Calibri" pitchFamily="34" charset="0"/>
              </a:rPr>
              <a:t>85% = SN (-)</a:t>
            </a:r>
          </a:p>
          <a:p>
            <a:pPr algn="ctr" eaLnBrk="1" hangingPunct="1">
              <a:spcBef>
                <a:spcPct val="50000"/>
              </a:spcBef>
            </a:pPr>
            <a:r>
              <a:rPr lang="en-US" altLang="en-US" sz="1600">
                <a:latin typeface="Calibri" pitchFamily="34" charset="0"/>
              </a:rPr>
              <a:t>5-10% = N1a micromet                 SN (+) only</a:t>
            </a:r>
          </a:p>
          <a:p>
            <a:pPr algn="ctr" eaLnBrk="1" hangingPunct="1">
              <a:spcBef>
                <a:spcPct val="50000"/>
              </a:spcBef>
            </a:pPr>
            <a:r>
              <a:rPr lang="en-US" altLang="en-US" sz="1600">
                <a:latin typeface="Calibri" pitchFamily="34" charset="0"/>
              </a:rPr>
              <a:t>5% = N1a macromet                SN (+) only</a:t>
            </a:r>
          </a:p>
        </p:txBody>
      </p:sp>
      <p:sp>
        <p:nvSpPr>
          <p:cNvPr id="85004" name="Text Box 12"/>
          <p:cNvSpPr txBox="1">
            <a:spLocks noChangeArrowheads="1"/>
          </p:cNvSpPr>
          <p:nvPr/>
        </p:nvSpPr>
        <p:spPr bwMode="auto">
          <a:xfrm>
            <a:off x="7467600" y="4724400"/>
            <a:ext cx="137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buFont typeface="Wingdings" pitchFamily="2" charset="2"/>
              <a:buNone/>
            </a:pPr>
            <a:r>
              <a:rPr lang="en-US" altLang="en-US" sz="1600">
                <a:latin typeface="Calibri" pitchFamily="34" charset="0"/>
              </a:rPr>
              <a:t>All N2 disease found here. </a:t>
            </a:r>
          </a:p>
        </p:txBody>
      </p:sp>
      <p:sp>
        <p:nvSpPr>
          <p:cNvPr id="85005" name="Text Box 13"/>
          <p:cNvSpPr txBox="1">
            <a:spLocks noChangeArrowheads="1"/>
          </p:cNvSpPr>
          <p:nvPr/>
        </p:nvSpPr>
        <p:spPr bwMode="auto">
          <a:xfrm>
            <a:off x="5410200" y="4540250"/>
            <a:ext cx="1752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600">
                <a:latin typeface="Calibri" pitchFamily="34" charset="0"/>
              </a:rPr>
              <a:t>37% = SN (+)</a:t>
            </a:r>
          </a:p>
        </p:txBody>
      </p:sp>
      <p:sp>
        <p:nvSpPr>
          <p:cNvPr id="85006" name="Text Box 14"/>
          <p:cNvSpPr txBox="1">
            <a:spLocks noChangeArrowheads="1"/>
          </p:cNvSpPr>
          <p:nvPr/>
        </p:nvSpPr>
        <p:spPr bwMode="auto">
          <a:xfrm>
            <a:off x="2667000" y="3352800"/>
            <a:ext cx="2133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600">
                <a:latin typeface="Calibri" pitchFamily="34" charset="0"/>
              </a:rPr>
              <a:t>27% = SN (+)</a:t>
            </a:r>
          </a:p>
        </p:txBody>
      </p:sp>
      <p:cxnSp>
        <p:nvCxnSpPr>
          <p:cNvPr id="85007" name="AutoShape 15"/>
          <p:cNvCxnSpPr>
            <a:cxnSpLocks noChangeShapeType="1"/>
            <a:stCxn id="84994" idx="2"/>
            <a:endCxn id="84995" idx="0"/>
          </p:cNvCxnSpPr>
          <p:nvPr/>
        </p:nvCxnSpPr>
        <p:spPr bwMode="auto">
          <a:xfrm rot="5400000">
            <a:off x="3607594" y="-227806"/>
            <a:ext cx="468312" cy="18161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85008" name="AutoShape 16"/>
          <p:cNvCxnSpPr>
            <a:cxnSpLocks noChangeShapeType="1"/>
            <a:stCxn id="84994" idx="2"/>
            <a:endCxn id="84996" idx="0"/>
          </p:cNvCxnSpPr>
          <p:nvPr/>
        </p:nvCxnSpPr>
        <p:spPr bwMode="auto">
          <a:xfrm rot="16200000" flipH="1">
            <a:off x="5359401" y="-165100"/>
            <a:ext cx="468312" cy="1690687"/>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85009" name="AutoShape 17"/>
          <p:cNvCxnSpPr>
            <a:cxnSpLocks noChangeShapeType="1"/>
            <a:stCxn id="84995" idx="2"/>
            <a:endCxn id="85003" idx="0"/>
          </p:cNvCxnSpPr>
          <p:nvPr/>
        </p:nvCxnSpPr>
        <p:spPr bwMode="auto">
          <a:xfrm rot="5400000">
            <a:off x="1997075" y="968375"/>
            <a:ext cx="349250" cy="15240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85010" name="AutoShape 18"/>
          <p:cNvCxnSpPr>
            <a:cxnSpLocks noChangeShapeType="1"/>
            <a:stCxn id="84996" idx="2"/>
            <a:endCxn id="84997" idx="0"/>
          </p:cNvCxnSpPr>
          <p:nvPr/>
        </p:nvCxnSpPr>
        <p:spPr bwMode="auto">
          <a:xfrm>
            <a:off x="6438900" y="1555750"/>
            <a:ext cx="0" cy="42545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5011" name="AutoShape 19"/>
          <p:cNvCxnSpPr>
            <a:cxnSpLocks noChangeShapeType="1"/>
            <a:stCxn id="84997" idx="2"/>
            <a:endCxn id="84998" idx="0"/>
          </p:cNvCxnSpPr>
          <p:nvPr/>
        </p:nvCxnSpPr>
        <p:spPr bwMode="auto">
          <a:xfrm rot="5400000">
            <a:off x="5384800" y="1581150"/>
            <a:ext cx="317500" cy="17907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85012" name="AutoShape 20"/>
          <p:cNvCxnSpPr>
            <a:cxnSpLocks noChangeShapeType="1"/>
            <a:stCxn id="84997" idx="2"/>
            <a:endCxn id="84999" idx="0"/>
          </p:cNvCxnSpPr>
          <p:nvPr/>
        </p:nvCxnSpPr>
        <p:spPr bwMode="auto">
          <a:xfrm rot="16200000" flipH="1">
            <a:off x="6737350" y="2019300"/>
            <a:ext cx="317500" cy="9144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85013" name="Text Box 21"/>
          <p:cNvSpPr txBox="1">
            <a:spLocks noChangeArrowheads="1"/>
          </p:cNvSpPr>
          <p:nvPr/>
        </p:nvSpPr>
        <p:spPr bwMode="auto">
          <a:xfrm>
            <a:off x="2667000" y="3886200"/>
            <a:ext cx="2133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600">
                <a:latin typeface="Calibri" pitchFamily="34" charset="0"/>
              </a:rPr>
              <a:t>70% = 1 SN (+)</a:t>
            </a:r>
          </a:p>
        </p:txBody>
      </p:sp>
      <p:sp>
        <p:nvSpPr>
          <p:cNvPr id="85014" name="Text Box 22"/>
          <p:cNvSpPr txBox="1">
            <a:spLocks noChangeArrowheads="1"/>
          </p:cNvSpPr>
          <p:nvPr/>
        </p:nvSpPr>
        <p:spPr bwMode="auto">
          <a:xfrm>
            <a:off x="5410200" y="5181600"/>
            <a:ext cx="1752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600">
                <a:latin typeface="Calibri" pitchFamily="34" charset="0"/>
              </a:rPr>
              <a:t>30% = 1 (+) SN</a:t>
            </a:r>
          </a:p>
        </p:txBody>
      </p:sp>
      <p:cxnSp>
        <p:nvCxnSpPr>
          <p:cNvPr id="85015" name="AutoShape 23"/>
          <p:cNvCxnSpPr>
            <a:cxnSpLocks noChangeShapeType="1"/>
            <a:stCxn id="84998" idx="2"/>
            <a:endCxn id="85006" idx="0"/>
          </p:cNvCxnSpPr>
          <p:nvPr/>
        </p:nvCxnSpPr>
        <p:spPr bwMode="auto">
          <a:xfrm rot="5400000">
            <a:off x="4000500" y="2705100"/>
            <a:ext cx="381000" cy="9144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85016" name="AutoShape 24"/>
          <p:cNvCxnSpPr>
            <a:cxnSpLocks noChangeShapeType="1"/>
            <a:stCxn id="85006" idx="2"/>
            <a:endCxn id="85013" idx="0"/>
          </p:cNvCxnSpPr>
          <p:nvPr/>
        </p:nvCxnSpPr>
        <p:spPr bwMode="auto">
          <a:xfrm>
            <a:off x="3733800" y="3689350"/>
            <a:ext cx="0" cy="19685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85017" name="Text Box 25"/>
          <p:cNvSpPr txBox="1">
            <a:spLocks noChangeArrowheads="1"/>
          </p:cNvSpPr>
          <p:nvPr/>
        </p:nvSpPr>
        <p:spPr bwMode="auto">
          <a:xfrm>
            <a:off x="2667000" y="4419600"/>
            <a:ext cx="2133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600">
                <a:latin typeface="Calibri" pitchFamily="34" charset="0"/>
              </a:rPr>
              <a:t>100% = N1a</a:t>
            </a:r>
          </a:p>
        </p:txBody>
      </p:sp>
      <p:cxnSp>
        <p:nvCxnSpPr>
          <p:cNvPr id="85018" name="AutoShape 26"/>
          <p:cNvCxnSpPr>
            <a:cxnSpLocks noChangeShapeType="1"/>
            <a:stCxn id="85013" idx="2"/>
            <a:endCxn id="85017" idx="0"/>
          </p:cNvCxnSpPr>
          <p:nvPr/>
        </p:nvCxnSpPr>
        <p:spPr bwMode="auto">
          <a:xfrm rot="5400000">
            <a:off x="3635375" y="4321175"/>
            <a:ext cx="196850"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5019" name="AutoShape 27"/>
          <p:cNvCxnSpPr>
            <a:cxnSpLocks noChangeShapeType="1"/>
            <a:stCxn id="84999" idx="2"/>
            <a:endCxn id="85000" idx="0"/>
          </p:cNvCxnSpPr>
          <p:nvPr/>
        </p:nvCxnSpPr>
        <p:spPr bwMode="auto">
          <a:xfrm rot="5400000">
            <a:off x="7239000" y="3086100"/>
            <a:ext cx="228600"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85020" name="Text Box 28"/>
          <p:cNvSpPr txBox="1">
            <a:spLocks noChangeArrowheads="1"/>
          </p:cNvSpPr>
          <p:nvPr/>
        </p:nvSpPr>
        <p:spPr bwMode="auto">
          <a:xfrm>
            <a:off x="5410200" y="5715000"/>
            <a:ext cx="1752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600">
                <a:latin typeface="Calibri" pitchFamily="34" charset="0"/>
              </a:rPr>
              <a:t>100% = N1a</a:t>
            </a:r>
          </a:p>
        </p:txBody>
      </p:sp>
      <p:cxnSp>
        <p:nvCxnSpPr>
          <p:cNvPr id="85021" name="AutoShape 29"/>
          <p:cNvCxnSpPr>
            <a:cxnSpLocks noChangeShapeType="1"/>
            <a:stCxn id="85000" idx="2"/>
            <a:endCxn id="85002" idx="0"/>
          </p:cNvCxnSpPr>
          <p:nvPr/>
        </p:nvCxnSpPr>
        <p:spPr bwMode="auto">
          <a:xfrm rot="5400000">
            <a:off x="6683375" y="3140075"/>
            <a:ext cx="273050" cy="10668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85022" name="AutoShape 30"/>
          <p:cNvCxnSpPr>
            <a:cxnSpLocks noChangeShapeType="1"/>
            <a:stCxn id="85000" idx="2"/>
            <a:endCxn id="85001" idx="0"/>
          </p:cNvCxnSpPr>
          <p:nvPr/>
        </p:nvCxnSpPr>
        <p:spPr bwMode="auto">
          <a:xfrm rot="16200000" flipH="1">
            <a:off x="7616825" y="3273425"/>
            <a:ext cx="273050" cy="8001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85023" name="AutoShape 31"/>
          <p:cNvCxnSpPr>
            <a:cxnSpLocks noChangeShapeType="1"/>
          </p:cNvCxnSpPr>
          <p:nvPr/>
        </p:nvCxnSpPr>
        <p:spPr bwMode="auto">
          <a:xfrm>
            <a:off x="6286500" y="4191000"/>
            <a:ext cx="0" cy="25717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5024" name="AutoShape 32"/>
          <p:cNvCxnSpPr>
            <a:cxnSpLocks noChangeShapeType="1"/>
            <a:stCxn id="85005" idx="2"/>
            <a:endCxn id="85014" idx="0"/>
          </p:cNvCxnSpPr>
          <p:nvPr/>
        </p:nvCxnSpPr>
        <p:spPr bwMode="auto">
          <a:xfrm>
            <a:off x="6286500" y="4876800"/>
            <a:ext cx="0" cy="3048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5025" name="AutoShape 33"/>
          <p:cNvCxnSpPr>
            <a:cxnSpLocks noChangeShapeType="1"/>
            <a:stCxn id="85014" idx="2"/>
            <a:endCxn id="85020" idx="0"/>
          </p:cNvCxnSpPr>
          <p:nvPr/>
        </p:nvCxnSpPr>
        <p:spPr bwMode="auto">
          <a:xfrm>
            <a:off x="6286500" y="5518150"/>
            <a:ext cx="0" cy="19685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5026" name="AutoShape 34"/>
          <p:cNvCxnSpPr>
            <a:cxnSpLocks noChangeShapeType="1"/>
            <a:stCxn id="85001" idx="2"/>
            <a:endCxn id="85004" idx="0"/>
          </p:cNvCxnSpPr>
          <p:nvPr/>
        </p:nvCxnSpPr>
        <p:spPr bwMode="auto">
          <a:xfrm>
            <a:off x="8153400" y="4391025"/>
            <a:ext cx="0" cy="33337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85027" name="Rectangle 37"/>
          <p:cNvSpPr>
            <a:spLocks noChangeArrowheads="1"/>
          </p:cNvSpPr>
          <p:nvPr/>
        </p:nvSpPr>
        <p:spPr bwMode="auto">
          <a:xfrm>
            <a:off x="228600" y="6234113"/>
            <a:ext cx="86106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a-DK" altLang="en-US" sz="1400">
                <a:latin typeface="Calibri" pitchFamily="34" charset="0"/>
              </a:rPr>
              <a:t>Samayoa et al. : 1. Br J Radiol. </a:t>
            </a:r>
            <a:r>
              <a:rPr lang="en-US" altLang="en-US" sz="1400">
                <a:latin typeface="Calibri" pitchFamily="34" charset="0"/>
              </a:rPr>
              <a:t>2008 Aug;81(968):630-6. 2. Ann Surg Oncol. 2008 Jan;15(1):250-5. 3. Ann Surg Oncol. 2007 Aug;14(8):2221-7. 4. Ann Surg Oncol. 2006 Dec;13(12):1545-52.</a:t>
            </a:r>
          </a:p>
        </p:txBody>
      </p:sp>
      <p:sp>
        <p:nvSpPr>
          <p:cNvPr id="85028" name="Text Box 39"/>
          <p:cNvSpPr txBox="1">
            <a:spLocks noChangeArrowheads="1"/>
          </p:cNvSpPr>
          <p:nvPr/>
        </p:nvSpPr>
        <p:spPr bwMode="auto">
          <a:xfrm>
            <a:off x="228600" y="5106988"/>
            <a:ext cx="43434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1400">
                <a:latin typeface="Calibri" pitchFamily="34" charset="0"/>
              </a:rPr>
              <a:t>* Low Risk (LR) Patients: GI&amp;II tumors &lt; 1.5 cm.</a:t>
            </a:r>
          </a:p>
          <a:p>
            <a:pPr eaLnBrk="1" hangingPunct="1">
              <a:spcBef>
                <a:spcPct val="50000"/>
              </a:spcBef>
            </a:pPr>
            <a:r>
              <a:rPr lang="en-US" altLang="en-US" sz="1400">
                <a:latin typeface="Calibri" pitchFamily="34" charset="0"/>
              </a:rPr>
              <a:t>** High Risk (HR) Patients: GII tumors &gt; 1.5 cm  </a:t>
            </a:r>
          </a:p>
          <a:p>
            <a:pPr eaLnBrk="1" hangingPunct="1">
              <a:spcBef>
                <a:spcPct val="50000"/>
              </a:spcBef>
            </a:pPr>
            <a:r>
              <a:rPr lang="en-US" altLang="en-US" sz="1400">
                <a:latin typeface="Calibri" pitchFamily="34" charset="0"/>
              </a:rPr>
              <a:t>    and GIII tumors &gt; 1 cm.</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a:lum bright="48000" contrast="78000"/>
            <a:extLst>
              <a:ext uri="{28A0092B-C50C-407E-A947-70E740481C1C}">
                <a14:useLocalDpi xmlns:a14="http://schemas.microsoft.com/office/drawing/2010/main" val="0"/>
              </a:ext>
            </a:extLst>
          </a:blip>
          <a:srcRect b="1370"/>
          <a:stretch>
            <a:fillRect/>
          </a:stretch>
        </p:blipFill>
        <p:spPr bwMode="auto">
          <a:xfrm>
            <a:off x="7337425" y="0"/>
            <a:ext cx="18065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 Box 3"/>
          <p:cNvSpPr txBox="1">
            <a:spLocks noChangeArrowheads="1"/>
          </p:cNvSpPr>
          <p:nvPr/>
        </p:nvSpPr>
        <p:spPr bwMode="auto">
          <a:xfrm>
            <a:off x="2290763" y="149225"/>
            <a:ext cx="44196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400">
                <a:ea typeface="MS PGothic" pitchFamily="34" charset="-128"/>
              </a:rPr>
              <a:t>Patients with suspicious radiographic findings and clinically negative axilla   </a:t>
            </a:r>
          </a:p>
        </p:txBody>
      </p:sp>
      <p:sp>
        <p:nvSpPr>
          <p:cNvPr id="86020" name="Text Box 4"/>
          <p:cNvSpPr txBox="1">
            <a:spLocks noChangeArrowheads="1"/>
          </p:cNvSpPr>
          <p:nvPr/>
        </p:nvSpPr>
        <p:spPr bwMode="auto">
          <a:xfrm>
            <a:off x="3776663" y="835025"/>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400">
                <a:ea typeface="MS PGothic" pitchFamily="34" charset="-128"/>
              </a:rPr>
              <a:t>Breast US-FNA </a:t>
            </a:r>
          </a:p>
        </p:txBody>
      </p:sp>
      <p:sp>
        <p:nvSpPr>
          <p:cNvPr id="86021" name="Text Box 5"/>
          <p:cNvSpPr txBox="1">
            <a:spLocks noChangeArrowheads="1"/>
          </p:cNvSpPr>
          <p:nvPr/>
        </p:nvSpPr>
        <p:spPr bwMode="auto">
          <a:xfrm>
            <a:off x="3986213" y="1323975"/>
            <a:ext cx="10287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400">
                <a:ea typeface="MS PGothic" pitchFamily="34" charset="-128"/>
              </a:rPr>
              <a:t>Immediate evaluation  </a:t>
            </a:r>
          </a:p>
        </p:txBody>
      </p:sp>
      <p:sp>
        <p:nvSpPr>
          <p:cNvPr id="86022" name="Text Box 6"/>
          <p:cNvSpPr txBox="1">
            <a:spLocks noChangeArrowheads="1"/>
          </p:cNvSpPr>
          <p:nvPr/>
        </p:nvSpPr>
        <p:spPr bwMode="auto">
          <a:xfrm>
            <a:off x="4005263" y="2054225"/>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400">
                <a:ea typeface="MS PGothic" pitchFamily="34" charset="-128"/>
              </a:rPr>
              <a:t>Positive </a:t>
            </a:r>
          </a:p>
        </p:txBody>
      </p:sp>
      <p:sp>
        <p:nvSpPr>
          <p:cNvPr id="86023" name="Text Box 7"/>
          <p:cNvSpPr txBox="1">
            <a:spLocks noChangeArrowheads="1"/>
          </p:cNvSpPr>
          <p:nvPr/>
        </p:nvSpPr>
        <p:spPr bwMode="auto">
          <a:xfrm>
            <a:off x="2138363" y="1216025"/>
            <a:ext cx="11430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400">
                <a:ea typeface="MS PGothic" pitchFamily="34" charset="-128"/>
              </a:rPr>
              <a:t>Negative Atypical or Suspicious </a:t>
            </a:r>
          </a:p>
        </p:txBody>
      </p:sp>
      <p:sp>
        <p:nvSpPr>
          <p:cNvPr id="86024" name="Text Box 8"/>
          <p:cNvSpPr txBox="1">
            <a:spLocks noChangeArrowheads="1"/>
          </p:cNvSpPr>
          <p:nvPr/>
        </p:nvSpPr>
        <p:spPr bwMode="auto">
          <a:xfrm>
            <a:off x="538163" y="1428750"/>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400">
                <a:ea typeface="MS PGothic" pitchFamily="34" charset="-128"/>
              </a:rPr>
              <a:t>Core Biopsy</a:t>
            </a:r>
          </a:p>
        </p:txBody>
      </p:sp>
      <p:sp>
        <p:nvSpPr>
          <p:cNvPr id="86025" name="Text Box 9"/>
          <p:cNvSpPr txBox="1">
            <a:spLocks noChangeArrowheads="1"/>
          </p:cNvSpPr>
          <p:nvPr/>
        </p:nvSpPr>
        <p:spPr bwMode="auto">
          <a:xfrm>
            <a:off x="6748463" y="4043363"/>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400">
                <a:ea typeface="MS PGothic" pitchFamily="34" charset="-128"/>
              </a:rPr>
              <a:t>Axillary US</a:t>
            </a:r>
          </a:p>
        </p:txBody>
      </p:sp>
      <p:sp>
        <p:nvSpPr>
          <p:cNvPr id="86026" name="Text Box 10"/>
          <p:cNvSpPr txBox="1">
            <a:spLocks noChangeArrowheads="1"/>
          </p:cNvSpPr>
          <p:nvPr/>
        </p:nvSpPr>
        <p:spPr bwMode="auto">
          <a:xfrm>
            <a:off x="5948363" y="4652963"/>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1400">
                <a:ea typeface="MS PGothic" pitchFamily="34" charset="-128"/>
              </a:rPr>
              <a:t>Normal</a:t>
            </a:r>
          </a:p>
        </p:txBody>
      </p:sp>
      <p:sp>
        <p:nvSpPr>
          <p:cNvPr id="86027" name="Text Box 11"/>
          <p:cNvSpPr txBox="1">
            <a:spLocks noChangeArrowheads="1"/>
          </p:cNvSpPr>
          <p:nvPr/>
        </p:nvSpPr>
        <p:spPr bwMode="auto">
          <a:xfrm>
            <a:off x="7434263" y="4652963"/>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1400">
                <a:ea typeface="MS PGothic" pitchFamily="34" charset="-128"/>
              </a:rPr>
              <a:t>Abnormal</a:t>
            </a:r>
          </a:p>
        </p:txBody>
      </p:sp>
      <p:sp>
        <p:nvSpPr>
          <p:cNvPr id="86028" name="Text Box 12"/>
          <p:cNvSpPr txBox="1">
            <a:spLocks noChangeArrowheads="1"/>
          </p:cNvSpPr>
          <p:nvPr/>
        </p:nvSpPr>
        <p:spPr bwMode="auto">
          <a:xfrm>
            <a:off x="7167563" y="5110163"/>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400">
                <a:ea typeface="MS PGothic" pitchFamily="34" charset="-128"/>
              </a:rPr>
              <a:t>Axillary US-FNA</a:t>
            </a:r>
          </a:p>
        </p:txBody>
      </p:sp>
      <p:sp>
        <p:nvSpPr>
          <p:cNvPr id="86029" name="Text Box 13"/>
          <p:cNvSpPr txBox="1">
            <a:spLocks noChangeArrowheads="1"/>
          </p:cNvSpPr>
          <p:nvPr/>
        </p:nvSpPr>
        <p:spPr bwMode="auto">
          <a:xfrm>
            <a:off x="7777163" y="5727700"/>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400">
                <a:ea typeface="MS PGothic" pitchFamily="34" charset="-128"/>
              </a:rPr>
              <a:t>Positive </a:t>
            </a:r>
          </a:p>
        </p:txBody>
      </p:sp>
      <p:sp>
        <p:nvSpPr>
          <p:cNvPr id="86030" name="Text Box 14"/>
          <p:cNvSpPr txBox="1">
            <a:spLocks noChangeArrowheads="1"/>
          </p:cNvSpPr>
          <p:nvPr/>
        </p:nvSpPr>
        <p:spPr bwMode="auto">
          <a:xfrm>
            <a:off x="5872163" y="5727700"/>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400">
                <a:ea typeface="MS PGothic" pitchFamily="34" charset="-128"/>
              </a:rPr>
              <a:t>Negative </a:t>
            </a:r>
          </a:p>
        </p:txBody>
      </p:sp>
      <p:sp>
        <p:nvSpPr>
          <p:cNvPr id="86031" name="Text Box 15"/>
          <p:cNvSpPr txBox="1">
            <a:spLocks noChangeArrowheads="1"/>
          </p:cNvSpPr>
          <p:nvPr/>
        </p:nvSpPr>
        <p:spPr bwMode="auto">
          <a:xfrm>
            <a:off x="3128963" y="3502025"/>
            <a:ext cx="2114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400">
                <a:ea typeface="MS PGothic" pitchFamily="34" charset="-128"/>
              </a:rPr>
              <a:t>Low risk </a:t>
            </a:r>
          </a:p>
        </p:txBody>
      </p:sp>
      <p:sp>
        <p:nvSpPr>
          <p:cNvPr id="86032" name="Text Box 16"/>
          <p:cNvSpPr txBox="1">
            <a:spLocks noChangeArrowheads="1"/>
          </p:cNvSpPr>
          <p:nvPr/>
        </p:nvSpPr>
        <p:spPr bwMode="auto">
          <a:xfrm>
            <a:off x="6481763" y="3502025"/>
            <a:ext cx="175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400">
                <a:ea typeface="MS PGothic" pitchFamily="34" charset="-128"/>
              </a:rPr>
              <a:t>High Risk*   </a:t>
            </a:r>
          </a:p>
        </p:txBody>
      </p:sp>
      <p:cxnSp>
        <p:nvCxnSpPr>
          <p:cNvPr id="86033" name="AutoShape 17"/>
          <p:cNvCxnSpPr>
            <a:cxnSpLocks noChangeShapeType="1"/>
            <a:stCxn id="86019" idx="2"/>
            <a:endCxn id="86020" idx="0"/>
          </p:cNvCxnSpPr>
          <p:nvPr/>
        </p:nvCxnSpPr>
        <p:spPr bwMode="auto">
          <a:xfrm>
            <a:off x="4500563" y="666750"/>
            <a:ext cx="0" cy="16827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6034" name="AutoShape 18"/>
          <p:cNvCxnSpPr>
            <a:cxnSpLocks noChangeShapeType="1"/>
            <a:stCxn id="86020" idx="2"/>
            <a:endCxn id="86021" idx="0"/>
          </p:cNvCxnSpPr>
          <p:nvPr/>
        </p:nvCxnSpPr>
        <p:spPr bwMode="auto">
          <a:xfrm>
            <a:off x="4500563" y="1139825"/>
            <a:ext cx="0" cy="18415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6035" name="AutoShape 19"/>
          <p:cNvCxnSpPr>
            <a:cxnSpLocks noChangeShapeType="1"/>
            <a:stCxn id="86032" idx="2"/>
            <a:endCxn id="86025" idx="0"/>
          </p:cNvCxnSpPr>
          <p:nvPr/>
        </p:nvCxnSpPr>
        <p:spPr bwMode="auto">
          <a:xfrm>
            <a:off x="7358063" y="3806825"/>
            <a:ext cx="0" cy="236538"/>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6036" name="AutoShape 20"/>
          <p:cNvCxnSpPr>
            <a:cxnSpLocks noChangeShapeType="1"/>
            <a:stCxn id="86025" idx="2"/>
            <a:endCxn id="86026" idx="0"/>
          </p:cNvCxnSpPr>
          <p:nvPr/>
        </p:nvCxnSpPr>
        <p:spPr bwMode="auto">
          <a:xfrm rot="5400000">
            <a:off x="6729413" y="4024313"/>
            <a:ext cx="304800" cy="9525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86037" name="AutoShape 21"/>
          <p:cNvCxnSpPr>
            <a:cxnSpLocks noChangeShapeType="1"/>
            <a:stCxn id="86025" idx="2"/>
            <a:endCxn id="86027" idx="0"/>
          </p:cNvCxnSpPr>
          <p:nvPr/>
        </p:nvCxnSpPr>
        <p:spPr bwMode="auto">
          <a:xfrm rot="16200000" flipH="1">
            <a:off x="7510463" y="4195763"/>
            <a:ext cx="304800" cy="6096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86038" name="AutoShape 22"/>
          <p:cNvCxnSpPr>
            <a:cxnSpLocks noChangeShapeType="1"/>
            <a:stCxn id="86027" idx="2"/>
            <a:endCxn id="86028" idx="0"/>
          </p:cNvCxnSpPr>
          <p:nvPr/>
        </p:nvCxnSpPr>
        <p:spPr bwMode="auto">
          <a:xfrm>
            <a:off x="7967663" y="4957763"/>
            <a:ext cx="0"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6039" name="AutoShape 23"/>
          <p:cNvCxnSpPr>
            <a:cxnSpLocks noChangeShapeType="1"/>
            <a:stCxn id="86028" idx="2"/>
            <a:endCxn id="86030" idx="0"/>
          </p:cNvCxnSpPr>
          <p:nvPr/>
        </p:nvCxnSpPr>
        <p:spPr bwMode="auto">
          <a:xfrm rot="5400000">
            <a:off x="7011194" y="4771232"/>
            <a:ext cx="312737" cy="1600200"/>
          </a:xfrm>
          <a:prstGeom prst="bentConnector3">
            <a:avLst>
              <a:gd name="adj1" fmla="val 49745"/>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86040" name="AutoShape 24"/>
          <p:cNvCxnSpPr>
            <a:cxnSpLocks noChangeShapeType="1"/>
            <a:stCxn id="86028" idx="2"/>
            <a:endCxn id="86029" idx="0"/>
          </p:cNvCxnSpPr>
          <p:nvPr/>
        </p:nvCxnSpPr>
        <p:spPr bwMode="auto">
          <a:xfrm rot="16200000" flipH="1">
            <a:off x="7963694" y="5418932"/>
            <a:ext cx="312737" cy="304800"/>
          </a:xfrm>
          <a:prstGeom prst="bentConnector3">
            <a:avLst>
              <a:gd name="adj1" fmla="val 49745"/>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86041" name="AutoShape 25"/>
          <p:cNvCxnSpPr>
            <a:cxnSpLocks noChangeShapeType="1"/>
            <a:stCxn id="86029" idx="2"/>
          </p:cNvCxnSpPr>
          <p:nvPr/>
        </p:nvCxnSpPr>
        <p:spPr bwMode="auto">
          <a:xfrm>
            <a:off x="8272463" y="6032500"/>
            <a:ext cx="0" cy="2286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0922" name="AutoShape 26"/>
          <p:cNvCxnSpPr>
            <a:cxnSpLocks noChangeShapeType="1"/>
            <a:stCxn id="86031" idx="2"/>
          </p:cNvCxnSpPr>
          <p:nvPr/>
        </p:nvCxnSpPr>
        <p:spPr bwMode="auto">
          <a:xfrm>
            <a:off x="4186238" y="3806825"/>
            <a:ext cx="0" cy="198438"/>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80923" name="Text Box 27"/>
          <p:cNvSpPr txBox="1">
            <a:spLocks noChangeArrowheads="1"/>
          </p:cNvSpPr>
          <p:nvPr/>
        </p:nvSpPr>
        <p:spPr bwMode="auto">
          <a:xfrm>
            <a:off x="3462338" y="3959225"/>
            <a:ext cx="1447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400">
                <a:ea typeface="MS PGothic" pitchFamily="34" charset="-128"/>
              </a:rPr>
              <a:t>SN Mapping only</a:t>
            </a:r>
          </a:p>
        </p:txBody>
      </p:sp>
      <p:cxnSp>
        <p:nvCxnSpPr>
          <p:cNvPr id="80924" name="AutoShape 28"/>
          <p:cNvCxnSpPr>
            <a:cxnSpLocks noChangeShapeType="1"/>
            <a:stCxn id="86026" idx="1"/>
          </p:cNvCxnSpPr>
          <p:nvPr/>
        </p:nvCxnSpPr>
        <p:spPr bwMode="auto">
          <a:xfrm rot="10800000" flipV="1">
            <a:off x="4614863" y="4805363"/>
            <a:ext cx="1333500" cy="344487"/>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80925" name="AutoShape 29"/>
          <p:cNvCxnSpPr>
            <a:cxnSpLocks noChangeShapeType="1"/>
            <a:stCxn id="86030" idx="2"/>
          </p:cNvCxnSpPr>
          <p:nvPr/>
        </p:nvCxnSpPr>
        <p:spPr bwMode="auto">
          <a:xfrm rot="16200000" flipV="1">
            <a:off x="5414963" y="5080000"/>
            <a:ext cx="152400" cy="1752600"/>
          </a:xfrm>
          <a:prstGeom prst="bentConnector3">
            <a:avLst>
              <a:gd name="adj1" fmla="val -1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80926" name="Text Box 30"/>
          <p:cNvSpPr txBox="1">
            <a:spLocks noChangeArrowheads="1"/>
          </p:cNvSpPr>
          <p:nvPr/>
        </p:nvSpPr>
        <p:spPr bwMode="auto">
          <a:xfrm>
            <a:off x="3433763" y="5194300"/>
            <a:ext cx="22098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400">
                <a:ea typeface="MS PGothic" pitchFamily="34" charset="-128"/>
              </a:rPr>
              <a:t>Less aggressive axillary dissection (SN and nodes in close proximity to SN) </a:t>
            </a:r>
          </a:p>
        </p:txBody>
      </p:sp>
      <p:sp>
        <p:nvSpPr>
          <p:cNvPr id="86047" name="Text Box 31"/>
          <p:cNvSpPr txBox="1">
            <a:spLocks noChangeArrowheads="1"/>
          </p:cNvSpPr>
          <p:nvPr/>
        </p:nvSpPr>
        <p:spPr bwMode="auto">
          <a:xfrm>
            <a:off x="7396163" y="6261100"/>
            <a:ext cx="17526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400">
                <a:ea typeface="MS PGothic" pitchFamily="34" charset="-128"/>
              </a:rPr>
              <a:t>Complete Axillary Dissection </a:t>
            </a:r>
          </a:p>
        </p:txBody>
      </p:sp>
      <p:sp>
        <p:nvSpPr>
          <p:cNvPr id="86048" name="Text Box 32"/>
          <p:cNvSpPr txBox="1">
            <a:spLocks noChangeArrowheads="1"/>
          </p:cNvSpPr>
          <p:nvPr/>
        </p:nvSpPr>
        <p:spPr bwMode="auto">
          <a:xfrm>
            <a:off x="309563" y="3502025"/>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1400">
                <a:ea typeface="MS PGothic" pitchFamily="34" charset="-128"/>
              </a:rPr>
              <a:t>Unifocal</a:t>
            </a:r>
          </a:p>
        </p:txBody>
      </p:sp>
      <p:sp>
        <p:nvSpPr>
          <p:cNvPr id="86049" name="Text Box 33"/>
          <p:cNvSpPr txBox="1">
            <a:spLocks noChangeArrowheads="1"/>
          </p:cNvSpPr>
          <p:nvPr/>
        </p:nvSpPr>
        <p:spPr bwMode="auto">
          <a:xfrm>
            <a:off x="2024063" y="3502025"/>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400">
                <a:ea typeface="MS PGothic" pitchFamily="34" charset="-128"/>
              </a:rPr>
              <a:t>Multifocal </a:t>
            </a:r>
          </a:p>
        </p:txBody>
      </p:sp>
      <p:sp>
        <p:nvSpPr>
          <p:cNvPr id="86050" name="Text Box 34"/>
          <p:cNvSpPr txBox="1">
            <a:spLocks noChangeArrowheads="1"/>
          </p:cNvSpPr>
          <p:nvPr/>
        </p:nvSpPr>
        <p:spPr bwMode="auto">
          <a:xfrm>
            <a:off x="1757363" y="4645025"/>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400">
                <a:ea typeface="MS PGothic" pitchFamily="34" charset="-128"/>
              </a:rPr>
              <a:t>Mastectomy</a:t>
            </a:r>
          </a:p>
        </p:txBody>
      </p:sp>
      <p:sp>
        <p:nvSpPr>
          <p:cNvPr id="86051" name="Text Box 35"/>
          <p:cNvSpPr txBox="1">
            <a:spLocks noChangeArrowheads="1"/>
          </p:cNvSpPr>
          <p:nvPr/>
        </p:nvSpPr>
        <p:spPr bwMode="auto">
          <a:xfrm>
            <a:off x="4763" y="4584700"/>
            <a:ext cx="1447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400">
                <a:ea typeface="MS PGothic" pitchFamily="34" charset="-128"/>
              </a:rPr>
              <a:t>Breast Conservation</a:t>
            </a:r>
          </a:p>
        </p:txBody>
      </p:sp>
      <p:cxnSp>
        <p:nvCxnSpPr>
          <p:cNvPr id="86052" name="AutoShape 36"/>
          <p:cNvCxnSpPr>
            <a:cxnSpLocks noChangeShapeType="1"/>
            <a:stCxn id="86021" idx="2"/>
            <a:endCxn id="86022" idx="0"/>
          </p:cNvCxnSpPr>
          <p:nvPr/>
        </p:nvCxnSpPr>
        <p:spPr bwMode="auto">
          <a:xfrm>
            <a:off x="4500563" y="1841500"/>
            <a:ext cx="0" cy="21272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6053" name="AutoShape 37"/>
          <p:cNvCxnSpPr>
            <a:cxnSpLocks noChangeShapeType="1"/>
            <a:stCxn id="86021" idx="1"/>
            <a:endCxn id="86023" idx="3"/>
          </p:cNvCxnSpPr>
          <p:nvPr/>
        </p:nvCxnSpPr>
        <p:spPr bwMode="auto">
          <a:xfrm flipH="1" flipV="1">
            <a:off x="3281363" y="1581150"/>
            <a:ext cx="704850" cy="1588"/>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86054" name="Text Box 38"/>
          <p:cNvSpPr txBox="1">
            <a:spLocks noChangeArrowheads="1"/>
          </p:cNvSpPr>
          <p:nvPr/>
        </p:nvSpPr>
        <p:spPr bwMode="auto">
          <a:xfrm>
            <a:off x="5186363" y="2679700"/>
            <a:ext cx="17526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400">
                <a:ea typeface="MS PGothic" pitchFamily="34" charset="-128"/>
              </a:rPr>
              <a:t>Risk of Axillary Metastasis</a:t>
            </a:r>
          </a:p>
        </p:txBody>
      </p:sp>
      <p:cxnSp>
        <p:nvCxnSpPr>
          <p:cNvPr id="86055" name="AutoShape 39"/>
          <p:cNvCxnSpPr>
            <a:cxnSpLocks noChangeShapeType="1"/>
            <a:stCxn id="86054" idx="2"/>
            <a:endCxn id="86031" idx="0"/>
          </p:cNvCxnSpPr>
          <p:nvPr/>
        </p:nvCxnSpPr>
        <p:spPr bwMode="auto">
          <a:xfrm rot="5400000">
            <a:off x="4972051" y="2411412"/>
            <a:ext cx="304800" cy="1876425"/>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86056" name="AutoShape 40"/>
          <p:cNvCxnSpPr>
            <a:cxnSpLocks noChangeShapeType="1"/>
            <a:stCxn id="86054" idx="2"/>
            <a:endCxn id="86032" idx="0"/>
          </p:cNvCxnSpPr>
          <p:nvPr/>
        </p:nvCxnSpPr>
        <p:spPr bwMode="auto">
          <a:xfrm rot="16200000" flipH="1">
            <a:off x="6557963" y="2701925"/>
            <a:ext cx="304800" cy="12954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86057" name="Text Box 41"/>
          <p:cNvSpPr txBox="1">
            <a:spLocks noChangeArrowheads="1"/>
          </p:cNvSpPr>
          <p:nvPr/>
        </p:nvSpPr>
        <p:spPr bwMode="auto">
          <a:xfrm>
            <a:off x="842963" y="2679700"/>
            <a:ext cx="1600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400">
                <a:ea typeface="MS PGothic" pitchFamily="34" charset="-128"/>
              </a:rPr>
              <a:t>Extent of Primary Disease</a:t>
            </a:r>
          </a:p>
        </p:txBody>
      </p:sp>
      <p:cxnSp>
        <p:nvCxnSpPr>
          <p:cNvPr id="86058" name="AutoShape 42"/>
          <p:cNvCxnSpPr>
            <a:cxnSpLocks noChangeShapeType="1"/>
            <a:stCxn id="86022" idx="2"/>
            <a:endCxn id="86057" idx="0"/>
          </p:cNvCxnSpPr>
          <p:nvPr/>
        </p:nvCxnSpPr>
        <p:spPr bwMode="auto">
          <a:xfrm rot="5400000">
            <a:off x="2911475" y="1090613"/>
            <a:ext cx="320675" cy="28575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86059" name="AutoShape 43"/>
          <p:cNvCxnSpPr>
            <a:cxnSpLocks noChangeShapeType="1"/>
            <a:stCxn id="86022" idx="2"/>
            <a:endCxn id="86054" idx="0"/>
          </p:cNvCxnSpPr>
          <p:nvPr/>
        </p:nvCxnSpPr>
        <p:spPr bwMode="auto">
          <a:xfrm rot="16200000" flipH="1">
            <a:off x="5121275" y="1738313"/>
            <a:ext cx="320675" cy="15621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86060" name="AutoShape 44"/>
          <p:cNvCxnSpPr>
            <a:cxnSpLocks noChangeShapeType="1"/>
            <a:stCxn id="86057" idx="2"/>
            <a:endCxn id="86048" idx="0"/>
          </p:cNvCxnSpPr>
          <p:nvPr/>
        </p:nvCxnSpPr>
        <p:spPr bwMode="auto">
          <a:xfrm rot="5400000">
            <a:off x="1033463" y="2892425"/>
            <a:ext cx="304800" cy="9144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86061" name="AutoShape 45"/>
          <p:cNvCxnSpPr>
            <a:cxnSpLocks noChangeShapeType="1"/>
            <a:stCxn id="86057" idx="2"/>
            <a:endCxn id="86049" idx="0"/>
          </p:cNvCxnSpPr>
          <p:nvPr/>
        </p:nvCxnSpPr>
        <p:spPr bwMode="auto">
          <a:xfrm rot="16200000" flipH="1">
            <a:off x="1928813" y="2911475"/>
            <a:ext cx="304800" cy="8763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86062" name="AutoShape 46"/>
          <p:cNvCxnSpPr>
            <a:cxnSpLocks noChangeShapeType="1"/>
            <a:stCxn id="86048" idx="2"/>
            <a:endCxn id="86051" idx="0"/>
          </p:cNvCxnSpPr>
          <p:nvPr/>
        </p:nvCxnSpPr>
        <p:spPr bwMode="auto">
          <a:xfrm>
            <a:off x="728663" y="3806825"/>
            <a:ext cx="0" cy="77787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6063" name="AutoShape 47"/>
          <p:cNvCxnSpPr>
            <a:cxnSpLocks noChangeShapeType="1"/>
            <a:stCxn id="86049" idx="2"/>
            <a:endCxn id="86050" idx="0"/>
          </p:cNvCxnSpPr>
          <p:nvPr/>
        </p:nvCxnSpPr>
        <p:spPr bwMode="auto">
          <a:xfrm>
            <a:off x="2519363" y="3806825"/>
            <a:ext cx="0" cy="8382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6064" name="AutoShape 48"/>
          <p:cNvCxnSpPr>
            <a:cxnSpLocks noChangeShapeType="1"/>
            <a:stCxn id="86023" idx="1"/>
            <a:endCxn id="86024" idx="3"/>
          </p:cNvCxnSpPr>
          <p:nvPr/>
        </p:nvCxnSpPr>
        <p:spPr bwMode="auto">
          <a:xfrm flipH="1">
            <a:off x="1833563" y="1581150"/>
            <a:ext cx="304800"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86065" name="Text Box 49"/>
          <p:cNvSpPr txBox="1">
            <a:spLocks noChangeArrowheads="1"/>
          </p:cNvSpPr>
          <p:nvPr/>
        </p:nvSpPr>
        <p:spPr bwMode="auto">
          <a:xfrm>
            <a:off x="233363" y="5635625"/>
            <a:ext cx="2819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1400">
                <a:ea typeface="MS PGothic" pitchFamily="34" charset="-128"/>
              </a:rPr>
              <a:t>* &gt; 1.5 cm. Breast primary with high nuclear grade</a:t>
            </a:r>
          </a:p>
        </p:txBody>
      </p:sp>
      <p:cxnSp>
        <p:nvCxnSpPr>
          <p:cNvPr id="80946" name="AutoShape 50"/>
          <p:cNvCxnSpPr>
            <a:cxnSpLocks noChangeShapeType="1"/>
            <a:stCxn id="80923" idx="2"/>
            <a:endCxn id="80926" idx="1"/>
          </p:cNvCxnSpPr>
          <p:nvPr/>
        </p:nvCxnSpPr>
        <p:spPr bwMode="auto">
          <a:xfrm rot="5400000">
            <a:off x="3268663" y="4641850"/>
            <a:ext cx="1082675" cy="752475"/>
          </a:xfrm>
          <a:prstGeom prst="bentConnector4">
            <a:avLst>
              <a:gd name="adj1" fmla="val 33139"/>
              <a:gd name="adj2" fmla="val 130380"/>
            </a:avLst>
          </a:prstGeom>
          <a:noFill/>
          <a:ln w="9525">
            <a:solidFill>
              <a:schemeClr val="tx1"/>
            </a:solidFill>
            <a:prstDash val="dash"/>
            <a:miter lim="800000"/>
            <a:headEnd/>
            <a:tailEnd type="triangle"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80922"/>
                                        </p:tgtEl>
                                        <p:attrNameLst>
                                          <p:attrName>style.visibility</p:attrName>
                                        </p:attrNameLst>
                                      </p:cBhvr>
                                      <p:to>
                                        <p:strVal val="visible"/>
                                      </p:to>
                                    </p:set>
                                    <p:animEffect transition="in" filter="slide(fromBottom)">
                                      <p:cBhvr>
                                        <p:cTn id="7" dur="500"/>
                                        <p:tgtEl>
                                          <p:spTgt spid="80922"/>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80923"/>
                                        </p:tgtEl>
                                        <p:attrNameLst>
                                          <p:attrName>style.visibility</p:attrName>
                                        </p:attrNameLst>
                                      </p:cBhvr>
                                      <p:to>
                                        <p:strVal val="visible"/>
                                      </p:to>
                                    </p:set>
                                    <p:animEffect transition="in" filter="slide(fromBottom)">
                                      <p:cBhvr>
                                        <p:cTn id="10" dur="500"/>
                                        <p:tgtEl>
                                          <p:spTgt spid="80923"/>
                                        </p:tgtEl>
                                      </p:cBhvr>
                                    </p:animEffect>
                                  </p:childTnLst>
                                </p:cTn>
                              </p:par>
                              <p:par>
                                <p:cTn id="11" presetID="12" presetClass="entr" presetSubtype="4" fill="hold" nodeType="withEffect">
                                  <p:stCondLst>
                                    <p:cond delay="0"/>
                                  </p:stCondLst>
                                  <p:childTnLst>
                                    <p:set>
                                      <p:cBhvr>
                                        <p:cTn id="12" dur="1" fill="hold">
                                          <p:stCondLst>
                                            <p:cond delay="0"/>
                                          </p:stCondLst>
                                        </p:cTn>
                                        <p:tgtEl>
                                          <p:spTgt spid="80924"/>
                                        </p:tgtEl>
                                        <p:attrNameLst>
                                          <p:attrName>style.visibility</p:attrName>
                                        </p:attrNameLst>
                                      </p:cBhvr>
                                      <p:to>
                                        <p:strVal val="visible"/>
                                      </p:to>
                                    </p:set>
                                    <p:animEffect transition="in" filter="slide(fromBottom)">
                                      <p:cBhvr>
                                        <p:cTn id="13" dur="500"/>
                                        <p:tgtEl>
                                          <p:spTgt spid="80924"/>
                                        </p:tgtEl>
                                      </p:cBhvr>
                                    </p:animEffect>
                                  </p:childTnLst>
                                </p:cTn>
                              </p:par>
                              <p:par>
                                <p:cTn id="14" presetID="12" presetClass="entr" presetSubtype="4" fill="hold" nodeType="withEffect">
                                  <p:stCondLst>
                                    <p:cond delay="0"/>
                                  </p:stCondLst>
                                  <p:childTnLst>
                                    <p:set>
                                      <p:cBhvr>
                                        <p:cTn id="15" dur="1" fill="hold">
                                          <p:stCondLst>
                                            <p:cond delay="0"/>
                                          </p:stCondLst>
                                        </p:cTn>
                                        <p:tgtEl>
                                          <p:spTgt spid="80925"/>
                                        </p:tgtEl>
                                        <p:attrNameLst>
                                          <p:attrName>style.visibility</p:attrName>
                                        </p:attrNameLst>
                                      </p:cBhvr>
                                      <p:to>
                                        <p:strVal val="visible"/>
                                      </p:to>
                                    </p:set>
                                    <p:animEffect transition="in" filter="slide(fromBottom)">
                                      <p:cBhvr>
                                        <p:cTn id="16" dur="500"/>
                                        <p:tgtEl>
                                          <p:spTgt spid="80925"/>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80926"/>
                                        </p:tgtEl>
                                        <p:attrNameLst>
                                          <p:attrName>style.visibility</p:attrName>
                                        </p:attrNameLst>
                                      </p:cBhvr>
                                      <p:to>
                                        <p:strVal val="visible"/>
                                      </p:to>
                                    </p:set>
                                    <p:animEffect transition="in" filter="slide(fromBottom)">
                                      <p:cBhvr>
                                        <p:cTn id="19" dur="500"/>
                                        <p:tgtEl>
                                          <p:spTgt spid="8092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2" presetClass="entr" presetSubtype="4" fill="hold" nodeType="clickEffect">
                                  <p:stCondLst>
                                    <p:cond delay="0"/>
                                  </p:stCondLst>
                                  <p:childTnLst>
                                    <p:set>
                                      <p:cBhvr>
                                        <p:cTn id="23" dur="1" fill="hold">
                                          <p:stCondLst>
                                            <p:cond delay="0"/>
                                          </p:stCondLst>
                                        </p:cTn>
                                        <p:tgtEl>
                                          <p:spTgt spid="80946"/>
                                        </p:tgtEl>
                                        <p:attrNameLst>
                                          <p:attrName>style.visibility</p:attrName>
                                        </p:attrNameLst>
                                      </p:cBhvr>
                                      <p:to>
                                        <p:strVal val="visible"/>
                                      </p:to>
                                    </p:set>
                                    <p:animEffect transition="in" filter="slide(fromBottom)">
                                      <p:cBhvr>
                                        <p:cTn id="24" dur="500"/>
                                        <p:tgtEl>
                                          <p:spTgt spid="80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23" grpId="0"/>
      <p:bldP spid="8092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 descr="img993"/>
          <p:cNvPicPr>
            <a:picLocks noGrp="1" noChangeAspect="1"/>
          </p:cNvPicPr>
          <p:nvPr/>
        </p:nvPicPr>
        <p:blipFill>
          <a:blip r:embed="rId3" cstate="print">
            <a:extLst>
              <a:ext uri="{28A0092B-C50C-407E-A947-70E740481C1C}">
                <a14:useLocalDpi xmlns:a14="http://schemas.microsoft.com/office/drawing/2010/main" val="0"/>
              </a:ext>
            </a:extLst>
          </a:blip>
          <a:srcRect b="70000"/>
          <a:stretch>
            <a:fillRect/>
          </a:stretch>
        </p:blipFill>
        <p:spPr bwMode="auto">
          <a:xfrm>
            <a:off x="0" y="0"/>
            <a:ext cx="9144000" cy="340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1" descr="img993"/>
          <p:cNvPicPr>
            <a:picLocks noGrp="1" noChangeAspect="1"/>
          </p:cNvPicPr>
          <p:nvPr/>
        </p:nvPicPr>
        <p:blipFill>
          <a:blip r:embed="rId3">
            <a:extLst>
              <a:ext uri="{28A0092B-C50C-407E-A947-70E740481C1C}">
                <a14:useLocalDpi xmlns:a14="http://schemas.microsoft.com/office/drawing/2010/main" val="0"/>
              </a:ext>
            </a:extLst>
          </a:blip>
          <a:srcRect t="27777" r="65517" b="48889"/>
          <a:stretch>
            <a:fillRect/>
          </a:stretch>
        </p:blipFill>
        <p:spPr bwMode="auto">
          <a:xfrm>
            <a:off x="0" y="3429000"/>
            <a:ext cx="4038600" cy="3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ctrTitle"/>
          </p:nvPr>
        </p:nvSpPr>
        <p:spPr>
          <a:xfrm>
            <a:off x="838200" y="1905000"/>
            <a:ext cx="7772400" cy="2971800"/>
          </a:xfrm>
          <a:ln>
            <a:miter lim="800000"/>
            <a:headEnd/>
            <a:tailEnd/>
          </a:ln>
        </p:spPr>
        <p:txBody>
          <a:bodyPr>
            <a:normAutofit fontScale="90000"/>
          </a:bodyPr>
          <a:lstStyle/>
          <a:p>
            <a:pPr algn="ctr" eaLnBrk="1" fontAlgn="auto" hangingPunct="1">
              <a:spcAft>
                <a:spcPts val="0"/>
              </a:spcAft>
              <a:defRPr/>
            </a:pPr>
            <a:r>
              <a:rPr lang="en-US" sz="7200" dirty="0" smtClean="0">
                <a:solidFill>
                  <a:srgbClr val="FFFF00"/>
                </a:solidFill>
              </a:rPr>
              <a:t>Don’t Rely on </a:t>
            </a:r>
            <a:r>
              <a:rPr lang="en-US" sz="7200" i="1" dirty="0" smtClean="0">
                <a:solidFill>
                  <a:srgbClr val="FFFF00"/>
                </a:solidFill>
              </a:rPr>
              <a:t>The</a:t>
            </a:r>
            <a:r>
              <a:rPr lang="en-US" sz="7200" dirty="0" smtClean="0">
                <a:solidFill>
                  <a:srgbClr val="FFFF00"/>
                </a:solidFill>
              </a:rPr>
              <a:t> </a:t>
            </a:r>
            <a:r>
              <a:rPr lang="en-US" sz="7200" i="1" dirty="0" smtClean="0">
                <a:solidFill>
                  <a:srgbClr val="FFFF00"/>
                </a:solidFill>
              </a:rPr>
              <a:t>Today Show </a:t>
            </a:r>
            <a:r>
              <a:rPr lang="en-US" sz="7200" dirty="0" smtClean="0">
                <a:solidFill>
                  <a:srgbClr val="FFFF00"/>
                </a:solidFill>
              </a:rPr>
              <a:t>for your Medical Information</a:t>
            </a:r>
            <a:endParaRPr lang="en-US" sz="7200" dirty="0">
              <a:solidFill>
                <a:srgbClr val="FFFF00"/>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pPr eaLnBrk="1" hangingPunct="1"/>
            <a:r>
              <a:rPr lang="en-US" altLang="en-US" smtClean="0"/>
              <a:t>ACOSOG Z-0011</a:t>
            </a:r>
          </a:p>
        </p:txBody>
      </p:sp>
      <p:sp>
        <p:nvSpPr>
          <p:cNvPr id="89091" name="Content Placeholder 2"/>
          <p:cNvSpPr>
            <a:spLocks noGrp="1"/>
          </p:cNvSpPr>
          <p:nvPr>
            <p:ph idx="1"/>
          </p:nvPr>
        </p:nvSpPr>
        <p:spPr/>
        <p:txBody>
          <a:bodyPr/>
          <a:lstStyle/>
          <a:p>
            <a:pPr eaLnBrk="1" hangingPunct="1"/>
            <a:r>
              <a:rPr lang="en-US" altLang="en-US" smtClean="0"/>
              <a:t>Determine the effects of ALND on overall survival in pts with SLN metasteses treated in the contemporary era of breast conservation</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4"/>
          <p:cNvSpPr>
            <a:spLocks noGrp="1"/>
          </p:cNvSpPr>
          <p:nvPr>
            <p:ph type="title"/>
          </p:nvPr>
        </p:nvSpPr>
        <p:spPr/>
        <p:txBody>
          <a:bodyPr/>
          <a:lstStyle/>
          <a:p>
            <a:pPr eaLnBrk="1" hangingPunct="1"/>
            <a:r>
              <a:rPr lang="en-US" altLang="en-US" smtClean="0"/>
              <a:t>ACOSOG Z-0011</a:t>
            </a:r>
          </a:p>
        </p:txBody>
      </p:sp>
      <p:sp>
        <p:nvSpPr>
          <p:cNvPr id="90115" name="Content Placeholder 5"/>
          <p:cNvSpPr>
            <a:spLocks noGrp="1"/>
          </p:cNvSpPr>
          <p:nvPr>
            <p:ph idx="1"/>
          </p:nvPr>
        </p:nvSpPr>
        <p:spPr/>
        <p:txBody>
          <a:bodyPr/>
          <a:lstStyle/>
          <a:p>
            <a:pPr eaLnBrk="1" hangingPunct="1"/>
            <a:r>
              <a:rPr lang="en-US" altLang="en-US" smtClean="0"/>
              <a:t>Phase III randomized trial</a:t>
            </a:r>
          </a:p>
          <a:p>
            <a:pPr lvl="1" eaLnBrk="1" hangingPunct="1"/>
            <a:r>
              <a:rPr lang="en-US" altLang="en-US" smtClean="0"/>
              <a:t>Pts with positive SLN randomized to standard ALND vs SLNB only</a:t>
            </a:r>
          </a:p>
          <a:p>
            <a:pPr eaLnBrk="1" hangingPunct="1"/>
            <a:r>
              <a:rPr lang="en-US" altLang="en-US" smtClean="0"/>
              <a:t>115 sites</a:t>
            </a:r>
          </a:p>
          <a:p>
            <a:pPr eaLnBrk="1" hangingPunct="1"/>
            <a:r>
              <a:rPr lang="en-US" altLang="en-US" smtClean="0"/>
              <a:t>1999-2004</a:t>
            </a:r>
          </a:p>
          <a:p>
            <a:pPr eaLnBrk="1" hangingPunct="1"/>
            <a:r>
              <a:rPr lang="en-US" altLang="en-US" smtClean="0"/>
              <a:t>Targeted enrollment 1900 final analysis after 500 deaths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pPr eaLnBrk="1" hangingPunct="1"/>
            <a:r>
              <a:rPr lang="en-US" altLang="en-US" smtClean="0"/>
              <a:t>ACOSOG Z-0011</a:t>
            </a:r>
          </a:p>
        </p:txBody>
      </p:sp>
      <p:sp>
        <p:nvSpPr>
          <p:cNvPr id="91139" name="Content Placeholder 2"/>
          <p:cNvSpPr>
            <a:spLocks noGrp="1"/>
          </p:cNvSpPr>
          <p:nvPr>
            <p:ph idx="1"/>
          </p:nvPr>
        </p:nvSpPr>
        <p:spPr/>
        <p:txBody>
          <a:bodyPr/>
          <a:lstStyle/>
          <a:p>
            <a:pPr eaLnBrk="1" hangingPunct="1"/>
            <a:r>
              <a:rPr lang="en-US" altLang="en-US" smtClean="0"/>
              <a:t>Inclusion criteria:</a:t>
            </a:r>
          </a:p>
          <a:p>
            <a:pPr lvl="1" eaLnBrk="1" hangingPunct="1"/>
            <a:r>
              <a:rPr lang="en-US" altLang="en-US" smtClean="0"/>
              <a:t>Invasive breast cancer </a:t>
            </a:r>
            <a:r>
              <a:rPr lang="en-US" altLang="en-US" smtClean="0">
                <a:sym typeface="Symbol" pitchFamily="18" charset="2"/>
              </a:rPr>
              <a:t> 5 cm</a:t>
            </a:r>
          </a:p>
          <a:p>
            <a:pPr lvl="1" eaLnBrk="1" hangingPunct="1"/>
            <a:r>
              <a:rPr lang="en-US" altLang="en-US" smtClean="0">
                <a:sym typeface="Symbol" pitchFamily="18" charset="2"/>
              </a:rPr>
              <a:t>Clinically negative nodes</a:t>
            </a:r>
          </a:p>
          <a:p>
            <a:pPr lvl="1" eaLnBrk="1" hangingPunct="1"/>
            <a:r>
              <a:rPr lang="en-US" altLang="en-US" smtClean="0">
                <a:sym typeface="Symbol" pitchFamily="18" charset="2"/>
              </a:rPr>
              <a:t>(no palpable adenopathy)</a:t>
            </a:r>
          </a:p>
          <a:p>
            <a:pPr lvl="1" eaLnBrk="1" hangingPunct="1"/>
            <a:r>
              <a:rPr lang="en-US" altLang="en-US" smtClean="0">
                <a:sym typeface="Symbol" pitchFamily="18" charset="2"/>
              </a:rPr>
              <a:t>Lumpectomy with sentinel node biopsy, radiation Rx</a:t>
            </a:r>
          </a:p>
          <a:p>
            <a:pPr lvl="1" eaLnBrk="1" hangingPunct="1"/>
            <a:r>
              <a:rPr lang="en-US" altLang="en-US" smtClean="0">
                <a:sym typeface="Symbol" pitchFamily="18" charset="2"/>
              </a:rPr>
              <a:t>Metastatic carcinoma in sentinel node</a:t>
            </a:r>
            <a:endParaRPr lang="en-US" altLang="en-US" smtClean="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b="1" smtClean="0"/>
              <a:t>Presentation – T.S.</a:t>
            </a:r>
          </a:p>
        </p:txBody>
      </p:sp>
      <p:sp>
        <p:nvSpPr>
          <p:cNvPr id="17411" name="Rectangle 3"/>
          <p:cNvSpPr>
            <a:spLocks noGrp="1" noChangeArrowheads="1"/>
          </p:cNvSpPr>
          <p:nvPr>
            <p:ph idx="1"/>
          </p:nvPr>
        </p:nvSpPr>
        <p:spPr/>
        <p:txBody>
          <a:bodyPr/>
          <a:lstStyle/>
          <a:p>
            <a:pPr eaLnBrk="1" hangingPunct="1">
              <a:lnSpc>
                <a:spcPct val="90000"/>
              </a:lnSpc>
            </a:pPr>
            <a:r>
              <a:rPr lang="en-US" altLang="en-US" sz="2800" smtClean="0"/>
              <a:t>52 y/o w/m 2 yrs s/p excision of a 21 cm intramuscular lipoma (elsewhere), left inguinal region, now with recurrent large soft tissue mass left pelvis</a:t>
            </a:r>
          </a:p>
          <a:p>
            <a:pPr eaLnBrk="1" hangingPunct="1">
              <a:lnSpc>
                <a:spcPct val="90000"/>
              </a:lnSpc>
            </a:pPr>
            <a:r>
              <a:rPr lang="en-US" altLang="en-US" sz="2800" smtClean="0"/>
              <a:t>CT scan – 20 cm pelvic mass fixed to iliac wing with extension down to lesser trochanter</a:t>
            </a:r>
          </a:p>
          <a:p>
            <a:pPr eaLnBrk="1" hangingPunct="1">
              <a:lnSpc>
                <a:spcPct val="90000"/>
              </a:lnSpc>
            </a:pPr>
            <a:r>
              <a:rPr lang="en-US" altLang="en-US" sz="2800" smtClean="0"/>
              <a:t>Review of previous pathology indicated that only 4 sections taken of intramuscular lipoma</a:t>
            </a:r>
          </a:p>
          <a:p>
            <a:pPr eaLnBrk="1" hangingPunct="1">
              <a:lnSpc>
                <a:spcPct val="90000"/>
              </a:lnSpc>
            </a:pPr>
            <a:r>
              <a:rPr lang="en-US" altLang="en-US" sz="2800" smtClean="0"/>
              <a:t>Pt had no f/u scans after orginal resection</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pPr eaLnBrk="1" hangingPunct="1"/>
            <a:r>
              <a:rPr lang="en-US" altLang="en-US" smtClean="0"/>
              <a:t>ACOSOG Z-0011</a:t>
            </a:r>
          </a:p>
        </p:txBody>
      </p:sp>
      <p:sp>
        <p:nvSpPr>
          <p:cNvPr id="92163" name="Content Placeholder 2"/>
          <p:cNvSpPr>
            <a:spLocks noGrp="1"/>
          </p:cNvSpPr>
          <p:nvPr>
            <p:ph idx="1"/>
          </p:nvPr>
        </p:nvSpPr>
        <p:spPr/>
        <p:txBody>
          <a:bodyPr/>
          <a:lstStyle/>
          <a:p>
            <a:pPr eaLnBrk="1" hangingPunct="1"/>
            <a:r>
              <a:rPr lang="en-US" altLang="en-US" smtClean="0"/>
              <a:t>Exclusion criteria</a:t>
            </a:r>
          </a:p>
          <a:p>
            <a:pPr lvl="1" eaLnBrk="1" hangingPunct="1"/>
            <a:r>
              <a:rPr lang="en-US" altLang="en-US" smtClean="0"/>
              <a:t>3 or more positive SLNs</a:t>
            </a:r>
          </a:p>
          <a:p>
            <a:pPr lvl="1" eaLnBrk="1" hangingPunct="1"/>
            <a:r>
              <a:rPr lang="en-US" altLang="en-US" smtClean="0"/>
              <a:t>Matted lymph nodes</a:t>
            </a:r>
          </a:p>
          <a:p>
            <a:pPr lvl="1" eaLnBrk="1" hangingPunct="1"/>
            <a:r>
              <a:rPr lang="en-US" altLang="en-US" smtClean="0"/>
              <a:t>Gross extranodal disease</a:t>
            </a:r>
          </a:p>
          <a:p>
            <a:pPr lvl="1" eaLnBrk="1" hangingPunct="1"/>
            <a:r>
              <a:rPr lang="en-US" altLang="en-US" smtClean="0"/>
              <a:t>Neoadjuvant therapy</a:t>
            </a:r>
          </a:p>
          <a:p>
            <a:pPr lvl="1" eaLnBrk="1" hangingPunct="1"/>
            <a:r>
              <a:rPr lang="en-US" altLang="en-US" smtClean="0"/>
              <a:t>No mastectomy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pPr eaLnBrk="1" hangingPunct="1"/>
            <a:r>
              <a:rPr lang="en-US" altLang="en-US" smtClean="0"/>
              <a:t>ACOSOG Z-0011</a:t>
            </a:r>
          </a:p>
        </p:txBody>
      </p:sp>
      <p:sp>
        <p:nvSpPr>
          <p:cNvPr id="93187" name="Content Placeholder 2"/>
          <p:cNvSpPr>
            <a:spLocks noGrp="1"/>
          </p:cNvSpPr>
          <p:nvPr>
            <p:ph idx="1"/>
          </p:nvPr>
        </p:nvSpPr>
        <p:spPr/>
        <p:txBody>
          <a:bodyPr/>
          <a:lstStyle/>
          <a:p>
            <a:pPr eaLnBrk="1" hangingPunct="1"/>
            <a:r>
              <a:rPr lang="en-US" altLang="en-US" smtClean="0"/>
              <a:t>Primary endpoint</a:t>
            </a:r>
          </a:p>
          <a:p>
            <a:pPr lvl="1" eaLnBrk="1" hangingPunct="1"/>
            <a:r>
              <a:rPr lang="en-US" altLang="en-US" smtClean="0"/>
              <a:t>Overall survival</a:t>
            </a:r>
          </a:p>
          <a:p>
            <a:pPr lvl="1" eaLnBrk="1" hangingPunct="1"/>
            <a:r>
              <a:rPr lang="en-US" altLang="en-US" smtClean="0"/>
              <a:t>Surgical morbidities</a:t>
            </a:r>
          </a:p>
          <a:p>
            <a:pPr lvl="1" eaLnBrk="1" hangingPunct="1">
              <a:buFont typeface="Arial" pitchFamily="34" charset="0"/>
              <a:buNone/>
            </a:pPr>
            <a:endParaRPr lang="en-US" altLang="en-US" smtClean="0"/>
          </a:p>
          <a:p>
            <a:pPr eaLnBrk="1" hangingPunct="1"/>
            <a:r>
              <a:rPr lang="en-US" altLang="en-US" smtClean="0"/>
              <a:t>Secondary endpoint</a:t>
            </a:r>
          </a:p>
          <a:p>
            <a:pPr lvl="1" eaLnBrk="1" hangingPunct="1"/>
            <a:r>
              <a:rPr lang="en-US" altLang="en-US" smtClean="0"/>
              <a:t>DFS (locoregional, distant)</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pPr eaLnBrk="1" hangingPunct="1"/>
            <a:r>
              <a:rPr lang="en-US" altLang="en-US" smtClean="0"/>
              <a:t>ACOSOG Z-0011</a:t>
            </a:r>
          </a:p>
        </p:txBody>
      </p:sp>
      <p:sp>
        <p:nvSpPr>
          <p:cNvPr id="94211" name="Content Placeholder 2"/>
          <p:cNvSpPr>
            <a:spLocks noGrp="1"/>
          </p:cNvSpPr>
          <p:nvPr>
            <p:ph idx="1"/>
          </p:nvPr>
        </p:nvSpPr>
        <p:spPr/>
        <p:txBody>
          <a:bodyPr/>
          <a:lstStyle/>
          <a:p>
            <a:pPr eaLnBrk="1" hangingPunct="1"/>
            <a:r>
              <a:rPr lang="en-US" altLang="en-US" smtClean="0"/>
              <a:t>Statistical analysis</a:t>
            </a:r>
          </a:p>
          <a:p>
            <a:pPr lvl="1" eaLnBrk="1" hangingPunct="1"/>
            <a:r>
              <a:rPr lang="en-US" altLang="en-US" smtClean="0"/>
              <a:t>Assumed 80% OS @ 5 years</a:t>
            </a:r>
          </a:p>
          <a:p>
            <a:pPr lvl="1" eaLnBrk="1" hangingPunct="1"/>
            <a:r>
              <a:rPr lang="en-US" altLang="en-US" smtClean="0"/>
              <a:t>Needed 500 deaths to confirm non-inferiority</a:t>
            </a:r>
          </a:p>
          <a:p>
            <a:pPr lvl="1" eaLnBrk="1" hangingPunct="1"/>
            <a:r>
              <a:rPr lang="en-US" altLang="en-US" smtClean="0"/>
              <a:t>Planned enrollment 1900 pts in 4 years with minimum f/u 5 years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pPr eaLnBrk="1" hangingPunct="1"/>
            <a:r>
              <a:rPr lang="en-US" altLang="en-US" smtClean="0"/>
              <a:t>ACOSOG Z-0011</a:t>
            </a:r>
          </a:p>
        </p:txBody>
      </p:sp>
      <p:sp>
        <p:nvSpPr>
          <p:cNvPr id="95235" name="Content Placeholder 2"/>
          <p:cNvSpPr>
            <a:spLocks noGrp="1"/>
          </p:cNvSpPr>
          <p:nvPr>
            <p:ph idx="1"/>
          </p:nvPr>
        </p:nvSpPr>
        <p:spPr>
          <a:xfrm>
            <a:off x="1371600" y="1752600"/>
            <a:ext cx="6858000" cy="4267200"/>
          </a:xfrm>
        </p:spPr>
        <p:txBody>
          <a:bodyPr/>
          <a:lstStyle/>
          <a:p>
            <a:pPr eaLnBrk="1" hangingPunct="1"/>
            <a:r>
              <a:rPr lang="en-US" altLang="en-US" smtClean="0"/>
              <a:t>Closed early due to</a:t>
            </a:r>
          </a:p>
          <a:p>
            <a:pPr lvl="1" eaLnBrk="1" hangingPunct="1"/>
            <a:r>
              <a:rPr lang="en-US" altLang="en-US" smtClean="0"/>
              <a:t>Low accrual 891/1900</a:t>
            </a:r>
          </a:p>
          <a:p>
            <a:pPr lvl="1" eaLnBrk="1" hangingPunct="1"/>
            <a:r>
              <a:rPr lang="en-US" altLang="en-US" smtClean="0"/>
              <a:t>Low mortality rate</a:t>
            </a:r>
          </a:p>
          <a:p>
            <a:pPr lvl="1" eaLnBrk="1" hangingPunct="1"/>
            <a:r>
              <a:rPr lang="en-US" altLang="en-US" smtClean="0"/>
              <a:t>Even with 1900 pts accrued  </a:t>
            </a:r>
          </a:p>
          <a:p>
            <a:pPr lvl="1" eaLnBrk="1" hangingPunct="1">
              <a:buFont typeface="Arial" pitchFamily="34" charset="0"/>
              <a:buNone/>
            </a:pPr>
            <a:r>
              <a:rPr lang="en-US" altLang="en-US" smtClean="0"/>
              <a:t>   would take &gt; 20 years to observe 500 deaths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Placeholder 5"/>
          <p:cNvSpPr>
            <a:spLocks noGrp="1"/>
          </p:cNvSpPr>
          <p:nvPr>
            <p:ph type="body" idx="2"/>
          </p:nvPr>
        </p:nvSpPr>
        <p:spPr/>
        <p:txBody>
          <a:bodyPr/>
          <a:lstStyle/>
          <a:p>
            <a:pPr eaLnBrk="1" hangingPunct="1"/>
            <a:r>
              <a:rPr lang="en-US" altLang="en-US" smtClean="0"/>
              <a:t>Giuliano, A., et.al. Axillary Dissection vs No Axillary Dissection in Women with Invasive Breast Cancer and Sentinel Node Metastasis A Rendomized Clinical Trial.  JAMA, February 9, 2011 – Vol 305, No. 6, pp 571</a:t>
            </a:r>
          </a:p>
        </p:txBody>
      </p:sp>
      <p:pic>
        <p:nvPicPr>
          <p:cNvPr id="962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571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eaLnBrk="1" hangingPunct="1"/>
            <a:r>
              <a:rPr lang="en-US" altLang="en-US" smtClean="0"/>
              <a:t>ACOSOG Z-0011</a:t>
            </a:r>
          </a:p>
        </p:txBody>
      </p:sp>
      <p:sp>
        <p:nvSpPr>
          <p:cNvPr id="97283" name="Content Placeholder 2"/>
          <p:cNvSpPr>
            <a:spLocks noGrp="1"/>
          </p:cNvSpPr>
          <p:nvPr>
            <p:ph idx="1"/>
          </p:nvPr>
        </p:nvSpPr>
        <p:spPr/>
        <p:txBody>
          <a:bodyPr/>
          <a:lstStyle/>
          <a:p>
            <a:pPr eaLnBrk="1" hangingPunct="1"/>
            <a:r>
              <a:rPr lang="en-US" altLang="en-US" smtClean="0"/>
              <a:t>Treatment Results</a:t>
            </a:r>
          </a:p>
          <a:p>
            <a:pPr eaLnBrk="1" hangingPunct="1"/>
            <a:endParaRPr lang="en-US" altLang="en-US" smtClean="0"/>
          </a:p>
          <a:p>
            <a:pPr eaLnBrk="1" hangingPunct="1"/>
            <a:endParaRPr lang="en-US" altLang="en-US" smtClean="0"/>
          </a:p>
        </p:txBody>
      </p:sp>
      <p:graphicFrame>
        <p:nvGraphicFramePr>
          <p:cNvPr id="4" name="Table 3"/>
          <p:cNvGraphicFramePr>
            <a:graphicFrameLocks noGrp="1"/>
          </p:cNvGraphicFramePr>
          <p:nvPr/>
        </p:nvGraphicFramePr>
        <p:xfrm>
          <a:off x="1524000" y="2362200"/>
          <a:ext cx="6096000" cy="2763840"/>
        </p:xfrm>
        <a:graphic>
          <a:graphicData uri="http://schemas.openxmlformats.org/drawingml/2006/table">
            <a:tbl>
              <a:tblPr firstRow="1" bandRow="1">
                <a:tableStyleId>{5C22544A-7EE6-4342-B048-85BDC9FD1C3A}</a:tableStyleId>
              </a:tblPr>
              <a:tblGrid>
                <a:gridCol w="2032000"/>
                <a:gridCol w="2032000"/>
                <a:gridCol w="2032000"/>
              </a:tblGrid>
              <a:tr h="370883">
                <a:tc>
                  <a:txBody>
                    <a:bodyPr/>
                    <a:lstStyle/>
                    <a:p>
                      <a:endParaRPr lang="en-US" sz="1800" dirty="0">
                        <a:solidFill>
                          <a:srgbClr val="002060"/>
                        </a:solidFill>
                      </a:endParaRPr>
                    </a:p>
                  </a:txBody>
                  <a:tcPr marT="45725" marB="45725"/>
                </a:tc>
                <a:tc>
                  <a:txBody>
                    <a:bodyPr/>
                    <a:lstStyle/>
                    <a:p>
                      <a:pPr algn="ctr"/>
                      <a:r>
                        <a:rPr lang="en-US" sz="1800" dirty="0" err="1" smtClean="0">
                          <a:solidFill>
                            <a:srgbClr val="002060"/>
                          </a:solidFill>
                        </a:rPr>
                        <a:t>ALND</a:t>
                      </a:r>
                      <a:endParaRPr lang="en-US" sz="1800" dirty="0">
                        <a:solidFill>
                          <a:srgbClr val="002060"/>
                        </a:solidFill>
                      </a:endParaRPr>
                    </a:p>
                  </a:txBody>
                  <a:tcPr marT="45725" marB="45725"/>
                </a:tc>
                <a:tc>
                  <a:txBody>
                    <a:bodyPr/>
                    <a:lstStyle/>
                    <a:p>
                      <a:pPr algn="ctr"/>
                      <a:r>
                        <a:rPr lang="en-US" sz="1800" dirty="0" err="1" smtClean="0">
                          <a:solidFill>
                            <a:srgbClr val="002060"/>
                          </a:solidFill>
                        </a:rPr>
                        <a:t>SLND</a:t>
                      </a:r>
                      <a:r>
                        <a:rPr lang="en-US" sz="1800" baseline="0" dirty="0" smtClean="0">
                          <a:solidFill>
                            <a:srgbClr val="002060"/>
                          </a:solidFill>
                        </a:rPr>
                        <a:t> – alone</a:t>
                      </a:r>
                      <a:endParaRPr lang="en-US" sz="1800" dirty="0">
                        <a:solidFill>
                          <a:srgbClr val="002060"/>
                        </a:solidFill>
                      </a:endParaRPr>
                    </a:p>
                  </a:txBody>
                  <a:tcPr marT="45725" marB="45725"/>
                </a:tc>
              </a:tr>
              <a:tr h="640154">
                <a:tc>
                  <a:txBody>
                    <a:bodyPr/>
                    <a:lstStyle/>
                    <a:p>
                      <a:r>
                        <a:rPr lang="en-US" sz="1800" dirty="0" smtClean="0">
                          <a:solidFill>
                            <a:srgbClr val="002060"/>
                          </a:solidFill>
                        </a:rPr>
                        <a:t>Median # nodes removed</a:t>
                      </a:r>
                      <a:endParaRPr lang="en-US" sz="1800" dirty="0">
                        <a:solidFill>
                          <a:srgbClr val="002060"/>
                        </a:solidFill>
                      </a:endParaRPr>
                    </a:p>
                  </a:txBody>
                  <a:tcPr marT="45725" marB="45725"/>
                </a:tc>
                <a:tc>
                  <a:txBody>
                    <a:bodyPr/>
                    <a:lstStyle/>
                    <a:p>
                      <a:pPr algn="ctr"/>
                      <a:r>
                        <a:rPr lang="en-US" sz="1800" dirty="0" smtClean="0">
                          <a:solidFill>
                            <a:srgbClr val="002060"/>
                          </a:solidFill>
                        </a:rPr>
                        <a:t>17 (13-22)</a:t>
                      </a:r>
                      <a:endParaRPr lang="en-US" sz="1800" dirty="0">
                        <a:solidFill>
                          <a:srgbClr val="002060"/>
                        </a:solidFill>
                      </a:endParaRPr>
                    </a:p>
                  </a:txBody>
                  <a:tcPr marT="45725" marB="45725"/>
                </a:tc>
                <a:tc>
                  <a:txBody>
                    <a:bodyPr/>
                    <a:lstStyle/>
                    <a:p>
                      <a:pPr algn="ctr"/>
                      <a:r>
                        <a:rPr lang="en-US" sz="1800" dirty="0" smtClean="0">
                          <a:solidFill>
                            <a:srgbClr val="002060"/>
                          </a:solidFill>
                        </a:rPr>
                        <a:t>2 (1-4)</a:t>
                      </a:r>
                      <a:endParaRPr lang="en-US" sz="1800" dirty="0">
                        <a:solidFill>
                          <a:srgbClr val="002060"/>
                        </a:solidFill>
                      </a:endParaRPr>
                    </a:p>
                  </a:txBody>
                  <a:tcPr marT="45725" marB="45725"/>
                </a:tc>
              </a:tr>
              <a:tr h="640154">
                <a:tc>
                  <a:txBody>
                    <a:bodyPr/>
                    <a:lstStyle/>
                    <a:p>
                      <a:r>
                        <a:rPr lang="en-US" sz="1800" dirty="0" smtClean="0">
                          <a:solidFill>
                            <a:srgbClr val="002060"/>
                          </a:solidFill>
                        </a:rPr>
                        <a:t>Median # nodes positive</a:t>
                      </a:r>
                      <a:endParaRPr lang="en-US" sz="1800" dirty="0">
                        <a:solidFill>
                          <a:srgbClr val="002060"/>
                        </a:solidFill>
                      </a:endParaRPr>
                    </a:p>
                  </a:txBody>
                  <a:tcPr marT="45725" marB="45725"/>
                </a:tc>
                <a:tc>
                  <a:txBody>
                    <a:bodyPr/>
                    <a:lstStyle/>
                    <a:p>
                      <a:pPr algn="ctr"/>
                      <a:r>
                        <a:rPr lang="en-US" sz="1800" dirty="0" smtClean="0">
                          <a:solidFill>
                            <a:srgbClr val="002060"/>
                          </a:solidFill>
                        </a:rPr>
                        <a:t>1</a:t>
                      </a:r>
                      <a:endParaRPr lang="en-US" sz="1800" dirty="0">
                        <a:solidFill>
                          <a:srgbClr val="002060"/>
                        </a:solidFill>
                      </a:endParaRPr>
                    </a:p>
                  </a:txBody>
                  <a:tcPr marT="45725" marB="45725"/>
                </a:tc>
                <a:tc>
                  <a:txBody>
                    <a:bodyPr/>
                    <a:lstStyle/>
                    <a:p>
                      <a:pPr algn="ctr"/>
                      <a:r>
                        <a:rPr lang="en-US" sz="1800" dirty="0" smtClean="0">
                          <a:solidFill>
                            <a:srgbClr val="002060"/>
                          </a:solidFill>
                        </a:rPr>
                        <a:t>1</a:t>
                      </a:r>
                      <a:endParaRPr lang="en-US" sz="1800" dirty="0">
                        <a:solidFill>
                          <a:srgbClr val="002060"/>
                        </a:solidFill>
                      </a:endParaRPr>
                    </a:p>
                  </a:txBody>
                  <a:tcPr marT="45725" marB="45725"/>
                </a:tc>
              </a:tr>
              <a:tr h="370883">
                <a:tc>
                  <a:txBody>
                    <a:bodyPr/>
                    <a:lstStyle/>
                    <a:p>
                      <a:r>
                        <a:rPr lang="en-US" sz="1800" dirty="0" err="1" smtClean="0">
                          <a:solidFill>
                            <a:srgbClr val="002060"/>
                          </a:solidFill>
                        </a:rPr>
                        <a:t>Micromets</a:t>
                      </a:r>
                      <a:endParaRPr lang="en-US" sz="1800" dirty="0">
                        <a:solidFill>
                          <a:srgbClr val="002060"/>
                        </a:solidFill>
                      </a:endParaRPr>
                    </a:p>
                  </a:txBody>
                  <a:tcPr marT="45725" marB="45725"/>
                </a:tc>
                <a:tc>
                  <a:txBody>
                    <a:bodyPr/>
                    <a:lstStyle/>
                    <a:p>
                      <a:pPr algn="ctr"/>
                      <a:r>
                        <a:rPr lang="en-US" sz="1800" dirty="0" smtClean="0">
                          <a:solidFill>
                            <a:srgbClr val="002060"/>
                          </a:solidFill>
                        </a:rPr>
                        <a:t>37%</a:t>
                      </a:r>
                      <a:endParaRPr lang="en-US" sz="1800" dirty="0">
                        <a:solidFill>
                          <a:srgbClr val="002060"/>
                        </a:solidFill>
                      </a:endParaRPr>
                    </a:p>
                  </a:txBody>
                  <a:tcPr marT="45725" marB="45725"/>
                </a:tc>
                <a:tc>
                  <a:txBody>
                    <a:bodyPr/>
                    <a:lstStyle/>
                    <a:p>
                      <a:pPr algn="ctr"/>
                      <a:r>
                        <a:rPr lang="en-US" sz="1800" dirty="0" smtClean="0">
                          <a:solidFill>
                            <a:srgbClr val="002060"/>
                          </a:solidFill>
                        </a:rPr>
                        <a:t>45%</a:t>
                      </a:r>
                      <a:endParaRPr lang="en-US" sz="1800" dirty="0">
                        <a:solidFill>
                          <a:srgbClr val="002060"/>
                        </a:solidFill>
                      </a:endParaRPr>
                    </a:p>
                  </a:txBody>
                  <a:tcPr marT="45725" marB="45725"/>
                </a:tc>
              </a:tr>
              <a:tr h="370883">
                <a:tc>
                  <a:txBody>
                    <a:bodyPr/>
                    <a:lstStyle/>
                    <a:p>
                      <a:r>
                        <a:rPr lang="en-US" sz="1800" dirty="0" smtClean="0">
                          <a:solidFill>
                            <a:srgbClr val="002060"/>
                          </a:solidFill>
                        </a:rPr>
                        <a:t>≥ 3 nodes</a:t>
                      </a:r>
                      <a:endParaRPr lang="en-US" sz="1800" dirty="0">
                        <a:solidFill>
                          <a:srgbClr val="002060"/>
                        </a:solidFill>
                      </a:endParaRPr>
                    </a:p>
                  </a:txBody>
                  <a:tcPr marT="45725" marB="45725"/>
                </a:tc>
                <a:tc>
                  <a:txBody>
                    <a:bodyPr/>
                    <a:lstStyle/>
                    <a:p>
                      <a:pPr algn="ctr"/>
                      <a:r>
                        <a:rPr lang="en-US" sz="1800" dirty="0" smtClean="0">
                          <a:solidFill>
                            <a:srgbClr val="002060"/>
                          </a:solidFill>
                        </a:rPr>
                        <a:t>21%</a:t>
                      </a:r>
                      <a:endParaRPr lang="en-US" sz="1800" dirty="0">
                        <a:solidFill>
                          <a:srgbClr val="002060"/>
                        </a:solidFill>
                      </a:endParaRPr>
                    </a:p>
                  </a:txBody>
                  <a:tcPr marT="45725" marB="45725"/>
                </a:tc>
                <a:tc>
                  <a:txBody>
                    <a:bodyPr/>
                    <a:lstStyle/>
                    <a:p>
                      <a:pPr algn="ctr"/>
                      <a:r>
                        <a:rPr lang="en-US" sz="1800" dirty="0" smtClean="0">
                          <a:solidFill>
                            <a:srgbClr val="002060"/>
                          </a:solidFill>
                        </a:rPr>
                        <a:t>4%</a:t>
                      </a:r>
                      <a:endParaRPr lang="en-US" sz="1800" dirty="0">
                        <a:solidFill>
                          <a:srgbClr val="002060"/>
                        </a:solidFill>
                      </a:endParaRPr>
                    </a:p>
                  </a:txBody>
                  <a:tcPr marT="45725" marB="45725"/>
                </a:tc>
              </a:tr>
              <a:tr h="370883">
                <a:tc>
                  <a:txBody>
                    <a:bodyPr/>
                    <a:lstStyle/>
                    <a:p>
                      <a:r>
                        <a:rPr lang="en-US" sz="1800" b="1" dirty="0" smtClean="0">
                          <a:solidFill>
                            <a:srgbClr val="002060"/>
                          </a:solidFill>
                          <a:sym typeface="Symbol"/>
                        </a:rPr>
                        <a:t> </a:t>
                      </a:r>
                      <a:r>
                        <a:rPr lang="en-US" sz="1800" b="0" dirty="0" smtClean="0">
                          <a:solidFill>
                            <a:srgbClr val="002060"/>
                          </a:solidFill>
                          <a:sym typeface="Symbol"/>
                        </a:rPr>
                        <a:t>4</a:t>
                      </a:r>
                      <a:r>
                        <a:rPr lang="en-US" sz="1800" b="0" baseline="0" dirty="0" smtClean="0">
                          <a:solidFill>
                            <a:srgbClr val="002060"/>
                          </a:solidFill>
                          <a:sym typeface="Symbol"/>
                        </a:rPr>
                        <a:t> nodes</a:t>
                      </a:r>
                      <a:endParaRPr lang="en-US" sz="1800" b="1" dirty="0">
                        <a:solidFill>
                          <a:srgbClr val="002060"/>
                        </a:solidFill>
                      </a:endParaRPr>
                    </a:p>
                  </a:txBody>
                  <a:tcPr marT="45725" marB="45725"/>
                </a:tc>
                <a:tc>
                  <a:txBody>
                    <a:bodyPr/>
                    <a:lstStyle/>
                    <a:p>
                      <a:pPr algn="ctr"/>
                      <a:r>
                        <a:rPr lang="en-US" sz="1800" dirty="0" smtClean="0">
                          <a:solidFill>
                            <a:srgbClr val="002060"/>
                          </a:solidFill>
                        </a:rPr>
                        <a:t>14%</a:t>
                      </a:r>
                      <a:endParaRPr lang="en-US" sz="1800" dirty="0">
                        <a:solidFill>
                          <a:srgbClr val="002060"/>
                        </a:solidFill>
                      </a:endParaRPr>
                    </a:p>
                  </a:txBody>
                  <a:tcPr marT="45725" marB="45725"/>
                </a:tc>
                <a:tc>
                  <a:txBody>
                    <a:bodyPr/>
                    <a:lstStyle/>
                    <a:p>
                      <a:pPr algn="ctr"/>
                      <a:r>
                        <a:rPr lang="en-US" sz="1800" dirty="0" smtClean="0">
                          <a:solidFill>
                            <a:srgbClr val="002060"/>
                          </a:solidFill>
                        </a:rPr>
                        <a:t>1%</a:t>
                      </a:r>
                      <a:endParaRPr lang="en-US" sz="1800" dirty="0">
                        <a:solidFill>
                          <a:srgbClr val="002060"/>
                        </a:solidFill>
                      </a:endParaRPr>
                    </a:p>
                  </a:txBody>
                  <a:tcPr marT="45725" marB="45725"/>
                </a:tc>
              </a:tr>
            </a:tbl>
          </a:graphicData>
        </a:graphic>
      </p:graphicFrame>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a:xfrm>
            <a:off x="685800" y="514350"/>
            <a:ext cx="2743200" cy="1162050"/>
          </a:xfrm>
        </p:spPr>
        <p:txBody>
          <a:bodyPr/>
          <a:lstStyle/>
          <a:p>
            <a:pPr eaLnBrk="1" hangingPunct="1"/>
            <a:endParaRPr lang="en-US" altLang="en-US" smtClean="0"/>
          </a:p>
        </p:txBody>
      </p:sp>
      <p:sp>
        <p:nvSpPr>
          <p:cNvPr id="98307" name="Text Placeholder 3"/>
          <p:cNvSpPr>
            <a:spLocks noGrp="1"/>
          </p:cNvSpPr>
          <p:nvPr>
            <p:ph type="body" idx="2"/>
          </p:nvPr>
        </p:nvSpPr>
        <p:spPr>
          <a:xfrm>
            <a:off x="1828800" y="5715000"/>
            <a:ext cx="5486400" cy="990600"/>
          </a:xfrm>
        </p:spPr>
        <p:txBody>
          <a:bodyPr/>
          <a:lstStyle/>
          <a:p>
            <a:pPr eaLnBrk="1" hangingPunct="1"/>
            <a:r>
              <a:rPr lang="en-US" altLang="en-US" smtClean="0"/>
              <a:t>Giuliano, A., et.al. Axillary Dissection vs No Axillary Dissection in Women with Invasive Breast Cancer and Sentinel Node Metastasis A Rendomized Clinical Trial. JAMA, February 9, 2011 – Vol 305, No. 6, pp 572</a:t>
            </a:r>
          </a:p>
          <a:p>
            <a:pPr eaLnBrk="1" hangingPunct="1"/>
            <a:endParaRPr lang="en-US" altLang="en-US" smtClean="0"/>
          </a:p>
        </p:txBody>
      </p:sp>
      <p:pic>
        <p:nvPicPr>
          <p:cNvPr id="9830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88" y="30163"/>
            <a:ext cx="9145588" cy="5684837"/>
          </a:xfrm>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pPr eaLnBrk="1" hangingPunct="1"/>
            <a:r>
              <a:rPr lang="en-US" altLang="en-US" smtClean="0"/>
              <a:t>ACOSOG Z-0011</a:t>
            </a:r>
          </a:p>
        </p:txBody>
      </p:sp>
      <p:sp>
        <p:nvSpPr>
          <p:cNvPr id="99331" name="Content Placeholder 2"/>
          <p:cNvSpPr>
            <a:spLocks noGrp="1"/>
          </p:cNvSpPr>
          <p:nvPr>
            <p:ph idx="1"/>
          </p:nvPr>
        </p:nvSpPr>
        <p:spPr/>
        <p:txBody>
          <a:bodyPr/>
          <a:lstStyle/>
          <a:p>
            <a:pPr eaLnBrk="1" hangingPunct="1"/>
            <a:r>
              <a:rPr lang="en-US" altLang="en-US" smtClean="0"/>
              <a:t>Survival</a:t>
            </a:r>
          </a:p>
          <a:p>
            <a:pPr lvl="1" eaLnBrk="1" hangingPunct="1"/>
            <a:r>
              <a:rPr lang="en-US" altLang="en-US" smtClean="0"/>
              <a:t>5 yr OS ~ 92% substantially higher than anticipated</a:t>
            </a:r>
          </a:p>
          <a:p>
            <a:pPr lvl="1" eaLnBrk="1" hangingPunct="1"/>
            <a:r>
              <a:rPr lang="en-US" altLang="en-US" smtClean="0"/>
              <a:t>No difference if grouped by hormone receptor status</a:t>
            </a:r>
          </a:p>
          <a:p>
            <a:pPr lvl="1" eaLnBrk="1" hangingPunct="1"/>
            <a:r>
              <a:rPr lang="en-US" altLang="en-US" smtClean="0"/>
              <a:t>5 year DFS ~ 83%</a:t>
            </a:r>
          </a:p>
          <a:p>
            <a:pPr lvl="1" eaLnBrk="1" hangingPunct="1"/>
            <a:r>
              <a:rPr lang="en-US" altLang="en-US" smtClean="0"/>
              <a:t>5 year LR 3.1% (ALND) and 1.6% SLND - alone</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pPr eaLnBrk="1" hangingPunct="1"/>
            <a:r>
              <a:rPr lang="en-US" altLang="en-US" smtClean="0"/>
              <a:t>ACOSOG Z-0011</a:t>
            </a:r>
          </a:p>
        </p:txBody>
      </p:sp>
      <p:sp>
        <p:nvSpPr>
          <p:cNvPr id="100355" name="Content Placeholder 2"/>
          <p:cNvSpPr>
            <a:spLocks noGrp="1"/>
          </p:cNvSpPr>
          <p:nvPr>
            <p:ph idx="1"/>
          </p:nvPr>
        </p:nvSpPr>
        <p:spPr/>
        <p:txBody>
          <a:bodyPr/>
          <a:lstStyle/>
          <a:p>
            <a:pPr eaLnBrk="1" hangingPunct="1"/>
            <a:r>
              <a:rPr lang="en-US" altLang="en-US" smtClean="0"/>
              <a:t>Conclusion</a:t>
            </a:r>
          </a:p>
          <a:p>
            <a:pPr lvl="1" eaLnBrk="1" hangingPunct="1"/>
            <a:r>
              <a:rPr lang="en-US" altLang="en-US" smtClean="0"/>
              <a:t>ALND may no longer be justified</a:t>
            </a:r>
          </a:p>
          <a:p>
            <a:pPr lvl="1" eaLnBrk="1" hangingPunct="1">
              <a:buFont typeface="Arial" pitchFamily="34" charset="0"/>
              <a:buNone/>
            </a:pPr>
            <a:r>
              <a:rPr lang="en-US" altLang="en-US" smtClean="0"/>
              <a:t>   for patients with</a:t>
            </a:r>
          </a:p>
          <a:p>
            <a:pPr lvl="2" eaLnBrk="1" hangingPunct="1"/>
            <a:r>
              <a:rPr lang="en-US" altLang="en-US" smtClean="0"/>
              <a:t>T1-T2 tumors</a:t>
            </a:r>
          </a:p>
          <a:p>
            <a:pPr lvl="2" eaLnBrk="1" hangingPunct="1"/>
            <a:r>
              <a:rPr lang="en-US" altLang="en-US" smtClean="0"/>
              <a:t>SLN metastasis 1-2 nodes</a:t>
            </a:r>
          </a:p>
          <a:p>
            <a:pPr lvl="2" eaLnBrk="1" hangingPunct="1"/>
            <a:r>
              <a:rPr lang="en-US" altLang="en-US" smtClean="0"/>
              <a:t>Breast conservation whole breast RT</a:t>
            </a:r>
          </a:p>
          <a:p>
            <a:pPr lvl="2" eaLnBrk="1" hangingPunct="1"/>
            <a:r>
              <a:rPr lang="en-US" altLang="en-US" smtClean="0"/>
              <a:t>Adjuvant systemic Rx</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pPr eaLnBrk="1" hangingPunct="1"/>
            <a:r>
              <a:rPr lang="en-US" altLang="en-US" smtClean="0"/>
              <a:t>ACOSOG Z-0011</a:t>
            </a:r>
          </a:p>
        </p:txBody>
      </p:sp>
      <p:sp>
        <p:nvSpPr>
          <p:cNvPr id="101379" name="Content Placeholder 2"/>
          <p:cNvSpPr>
            <a:spLocks noGrp="1"/>
          </p:cNvSpPr>
          <p:nvPr>
            <p:ph idx="1"/>
          </p:nvPr>
        </p:nvSpPr>
        <p:spPr/>
        <p:txBody>
          <a:bodyPr/>
          <a:lstStyle/>
          <a:p>
            <a:pPr eaLnBrk="1" hangingPunct="1"/>
            <a:r>
              <a:rPr lang="en-US" altLang="en-US" smtClean="0"/>
              <a:t>Conclusion (cont)</a:t>
            </a:r>
          </a:p>
          <a:p>
            <a:pPr lvl="1" eaLnBrk="1" hangingPunct="1"/>
            <a:r>
              <a:rPr lang="en-US" altLang="en-US" smtClean="0"/>
              <a:t>Study did not include pts</a:t>
            </a:r>
          </a:p>
          <a:p>
            <a:pPr lvl="2" eaLnBrk="1" hangingPunct="1"/>
            <a:r>
              <a:rPr lang="en-US" altLang="en-US" smtClean="0"/>
              <a:t>Mastectomy</a:t>
            </a:r>
          </a:p>
          <a:p>
            <a:pPr lvl="2" eaLnBrk="1" hangingPunct="1"/>
            <a:r>
              <a:rPr lang="en-US" altLang="en-US" smtClean="0"/>
              <a:t>Partial breast RT</a:t>
            </a:r>
          </a:p>
          <a:p>
            <a:pPr lvl="2" eaLnBrk="1" hangingPunct="1"/>
            <a:r>
              <a:rPr lang="en-US" altLang="en-US" smtClean="0"/>
              <a:t>Lumpectomy w/o RT</a:t>
            </a:r>
          </a:p>
          <a:p>
            <a:pPr lvl="2" eaLnBrk="1" hangingPunct="1"/>
            <a:r>
              <a:rPr lang="en-US" altLang="en-US" smtClean="0"/>
              <a:t>Neoadjuvant therapy</a:t>
            </a:r>
          </a:p>
          <a:p>
            <a:pPr lvl="2" eaLnBrk="1" hangingPunct="1"/>
            <a:r>
              <a:rPr lang="en-US" altLang="en-US" smtClean="0"/>
              <a:t>Whole breast radiation in prone position</a:t>
            </a:r>
          </a:p>
          <a:p>
            <a:pPr lvl="2" eaLnBrk="1" hangingPunct="1">
              <a:buFont typeface="Arial" pitchFamily="34" charset="0"/>
              <a:buNone/>
            </a:pPr>
            <a:r>
              <a:rPr lang="en-US" altLang="en-US" smtClean="0"/>
              <a:t>*in these patients ALND remains standard practice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PM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398463"/>
            <a:ext cx="9147175"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1370013" y="990600"/>
            <a:ext cx="6859587" cy="1981200"/>
          </a:xfrm>
        </p:spPr>
        <p:txBody>
          <a:bodyPr>
            <a:normAutofit fontScale="90000"/>
          </a:bodyPr>
          <a:lstStyle/>
          <a:p>
            <a:pPr eaLnBrk="1" fontAlgn="auto" hangingPunct="1">
              <a:spcAft>
                <a:spcPts val="0"/>
              </a:spcAft>
              <a:defRPr/>
            </a:pPr>
            <a:r>
              <a:rPr lang="en-US" dirty="0" smtClean="0"/>
              <a:t>Recommendation for Management of </a:t>
            </a:r>
            <a:r>
              <a:rPr lang="en-US" dirty="0" err="1" smtClean="0"/>
              <a:t>Axilla</a:t>
            </a:r>
            <a:r>
              <a:rPr lang="en-US" dirty="0" smtClean="0"/>
              <a:t> in Breast Cancer Patients with Clinically Negative Nodes:</a:t>
            </a:r>
          </a:p>
        </p:txBody>
      </p:sp>
      <p:sp>
        <p:nvSpPr>
          <p:cNvPr id="102403" name="Content Placeholder 2"/>
          <p:cNvSpPr>
            <a:spLocks noGrp="1"/>
          </p:cNvSpPr>
          <p:nvPr>
            <p:ph sz="half" idx="1"/>
          </p:nvPr>
        </p:nvSpPr>
        <p:spPr>
          <a:xfrm>
            <a:off x="1371600" y="2971800"/>
            <a:ext cx="6858000" cy="3429000"/>
          </a:xfrm>
        </p:spPr>
        <p:txBody>
          <a:bodyPr/>
          <a:lstStyle/>
          <a:p>
            <a:pPr eaLnBrk="1" hangingPunct="1"/>
            <a:r>
              <a:rPr lang="en-US" altLang="en-US" sz="2400" smtClean="0"/>
              <a:t>Pre-op ultrasound for high risk lesions</a:t>
            </a:r>
          </a:p>
          <a:p>
            <a:pPr eaLnBrk="1" hangingPunct="1"/>
            <a:r>
              <a:rPr lang="en-US" altLang="en-US" sz="2400" smtClean="0"/>
              <a:t>FNA biopsy suspicious nodes</a:t>
            </a:r>
          </a:p>
          <a:p>
            <a:pPr eaLnBrk="1" hangingPunct="1"/>
            <a:r>
              <a:rPr lang="en-US" altLang="en-US" sz="2400" smtClean="0"/>
              <a:t>SLN bx:  determine size of metastatic deposit</a:t>
            </a:r>
          </a:p>
          <a:p>
            <a:pPr eaLnBrk="1" hangingPunct="1"/>
            <a:r>
              <a:rPr lang="en-US" altLang="en-US" sz="2400" smtClean="0"/>
              <a:t>Remove few additional nodes if deposit &gt; 5 mm</a:t>
            </a:r>
          </a:p>
          <a:p>
            <a:pPr eaLnBrk="1" hangingPunct="1"/>
            <a:r>
              <a:rPr lang="en-US" altLang="en-US" sz="2400" smtClean="0"/>
              <a:t>Important to thoroughly palpate surrounding nodes</a:t>
            </a:r>
          </a:p>
          <a:p>
            <a:pPr eaLnBrk="1" hangingPunct="1"/>
            <a:r>
              <a:rPr lang="en-US" altLang="en-US" sz="2400" smtClean="0"/>
              <a:t>Avoid return to OR for completion ALND</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ctrTitle"/>
          </p:nvPr>
        </p:nvSpPr>
        <p:spPr>
          <a:xfrm>
            <a:off x="838200" y="1905000"/>
            <a:ext cx="7772400" cy="2971800"/>
          </a:xfrm>
          <a:ln>
            <a:miter lim="800000"/>
            <a:headEnd/>
            <a:tailEnd/>
          </a:ln>
        </p:spPr>
        <p:txBody>
          <a:bodyPr>
            <a:normAutofit fontScale="90000"/>
          </a:bodyPr>
          <a:lstStyle/>
          <a:p>
            <a:pPr algn="ctr" eaLnBrk="1" fontAlgn="auto" hangingPunct="1">
              <a:spcAft>
                <a:spcPts val="0"/>
              </a:spcAft>
              <a:defRPr/>
            </a:pPr>
            <a:r>
              <a:rPr lang="en-US" sz="7200" dirty="0" smtClean="0">
                <a:solidFill>
                  <a:srgbClr val="FFFF00"/>
                </a:solidFill>
              </a:rPr>
              <a:t>Take Advantage of Forced Changes in Treatment Plan</a:t>
            </a:r>
            <a:endParaRPr lang="en-US" sz="7200" dirty="0">
              <a:solidFill>
                <a:srgbClr val="FFFF00"/>
              </a:solidFill>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C:\Documents and Settings\pmcgrath\Desktop\D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45466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Picture 3" descr="C:\Documents and Settings\pmcgrath\Desktop\DC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52600"/>
            <a:ext cx="4572000" cy="343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Line 4"/>
          <p:cNvSpPr>
            <a:spLocks noChangeShapeType="1"/>
          </p:cNvSpPr>
          <p:nvPr/>
        </p:nvSpPr>
        <p:spPr bwMode="auto">
          <a:xfrm>
            <a:off x="914400" y="1143000"/>
            <a:ext cx="5791200" cy="2362200"/>
          </a:xfrm>
          <a:prstGeom prst="line">
            <a:avLst/>
          </a:prstGeom>
          <a:noFill/>
          <a:ln w="57150">
            <a:solidFill>
              <a:srgbClr val="FFFF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E:\CARMAN\DSC00649.JPG"/>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E:\CARMAN\DSC00651.JPG"/>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0" y="20638"/>
            <a:ext cx="9144000" cy="683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E:\CARMAN\DSC00652.JPG"/>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0" y="-400050"/>
            <a:ext cx="9144000" cy="725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C:\Documents and Settings\pmcgrath\Desktop\mam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C:\Documents and Settings\pmcgrath\Desktop\pictures\Memitz, Shirley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C:\Documents and Settings\pmcgrath\Desktop\DSC00661.JPG"/>
          <p:cNvPicPr>
            <a:picLocks noChangeAspect="1" noChangeArrowheads="1"/>
          </p:cNvPicPr>
          <p:nvPr/>
        </p:nvPicPr>
        <p:blipFill>
          <a:blip r:embed="rId2">
            <a:lum bright="18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C:\Net\eudora\Attach\Memitz, Shirley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3.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4.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5.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Flow</Template>
  <TotalTime>33093</TotalTime>
  <Words>2900</Words>
  <Application>Microsoft Office PowerPoint</Application>
  <PresentationFormat>On-screen Show (4:3)</PresentationFormat>
  <Paragraphs>470</Paragraphs>
  <Slides>137</Slides>
  <Notes>10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137</vt:i4>
      </vt:variant>
    </vt:vector>
  </HeadingPairs>
  <TitlesOfParts>
    <vt:vector size="148" baseType="lpstr">
      <vt:lpstr>Arial</vt:lpstr>
      <vt:lpstr>Calibri</vt:lpstr>
      <vt:lpstr>Constantia</vt:lpstr>
      <vt:lpstr>Wingdings 2</vt:lpstr>
      <vt:lpstr>Comic Sans MS</vt:lpstr>
      <vt:lpstr>SimSun</vt:lpstr>
      <vt:lpstr>Wingdings</vt:lpstr>
      <vt:lpstr>MS PGothic</vt:lpstr>
      <vt:lpstr>Symbol</vt:lpstr>
      <vt:lpstr>Flow</vt:lpstr>
      <vt:lpstr>1_Flow</vt:lpstr>
      <vt:lpstr>Surgical Oncology</vt:lpstr>
      <vt:lpstr>PowerPoint Presentation</vt:lpstr>
      <vt:lpstr>Starting Out </vt:lpstr>
      <vt:lpstr>PowerPoint Presentation</vt:lpstr>
      <vt:lpstr>Retroperitoneal Sarcomas:  MCV Experience</vt:lpstr>
      <vt:lpstr>Retroperitoneal Sarcoma MCV Experience</vt:lpstr>
      <vt:lpstr>Retroperitoneal Soft-Tissue Sarcoma</vt:lpstr>
      <vt:lpstr>Presentation – T.S.</vt:lpstr>
      <vt:lpstr>PowerPoint Presentation</vt:lpstr>
      <vt:lpstr>PowerPoint Presentation</vt:lpstr>
      <vt:lpstr>PowerPoint Presentation</vt:lpstr>
      <vt:lpstr>PowerPoint Presentation</vt:lpstr>
      <vt:lpstr>Hospital Course – T.S.</vt:lpstr>
      <vt:lpstr>Follow-up – T.S.</vt:lpstr>
      <vt:lpstr>Hospital Course – T.S.</vt:lpstr>
      <vt:lpstr>Follow-up – T.S.</vt:lpstr>
      <vt:lpstr>Follow-up – T.S.</vt:lpstr>
      <vt:lpstr>Follow-up – T.S.</vt:lpstr>
      <vt:lpstr>Key Points</vt:lpstr>
      <vt:lpstr>Be Wary of Old Data</vt:lpstr>
      <vt:lpstr>Case Presentation</vt:lpstr>
      <vt:lpstr>WRONG</vt:lpstr>
      <vt:lpstr>PowerPoint Presentation</vt:lpstr>
      <vt:lpstr>Cameron Paper</vt:lpstr>
      <vt:lpstr>PowerPoint Presentation</vt:lpstr>
      <vt:lpstr>Unresectable Carcinoma of Pancreas:  MCV Experience</vt:lpstr>
      <vt:lpstr>WELCOME TO THE NFL</vt:lpstr>
      <vt:lpstr>Presentation – J.C.</vt:lpstr>
      <vt:lpstr>Radiologic Evaluation – J.C.</vt:lpstr>
      <vt:lpstr>Hospital Course – J.C.</vt:lpstr>
      <vt:lpstr>Hospital Course – J.C.</vt:lpstr>
      <vt:lpstr>Hospital Course – J.C.</vt:lpstr>
      <vt:lpstr>Follow-up – J.C.</vt:lpstr>
      <vt:lpstr>PowerPoint Presentation</vt:lpstr>
      <vt:lpstr>Key Points</vt:lpstr>
      <vt:lpstr>H.P.I.    61 y/o w/m attorney presents with:</vt:lpstr>
      <vt:lpstr>PMH</vt:lpstr>
      <vt:lpstr>Hospital Course</vt:lpstr>
      <vt:lpstr>PowerPoint Presentation</vt:lpstr>
      <vt:lpstr>PowerPoint Presentation</vt:lpstr>
      <vt:lpstr>Hospital Course</vt:lpstr>
      <vt:lpstr>Physical Exam</vt:lpstr>
      <vt:lpstr>PowerPoint Presentation</vt:lpstr>
      <vt:lpstr>PowerPoint Presentation</vt:lpstr>
      <vt:lpstr>Hospital Course</vt:lpstr>
      <vt:lpstr>Treatment Plan</vt:lpstr>
      <vt:lpstr>PowerPoint Presentation</vt:lpstr>
      <vt:lpstr>Follow-up</vt:lpstr>
      <vt:lpstr>Follow-up</vt:lpstr>
      <vt:lpstr>Follow-up</vt:lpstr>
      <vt:lpstr>Follow-up</vt:lpstr>
      <vt:lpstr>PowerPoint Presentation</vt:lpstr>
      <vt:lpstr>Duodenal Carcinoma</vt:lpstr>
      <vt:lpstr>Duodenal Carcinoma</vt:lpstr>
      <vt:lpstr>Duodenal Carcinoma</vt:lpstr>
      <vt:lpstr>Duodenal Carcinoma</vt:lpstr>
      <vt:lpstr>Duodenal Carcinoma</vt:lpstr>
      <vt:lpstr>Find a Basic Scientist with Surgical Personality With Whom  You Can Collaborate</vt:lpstr>
      <vt:lpstr>Importance of Collaboration with Basic Scientist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Anytime you embark on new technique that may alter subsequent management of patients keep prospective data</vt:lpstr>
      <vt:lpstr>University of Kentucky  Sentinel Node Experience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Don’t Rely on The Today Show for your Medical Information</vt:lpstr>
      <vt:lpstr>ACOSOG Z-0011</vt:lpstr>
      <vt:lpstr>ACOSOG Z-0011</vt:lpstr>
      <vt:lpstr>ACOSOG Z-0011</vt:lpstr>
      <vt:lpstr>ACOSOG Z-0011</vt:lpstr>
      <vt:lpstr>ACOSOG Z-0011</vt:lpstr>
      <vt:lpstr>ACOSOG Z-0011</vt:lpstr>
      <vt:lpstr>ACOSOG Z-0011</vt:lpstr>
      <vt:lpstr>PowerPoint Presentation</vt:lpstr>
      <vt:lpstr>ACOSOG Z-0011</vt:lpstr>
      <vt:lpstr>PowerPoint Presentation</vt:lpstr>
      <vt:lpstr>ACOSOG Z-0011</vt:lpstr>
      <vt:lpstr>ACOSOG Z-0011</vt:lpstr>
      <vt:lpstr>ACOSOG Z-0011</vt:lpstr>
      <vt:lpstr>Recommendation for Management of Axilla in Breast Cancer Patients with Clinically Negative Nodes:</vt:lpstr>
      <vt:lpstr>Take Advantage of Forced Changes in Treatment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Pay Attention at Tumor Board</vt:lpstr>
      <vt:lpstr>Tumor Board Presentation – T.D.</vt:lpstr>
      <vt:lpstr>PowerPoint Presentation</vt:lpstr>
      <vt:lpstr>Hospital Course – T.D.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Be Aware of Changes in Treatment Plans</vt:lpstr>
      <vt:lpstr>Presentation – W.M.</vt:lpstr>
      <vt:lpstr>Treatment Summary – W.M.</vt:lpstr>
      <vt:lpstr>Subsequent Course – W.M.</vt:lpstr>
      <vt:lpstr>Long Term Follow-up – W.M.</vt:lpstr>
      <vt:lpstr>Long Term Follow-up – W.M.</vt:lpstr>
      <vt:lpstr>Find A Good  Plastic Surgeon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Sometimes you get lucky</vt:lpstr>
      <vt:lpstr>PowerPoint Presentation</vt:lpstr>
      <vt:lpstr>Surgical Oncology</vt:lpstr>
    </vt:vector>
  </TitlesOfParts>
  <Company>University of Kentucky HealthCare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Surgical Oncology</dc:title>
  <dc:creator>pcmcgr0</dc:creator>
  <cp:lastModifiedBy>pcmcgr0</cp:lastModifiedBy>
  <cp:revision>152</cp:revision>
  <dcterms:created xsi:type="dcterms:W3CDTF">2012-04-13T13:26:01Z</dcterms:created>
  <dcterms:modified xsi:type="dcterms:W3CDTF">2015-02-03T21:58:44Z</dcterms:modified>
</cp:coreProperties>
</file>