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45" r:id="rId3"/>
    <p:sldId id="346" r:id="rId4"/>
    <p:sldId id="481" r:id="rId5"/>
    <p:sldId id="401" r:id="rId6"/>
    <p:sldId id="402" r:id="rId7"/>
    <p:sldId id="403" r:id="rId8"/>
    <p:sldId id="405" r:id="rId9"/>
    <p:sldId id="410" r:id="rId10"/>
    <p:sldId id="411" r:id="rId11"/>
    <p:sldId id="412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428" r:id="rId24"/>
    <p:sldId id="429" r:id="rId25"/>
    <p:sldId id="430" r:id="rId26"/>
    <p:sldId id="426" r:id="rId27"/>
    <p:sldId id="427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446" r:id="rId37"/>
    <p:sldId id="440" r:id="rId38"/>
    <p:sldId id="447" r:id="rId39"/>
    <p:sldId id="448" r:id="rId40"/>
    <p:sldId id="451" r:id="rId41"/>
    <p:sldId id="441" r:id="rId42"/>
    <p:sldId id="442" r:id="rId43"/>
    <p:sldId id="443" r:id="rId44"/>
    <p:sldId id="444" r:id="rId45"/>
    <p:sldId id="445" r:id="rId46"/>
    <p:sldId id="478" r:id="rId47"/>
    <p:sldId id="452" r:id="rId48"/>
    <p:sldId id="453" r:id="rId49"/>
    <p:sldId id="454" r:id="rId50"/>
    <p:sldId id="455" r:id="rId51"/>
    <p:sldId id="456" r:id="rId52"/>
    <p:sldId id="457" r:id="rId53"/>
    <p:sldId id="458" r:id="rId54"/>
    <p:sldId id="459" r:id="rId55"/>
    <p:sldId id="460" r:id="rId56"/>
    <p:sldId id="464" r:id="rId57"/>
    <p:sldId id="461" r:id="rId58"/>
    <p:sldId id="462" r:id="rId59"/>
    <p:sldId id="463" r:id="rId60"/>
    <p:sldId id="465" r:id="rId61"/>
    <p:sldId id="466" r:id="rId62"/>
    <p:sldId id="467" r:id="rId63"/>
    <p:sldId id="469" r:id="rId64"/>
    <p:sldId id="468" r:id="rId65"/>
    <p:sldId id="470" r:id="rId66"/>
    <p:sldId id="471" r:id="rId67"/>
    <p:sldId id="472" r:id="rId68"/>
    <p:sldId id="473" r:id="rId69"/>
    <p:sldId id="474" r:id="rId70"/>
    <p:sldId id="476" r:id="rId71"/>
    <p:sldId id="477" r:id="rId72"/>
    <p:sldId id="479" r:id="rId73"/>
    <p:sldId id="482" r:id="rId74"/>
    <p:sldId id="343" r:id="rId75"/>
    <p:sldId id="342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96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1EF50-B57F-254C-94AC-CF444DCC2D70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CAC8D-B041-944A-BC8F-607AC5B97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8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AE22D-B4C4-A644-A6E4-A6812A4893E1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B0ED-FF9B-F94C-B08C-11AA14B81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7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increasing focus by adding management questions or summary of management at end of each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B0ED-FF9B-F94C-B08C-11AA14B8169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Three movies upper left to lower right: normal, hypekinetic, hypokinetic (EF is 20%)</a:t>
            </a:r>
          </a:p>
          <a:p>
            <a:r>
              <a:rPr lang="en-US"/>
              <a:t>The normal will start automatically and run continuously.  The middle and lower right images will start when you click on them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over transducer placement and review anatomy (LV, RV, paps)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 evaluation of overall cardiac activity.  All three are movies that will run when clicked. Upper left normal, middle hypokinetic (EF of 20%) and lower right is yperkinetic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Describe transducer position and anatomy revealed (4 chamber view) Can also mention 5 (with LVOT) if you wish.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anatomy again.  Point out and emphasize apical, lateral and septal walls.  This is where they can look for wall motion abnormalities.  Then bottom right is a video loop that will play when you click on it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Hypokinesis with wall motion abnormality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transducer position and the anatomic structure visualized (i.e 4 chambers)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Describe anatomy for upper left slide.  The llower left is a video loop that should run automatically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Upper left is a loop showing normal which will run automatically. Lower right is a pericardial effusion – you need to click on it to make it run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3237E-6831-4CDD-BD95-36C8B4E0E153}" type="slidenum">
              <a:rPr lang="en-US"/>
              <a:pPr/>
              <a:t>6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Figure!!: Supine portable CXR with haziness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C5537-0268-4CD2-A8C5-591B3C70F5B3}" type="slidenum">
              <a:rPr lang="en-US"/>
              <a:pPr/>
              <a:t>7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Figure III: CT scan of patient in Fig II: Shows lung consolidation with pleural effusion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FB6B35-CEE1-489B-BD4A-539CA5B4659D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12D693-13CC-40D0-9680-6D9E4C8F85E0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23900"/>
            <a:ext cx="4567237" cy="3425825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29113"/>
            <a:ext cx="5024437" cy="408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D5ECF3-F578-44EF-8B53-8CA4C4E4B7B8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23900"/>
            <a:ext cx="4567237" cy="3425825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29113"/>
            <a:ext cx="5024437" cy="408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2531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56238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Describe the transducer position</a:t>
            </a:r>
          </a:p>
          <a:p>
            <a:r>
              <a:rPr lang="en-US"/>
              <a:t>Review the anatomy (LA, MV, LV, AV, RV)</a:t>
            </a:r>
          </a:p>
          <a:p>
            <a:r>
              <a:rPr lang="en-US"/>
              <a:t>No movies in this slide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Elaborate/repeat the anatomy for this view. The US image in the lower right is a movie showing a normal heart – it will start automatically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D822C4-7952-4CC8-9D6A-CC6075A627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4E94E9-8420-D847-B913-D6949452CB6B}" type="datetimeFigureOut">
              <a:rPr lang="en-US" smtClean="0"/>
              <a:pPr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F49B43-F63D-1145-A3AE-172FA79C8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1" kern="1200">
          <a:solidFill>
            <a:srgbClr val="FFFF00"/>
          </a:solidFill>
          <a:latin typeface="Times"/>
          <a:ea typeface="+mj-ea"/>
          <a:cs typeface="Time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Sisley\Desktop\PLAX.wmv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3.wmv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54.png"/><Relationship Id="rId5" Type="http://schemas.microsoft.com/office/2007/relationships/media" Target="../media/media4.wmv"/><Relationship Id="rId10" Type="http://schemas.openxmlformats.org/officeDocument/2006/relationships/image" Target="../media/image53.png"/><Relationship Id="rId4" Type="http://schemas.openxmlformats.org/officeDocument/2006/relationships/video" Target="../media/media3.wmv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6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video" Target="../media/media7.wmv"/><Relationship Id="rId11" Type="http://schemas.openxmlformats.org/officeDocument/2006/relationships/image" Target="../media/image60.png"/><Relationship Id="rId5" Type="http://schemas.microsoft.com/office/2007/relationships/media" Target="../media/media7.wmv"/><Relationship Id="rId10" Type="http://schemas.openxmlformats.org/officeDocument/2006/relationships/image" Target="../media/image59.png"/><Relationship Id="rId4" Type="http://schemas.openxmlformats.org/officeDocument/2006/relationships/video" Target="../media/media6.wmv"/><Relationship Id="rId9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isley\Desktop\Subcostal4chambernormal.wmv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11.wmv"/><Relationship Id="rId7" Type="http://schemas.openxmlformats.org/officeDocument/2006/relationships/image" Target="../media/image72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wmv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13.wmv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video" Target="../media/media14.wmv"/><Relationship Id="rId5" Type="http://schemas.microsoft.com/office/2007/relationships/media" Target="../media/media14.wmv"/><Relationship Id="rId10" Type="http://schemas.openxmlformats.org/officeDocument/2006/relationships/image" Target="../media/image79.png"/><Relationship Id="rId4" Type="http://schemas.openxmlformats.org/officeDocument/2006/relationships/video" Target="../media/media13.wmv"/><Relationship Id="rId9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81562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Surgeon-Performed Ultrasound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36955"/>
            <a:ext cx="9143999" cy="2353365"/>
          </a:xfrm>
        </p:spPr>
        <p:txBody>
          <a:bodyPr>
            <a:noAutofit/>
          </a:bodyPr>
          <a:lstStyle/>
          <a:p>
            <a:r>
              <a:rPr lang="en-US" sz="2400" dirty="0" smtClean="0"/>
              <a:t>Amy </a:t>
            </a:r>
            <a:r>
              <a:rPr lang="en-US" sz="2400" dirty="0" err="1" smtClean="0"/>
              <a:t>C</a:t>
            </a:r>
            <a:r>
              <a:rPr lang="en-US" sz="2400" dirty="0" smtClean="0"/>
              <a:t>. Sisley, MD, MPH,  FACS</a:t>
            </a:r>
          </a:p>
          <a:p>
            <a:r>
              <a:rPr lang="en-US" sz="2400" dirty="0" smtClean="0"/>
              <a:t>Banner University Medical Center</a:t>
            </a:r>
          </a:p>
          <a:p>
            <a:r>
              <a:rPr lang="en-US" sz="2400" dirty="0" smtClean="0"/>
              <a:t>University of Arizona College of Medicine - Phoenix</a:t>
            </a:r>
          </a:p>
        </p:txBody>
      </p:sp>
      <p:pic>
        <p:nvPicPr>
          <p:cNvPr id="5" name="Picture 4" descr="Abdominalpain_73.jpg 238×300 pixel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3626" t="5548" r="66085" b="64860"/>
              <a:stretch>
                <a:fillRect/>
              </a:stretch>
            </p:blipFill>
          </mc:Choice>
          <mc:Fallback>
            <p:blipFill>
              <a:blip r:embed="rId4"/>
              <a:srcRect l="3626" t="5548" r="66085" b="64860"/>
              <a:stretch>
                <a:fillRect/>
              </a:stretch>
            </p:blipFill>
          </mc:Fallback>
        </mc:AlternateContent>
        <p:spPr>
          <a:xfrm>
            <a:off x="3338524" y="55215"/>
            <a:ext cx="2466950" cy="3118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2744" y="5827531"/>
            <a:ext cx="2421255" cy="102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3989" t="5714"/>
          <a:stretch>
            <a:fillRect/>
          </a:stretch>
        </p:blipFill>
        <p:spPr bwMode="auto">
          <a:xfrm>
            <a:off x="4042" y="5827531"/>
            <a:ext cx="3089479" cy="105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Interventional Ultrasound in the Acute Setting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4000"/>
              <a:t>Thoracentesis</a:t>
            </a:r>
          </a:p>
          <a:p>
            <a:r>
              <a:rPr lang="en-US" sz="4000"/>
              <a:t>Paracentesis</a:t>
            </a:r>
          </a:p>
          <a:p>
            <a:r>
              <a:rPr lang="en-US" sz="4000"/>
              <a:t>Central Line Placement</a:t>
            </a:r>
          </a:p>
          <a:p>
            <a:pPr>
              <a:buFontTx/>
              <a:buNone/>
            </a:pP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Interventional Ultrasound in the Acute Setting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3581400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</a:rPr>
              <a:t>Thoracentesis</a:t>
            </a:r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dirty="0" err="1"/>
              <a:t>Paracentesis</a:t>
            </a:r>
            <a:endParaRPr lang="en-US" sz="4000" dirty="0"/>
          </a:p>
          <a:p>
            <a:r>
              <a:rPr lang="en-US" sz="4000" dirty="0"/>
              <a:t>Central Line Placement</a:t>
            </a:r>
          </a:p>
          <a:p>
            <a:pPr>
              <a:buFontTx/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Arial" charset="0"/>
              </a:rPr>
              <a:t>Thoracic Imaging</a:t>
            </a:r>
          </a:p>
        </p:txBody>
      </p:sp>
      <p:pic>
        <p:nvPicPr>
          <p:cNvPr id="123907" name="Picture 3" descr="~AUT0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r="5180" b="5562"/>
          <a:stretch>
            <a:fillRect/>
          </a:stretch>
        </p:blipFill>
        <p:spPr bwMode="auto">
          <a:xfrm>
            <a:off x="2209800" y="1674813"/>
            <a:ext cx="4568825" cy="4243387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457200" y="5943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FFF00"/>
                </a:solidFill>
                <a:latin typeface="Arial" charset="0"/>
              </a:rPr>
              <a:t>Sisley, et al. Rapid Detection of Traumatic Effusion Using Surgeon-Performed Ultrasonography. J Trauma 1998.</a:t>
            </a:r>
            <a:r>
              <a:rPr lang="en-US" i="1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Administrator\My Documents\My Pictures\C19L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938"/>
            <a:ext cx="8229600" cy="68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Arial" charset="0"/>
              </a:rPr>
              <a:t>Pleural Effusion</a:t>
            </a:r>
          </a:p>
        </p:txBody>
      </p:sp>
      <p:grpSp>
        <p:nvGrpSpPr>
          <p:cNvPr id="125955" name="Group 3"/>
          <p:cNvGrpSpPr>
            <a:grpSpLocks/>
          </p:cNvGrpSpPr>
          <p:nvPr/>
        </p:nvGrpSpPr>
        <p:grpSpPr bwMode="auto">
          <a:xfrm>
            <a:off x="1447800" y="1752600"/>
            <a:ext cx="6324600" cy="4595813"/>
            <a:chOff x="1008" y="624"/>
            <a:chExt cx="3712" cy="3183"/>
          </a:xfrm>
        </p:grpSpPr>
        <p:pic>
          <p:nvPicPr>
            <p:cNvPr id="125956" name="Picture 4" descr="~AUT01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5" t="17790" r="5295" b="2565"/>
            <a:stretch>
              <a:fillRect/>
            </a:stretch>
          </p:blipFill>
          <p:spPr bwMode="auto">
            <a:xfrm>
              <a:off x="1008" y="624"/>
              <a:ext cx="3712" cy="3183"/>
            </a:xfrm>
            <a:prstGeom prst="rect">
              <a:avLst/>
            </a:prstGeom>
            <a:noFill/>
            <a:ln w="5715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957" name="Text Box 5"/>
            <p:cNvSpPr txBox="1">
              <a:spLocks noChangeArrowheads="1"/>
            </p:cNvSpPr>
            <p:nvPr/>
          </p:nvSpPr>
          <p:spPr bwMode="auto">
            <a:xfrm>
              <a:off x="2976" y="1296"/>
              <a:ext cx="1248" cy="323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FF00"/>
                  </a:solidFill>
                </a:rPr>
                <a:t>Diaphragm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958" name="Text Box 6"/>
            <p:cNvSpPr txBox="1">
              <a:spLocks noChangeArrowheads="1"/>
            </p:cNvSpPr>
            <p:nvPr/>
          </p:nvSpPr>
          <p:spPr bwMode="auto">
            <a:xfrm>
              <a:off x="2112" y="2400"/>
              <a:ext cx="624" cy="323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FF00"/>
                  </a:solidFill>
                </a:rPr>
                <a:t>Lung</a:t>
              </a:r>
            </a:p>
          </p:txBody>
        </p:sp>
        <p:sp>
          <p:nvSpPr>
            <p:cNvPr id="125959" name="Text Box 7"/>
            <p:cNvSpPr txBox="1">
              <a:spLocks noChangeArrowheads="1"/>
            </p:cNvSpPr>
            <p:nvPr/>
          </p:nvSpPr>
          <p:spPr bwMode="auto">
            <a:xfrm>
              <a:off x="3014" y="2810"/>
              <a:ext cx="521" cy="323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FF00"/>
                  </a:solidFill>
                </a:rPr>
                <a:t>Fluid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5960" name="Line 8"/>
            <p:cNvSpPr>
              <a:spLocks noChangeShapeType="1"/>
            </p:cNvSpPr>
            <p:nvPr/>
          </p:nvSpPr>
          <p:spPr bwMode="auto">
            <a:xfrm flipH="1">
              <a:off x="2928" y="1728"/>
              <a:ext cx="43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-92075" y="341313"/>
            <a:ext cx="923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latin typeface="Arial" charset="0"/>
              </a:rPr>
              <a:t>Large Pleural Effusion</a:t>
            </a:r>
          </a:p>
        </p:txBody>
      </p:sp>
      <p:pic>
        <p:nvPicPr>
          <p:cNvPr id="2" name="Pleural Eff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N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93025" cy="57705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026" descr="DSCN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"/>
            <a:ext cx="7616825" cy="57134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026" descr="DSCN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924800" cy="60039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Line 1027"/>
          <p:cNvSpPr>
            <a:spLocks noChangeShapeType="1"/>
          </p:cNvSpPr>
          <p:nvPr/>
        </p:nvSpPr>
        <p:spPr bwMode="auto">
          <a:xfrm>
            <a:off x="5334000" y="2438400"/>
            <a:ext cx="1066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6" name="Text Box 1028"/>
          <p:cNvSpPr txBox="1">
            <a:spLocks noChangeArrowheads="1"/>
          </p:cNvSpPr>
          <p:nvPr/>
        </p:nvSpPr>
        <p:spPr bwMode="auto">
          <a:xfrm>
            <a:off x="6553200" y="2209800"/>
            <a:ext cx="914400" cy="37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charset="0"/>
              </a:rPr>
              <a:t>Nipple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Interventional Ultrasound in the Acute Setting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429000"/>
          </a:xfrm>
        </p:spPr>
        <p:txBody>
          <a:bodyPr/>
          <a:lstStyle/>
          <a:p>
            <a:r>
              <a:rPr lang="en-US" sz="4000" dirty="0" err="1"/>
              <a:t>Thoracentesis</a:t>
            </a:r>
            <a:endParaRPr lang="en-US" sz="4000" dirty="0"/>
          </a:p>
          <a:p>
            <a:r>
              <a:rPr lang="en-US" sz="4000" b="1" dirty="0" err="1">
                <a:solidFill>
                  <a:srgbClr val="FF0000"/>
                </a:solidFill>
              </a:rPr>
              <a:t>Paracentesis</a:t>
            </a:r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dirty="0"/>
              <a:t>Central Line Placement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1676400"/>
            <a:ext cx="5181600" cy="4724400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4800" b="1"/>
              <a:t>OCUSED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4800" b="1"/>
              <a:t>BDOMINAL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4800" b="1"/>
              <a:t>ONOGRAPHY 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4800" b="1"/>
              <a:t>RAUMA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33600" y="1676400"/>
            <a:ext cx="762000" cy="4129088"/>
          </a:xfrm>
          <a:prstGeom prst="rect">
            <a:avLst/>
          </a:prstGeom>
          <a:gradFill rotWithShape="0">
            <a:gsLst>
              <a:gs pos="0">
                <a:srgbClr val="990099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</a:p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</a:p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My Documents\set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364" y="138545"/>
            <a:ext cx="4655127" cy="4294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53745" y="138546"/>
            <a:ext cx="1288473" cy="116378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/>
              <a:t>Interventional Ultrasound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534400" cy="2286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2800" b="1"/>
              <a:t>Ultrasound Evaluation for 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2800" b="1"/>
              <a:t>Intraperitoneal Fluid/Blood</a:t>
            </a:r>
            <a:r>
              <a:rPr lang="en-US" sz="2600" b="1"/>
              <a:t> </a:t>
            </a:r>
            <a:endParaRPr lang="en-US" sz="2800" b="1"/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 i="1"/>
              <a:t>	</a:t>
            </a:r>
            <a:endParaRPr lang="en-US" sz="2800" i="1">
              <a:solidFill>
                <a:schemeClr val="tx2"/>
              </a:solidFill>
            </a:endParaRPr>
          </a:p>
          <a:p>
            <a:pPr>
              <a:lnSpc>
                <a:spcPct val="115000"/>
              </a:lnSpc>
              <a:buFontTx/>
              <a:buNone/>
            </a:pPr>
            <a:r>
              <a:rPr lang="en-US" sz="2800" b="1"/>
              <a:t>	 	</a:t>
            </a:r>
            <a:r>
              <a:rPr lang="en-US" sz="3600" b="1"/>
              <a:t>		</a:t>
            </a: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 flipV="1">
            <a:off x="457200" y="522605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0" hangingPunct="0"/>
            <a:endParaRPr lang="en-US" sz="2800">
              <a:latin typeface="Arial" charset="0"/>
            </a:endParaRPr>
          </a:p>
          <a:p>
            <a:pPr lvl="1" eaLnBrk="0" hangingPunct="0"/>
            <a:endParaRPr lang="en-US" sz="2800">
              <a:latin typeface="Arial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698625" y="364966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04800" y="2286000"/>
            <a:ext cx="85344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sz="4000" b="1" dirty="0">
                <a:solidFill>
                  <a:schemeClr val="accent1"/>
                </a:solidFill>
                <a:latin typeface="Arial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1.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 Assessment of sudden hypotension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			</a:t>
            </a:r>
            <a:endParaRPr lang="en-US" sz="2800" b="1" dirty="0" smtClean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 Persistent metabolic acidosis </a:t>
            </a:r>
          </a:p>
          <a:p>
            <a:pPr lvl="1" eaLnBrk="0" hangingPunct="0">
              <a:lnSpc>
                <a:spcPct val="115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 Follow-up of patient with solid organ injury 			(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</a:rPr>
              <a:t>nonoperative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management)</a:t>
            </a:r>
          </a:p>
          <a:p>
            <a:pPr lvl="1" eaLnBrk="0" hangingPunct="0">
              <a:lnSpc>
                <a:spcPct val="115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 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Detection of ascites </a:t>
            </a:r>
          </a:p>
          <a:p>
            <a:pPr lvl="1" eaLnBrk="0" hangingPunct="0">
              <a:lnSpc>
                <a:spcPct val="115000"/>
              </a:lnSpc>
            </a:pPr>
            <a:r>
              <a:rPr lang="en-US" sz="2800" dirty="0" smtClean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.  Detection of 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</a:rPr>
              <a:t>intraabdominal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 abscess	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33400" y="1447800"/>
            <a:ext cx="2895600" cy="97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2800" b="1" i="1" dirty="0">
                <a:solidFill>
                  <a:srgbClr val="FF0000"/>
                </a:solidFill>
                <a:latin typeface="Arial" charset="0"/>
              </a:rPr>
              <a:t>Indications:</a:t>
            </a:r>
          </a:p>
          <a:p>
            <a:pPr eaLnBrk="0" hangingPunct="0"/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Interventional Ultrasound in the Acute Setting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3581400"/>
          </a:xfrm>
        </p:spPr>
        <p:txBody>
          <a:bodyPr/>
          <a:lstStyle/>
          <a:p>
            <a:r>
              <a:rPr lang="en-US" sz="4000" dirty="0" err="1"/>
              <a:t>Thoracentesis</a:t>
            </a:r>
            <a:endParaRPr lang="en-US" sz="4000" dirty="0"/>
          </a:p>
          <a:p>
            <a:r>
              <a:rPr lang="en-US" sz="4000" dirty="0" err="1"/>
              <a:t>Paracentesis</a:t>
            </a:r>
            <a:endParaRPr lang="en-US" sz="4000" dirty="0"/>
          </a:p>
          <a:p>
            <a:r>
              <a:rPr lang="en-US" sz="4000" b="1" dirty="0">
                <a:solidFill>
                  <a:srgbClr val="FF0000"/>
                </a:solidFill>
              </a:rPr>
              <a:t>Central Line Placement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Ultrasound Guidance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Allows exact identification and location of artery and vein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Prevents inadvertent artery injury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Decreases risk of </a:t>
            </a:r>
            <a:r>
              <a:rPr lang="en-US" sz="2800" dirty="0" err="1">
                <a:solidFill>
                  <a:schemeClr val="bg1"/>
                </a:solidFill>
              </a:rPr>
              <a:t>hemo</a:t>
            </a:r>
            <a:r>
              <a:rPr lang="en-US" sz="2800" dirty="0">
                <a:solidFill>
                  <a:schemeClr val="bg1"/>
                </a:solidFill>
              </a:rPr>
              <a:t>/pneumothorax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Allows assessment of patency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Increases efficiency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Decreases time for line placement</a:t>
            </a:r>
          </a:p>
          <a:p>
            <a:pPr marL="609600" indent="-6096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Allows post-procedure imaging</a:t>
            </a:r>
            <a:r>
              <a:rPr lang="en-US" sz="28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4310" y="6558116"/>
            <a:ext cx="587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Randingdranath</a:t>
            </a:r>
            <a:r>
              <a:rPr lang="en-US" dirty="0" smtClean="0">
                <a:solidFill>
                  <a:srgbClr val="FFFF00"/>
                </a:solidFill>
              </a:rPr>
              <a:t>, et. al., Cochrane Database </a:t>
            </a:r>
            <a:r>
              <a:rPr lang="en-US" dirty="0" err="1" smtClean="0">
                <a:solidFill>
                  <a:srgbClr val="FFFF00"/>
                </a:solidFill>
              </a:rPr>
              <a:t>Syst</a:t>
            </a:r>
            <a:r>
              <a:rPr lang="en-US" dirty="0" smtClean="0">
                <a:solidFill>
                  <a:srgbClr val="FFFF00"/>
                </a:solidFill>
              </a:rPr>
              <a:t> Rev, 2011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SCN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"/>
          <a:stretch>
            <a:fillRect/>
          </a:stretch>
        </p:blipFill>
        <p:spPr bwMode="auto">
          <a:xfrm>
            <a:off x="762000" y="609600"/>
            <a:ext cx="7769225" cy="577056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K_IM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705725" cy="581501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3352800" y="37338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038600" y="2743200"/>
            <a:ext cx="9906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charset="0"/>
              </a:rPr>
              <a:t>IJ Vein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4419600" y="4572000"/>
            <a:ext cx="18288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charset="0"/>
              </a:rPr>
              <a:t>Carotid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SCN0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r="2930"/>
          <a:stretch>
            <a:fillRect/>
          </a:stretch>
        </p:blipFill>
        <p:spPr bwMode="auto">
          <a:xfrm>
            <a:off x="762000" y="685800"/>
            <a:ext cx="7772400" cy="559911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BK_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705725" cy="581501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715000" y="4114800"/>
            <a:ext cx="19812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charset="0"/>
              </a:rPr>
              <a:t>Subclavian Vein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9051925" y="5065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352800" y="4572000"/>
            <a:ext cx="23622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charset="0"/>
              </a:rPr>
              <a:t>Subclavian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Ultrasound in the Acute Setting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8862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Thoracentesis</a:t>
            </a:r>
            <a:endParaRPr lang="en-US" sz="4000" dirty="0" smtClean="0"/>
          </a:p>
          <a:p>
            <a:pPr eaLnBrk="1" hangingPunct="1"/>
            <a:r>
              <a:rPr lang="en-US" sz="4000" dirty="0" err="1" smtClean="0"/>
              <a:t>Paracentesis</a:t>
            </a:r>
            <a:endParaRPr lang="en-US" sz="4000" dirty="0" smtClean="0"/>
          </a:p>
          <a:p>
            <a:pPr eaLnBrk="1" hangingPunct="1"/>
            <a:r>
              <a:rPr lang="en-US" sz="4000" dirty="0" smtClean="0"/>
              <a:t>Central Line Placement</a:t>
            </a:r>
          </a:p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Soft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25975" y="5637213"/>
            <a:ext cx="16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en-US">
              <a:latin typeface="Arial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2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0" y="6858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Ultrasound in the Acute Setting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2819400"/>
            <a:ext cx="7924800" cy="2438400"/>
          </a:xfrm>
        </p:spPr>
        <p:txBody>
          <a:bodyPr/>
          <a:lstStyle/>
          <a:p>
            <a:pPr lvl="1" eaLnBrk="1" hangingPunct="1">
              <a:buClr>
                <a:srgbClr val="FFFFFF"/>
              </a:buClr>
              <a:buFontTx/>
              <a:buChar char="•"/>
            </a:pPr>
            <a:r>
              <a:rPr lang="en-US" sz="2400" b="1" smtClean="0"/>
              <a:t>Presence, depth, and extent of infection are  		better defined with ultrasound</a:t>
            </a:r>
          </a:p>
          <a:p>
            <a:pPr lvl="1" eaLnBrk="1" hangingPunct="1">
              <a:buClr>
                <a:srgbClr val="FFFFFF"/>
              </a:buClr>
              <a:buFontTx/>
              <a:buChar char="•"/>
            </a:pPr>
            <a:r>
              <a:rPr lang="en-US" sz="2400" b="1" smtClean="0"/>
              <a:t>Surgical decision making is streamlined</a:t>
            </a:r>
            <a:r>
              <a:rPr lang="en-US" b="1" smtClean="0"/>
              <a:t> </a:t>
            </a:r>
          </a:p>
          <a:p>
            <a:pPr marL="1771650" lvl="4" eaLnBrk="1" hangingPunct="1">
              <a:buClr>
                <a:srgbClr val="FFFFFF"/>
              </a:buClr>
              <a:buFontTx/>
              <a:buChar char="–"/>
            </a:pPr>
            <a:r>
              <a:rPr lang="en-US" b="1" smtClean="0"/>
              <a:t>superficial </a:t>
            </a:r>
          </a:p>
          <a:p>
            <a:pPr marL="1771650" lvl="4" eaLnBrk="1" hangingPunct="1">
              <a:buClr>
                <a:srgbClr val="FFFFFF"/>
              </a:buClr>
              <a:buFontTx/>
              <a:buChar char="–"/>
            </a:pPr>
            <a:r>
              <a:rPr lang="en-US" b="1" smtClean="0"/>
              <a:t>loculated</a:t>
            </a:r>
          </a:p>
          <a:p>
            <a:pPr marL="1771650" lvl="4" eaLnBrk="1" hangingPunct="1">
              <a:buClr>
                <a:srgbClr val="FFFFFF"/>
              </a:buClr>
              <a:buFontTx/>
              <a:buChar char="–"/>
            </a:pPr>
            <a:r>
              <a:rPr lang="en-US" b="1" smtClean="0"/>
              <a:t>subfascial</a:t>
            </a:r>
            <a:endParaRPr lang="en-US" sz="2400" b="1" smtClean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0" y="990600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b="1">
                <a:solidFill>
                  <a:srgbClr val="FFFFFF"/>
                </a:solidFill>
                <a:latin typeface="Arial" charset="0"/>
              </a:rPr>
              <a:t>Soft tissue infections</a:t>
            </a:r>
            <a:endParaRPr lang="en-US" sz="2800" b="1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Arial" charset="0"/>
              </a:rPr>
              <a:t>difficult to assess by physical examination:</a:t>
            </a:r>
            <a:endParaRPr lang="en-US" sz="28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FAST EXAM</a:t>
            </a:r>
            <a:endParaRPr lang="en-U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3265"/>
            <a:ext cx="8229600" cy="429289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Assessment For</a:t>
            </a:r>
          </a:p>
          <a:p>
            <a:pPr marL="0" indent="0" algn="ctr">
              <a:buNone/>
            </a:pPr>
            <a:endParaRPr lang="en-US" sz="4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Pericardium</a:t>
            </a:r>
          </a:p>
          <a:p>
            <a:pPr marL="0" indent="0" algn="ctr">
              <a:buNone/>
            </a:pPr>
            <a:r>
              <a:rPr lang="en-US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Dependent Portions of Abdomen</a:t>
            </a:r>
            <a:endParaRPr lang="en-US" sz="4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1600200"/>
            <a:ext cx="4114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RAPID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5199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FLUID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7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625975" y="5637213"/>
            <a:ext cx="16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en-US">
              <a:latin typeface="Arial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2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0" y="6858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Ultrasound in the Acute Setting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81063" y="2057400"/>
            <a:ext cx="8262937" cy="3200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smtClean="0"/>
          </a:p>
          <a:p>
            <a:pPr lvl="1" eaLnBrk="1" hangingPunct="1">
              <a:lnSpc>
                <a:spcPct val="90000"/>
              </a:lnSpc>
              <a:buClr>
                <a:srgbClr val="FFFFFF"/>
              </a:buClr>
              <a:buFontTx/>
              <a:buChar char="•"/>
            </a:pPr>
            <a:r>
              <a:rPr lang="en-US" b="1" smtClean="0"/>
              <a:t>Localize the collection</a:t>
            </a:r>
          </a:p>
          <a:p>
            <a:pPr lvl="1" eaLnBrk="1" hangingPunct="1">
              <a:lnSpc>
                <a:spcPct val="90000"/>
              </a:lnSpc>
              <a:buClr>
                <a:srgbClr val="FFFFFF"/>
              </a:buClr>
              <a:buFontTx/>
              <a:buChar char="•"/>
            </a:pPr>
            <a:r>
              <a:rPr lang="en-US" b="1" smtClean="0"/>
              <a:t>Ensure its complete drainage,</a:t>
            </a:r>
          </a:p>
          <a:p>
            <a:pPr lvl="1" eaLnBrk="1" hangingPunct="1">
              <a:lnSpc>
                <a:spcPct val="90000"/>
              </a:lnSpc>
              <a:buClr>
                <a:srgbClr val="FFFFFF"/>
              </a:buClr>
              <a:buFontTx/>
              <a:buChar char="•"/>
            </a:pPr>
            <a:r>
              <a:rPr lang="en-US" b="1" smtClean="0"/>
              <a:t>Delineate fascia precisely </a:t>
            </a:r>
          </a:p>
          <a:p>
            <a:pPr marL="1085850" lvl="2" eaLnBrk="1" hangingPunct="1">
              <a:lnSpc>
                <a:spcPct val="90000"/>
              </a:lnSpc>
              <a:buClr>
                <a:srgbClr val="FFFFFF"/>
              </a:buClr>
              <a:buFontTx/>
              <a:buChar char="–"/>
            </a:pPr>
            <a:r>
              <a:rPr lang="en-US" b="1" smtClean="0"/>
              <a:t>Fascial dehiscence</a:t>
            </a:r>
          </a:p>
          <a:p>
            <a:pPr marL="1085850" lvl="2" eaLnBrk="1" hangingPunct="1">
              <a:lnSpc>
                <a:spcPct val="90000"/>
              </a:lnSpc>
              <a:buClr>
                <a:srgbClr val="FFFFFF"/>
              </a:buClr>
              <a:buFontTx/>
              <a:buChar char="–"/>
            </a:pPr>
            <a:r>
              <a:rPr lang="en-US" b="1" smtClean="0"/>
              <a:t>Subfascial abscess</a:t>
            </a:r>
          </a:p>
          <a:p>
            <a:pPr lvl="1" eaLnBrk="1" hangingPunct="1">
              <a:lnSpc>
                <a:spcPct val="90000"/>
              </a:lnSpc>
              <a:buClr>
                <a:srgbClr val="FFFFFF"/>
              </a:buClr>
              <a:buFontTx/>
              <a:buChar char="•"/>
            </a:pPr>
            <a:r>
              <a:rPr lang="en-US" b="1" smtClean="0"/>
              <a:t>Identify and remove foreign body*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1463" y="5486400"/>
            <a:ext cx="8601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en-US" sz="2000" i="1">
                <a:solidFill>
                  <a:srgbClr val="FFFFFF"/>
                </a:solidFill>
                <a:latin typeface="Arial" charset="0"/>
              </a:rPr>
              <a:t>*Fry, et al.  Arch Surg 1995 </a:t>
            </a:r>
          </a:p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en-US" sz="2000" i="1">
                <a:solidFill>
                  <a:srgbClr val="FFFFFF"/>
                </a:solidFill>
                <a:latin typeface="Arial" charset="0"/>
              </a:rPr>
              <a:t>Hill, et al.  Ann Emerg Med 1997)</a:t>
            </a:r>
            <a:endParaRPr lang="en-US" sz="16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03200" y="1066800"/>
            <a:ext cx="8940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>
                <a:solidFill>
                  <a:srgbClr val="FFFFFF"/>
                </a:solidFill>
                <a:latin typeface="Arial" charset="0"/>
              </a:rPr>
              <a:t>Advantages of ultrasound-directed </a:t>
            </a:r>
          </a:p>
          <a:p>
            <a:pPr algn="ctr"/>
            <a:r>
              <a:rPr lang="en-US" sz="3200" b="1">
                <a:solidFill>
                  <a:srgbClr val="FFFFFF"/>
                </a:solidFill>
                <a:latin typeface="Arial" charset="0"/>
              </a:rPr>
              <a:t>needle aspiration of a soft tissue infection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Grp="1" noChangeAspect="1"/>
          </p:cNvGraphicFramePr>
          <p:nvPr>
            <p:ph/>
          </p:nvPr>
        </p:nvGraphicFramePr>
        <p:xfrm>
          <a:off x="4267200" y="1981200"/>
          <a:ext cx="4673600" cy="401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81200"/>
                        <a:ext cx="4673600" cy="4014788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136650" y="423863"/>
            <a:ext cx="5673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SOFT TISSUES INFECTIONS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2024063"/>
            <a:ext cx="4343400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Differentiate :</a:t>
            </a:r>
          </a:p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" charset="0"/>
              </a:rPr>
              <a:t>Abscess vs Phlegmon</a:t>
            </a:r>
          </a:p>
          <a:p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Delineate:</a:t>
            </a:r>
          </a:p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" charset="0"/>
              </a:rPr>
              <a:t> Depth and Tissue plane</a:t>
            </a:r>
          </a:p>
          <a:p>
            <a:endParaRPr lang="en-US" sz="36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3238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563858954"/>
              </p:ext>
            </p:extLst>
          </p:nvPr>
        </p:nvGraphicFramePr>
        <p:xfrm>
          <a:off x="0" y="0"/>
          <a:ext cx="9144000" cy="719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96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4800" y="138546"/>
            <a:ext cx="4793673" cy="4433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26036" y="249382"/>
            <a:ext cx="1454728" cy="11499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Grp="1" noChangeAspect="1"/>
          </p:cNvGraphicFramePr>
          <p:nvPr>
            <p:ph/>
          </p:nvPr>
        </p:nvGraphicFramePr>
        <p:xfrm>
          <a:off x="3429000" y="2076450"/>
          <a:ext cx="5715000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076450"/>
                        <a:ext cx="5715000" cy="432435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22225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Arial" charset="0"/>
              </a:rPr>
              <a:t>Ultrasound and Soft Tissue Infections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92113" y="2514600"/>
            <a:ext cx="257968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Cellulitis</a:t>
            </a:r>
          </a:p>
          <a:p>
            <a:endParaRPr lang="en-US" sz="3600">
              <a:solidFill>
                <a:srgbClr val="FFFFFF"/>
              </a:solidFill>
              <a:latin typeface="Arial" charset="0"/>
            </a:endParaRPr>
          </a:p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Myositis</a:t>
            </a:r>
          </a:p>
          <a:p>
            <a:endParaRPr lang="en-US" sz="3600">
              <a:solidFill>
                <a:srgbClr val="FFFFFF"/>
              </a:solidFill>
              <a:latin typeface="Arial" charset="0"/>
            </a:endParaRPr>
          </a:p>
          <a:p>
            <a:r>
              <a:rPr lang="en-US" sz="3600">
                <a:solidFill>
                  <a:srgbClr val="FFFFFF"/>
                </a:solidFill>
                <a:latin typeface="Arial" charset="0"/>
              </a:rPr>
              <a:t>Fasciitis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968024314"/>
              </p:ext>
            </p:extLst>
          </p:nvPr>
        </p:nvGraphicFramePr>
        <p:xfrm>
          <a:off x="0" y="0"/>
          <a:ext cx="9144000" cy="694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43725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368413" y="6381135"/>
            <a:ext cx="3687097" cy="393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94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43725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555673" y="6345382"/>
            <a:ext cx="3491345" cy="5126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Slide" r:id="rId3" imgW="4772025" imgH="3579813" progId="PowerPoint.Slide.8">
                  <p:embed/>
                </p:oleObj>
              </mc:Choice>
              <mc:Fallback>
                <p:oleObj name="Slide" r:id="rId3" imgW="4772025" imgH="357981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5240593" y="6238814"/>
            <a:ext cx="3785420" cy="4685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My Documents\My Pictures\NEC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381000"/>
            <a:ext cx="25908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y Documents\My Pictures\NECK 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75538" y="5410200"/>
            <a:ext cx="12954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SUREGEON – PERFORMED ULTRASOUND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I.  Moving beyond the FAST examination: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sz="2800" dirty="0" err="1" smtClean="0"/>
              <a:t>Paracentesis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Thoracentesis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Central Line Placement</a:t>
            </a:r>
          </a:p>
          <a:p>
            <a:pPr marL="0" indent="0">
              <a:buNone/>
            </a:pPr>
            <a:endParaRPr lang="en-US" sz="2800" dirty="0" smtClean="0"/>
          </a:p>
          <a:p>
            <a:pPr marL="571500" indent="-571500">
              <a:buAutoNum type="romanUcPeriod" startAt="2"/>
            </a:pPr>
            <a:r>
              <a:rPr lang="en-US" sz="2800" dirty="0" smtClean="0"/>
              <a:t>Soft Tissue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III. Cardiac Ultrasound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58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6" descr="C:\My Documents\set2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497371"/>
            <a:ext cx="7661565" cy="57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692727"/>
            <a:ext cx="4003964" cy="3325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54983" y="692727"/>
            <a:ext cx="1163782" cy="997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304800"/>
            <a:ext cx="8288337" cy="1219200"/>
          </a:xfrm>
        </p:spPr>
        <p:txBody>
          <a:bodyPr/>
          <a:lstStyle/>
          <a:p>
            <a:pPr eaLnBrk="1" hangingPunct="1"/>
            <a:r>
              <a:rPr lang="en-US" smtClean="0"/>
              <a:t>Ultrasound in the Acute Setting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51200" y="2362200"/>
            <a:ext cx="38608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5400">
                <a:solidFill>
                  <a:srgbClr val="FFFFFF"/>
                </a:solidFill>
                <a:latin typeface="Arial" charset="0"/>
              </a:rPr>
              <a:t>FOREIGN</a:t>
            </a:r>
          </a:p>
          <a:p>
            <a:r>
              <a:rPr lang="en-US" sz="5400">
                <a:solidFill>
                  <a:srgbClr val="FFFFFF"/>
                </a:solidFill>
                <a:latin typeface="Arial" charset="0"/>
              </a:rPr>
              <a:t> BODIES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Grp="1" noChangeAspect="1"/>
          </p:cNvGraphicFramePr>
          <p:nvPr>
            <p:ph/>
          </p:nvPr>
        </p:nvGraphicFramePr>
        <p:xfrm>
          <a:off x="3386138" y="1752600"/>
          <a:ext cx="5757862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138" y="1752600"/>
                        <a:ext cx="5757862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195263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400" dirty="0">
                <a:solidFill>
                  <a:srgbClr val="FFFF00"/>
                </a:solidFill>
                <a:latin typeface="Arial" charset="0"/>
              </a:rPr>
              <a:t>FASCIAL INTEGRITY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2209800"/>
            <a:ext cx="31813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>
                <a:solidFill>
                  <a:srgbClr val="FFFFFF"/>
                </a:solidFill>
                <a:latin typeface="Arial" charset="0"/>
              </a:rPr>
              <a:t>Hernias</a:t>
            </a:r>
          </a:p>
          <a:p>
            <a:endParaRPr lang="en-US" sz="4000">
              <a:solidFill>
                <a:srgbClr val="FFFFFF"/>
              </a:solidFill>
              <a:latin typeface="Arial" charset="0"/>
            </a:endParaRPr>
          </a:p>
          <a:p>
            <a:r>
              <a:rPr lang="en-US" sz="4400">
                <a:solidFill>
                  <a:srgbClr val="FFFFFF"/>
                </a:solidFill>
                <a:latin typeface="Arial" charset="0"/>
              </a:rPr>
              <a:t>Wound</a:t>
            </a:r>
          </a:p>
          <a:p>
            <a:r>
              <a:rPr lang="en-US" sz="4400">
                <a:solidFill>
                  <a:srgbClr val="FFFFFF"/>
                </a:solidFill>
                <a:latin typeface="Arial" charset="0"/>
              </a:rPr>
              <a:t>Dehiscence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Ultrasound and Soft Tissue Infections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Case:  56 yo male 5 days status post left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    inguinal hernia repair with mesh.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             Presents to ED c/o: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     - redness and swelling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     - pain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     - no fevers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My Documents\set24.tif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509164" y="180110"/>
            <a:ext cx="1219200" cy="135774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Surgeon Performed Echocardiography</a:t>
            </a:r>
            <a:endParaRPr lang="en-US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42" y="1600200"/>
            <a:ext cx="67835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4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3" y="1139779"/>
            <a:ext cx="8558074" cy="252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849688"/>
            <a:ext cx="876935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5522" y="196472"/>
            <a:ext cx="7075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  <a:latin typeface="Georgia" panose="02040502050405020303" pitchFamily="18" charset="0"/>
              </a:rPr>
              <a:t>In Trauma</a:t>
            </a:r>
            <a:endParaRPr lang="en-US" sz="4000" b="1" u="sng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6750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>
            <a:fillRect/>
          </a:stretch>
        </p:blipFill>
        <p:spPr bwMode="auto">
          <a:xfrm>
            <a:off x="2235200" y="1887538"/>
            <a:ext cx="690880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7497763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5400675"/>
            <a:ext cx="63674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5400675"/>
            <a:ext cx="1223962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Complications Following CVP Line Insertion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831975"/>
            <a:ext cx="4038600" cy="45259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Malposition of the catheter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Hematoma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Arterial puncture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Pneumothorax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Hemorrhage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Sepsis</a:t>
            </a:r>
          </a:p>
        </p:txBody>
      </p:sp>
      <p:sp>
        <p:nvSpPr>
          <p:cNvPr id="19459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831975"/>
            <a:ext cx="4038600" cy="45259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Catheter embolism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Thrombosis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Hemothorax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Cardiac tamponade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Cardiac arrhythmias</a:t>
            </a:r>
          </a:p>
          <a:p>
            <a:r>
              <a:rPr lang="en-GB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Air emboli</a:t>
            </a:r>
          </a:p>
          <a:p>
            <a:pPr>
              <a:buFont typeface="Arial" charset="0"/>
              <a:buNone/>
            </a:pPr>
            <a:endParaRPr lang="en-GB">
              <a:solidFill>
                <a:schemeClr val="bg1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530850"/>
            <a:ext cx="9182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Ultrasound Evaluation of Pleural Fluid</a:t>
            </a:r>
            <a:br>
              <a:rPr lang="en-US" sz="3600" dirty="0"/>
            </a:br>
            <a:r>
              <a:rPr lang="en-US" sz="3600" dirty="0"/>
              <a:t>“FAST plus TWO”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524000"/>
            <a:ext cx="8540750" cy="5334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            </a:t>
            </a:r>
          </a:p>
        </p:txBody>
      </p:sp>
      <p:graphicFrame>
        <p:nvGraphicFramePr>
          <p:cNvPr id="159748" name="Object 4"/>
          <p:cNvGraphicFramePr>
            <a:graphicFrameLocks noChangeAspect="1"/>
          </p:cNvGraphicFramePr>
          <p:nvPr/>
        </p:nvGraphicFramePr>
        <p:xfrm>
          <a:off x="533400" y="1905000"/>
          <a:ext cx="4267200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05000"/>
                        <a:ext cx="4267200" cy="4078288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FF66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9" name="Picture 5" descr="~AUT0146"/>
          <p:cNvPicPr>
            <a:picLocks noChangeAspect="1" noChangeArrowheads="1"/>
          </p:cNvPicPr>
          <p:nvPr/>
        </p:nvPicPr>
        <p:blipFill>
          <a:blip r:embed="rId5" cstate="print"/>
          <a:srcRect t="11125" r="5180" b="5562"/>
          <a:stretch>
            <a:fillRect/>
          </a:stretch>
        </p:blipFill>
        <p:spPr bwMode="auto">
          <a:xfrm>
            <a:off x="4572000" y="3038475"/>
            <a:ext cx="4111625" cy="381952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7"/>
          <p:cNvSpPr txBox="1">
            <a:spLocks noChangeArrowheads="1"/>
          </p:cNvSpPr>
          <p:nvPr/>
        </p:nvSpPr>
        <p:spPr bwMode="auto">
          <a:xfrm>
            <a:off x="163513" y="3579813"/>
            <a:ext cx="8980487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  <a:latin typeface="Georgia" charset="0"/>
              </a:rPr>
              <a:t>24 studies included 803 patients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  <a:latin typeface="Georgia" charset="0"/>
              </a:rPr>
              <a:t>Baseline CVP was 8.7 ± 2.32 mm Hg [mean ± SD] in the responders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  <a:latin typeface="Georgia" charset="0"/>
              </a:rPr>
              <a:t>As compared to 9.7 ± 2.2 mm Hg in non responders (not significant). 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rgbClr val="FFFF00"/>
                </a:solidFill>
                <a:latin typeface="Georgia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Georgia" charset="0"/>
              </a:rPr>
              <a:t>Very poor relationship between CVP and blood volume</a:t>
            </a:r>
            <a:r>
              <a:rPr lang="en-US" sz="3200">
                <a:solidFill>
                  <a:srgbClr val="FFFF00"/>
                </a:solidFill>
                <a:latin typeface="Georgia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993188" cy="309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4586288" y="6262688"/>
            <a:ext cx="4557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>
                <a:solidFill>
                  <a:schemeClr val="bg1"/>
                </a:solidFill>
              </a:rPr>
              <a:t>Chest 2008 JUL134(10172-8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0"/>
            <a:ext cx="81978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5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246063"/>
            <a:ext cx="8229600" cy="1143001"/>
          </a:xfrm>
        </p:spPr>
        <p:txBody>
          <a:bodyPr lIns="0" tIns="75443" rIns="0" bIns="0"/>
          <a:lstStyle/>
          <a:p>
            <a:pPr>
              <a:lnSpc>
                <a:spcPct val="8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 dirty="0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Pulmonary-Artery Catheters</a:t>
            </a:r>
            <a:endParaRPr lang="en-GB" b="1" u="sng" dirty="0">
              <a:solidFill>
                <a:srgbClr val="FFFF00"/>
              </a:solidFill>
              <a:latin typeface="Georgia" panose="02040502050405020303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506" name="Rectangle 7"/>
          <p:cNvSpPr>
            <a:spLocks noGrp="1"/>
          </p:cNvSpPr>
          <p:nvPr>
            <p:ph type="body" idx="4294967295"/>
          </p:nvPr>
        </p:nvSpPr>
        <p:spPr>
          <a:xfrm>
            <a:off x="779463" y="896938"/>
            <a:ext cx="7907337" cy="4525962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1994 high-risk surgical patients underwent randomization for PA catheters </a:t>
            </a:r>
          </a:p>
          <a:p>
            <a:pPr eaLnBrk="1" hangingPunct="1"/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Preop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 placement, for elective or urgent surgery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Looked at 6mo and 12 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mo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 mortality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No difference = mortality and length of hospitalization</a:t>
            </a:r>
          </a:p>
          <a:p>
            <a:pPr eaLnBrk="1" hangingPunct="1"/>
            <a:r>
              <a:rPr lang="en-US" sz="2400" b="1" u="sng" dirty="0">
                <a:solidFill>
                  <a:srgbClr val="09FF3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Increased risk of PE in the catheter group</a:t>
            </a:r>
          </a:p>
          <a:p>
            <a:pPr>
              <a:buFont typeface="Arial" charset="0"/>
              <a:buNone/>
            </a:pPr>
            <a:endParaRPr lang="en-US" b="1" u="sng" dirty="0">
              <a:solidFill>
                <a:srgbClr val="09FF3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048125"/>
            <a:ext cx="68548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17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www.pathology.med.umich.edu/gynonc/bluebook/treatment/peri/peri_ec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2313"/>
            <a:ext cx="395128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u="sng" dirty="0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Pulmonary-Artery Catheters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92313"/>
            <a:ext cx="4038600" cy="4525962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1095 surveys </a:t>
            </a:r>
          </a:p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rPr>
              <a:t>1/3 incorrectly identified PA occlusion pressure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6254750" y="6299200"/>
            <a:ext cx="288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charset="0"/>
              </a:rPr>
              <a:t>New Horiz 1997, 5:201-206. </a:t>
            </a:r>
          </a:p>
        </p:txBody>
      </p:sp>
    </p:spTree>
    <p:extLst>
      <p:ext uri="{BB962C8B-B14F-4D97-AF65-F5344CB8AC3E}">
        <p14:creationId xmlns:p14="http://schemas.microsoft.com/office/powerpoint/2010/main" val="15655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 err="1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Vigileo</a:t>
            </a:r>
            <a:endParaRPr lang="en-US" sz="6600" b="1" u="sng" dirty="0">
              <a:solidFill>
                <a:srgbClr val="FFFF00"/>
              </a:solidFill>
              <a:latin typeface="Georgia" panose="02040502050405020303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4578" name="Rectangle 11"/>
          <p:cNvSpPr>
            <a:spLocks noGrp="1"/>
          </p:cNvSpPr>
          <p:nvPr>
            <p:ph type="body" sz="half" idx="2"/>
          </p:nvPr>
        </p:nvSpPr>
        <p:spPr>
          <a:xfrm>
            <a:off x="319088" y="4217988"/>
            <a:ext cx="8634412" cy="20018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Twenty-nine studies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 685 patients 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Good correlation  </a:t>
            </a:r>
            <a:r>
              <a:rPr lang="en-US" b="1" u="sng" dirty="0">
                <a:solidFill>
                  <a:srgbClr val="09FF3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in patients receiving mechanical ventilation</a:t>
            </a:r>
          </a:p>
        </p:txBody>
      </p:sp>
      <p:pic>
        <p:nvPicPr>
          <p:cNvPr id="2457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17638"/>
            <a:ext cx="8712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0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 err="1">
                <a:solidFill>
                  <a:srgbClr val="FFFF00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Vigileo</a:t>
            </a:r>
            <a:endParaRPr lang="en-US" sz="6600" b="1" u="sng" dirty="0">
              <a:solidFill>
                <a:srgbClr val="FFFF00"/>
              </a:solidFill>
              <a:latin typeface="Georgia" panose="02040502050405020303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5602" name="Rectangle 11"/>
          <p:cNvSpPr>
            <a:spLocks noGrp="1"/>
          </p:cNvSpPr>
          <p:nvPr>
            <p:ph type="body" sz="half" idx="2"/>
          </p:nvPr>
        </p:nvSpPr>
        <p:spPr>
          <a:xfrm>
            <a:off x="319088" y="2043113"/>
            <a:ext cx="8634412" cy="4176712"/>
          </a:xfrm>
        </p:spPr>
        <p:txBody>
          <a:bodyPr/>
          <a:lstStyle/>
          <a:p>
            <a:r>
              <a:rPr lang="en-US" sz="4000" b="1" u="sng" dirty="0">
                <a:solidFill>
                  <a:srgbClr val="09FF3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Poor correlation:</a:t>
            </a:r>
          </a:p>
          <a:p>
            <a:pPr lvl="1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Arrhythmias</a:t>
            </a:r>
          </a:p>
          <a:p>
            <a:pPr lvl="1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Obesity </a:t>
            </a:r>
          </a:p>
          <a:p>
            <a:pPr lvl="1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  <a:ea typeface="ＭＳ Ｐゴシック" charset="0"/>
                <a:cs typeface="Times New Roman" charset="0"/>
              </a:rPr>
              <a:t>Spontaneously Breathing</a:t>
            </a:r>
          </a:p>
          <a:p>
            <a:endParaRPr lang="en-US" b="1" u="sng" dirty="0">
              <a:solidFill>
                <a:srgbClr val="09FF31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endParaRPr lang="en-US" b="1" u="sng" dirty="0">
              <a:solidFill>
                <a:srgbClr val="09FF31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6405563" y="1417638"/>
            <a:ext cx="2547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FF"/>
                </a:solidFill>
                <a:latin typeface="Georgia" charset="0"/>
              </a:rPr>
              <a:t>N= 685</a:t>
            </a:r>
          </a:p>
        </p:txBody>
      </p:sp>
    </p:spTree>
    <p:extLst>
      <p:ext uri="{BB962C8B-B14F-4D97-AF65-F5344CB8AC3E}">
        <p14:creationId xmlns:p14="http://schemas.microsoft.com/office/powerpoint/2010/main" val="42503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662363"/>
            <a:ext cx="819150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44626"/>
            <a:ext cx="8380413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BEAT</a:t>
            </a:r>
            <a:r>
              <a:rPr lang="en-US" dirty="0" smtClean="0"/>
              <a:t>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i="1" u="sng" dirty="0" smtClean="0">
              <a:solidFill>
                <a:srgbClr val="FF0000"/>
              </a:solidFill>
            </a:endParaRPr>
          </a:p>
          <a:p>
            <a:r>
              <a:rPr lang="en-US" b="1" i="1" u="sng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/>
              <a:t>eat/Cardiac Index Estimates </a:t>
            </a:r>
          </a:p>
          <a:p>
            <a:endParaRPr lang="en-US" b="1" i="1" dirty="0"/>
          </a:p>
          <a:p>
            <a:r>
              <a:rPr lang="en-US" b="1" i="1" u="sng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/>
              <a:t>ffusion Assessment </a:t>
            </a:r>
          </a:p>
          <a:p>
            <a:endParaRPr lang="en-US" b="1" i="1" dirty="0"/>
          </a:p>
          <a:p>
            <a:r>
              <a:rPr lang="en-US" b="1" i="1" u="sng" dirty="0" smtClean="0">
                <a:solidFill>
                  <a:srgbClr val="FF0000"/>
                </a:solidFill>
              </a:rPr>
              <a:t>A</a:t>
            </a:r>
            <a:r>
              <a:rPr lang="en-US" b="1" dirty="0" smtClean="0"/>
              <a:t>rea/Ventricular Size and Function</a:t>
            </a:r>
          </a:p>
          <a:p>
            <a:endParaRPr lang="en-US" b="1" i="1" u="sng" dirty="0"/>
          </a:p>
          <a:p>
            <a:r>
              <a:rPr lang="en-US" b="1" i="1" u="sng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/>
              <a:t>ank/Pre-load Estimates 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228988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Parasternal Window/Long Axis View</a:t>
            </a: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8675" name="Picture 11" descr="killu_Cardiac_02longaxis4thcostalFr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820863"/>
            <a:ext cx="28590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84488"/>
            <a:ext cx="3797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31888"/>
            <a:ext cx="2730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Content Placeholder 5"/>
          <p:cNvSpPr>
            <a:spLocks noGrp="1"/>
          </p:cNvSpPr>
          <p:nvPr>
            <p:ph idx="1"/>
          </p:nvPr>
        </p:nvSpPr>
        <p:spPr>
          <a:xfrm>
            <a:off x="525463" y="4852988"/>
            <a:ext cx="4446587" cy="149701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1400" b="1" smtClean="0">
                <a:solidFill>
                  <a:srgbClr val="FFFFFF"/>
                </a:solidFill>
              </a:rPr>
              <a:t>Transducer Placement</a:t>
            </a:r>
          </a:p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About the 3rd or 4th intercostal space, left sternal border</a:t>
            </a:r>
          </a:p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Footprint pointing towards the spine</a:t>
            </a:r>
          </a:p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Long axis= Transducer marker at 10 o’clock or towards the right shoulder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Parasternal Window/Long Axis View</a:t>
            </a:r>
          </a:p>
        </p:txBody>
      </p:sp>
      <p:sp>
        <p:nvSpPr>
          <p:cNvPr id="29699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2688"/>
            <a:ext cx="27368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ontent Placeholder 5"/>
          <p:cNvSpPr txBox="1">
            <a:spLocks/>
          </p:cNvSpPr>
          <p:nvPr/>
        </p:nvSpPr>
        <p:spPr bwMode="auto">
          <a:xfrm>
            <a:off x="131763" y="4098925"/>
            <a:ext cx="4700587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FFFF"/>
                </a:solidFill>
                <a:latin typeface="Calibri" pitchFamily="-65" charset="0"/>
              </a:rPr>
              <a:t>Sonographic Findings: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Note the overall activity of the heart and any gross abnormality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Note any pericardial effusion especially below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the posterior wall</a:t>
            </a:r>
          </a:p>
          <a:p>
            <a:pPr eaLnBrk="1" hangingPunct="1"/>
            <a:endParaRPr lang="en-US" sz="1200">
              <a:solidFill>
                <a:srgbClr val="FFFFFF"/>
              </a:solidFill>
              <a:latin typeface="Calibri" pitchFamily="-65" charset="0"/>
            </a:endParaRP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Examine the cardiac segments motion and structure</a:t>
            </a:r>
          </a:p>
          <a:p>
            <a:pPr lvl="1" eaLnBrk="1" hangingPunct="1">
              <a:buFont typeface="Calibri" pitchFamily="-65" charset="0"/>
              <a:buAutoNum type="arabicPeriod"/>
            </a:pPr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Posterior basal and middle</a:t>
            </a:r>
          </a:p>
          <a:p>
            <a:pPr lvl="1" eaLnBrk="1" hangingPunct="1">
              <a:buFont typeface="Calibri" pitchFamily="-65" charset="0"/>
              <a:buAutoNum type="arabicPeriod"/>
            </a:pPr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Apical inferior and anterior</a:t>
            </a:r>
          </a:p>
          <a:p>
            <a:pPr lvl="1" eaLnBrk="1" hangingPunct="1">
              <a:buFont typeface="Calibri" pitchFamily="-65" charset="0"/>
              <a:buAutoNum type="arabicPeriod"/>
            </a:pPr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Septal</a:t>
            </a:r>
          </a:p>
          <a:p>
            <a:pPr lvl="1" eaLnBrk="1" hangingPunct="1">
              <a:buFont typeface="Calibri" pitchFamily="-65" charset="0"/>
              <a:buAutoNum type="arabicPeriod"/>
            </a:pPr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RV Wall</a:t>
            </a:r>
          </a:p>
          <a:p>
            <a:pPr eaLnBrk="1" hangingPunct="1"/>
            <a:endParaRPr lang="en-US" sz="1200">
              <a:solidFill>
                <a:srgbClr val="FFFFFF"/>
              </a:solidFill>
              <a:latin typeface="Calibri" pitchFamily="-65" charset="0"/>
            </a:endParaRP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Myocardial segments may be dysfunctional</a:t>
            </a:r>
          </a:p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during acute myocardial infarction</a:t>
            </a:r>
          </a:p>
        </p:txBody>
      </p:sp>
      <p:pic>
        <p:nvPicPr>
          <p:cNvPr id="2970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797050"/>
            <a:ext cx="33242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LAX.wmv" descr="PLAX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quickTime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988" y="4249738"/>
            <a:ext cx="3144837" cy="2357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175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Parasternal Window/Long Axis View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3" name="Content Placeholder 5"/>
          <p:cNvSpPr txBox="1">
            <a:spLocks/>
          </p:cNvSpPr>
          <p:nvPr/>
        </p:nvSpPr>
        <p:spPr bwMode="auto">
          <a:xfrm>
            <a:off x="457200" y="5505450"/>
            <a:ext cx="2082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Note the overall activity</a:t>
            </a:r>
          </a:p>
        </p:txBody>
      </p:sp>
      <p:pic>
        <p:nvPicPr>
          <p:cNvPr id="4" name="EF20%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6328" y="4090219"/>
            <a:ext cx="3650548" cy="2337241"/>
          </a:xfrm>
          <a:prstGeom prst="rect">
            <a:avLst/>
          </a:prstGeom>
        </p:spPr>
      </p:pic>
      <p:pic>
        <p:nvPicPr>
          <p:cNvPr id="6" name="33 Heart parasternal LA hyperkinetic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08190" y="2644876"/>
            <a:ext cx="3061999" cy="2486435"/>
          </a:xfrm>
          <a:prstGeom prst="rect">
            <a:avLst/>
          </a:prstGeom>
        </p:spPr>
      </p:pic>
      <p:pic>
        <p:nvPicPr>
          <p:cNvPr id="7" name="PLAX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606" y="1087130"/>
            <a:ext cx="3125770" cy="234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419553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8305800" cy="6815138"/>
          </a:xfrm>
          <a:prstGeom prst="rect">
            <a:avLst/>
          </a:prstGeom>
          <a:noFill/>
        </p:spPr>
      </p:pic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533400" y="0"/>
            <a:ext cx="762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7696200" y="41275"/>
            <a:ext cx="9144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Parasternal Window/Short axis View</a:t>
            </a:r>
            <a:br>
              <a:rPr lang="en-US" sz="2400" b="1" smtClean="0">
                <a:solidFill>
                  <a:srgbClr val="FFFFFF"/>
                </a:solidFill>
              </a:rPr>
            </a:b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19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5" descr="killu_Cardiac_02shortaxispappillaryhe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190750"/>
            <a:ext cx="27114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522663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93800"/>
            <a:ext cx="26924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ontent Placeholder 5"/>
          <p:cNvSpPr txBox="1">
            <a:spLocks/>
          </p:cNvSpPr>
          <p:nvPr/>
        </p:nvSpPr>
        <p:spPr bwMode="auto">
          <a:xfrm>
            <a:off x="457200" y="4811713"/>
            <a:ext cx="50673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FFFF"/>
                </a:solidFill>
                <a:latin typeface="Calibri" pitchFamily="-65" charset="0"/>
              </a:rPr>
              <a:t>Transducer Placement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From the long axis view turn the marker towards left shoulder [i.e. turn 90° CW]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Start with the transducer footprint perpendicular to the skin to obtain the round shaped “Donut” image of the Short 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5413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FFFF"/>
                </a:solidFill>
                <a:ea typeface="+mj-ea"/>
                <a:cs typeface="+mj-cs"/>
              </a:rPr>
              <a:t>Parasternal</a:t>
            </a:r>
            <a:r>
              <a:rPr lang="en-US" sz="2400" b="1" dirty="0" smtClean="0">
                <a:solidFill>
                  <a:srgbClr val="FFFFFF"/>
                </a:solidFill>
                <a:ea typeface="+mj-ea"/>
                <a:cs typeface="+mj-cs"/>
              </a:rPr>
              <a:t> Window/Short axis View</a:t>
            </a:r>
            <a:br>
              <a:rPr lang="en-US" sz="2400" b="1" dirty="0" smtClean="0">
                <a:solidFill>
                  <a:srgbClr val="FFFFFF"/>
                </a:solidFill>
                <a:ea typeface="+mj-ea"/>
                <a:cs typeface="+mj-cs"/>
              </a:rPr>
            </a:br>
            <a:endParaRPr lang="en-US" sz="2400" b="1" dirty="0" smtClean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37891" name="Content Placeholder 5"/>
          <p:cNvSpPr txBox="1">
            <a:spLocks/>
          </p:cNvSpPr>
          <p:nvPr/>
        </p:nvSpPr>
        <p:spPr bwMode="auto">
          <a:xfrm>
            <a:off x="892175" y="5505450"/>
            <a:ext cx="2082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Note the overall activity</a:t>
            </a:r>
          </a:p>
        </p:txBody>
      </p:sp>
      <p:pic>
        <p:nvPicPr>
          <p:cNvPr id="2" name="PSAXPapillar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54" y="969097"/>
            <a:ext cx="3380509" cy="2535382"/>
          </a:xfrm>
          <a:prstGeom prst="rect">
            <a:avLst/>
          </a:prstGeom>
        </p:spPr>
      </p:pic>
      <p:pic>
        <p:nvPicPr>
          <p:cNvPr id="3" name="cardiacparashorthyperkinetic1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7381" y="2256238"/>
            <a:ext cx="3293917" cy="2796722"/>
          </a:xfrm>
          <a:prstGeom prst="rect">
            <a:avLst/>
          </a:prstGeom>
        </p:spPr>
      </p:pic>
      <p:pic>
        <p:nvPicPr>
          <p:cNvPr id="4" name="cardiacparashortEF20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6872" y="4003963"/>
            <a:ext cx="2990145" cy="2402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Apical 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012825"/>
            <a:ext cx="27305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2559050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643313"/>
            <a:ext cx="3124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Content Placeholder 5"/>
          <p:cNvSpPr txBox="1">
            <a:spLocks/>
          </p:cNvSpPr>
          <p:nvPr/>
        </p:nvSpPr>
        <p:spPr bwMode="auto">
          <a:xfrm>
            <a:off x="168275" y="4692650"/>
            <a:ext cx="49482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FFFF"/>
                </a:solidFill>
                <a:latin typeface="Calibri" pitchFamily="-65" charset="0"/>
              </a:rPr>
              <a:t>Transducer Placement: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Place the transducer at the apex with the footprint towards the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patient’s head or right shoulder. Transducer marker is rotated to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approximately 3 o’clock position</a:t>
            </a:r>
          </a:p>
          <a:p>
            <a:pPr eaLnBrk="1" hangingPunct="1"/>
            <a:endParaRPr lang="en-US" sz="1400">
              <a:latin typeface="Calibri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Apical </a:t>
            </a: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746125"/>
            <a:ext cx="3124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600200"/>
            <a:ext cx="3492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ontent Placeholder 5"/>
          <p:cNvSpPr txBox="1">
            <a:spLocks/>
          </p:cNvSpPr>
          <p:nvPr/>
        </p:nvSpPr>
        <p:spPr bwMode="auto">
          <a:xfrm>
            <a:off x="168275" y="4692650"/>
            <a:ext cx="4605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endParaRPr lang="en-US" sz="1400">
              <a:solidFill>
                <a:srgbClr val="FFFFFF"/>
              </a:solidFill>
              <a:latin typeface="Calibri" pitchFamily="-65" charset="0"/>
            </a:endParaRPr>
          </a:p>
          <a:p>
            <a:pPr eaLnBrk="1" hangingPunct="1"/>
            <a:r>
              <a:rPr lang="en-US" sz="1400" b="1">
                <a:solidFill>
                  <a:srgbClr val="FFFFFF"/>
                </a:solidFill>
                <a:latin typeface="Calibri" pitchFamily="-65" charset="0"/>
              </a:rPr>
              <a:t>Sonographic Findings:</a:t>
            </a:r>
          </a:p>
          <a:p>
            <a:pPr eaLnBrk="1" hangingPunct="1"/>
            <a:endParaRPr lang="en-US" sz="1400">
              <a:solidFill>
                <a:srgbClr val="FFFFFF"/>
              </a:solidFill>
              <a:latin typeface="Calibri" pitchFamily="-65" charset="0"/>
            </a:endParaRP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Examine the overall cardiac contractility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Note any wall motion abnormality in different segments, Lateral, Apical and Septal</a:t>
            </a:r>
          </a:p>
        </p:txBody>
      </p:sp>
      <p:pic>
        <p:nvPicPr>
          <p:cNvPr id="2" name="Apical4chamb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3491" y="3760643"/>
            <a:ext cx="3283526" cy="268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Apical View - Hypokinesis</a:t>
            </a:r>
          </a:p>
        </p:txBody>
      </p:sp>
      <p:pic>
        <p:nvPicPr>
          <p:cNvPr id="3" name="Apicalhypokinesi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0" y="1600200"/>
            <a:ext cx="617220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Subcostal Window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5" descr="killu_Cardiac_02subXiphoid4chamberhe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2082800"/>
            <a:ext cx="28067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0288"/>
            <a:ext cx="2641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3962400"/>
            <a:ext cx="41227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Content Placeholder 5"/>
          <p:cNvSpPr txBox="1">
            <a:spLocks/>
          </p:cNvSpPr>
          <p:nvPr/>
        </p:nvSpPr>
        <p:spPr bwMode="auto">
          <a:xfrm>
            <a:off x="93663" y="5413375"/>
            <a:ext cx="459263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FFFF"/>
                </a:solidFill>
                <a:latin typeface="Calibri" pitchFamily="-65" charset="0"/>
              </a:rPr>
              <a:t>Transducer Placement: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Below the xiphoid process, the footprint pointingtowards the left shoulder. The marker is at about 3 o’clock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087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Subcostal Window</a:t>
            </a:r>
          </a:p>
        </p:txBody>
      </p:sp>
      <p:pic>
        <p:nvPicPr>
          <p:cNvPr id="430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155700"/>
            <a:ext cx="27225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ontent Placeholder 5"/>
          <p:cNvSpPr txBox="1">
            <a:spLocks/>
          </p:cNvSpPr>
          <p:nvPr/>
        </p:nvSpPr>
        <p:spPr bwMode="auto">
          <a:xfrm>
            <a:off x="309563" y="4564063"/>
            <a:ext cx="334486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Sonographic Findings: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Evaluate the function of all chambers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Note any wall motion abnormality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Good view to detect any pericardial effusion</a:t>
            </a:r>
          </a:p>
        </p:txBody>
      </p:sp>
      <p:pic>
        <p:nvPicPr>
          <p:cNvPr id="43014" name="Subcostal4chambernormal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059113"/>
            <a:ext cx="4572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4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FF"/>
                </a:solidFill>
              </a:rPr>
              <a:t>Subcostal Window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5" name="Content Placeholder 5"/>
          <p:cNvSpPr txBox="1">
            <a:spLocks/>
          </p:cNvSpPr>
          <p:nvPr/>
        </p:nvSpPr>
        <p:spPr bwMode="auto">
          <a:xfrm>
            <a:off x="309563" y="4564063"/>
            <a:ext cx="334486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Good view to detect any pericardial effusion. Detection of echo-free rim around the heart within the hyperechoic parietal pericardium</a:t>
            </a:r>
          </a:p>
          <a:p>
            <a:pPr eaLnBrk="1" hangingPunct="1"/>
            <a:endParaRPr lang="en-US" sz="1400">
              <a:solidFill>
                <a:srgbClr val="FFFFFF"/>
              </a:solidFill>
              <a:latin typeface="Calibri" pitchFamily="-65" charset="0"/>
            </a:endParaRP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False positive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• Pleural effusion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  <a:latin typeface="Calibri" pitchFamily="-65" charset="0"/>
              </a:rPr>
              <a:t>• Epicardial fat pad (usually anterior)</a:t>
            </a:r>
          </a:p>
        </p:txBody>
      </p:sp>
      <p:pic>
        <p:nvPicPr>
          <p:cNvPr id="2" name="Subcostal4chambernorm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75904"/>
            <a:ext cx="4295787" cy="2828060"/>
          </a:xfrm>
          <a:prstGeom prst="rect">
            <a:avLst/>
          </a:prstGeom>
        </p:spPr>
      </p:pic>
      <p:pic>
        <p:nvPicPr>
          <p:cNvPr id="3" name="Subcostalpericardialeffussi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5787" y="2944813"/>
            <a:ext cx="45720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ea typeface="ＭＳ Ｐゴシック" pitchFamily="-65" charset="-128"/>
              </a:rPr>
              <a:t>Subcostal/Inferior Vena Cava (IVC)</a:t>
            </a:r>
            <a:endParaRPr lang="en-US" sz="2400" smtClean="0">
              <a:ea typeface="ＭＳ Ｐゴシック" pitchFamily="-65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0" y="2098675"/>
            <a:ext cx="4038600" cy="2428875"/>
          </a:xfrm>
        </p:spPr>
        <p:txBody>
          <a:bodyPr/>
          <a:lstStyle/>
          <a:p>
            <a:pPr eaLnBrk="1" hangingPunct="1"/>
            <a:endParaRPr lang="en-US" sz="1600" smtClean="0">
              <a:ea typeface="ＭＳ Ｐゴシック" pitchFamily="-65" charset="-128"/>
            </a:endParaRPr>
          </a:p>
          <a:p>
            <a:pPr eaLnBrk="1" hangingPunct="1"/>
            <a:endParaRPr lang="en-US" sz="1600" b="1" smtClean="0">
              <a:ea typeface="ＭＳ Ｐゴシック" pitchFamily="-65" charset="-128"/>
            </a:endParaRPr>
          </a:p>
          <a:p>
            <a:pPr eaLnBrk="1" hangingPunct="1"/>
            <a:endParaRPr lang="en-US" sz="1600" b="1" smtClean="0">
              <a:ea typeface="ＭＳ Ｐゴシック" pitchFamily="-65" charset="-128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1600" b="1" smtClean="0">
                <a:ea typeface="ＭＳ Ｐゴシック" pitchFamily="-65" charset="-128"/>
              </a:rPr>
              <a:t>Curvilinear</a:t>
            </a:r>
            <a:r>
              <a:rPr lang="en-US" sz="1600" smtClean="0">
                <a:ea typeface="ＭＳ Ｐゴシック" pitchFamily="-65" charset="-128"/>
              </a:rPr>
              <a:t> transducer can be used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 b="1" smtClean="0">
                <a:ea typeface="ＭＳ Ｐゴシック" pitchFamily="-65" charset="-128"/>
              </a:rPr>
              <a:t>Depth </a:t>
            </a:r>
            <a:r>
              <a:rPr lang="en-US" sz="1600" smtClean="0">
                <a:ea typeface="ＭＳ Ｐゴシック" pitchFamily="-65" charset="-128"/>
              </a:rPr>
              <a:t>15-20 cm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 smtClean="0">
                <a:ea typeface="ＭＳ Ｐゴシック" pitchFamily="-65" charset="-128"/>
              </a:rPr>
              <a:t>Subcostal, the footprint pointing towards the</a:t>
            </a:r>
            <a:r>
              <a:rPr lang="en-US" sz="1600" b="1" smtClean="0">
                <a:ea typeface="ＭＳ Ｐゴシック" pitchFamily="-65" charset="-128"/>
              </a:rPr>
              <a:t> spine </a:t>
            </a:r>
            <a:r>
              <a:rPr lang="en-US" sz="1600" smtClean="0">
                <a:ea typeface="ＭＳ Ｐゴシック" pitchFamily="-65" charset="-128"/>
              </a:rPr>
              <a:t>and the transducer marker is pointing cephalad</a:t>
            </a:r>
            <a:endParaRPr lang="en-US" sz="1600" b="1" smtClean="0">
              <a:ea typeface="ＭＳ Ｐゴシック" pitchFamily="-65" charset="-128"/>
            </a:endParaRPr>
          </a:p>
          <a:p>
            <a:pPr eaLnBrk="1" hangingPunct="1"/>
            <a:endParaRPr lang="en-US" smtClean="0">
              <a:ea typeface="ＭＳ Ｐゴシック" pitchFamily="-65" charset="-128"/>
            </a:endParaRPr>
          </a:p>
        </p:txBody>
      </p:sp>
      <p:sp>
        <p:nvSpPr>
          <p:cNvPr id="460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65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fld id="{899349AA-376A-408C-A0A2-5646093CF6E8}" type="slidenum">
              <a:rPr lang="en-US" sz="1200">
                <a:solidFill>
                  <a:srgbClr val="FFFFFF"/>
                </a:solidFill>
              </a:rPr>
              <a:pPr eaLnBrk="1" hangingPunct="1"/>
              <a:t>68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46086" name="Picture 4" descr="100_04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ea typeface="ＭＳ Ｐゴシック" pitchFamily="-65" charset="-128"/>
              </a:rPr>
              <a:t>Subcostal/IVC</a:t>
            </a:r>
            <a:endParaRPr lang="en-US" sz="2400" smtClean="0">
              <a:ea typeface="ＭＳ Ｐゴシック" pitchFamily="-65" charset="-12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65" charset="-128"/>
            </a:endParaRPr>
          </a:p>
        </p:txBody>
      </p:sp>
      <p:sp>
        <p:nvSpPr>
          <p:cNvPr id="4710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65" charset="-128"/>
            </a:endParaRPr>
          </a:p>
        </p:txBody>
      </p:sp>
      <p:pic>
        <p:nvPicPr>
          <p:cNvPr id="47109" name="Picture 5" descr="subcostal IVC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1910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6400800" y="3381375"/>
            <a:ext cx="39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IVC</a:t>
            </a:r>
          </a:p>
        </p:txBody>
      </p:sp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7696200" y="3290888"/>
            <a:ext cx="363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RA</a:t>
            </a:r>
          </a:p>
        </p:txBody>
      </p:sp>
      <p:sp>
        <p:nvSpPr>
          <p:cNvPr id="47112" name="TextBox 9"/>
          <p:cNvSpPr txBox="1">
            <a:spLocks noChangeArrowheads="1"/>
          </p:cNvSpPr>
          <p:nvPr/>
        </p:nvSpPr>
        <p:spPr bwMode="auto">
          <a:xfrm>
            <a:off x="6772275" y="2881313"/>
            <a:ext cx="492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 b="1">
                <a:latin typeface="Calibri" pitchFamily="-65" charset="0"/>
              </a:rPr>
              <a:t>Liver</a:t>
            </a:r>
          </a:p>
        </p:txBody>
      </p:sp>
      <p:pic>
        <p:nvPicPr>
          <p:cNvPr id="4711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133600"/>
            <a:ext cx="427355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95400" y="0"/>
            <a:ext cx="6950075" cy="6934200"/>
            <a:chOff x="768" y="-48"/>
            <a:chExt cx="4378" cy="4368"/>
          </a:xfrm>
        </p:grpSpPr>
        <p:pic>
          <p:nvPicPr>
            <p:cNvPr id="252931" name="Picture 3" descr="4197680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8" y="-48"/>
              <a:ext cx="4368" cy="4368"/>
            </a:xfrm>
            <a:prstGeom prst="rect">
              <a:avLst/>
            </a:prstGeom>
            <a:noFill/>
          </p:spPr>
        </p:pic>
        <p:sp>
          <p:nvSpPr>
            <p:cNvPr id="252932" name="Text Box 4"/>
            <p:cNvSpPr txBox="1">
              <a:spLocks noChangeArrowheads="1"/>
            </p:cNvSpPr>
            <p:nvPr/>
          </p:nvSpPr>
          <p:spPr bwMode="auto">
            <a:xfrm>
              <a:off x="778" y="-48"/>
              <a:ext cx="4368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52933" name="Text Box 5"/>
            <p:cNvSpPr txBox="1">
              <a:spLocks noChangeArrowheads="1"/>
            </p:cNvSpPr>
            <p:nvPr/>
          </p:nvSpPr>
          <p:spPr bwMode="auto">
            <a:xfrm>
              <a:off x="4128" y="192"/>
              <a:ext cx="970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2934" name="Text Box 6"/>
            <p:cNvSpPr txBox="1">
              <a:spLocks noChangeArrowheads="1"/>
            </p:cNvSpPr>
            <p:nvPr/>
          </p:nvSpPr>
          <p:spPr bwMode="auto">
            <a:xfrm>
              <a:off x="778" y="192"/>
              <a:ext cx="816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2935" name="Text Box 7"/>
            <p:cNvSpPr txBox="1">
              <a:spLocks noChangeArrowheads="1"/>
            </p:cNvSpPr>
            <p:nvPr/>
          </p:nvSpPr>
          <p:spPr bwMode="auto">
            <a:xfrm>
              <a:off x="768" y="458"/>
              <a:ext cx="778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2936" name="Text Box 8"/>
            <p:cNvSpPr txBox="1">
              <a:spLocks noChangeArrowheads="1"/>
            </p:cNvSpPr>
            <p:nvPr/>
          </p:nvSpPr>
          <p:spPr bwMode="auto">
            <a:xfrm>
              <a:off x="4224" y="480"/>
              <a:ext cx="874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2937" name="Text Box 9"/>
            <p:cNvSpPr txBox="1">
              <a:spLocks noChangeArrowheads="1"/>
            </p:cNvSpPr>
            <p:nvPr/>
          </p:nvSpPr>
          <p:spPr bwMode="auto">
            <a:xfrm>
              <a:off x="4272" y="650"/>
              <a:ext cx="826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>
                <a:ea typeface="ＭＳ Ｐゴシック" pitchFamily="-65" charset="-128"/>
              </a:rPr>
              <a:t>IVC</a:t>
            </a:r>
          </a:p>
        </p:txBody>
      </p:sp>
      <p:pic>
        <p:nvPicPr>
          <p:cNvPr id="2" name="IVC Plethor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2258" y="4184071"/>
            <a:ext cx="3283642" cy="2483427"/>
          </a:xfrm>
          <a:prstGeom prst="rect">
            <a:avLst/>
          </a:prstGeom>
        </p:spPr>
      </p:pic>
      <p:pic>
        <p:nvPicPr>
          <p:cNvPr id="4" name="IVCcollaps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025" y="2428298"/>
            <a:ext cx="3346448" cy="2738003"/>
          </a:xfrm>
          <a:prstGeom prst="rect">
            <a:avLst/>
          </a:prstGeom>
        </p:spPr>
      </p:pic>
      <p:pic>
        <p:nvPicPr>
          <p:cNvPr id="6" name="IVCnormal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490" y="1133763"/>
            <a:ext cx="3309699" cy="2482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612"/>
          </a:xfrm>
        </p:spPr>
        <p:txBody>
          <a:bodyPr/>
          <a:lstStyle/>
          <a:p>
            <a:pPr eaLnBrk="1" hangingPunct="1"/>
            <a:r>
              <a:rPr lang="en-US" sz="2400" b="1" smtClean="0">
                <a:ea typeface="ＭＳ Ｐゴシック" pitchFamily="-65" charset="-128"/>
              </a:rPr>
              <a:t>IVC/M-Mode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83820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500" smtClean="0">
              <a:ea typeface="ＭＳ Ｐゴシック" pitchFamily="-65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600" smtClean="0">
              <a:ea typeface="ＭＳ Ｐゴシック" pitchFamily="-65" charset="-128"/>
            </a:endParaRPr>
          </a:p>
        </p:txBody>
      </p:sp>
      <p:pic>
        <p:nvPicPr>
          <p:cNvPr id="50180" name="Content Placeholder 7" descr="ivc4.bm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84250"/>
            <a:ext cx="4962525" cy="2965450"/>
          </a:xfrm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3783013" y="1703388"/>
            <a:ext cx="1636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Spontaneous breathing</a:t>
            </a: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1038225" y="2978150"/>
            <a:ext cx="1265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Inspiratory phase</a:t>
            </a: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2303463" y="3116263"/>
            <a:ext cx="122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Calibri" pitchFamily="-65" charset="0"/>
              </a:rPr>
              <a:t>Expiratory phase</a:t>
            </a:r>
          </a:p>
        </p:txBody>
      </p:sp>
      <p:pic>
        <p:nvPicPr>
          <p:cNvPr id="50184" name="Picture 8" descr="collapsed IV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3392488"/>
            <a:ext cx="435927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VOLUME STATUS???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14" y="3519055"/>
            <a:ext cx="2265321" cy="30353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7716"/>
            <a:ext cx="2199634" cy="31045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25" y="2812470"/>
            <a:ext cx="2327832" cy="31077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13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Surgeon-performed ultrasound allows both diagnostic and therapeutic intervention.</a:t>
            </a:r>
          </a:p>
          <a:p>
            <a:r>
              <a:rPr lang="en-US" dirty="0" smtClean="0"/>
              <a:t>It is fast</a:t>
            </a:r>
          </a:p>
          <a:p>
            <a:r>
              <a:rPr lang="en-US" dirty="0" smtClean="0"/>
              <a:t>It is portable</a:t>
            </a:r>
          </a:p>
          <a:p>
            <a:r>
              <a:rPr lang="en-US" dirty="0" smtClean="0"/>
              <a:t>It is repeatable  </a:t>
            </a:r>
          </a:p>
          <a:p>
            <a:pPr marL="0" indent="0" algn="ctr">
              <a:buNone/>
            </a:pPr>
            <a:r>
              <a:rPr lang="en-US" sz="5400" dirty="0" smtClean="0"/>
              <a:t>HERE TO STAY!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295616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x downtown dusk scen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9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d Sam dusk scen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5" y="-1"/>
            <a:ext cx="8563429" cy="6850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Hemothorax/Effusion</a:t>
            </a:r>
          </a:p>
        </p:txBody>
      </p:sp>
      <p:pic>
        <p:nvPicPr>
          <p:cNvPr id="123907" name="Picture 3" descr="~AUT0142"/>
          <p:cNvPicPr>
            <a:picLocks noChangeAspect="1" noChangeArrowheads="1"/>
          </p:cNvPicPr>
          <p:nvPr/>
        </p:nvPicPr>
        <p:blipFill>
          <a:blip r:embed="rId2" cstate="print"/>
          <a:srcRect l="22258" t="22491" r="5763" b="-616"/>
          <a:stretch>
            <a:fillRect/>
          </a:stretch>
        </p:blipFill>
        <p:spPr bwMode="auto">
          <a:xfrm>
            <a:off x="1295400" y="1752600"/>
            <a:ext cx="6477000" cy="457835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/>
        </p:spPr>
      </p:pic>
      <p:sp>
        <p:nvSpPr>
          <p:cNvPr id="123908" name="Line 4"/>
          <p:cNvSpPr>
            <a:spLocks noChangeShapeType="1"/>
          </p:cNvSpPr>
          <p:nvPr/>
        </p:nvSpPr>
        <p:spPr bwMode="auto">
          <a:xfrm rot="10800000" flipH="1" flipV="1">
            <a:off x="1828800" y="3429000"/>
            <a:ext cx="1371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 rot="10800000" flipH="1" flipV="1">
            <a:off x="2133600" y="3886200"/>
            <a:ext cx="1371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93975" y="-77788"/>
            <a:ext cx="163513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en-US">
              <a:latin typeface="Arial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28600"/>
            <a:ext cx="9110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Ultrasound Beyond the FAST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8100" y="838200"/>
            <a:ext cx="91059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" y="2590800"/>
            <a:ext cx="8194675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lvl="2" eaLnBrk="0" hangingPunct="0">
              <a:lnSpc>
                <a:spcPct val="85000"/>
              </a:lnSpc>
              <a:buClr>
                <a:srgbClr val="FFFFFF"/>
              </a:buClr>
              <a:buFontTx/>
              <a:buChar char="•"/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Visualization in real time imaging</a:t>
            </a:r>
          </a:p>
          <a:p>
            <a:pPr lvl="2" eaLnBrk="0" hangingPunct="0">
              <a:lnSpc>
                <a:spcPct val="85000"/>
              </a:lnSpc>
              <a:buClr>
                <a:srgbClr val="FFFFFF"/>
              </a:buClr>
              <a:buFontTx/>
              <a:buChar char="•"/>
            </a:pPr>
            <a:endParaRPr lang="en-US" sz="3600">
              <a:solidFill>
                <a:srgbClr val="FFFFFF"/>
              </a:solidFill>
              <a:latin typeface="Arial" charset="0"/>
            </a:endParaRPr>
          </a:p>
          <a:p>
            <a:pPr lvl="2" eaLnBrk="0" hangingPunct="0">
              <a:lnSpc>
                <a:spcPct val="85000"/>
              </a:lnSpc>
              <a:buClr>
                <a:srgbClr val="FFFFFF"/>
              </a:buClr>
              <a:buFontTx/>
              <a:buChar char="•"/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Portable </a:t>
            </a:r>
            <a:endParaRPr lang="en-US" sz="3200">
              <a:solidFill>
                <a:srgbClr val="FFFFFF"/>
              </a:solidFill>
              <a:latin typeface="Arial" charset="0"/>
            </a:endParaRPr>
          </a:p>
          <a:p>
            <a:pPr lvl="3" eaLnBrk="0" hangingPunct="0">
              <a:lnSpc>
                <a:spcPct val="85000"/>
              </a:lnSpc>
              <a:buClr>
                <a:srgbClr val="FFFFFF"/>
              </a:buClr>
              <a:buFontTx/>
              <a:buChar char="–"/>
            </a:pPr>
            <a:r>
              <a:rPr lang="en-US" sz="3200">
                <a:solidFill>
                  <a:srgbClr val="FFFFFF"/>
                </a:solidFill>
                <a:latin typeface="Arial" charset="0"/>
              </a:rPr>
              <a:t>Performed at bedside </a:t>
            </a:r>
          </a:p>
          <a:p>
            <a:pPr lvl="3" eaLnBrk="0" hangingPunct="0">
              <a:lnSpc>
                <a:spcPct val="85000"/>
              </a:lnSpc>
              <a:buClr>
                <a:srgbClr val="FFFFFF"/>
              </a:buClr>
              <a:buFontTx/>
              <a:buChar char="–"/>
            </a:pPr>
            <a:r>
              <a:rPr lang="en-US" sz="3200">
                <a:solidFill>
                  <a:srgbClr val="FFFFFF"/>
                </a:solidFill>
                <a:latin typeface="Arial" charset="0"/>
              </a:rPr>
              <a:t>Avoid transport of</a:t>
            </a:r>
            <a:r>
              <a:rPr lang="en-US" sz="40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40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Arial" charset="0"/>
              </a:rPr>
              <a:t>critically ill  </a:t>
            </a:r>
          </a:p>
          <a:p>
            <a:pPr lvl="3" eaLnBrk="0" hangingPunct="0">
              <a:lnSpc>
                <a:spcPct val="85000"/>
              </a:lnSpc>
              <a:buClr>
                <a:srgbClr val="FFFFFF"/>
              </a:buClr>
            </a:pPr>
            <a:r>
              <a:rPr lang="en-US" sz="3200">
                <a:solidFill>
                  <a:srgbClr val="FFFFFF"/>
                </a:solidFill>
                <a:latin typeface="Arial" charset="0"/>
              </a:rPr>
              <a:t>  patient</a:t>
            </a:r>
          </a:p>
          <a:p>
            <a:pPr lvl="3" eaLnBrk="0" hangingPunct="0">
              <a:lnSpc>
                <a:spcPct val="85000"/>
              </a:lnSpc>
              <a:buClr>
                <a:srgbClr val="FFFFFF"/>
              </a:buClr>
            </a:pPr>
            <a:endParaRPr lang="en-US" sz="3200">
              <a:solidFill>
                <a:srgbClr val="FFFFFF"/>
              </a:solidFill>
              <a:latin typeface="Arial" charset="0"/>
            </a:endParaRPr>
          </a:p>
          <a:p>
            <a:pPr lvl="2" eaLnBrk="0" hangingPunct="0">
              <a:lnSpc>
                <a:spcPct val="85000"/>
              </a:lnSpc>
              <a:buClr>
                <a:srgbClr val="FFFFFF"/>
              </a:buClr>
              <a:buFontTx/>
              <a:buChar char="•"/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Repeatable, if necessary</a:t>
            </a:r>
          </a:p>
          <a:p>
            <a:pPr lvl="1" eaLnBrk="0" hangingPunct="0">
              <a:lnSpc>
                <a:spcPct val="85000"/>
              </a:lnSpc>
              <a:buClr>
                <a:srgbClr val="FFFFFF"/>
              </a:buClr>
              <a:buFontTx/>
              <a:buChar char="•"/>
            </a:pPr>
            <a:endParaRPr lang="en-US" sz="3600">
              <a:latin typeface="Arial" charset="0"/>
            </a:endParaRPr>
          </a:p>
          <a:p>
            <a:pPr lvl="1" eaLnBrk="0" hangingPunct="0">
              <a:buClr>
                <a:srgbClr val="FFFFFF"/>
              </a:buClr>
              <a:buFontTx/>
              <a:buChar char="•"/>
            </a:pPr>
            <a:endParaRPr lang="en-US" sz="4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8600" y="1219200"/>
            <a:ext cx="8602663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FFFFFF"/>
                </a:solidFill>
                <a:latin typeface="Arial" charset="0"/>
              </a:rPr>
              <a:t>Ultrasound is </a:t>
            </a:r>
            <a:r>
              <a:rPr lang="en-US" sz="3200" b="1" i="1" dirty="0">
                <a:solidFill>
                  <a:srgbClr val="FF0000"/>
                </a:solidFill>
                <a:latin typeface="Arial" charset="0"/>
              </a:rPr>
              <a:t>BOTH</a:t>
            </a:r>
            <a:r>
              <a:rPr lang="en-US" sz="3200" b="1" i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Arial" charset="0"/>
              </a:rPr>
              <a:t>Diagnostic and Therapeutic</a:t>
            </a:r>
            <a:endParaRPr lang="en-US" sz="3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13090</TotalTime>
  <Words>1245</Words>
  <Application>Microsoft Office PowerPoint</Application>
  <PresentationFormat>On-screen Show (4:3)</PresentationFormat>
  <Paragraphs>297</Paragraphs>
  <Slides>75</Slides>
  <Notes>18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Office Theme</vt:lpstr>
      <vt:lpstr>Slide</vt:lpstr>
      <vt:lpstr>Photo Editor Photo</vt:lpstr>
      <vt:lpstr>Surgeon-Performed Ultrasound</vt:lpstr>
      <vt:lpstr>Ultrasound</vt:lpstr>
      <vt:lpstr>FAST EXAM</vt:lpstr>
      <vt:lpstr>SUREGEON – PERFORMED ULTRASOUND</vt:lpstr>
      <vt:lpstr>Ultrasound Evaluation of Pleural Fluid “FAST plus TWO”</vt:lpstr>
      <vt:lpstr>PowerPoint Presentation</vt:lpstr>
      <vt:lpstr>PowerPoint Presentation</vt:lpstr>
      <vt:lpstr>Hemothorax/Effusion</vt:lpstr>
      <vt:lpstr>PowerPoint Presentation</vt:lpstr>
      <vt:lpstr>Interventional Ultrasound in the Acute Setting</vt:lpstr>
      <vt:lpstr>Interventional Ultrasound in the Acute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Interventional Ultrasound in the Acute Setting</vt:lpstr>
      <vt:lpstr>PowerPoint Presentation</vt:lpstr>
      <vt:lpstr>Interventional Ultrasound</vt:lpstr>
      <vt:lpstr>Interventional Ultrasound in the Acute Setting</vt:lpstr>
      <vt:lpstr>Ultrasound Guidance</vt:lpstr>
      <vt:lpstr>PowerPoint Presentation</vt:lpstr>
      <vt:lpstr>PowerPoint Presentation</vt:lpstr>
      <vt:lpstr>PowerPoint Presentation</vt:lpstr>
      <vt:lpstr>PowerPoint Presentation</vt:lpstr>
      <vt:lpstr>Ultrasound in the Acute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Ultrasound in the Acute Setting</vt:lpstr>
      <vt:lpstr>PowerPoint Presentation</vt:lpstr>
      <vt:lpstr>PowerPoint Presentation</vt:lpstr>
      <vt:lpstr>Ultrasound and Soft Tissue Infections</vt:lpstr>
      <vt:lpstr>PowerPoint Presentation</vt:lpstr>
      <vt:lpstr>Surgeon Performed Echocardiography</vt:lpstr>
      <vt:lpstr>PowerPoint Presentation</vt:lpstr>
      <vt:lpstr>PowerPoint Presentation</vt:lpstr>
      <vt:lpstr>Complications Following CVP Line Insertion</vt:lpstr>
      <vt:lpstr>PowerPoint Presentation</vt:lpstr>
      <vt:lpstr>Pulmonary-Artery Catheters</vt:lpstr>
      <vt:lpstr>Pulmonary-Artery Catheters</vt:lpstr>
      <vt:lpstr>Vigileo</vt:lpstr>
      <vt:lpstr>Vigileo</vt:lpstr>
      <vt:lpstr>PowerPoint Presentation</vt:lpstr>
      <vt:lpstr>BEAT Exam</vt:lpstr>
      <vt:lpstr>Parasternal Window/Long Axis View</vt:lpstr>
      <vt:lpstr>Parasternal Window/Long Axis View</vt:lpstr>
      <vt:lpstr>Parasternal Window/Long Axis View</vt:lpstr>
      <vt:lpstr>Parasternal Window/Short axis View </vt:lpstr>
      <vt:lpstr>Parasternal Window/Short axis View </vt:lpstr>
      <vt:lpstr>Apical </vt:lpstr>
      <vt:lpstr>Apical </vt:lpstr>
      <vt:lpstr>Apical View - Hypokinesis</vt:lpstr>
      <vt:lpstr>Subcostal Window</vt:lpstr>
      <vt:lpstr>Subcostal Window</vt:lpstr>
      <vt:lpstr>Subcostal Window</vt:lpstr>
      <vt:lpstr>Subcostal/Inferior Vena Cava (IVC)</vt:lpstr>
      <vt:lpstr>Subcostal/IVC</vt:lpstr>
      <vt:lpstr>IVC</vt:lpstr>
      <vt:lpstr>IVC/M-Mode</vt:lpstr>
      <vt:lpstr>VOLUME STATUS???</vt:lpstr>
      <vt:lpstr>SUMMARY</vt:lpstr>
      <vt:lpstr>PowerPoint Presentation</vt:lpstr>
      <vt:lpstr>PowerPoint Presentation</vt:lpstr>
    </vt:vector>
  </TitlesOfParts>
  <Company>R Adams Cowley Shock Trauma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B. Johnson User</dc:creator>
  <cp:lastModifiedBy>Banner Health</cp:lastModifiedBy>
  <cp:revision>207</cp:revision>
  <cp:lastPrinted>2010-12-01T12:18:13Z</cp:lastPrinted>
  <dcterms:created xsi:type="dcterms:W3CDTF">2015-01-05T21:40:37Z</dcterms:created>
  <dcterms:modified xsi:type="dcterms:W3CDTF">2015-02-05T19:37:41Z</dcterms:modified>
</cp:coreProperties>
</file>